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0"/>
  </p:notesMasterIdLst>
  <p:sldIdLst>
    <p:sldId id="261" r:id="rId2"/>
    <p:sldId id="263" r:id="rId3"/>
    <p:sldId id="264" r:id="rId4"/>
    <p:sldId id="276" r:id="rId5"/>
    <p:sldId id="265" r:id="rId6"/>
    <p:sldId id="266" r:id="rId7"/>
    <p:sldId id="267" r:id="rId8"/>
    <p:sldId id="259" r:id="rId9"/>
    <p:sldId id="268" r:id="rId10"/>
    <p:sldId id="270" r:id="rId11"/>
    <p:sldId id="271" r:id="rId12"/>
    <p:sldId id="257" r:id="rId13"/>
    <p:sldId id="258" r:id="rId14"/>
    <p:sldId id="269" r:id="rId15"/>
    <p:sldId id="272" r:id="rId16"/>
    <p:sldId id="273" r:id="rId17"/>
    <p:sldId id="274" r:id="rId18"/>
    <p:sldId id="260" r:id="rId19"/>
  </p:sldIdLst>
  <p:sldSz cx="9144000" cy="5143500" type="screen16x9"/>
  <p:notesSz cx="6858000" cy="9144000"/>
  <p:embeddedFontLst>
    <p:embeddedFont>
      <p:font typeface="Pacifico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69" autoAdjust="0"/>
  </p:normalViewPr>
  <p:slideViewPr>
    <p:cSldViewPr snapToGrid="0">
      <p:cViewPr varScale="1">
        <p:scale>
          <a:sx n="135" d="100"/>
          <a:sy n="135" d="100"/>
        </p:scale>
        <p:origin x="930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jronline.org/doi/full/10.2214/AJR.12.9814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8232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908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ncreased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breast volume and increased water content with associated palpable nodularity, firmness, and increased parenchymal density.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Read More: 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https://www.ajronline.org/doi/full/10.2214/AJR.12.9814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9080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d17540bbc5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d17540bbc5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24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pt-BR" sz="1100" dirty="0" err="1">
                <a:solidFill>
                  <a:schemeClr val="lt1"/>
                </a:solidFill>
              </a:rPr>
              <a:t>The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incidence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of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breast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cancer</a:t>
            </a:r>
            <a:r>
              <a:rPr lang="pt-BR" sz="1100" dirty="0">
                <a:solidFill>
                  <a:schemeClr val="lt1"/>
                </a:solidFill>
              </a:rPr>
              <a:t> in </a:t>
            </a:r>
            <a:r>
              <a:rPr lang="pt-BR" sz="1100" dirty="0" err="1">
                <a:solidFill>
                  <a:schemeClr val="lt1"/>
                </a:solidFill>
              </a:rPr>
              <a:t>pregnancy</a:t>
            </a:r>
            <a:r>
              <a:rPr lang="pt-BR" sz="1100" dirty="0">
                <a:solidFill>
                  <a:schemeClr val="lt1"/>
                </a:solidFill>
              </a:rPr>
              <a:t> is </a:t>
            </a:r>
            <a:r>
              <a:rPr lang="pt-BR" sz="1100" dirty="0" err="1">
                <a:solidFill>
                  <a:schemeClr val="lt1"/>
                </a:solidFill>
              </a:rPr>
              <a:t>approximately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b="1" dirty="0">
                <a:solidFill>
                  <a:srgbClr val="FF6699"/>
                </a:solidFill>
              </a:rPr>
              <a:t>1 in 3000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and</a:t>
            </a:r>
            <a:r>
              <a:rPr lang="pt-BR" sz="1100" dirty="0">
                <a:solidFill>
                  <a:schemeClr val="lt1"/>
                </a:solidFill>
              </a:rPr>
              <a:t> it is </a:t>
            </a:r>
            <a:r>
              <a:rPr lang="pt-BR" sz="1100" dirty="0" err="1">
                <a:solidFill>
                  <a:schemeClr val="lt1"/>
                </a:solidFill>
              </a:rPr>
              <a:t>the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second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most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common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cancer</a:t>
            </a:r>
            <a:r>
              <a:rPr lang="pt-BR" sz="1100" b="1" dirty="0">
                <a:solidFill>
                  <a:srgbClr val="FF6699"/>
                </a:solidFill>
              </a:rPr>
              <a:t> in </a:t>
            </a:r>
            <a:r>
              <a:rPr lang="pt-BR" sz="1100" b="1" dirty="0" err="1">
                <a:solidFill>
                  <a:srgbClr val="FF6699"/>
                </a:solidFill>
              </a:rPr>
              <a:t>pregnant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women</a:t>
            </a:r>
            <a:r>
              <a:rPr lang="pt-BR" sz="1100" dirty="0">
                <a:solidFill>
                  <a:schemeClr val="lt1"/>
                </a:solidFill>
              </a:rPr>
              <a:t>.</a:t>
            </a:r>
            <a:endParaRPr dirty="0"/>
          </a:p>
          <a:p>
            <a:pPr marL="15240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pt-BR" sz="1100" dirty="0" err="1">
                <a:solidFill>
                  <a:schemeClr val="lt1"/>
                </a:solidFill>
              </a:rPr>
              <a:t>There</a:t>
            </a:r>
            <a:r>
              <a:rPr lang="pt-BR" sz="1100" dirty="0">
                <a:solidFill>
                  <a:schemeClr val="lt1"/>
                </a:solidFill>
              </a:rPr>
              <a:t> are </a:t>
            </a:r>
            <a:r>
              <a:rPr lang="pt-BR" sz="1100" b="1" dirty="0" err="1">
                <a:solidFill>
                  <a:srgbClr val="FF6699"/>
                </a:solidFill>
              </a:rPr>
              <a:t>many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studies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reviewing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benign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entities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related</a:t>
            </a:r>
            <a:r>
              <a:rPr lang="pt-BR" sz="1100" dirty="0">
                <a:solidFill>
                  <a:schemeClr val="lt1"/>
                </a:solidFill>
              </a:rPr>
              <a:t> to </a:t>
            </a:r>
            <a:r>
              <a:rPr lang="pt-BR" sz="1100" dirty="0" err="1">
                <a:solidFill>
                  <a:schemeClr val="lt1"/>
                </a:solidFill>
              </a:rPr>
              <a:t>pregnancy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and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lactation</a:t>
            </a:r>
            <a:r>
              <a:rPr lang="pt-BR" sz="1100" dirty="0">
                <a:solidFill>
                  <a:schemeClr val="lt1"/>
                </a:solidFill>
              </a:rPr>
              <a:t>, </a:t>
            </a:r>
            <a:r>
              <a:rPr lang="pt-BR" sz="1100" dirty="0" err="1">
                <a:solidFill>
                  <a:schemeClr val="lt1"/>
                </a:solidFill>
              </a:rPr>
              <a:t>but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there</a:t>
            </a:r>
            <a:r>
              <a:rPr lang="pt-BR" sz="1100" dirty="0">
                <a:solidFill>
                  <a:schemeClr val="lt1"/>
                </a:solidFill>
              </a:rPr>
              <a:t> are </a:t>
            </a:r>
            <a:r>
              <a:rPr lang="pt-BR" sz="1100" b="1" dirty="0" err="1">
                <a:solidFill>
                  <a:srgbClr val="FF6699"/>
                </a:solidFill>
              </a:rPr>
              <a:t>only</a:t>
            </a:r>
            <a:r>
              <a:rPr lang="pt-BR" sz="1100" b="1" dirty="0">
                <a:solidFill>
                  <a:srgbClr val="FF6699"/>
                </a:solidFill>
              </a:rPr>
              <a:t> a </a:t>
            </a:r>
            <a:r>
              <a:rPr lang="pt-BR" sz="1100" b="1" dirty="0" err="1">
                <a:solidFill>
                  <a:srgbClr val="FF6699"/>
                </a:solidFill>
              </a:rPr>
              <a:t>few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studies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presenting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clinical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and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imaging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forms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of</a:t>
            </a:r>
            <a:r>
              <a:rPr lang="pt-BR" sz="1100" dirty="0">
                <a:solidFill>
                  <a:schemeClr val="lt1"/>
                </a:solidFill>
              </a:rPr>
              <a:t>  </a:t>
            </a:r>
            <a:r>
              <a:rPr lang="pt-BR" sz="1100" b="1" dirty="0" err="1">
                <a:solidFill>
                  <a:srgbClr val="FF6699"/>
                </a:solidFill>
              </a:rPr>
              <a:t>pregnancy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associated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FF6699"/>
                </a:solidFill>
              </a:rPr>
              <a:t>breast</a:t>
            </a:r>
            <a:r>
              <a:rPr lang="pt-BR" sz="1100" b="1" dirty="0">
                <a:solidFill>
                  <a:srgbClr val="FF6699"/>
                </a:solidFill>
              </a:rPr>
              <a:t> carcinoma (PABC)</a:t>
            </a:r>
            <a:r>
              <a:rPr lang="pt-BR" sz="1100" dirty="0">
                <a:solidFill>
                  <a:schemeClr val="lt1"/>
                </a:solidFill>
              </a:rPr>
              <a:t>.</a:t>
            </a:r>
            <a:endParaRPr dirty="0"/>
          </a:p>
          <a:p>
            <a:pPr marL="15240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pt-BR" sz="1100" b="1" dirty="0" err="1">
                <a:solidFill>
                  <a:srgbClr val="4A86E8"/>
                </a:solidFill>
              </a:rPr>
              <a:t>The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aim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of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this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study</a:t>
            </a:r>
            <a:r>
              <a:rPr lang="pt-BR" sz="1100" dirty="0">
                <a:solidFill>
                  <a:srgbClr val="4A86E8"/>
                </a:solidFill>
              </a:rPr>
              <a:t> </a:t>
            </a:r>
            <a:r>
              <a:rPr lang="pt-BR" sz="1100" dirty="0">
                <a:solidFill>
                  <a:schemeClr val="lt1"/>
                </a:solidFill>
              </a:rPr>
              <a:t>is to: </a:t>
            </a:r>
            <a:endParaRPr dirty="0"/>
          </a:p>
          <a:p>
            <a:pPr marL="152400" lvl="0" indent="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pt-BR" sz="1100" dirty="0">
                <a:solidFill>
                  <a:schemeClr val="lt1"/>
                </a:solidFill>
              </a:rPr>
              <a:t>	</a:t>
            </a:r>
            <a:r>
              <a:rPr lang="pt-BR" sz="1100" dirty="0" err="1">
                <a:solidFill>
                  <a:schemeClr val="lt1"/>
                </a:solidFill>
              </a:rPr>
              <a:t>briefly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review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physiological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changes</a:t>
            </a:r>
            <a:r>
              <a:rPr lang="pt-BR" sz="1100" dirty="0">
                <a:solidFill>
                  <a:schemeClr val="lt1"/>
                </a:solidFill>
              </a:rPr>
              <a:t>, </a:t>
            </a:r>
            <a:r>
              <a:rPr lang="pt-BR" sz="1100" dirty="0" err="1">
                <a:solidFill>
                  <a:schemeClr val="lt1"/>
                </a:solidFill>
              </a:rPr>
              <a:t>breast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image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workup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and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bening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entities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that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can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simulate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breast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cancer</a:t>
            </a:r>
            <a:r>
              <a:rPr lang="pt-BR" sz="1100" dirty="0">
                <a:solidFill>
                  <a:schemeClr val="lt1"/>
                </a:solidFill>
              </a:rPr>
              <a:t> presente</a:t>
            </a:r>
            <a:endParaRPr sz="1100" dirty="0">
              <a:solidFill>
                <a:schemeClr val="lt1"/>
              </a:solidFill>
            </a:endParaRPr>
          </a:p>
          <a:p>
            <a:pPr marL="152400" lvl="0" indent="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pt-BR" sz="1100" dirty="0">
                <a:solidFill>
                  <a:schemeClr val="lt1"/>
                </a:solidFill>
              </a:rPr>
              <a:t>	</a:t>
            </a:r>
            <a:r>
              <a:rPr lang="pt-BR" sz="1100" dirty="0" err="1">
                <a:solidFill>
                  <a:schemeClr val="lt1"/>
                </a:solidFill>
              </a:rPr>
              <a:t>focus</a:t>
            </a:r>
            <a:r>
              <a:rPr lang="pt-BR" sz="1100" dirty="0">
                <a:solidFill>
                  <a:schemeClr val="lt1"/>
                </a:solidFill>
              </a:rPr>
              <a:t> in</a:t>
            </a:r>
            <a:r>
              <a:rPr lang="pt-BR" sz="1100" b="1" dirty="0">
                <a:solidFill>
                  <a:srgbClr val="FF6699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clinical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and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imaging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forms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of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b="1" dirty="0">
                <a:solidFill>
                  <a:srgbClr val="4A86E8"/>
                </a:solidFill>
              </a:rPr>
              <a:t>PABC</a:t>
            </a:r>
            <a:r>
              <a:rPr lang="pt-BR" sz="1100" dirty="0">
                <a:solidFill>
                  <a:schemeClr val="lt1"/>
                </a:solidFill>
              </a:rPr>
              <a:t> in </a:t>
            </a:r>
            <a:r>
              <a:rPr lang="pt-BR" sz="1100" dirty="0" err="1">
                <a:solidFill>
                  <a:schemeClr val="lt1"/>
                </a:solidFill>
              </a:rPr>
              <a:t>association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with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anatomopathological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aspects</a:t>
            </a:r>
            <a:endParaRPr dirty="0"/>
          </a:p>
          <a:p>
            <a:pPr marL="152400" lvl="0" indent="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pt-BR" sz="1100" dirty="0">
                <a:solidFill>
                  <a:schemeClr val="lt1"/>
                </a:solidFill>
              </a:rPr>
              <a:t>	</a:t>
            </a:r>
            <a:r>
              <a:rPr lang="pt-BR" sz="1100" dirty="0" err="1">
                <a:solidFill>
                  <a:schemeClr val="lt1"/>
                </a:solidFill>
              </a:rPr>
              <a:t>highlight</a:t>
            </a:r>
            <a:r>
              <a:rPr lang="pt-BR" sz="1100" dirty="0">
                <a:solidFill>
                  <a:schemeClr val="lt1"/>
                </a:solidFill>
              </a:rPr>
              <a:t> some </a:t>
            </a:r>
            <a:r>
              <a:rPr lang="pt-BR" sz="1100" dirty="0" err="1">
                <a:solidFill>
                  <a:schemeClr val="lt1"/>
                </a:solidFill>
              </a:rPr>
              <a:t>of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the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recommendations</a:t>
            </a:r>
            <a:r>
              <a:rPr lang="pt-BR" sz="1100" dirty="0">
                <a:solidFill>
                  <a:schemeClr val="lt1"/>
                </a:solidFill>
              </a:rPr>
              <a:t> for </a:t>
            </a:r>
            <a:r>
              <a:rPr lang="pt-BR" sz="1100" dirty="0" err="1">
                <a:solidFill>
                  <a:schemeClr val="lt1"/>
                </a:solidFill>
              </a:rPr>
              <a:t>treatment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of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these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tumors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dirty="0" err="1">
                <a:solidFill>
                  <a:schemeClr val="lt1"/>
                </a:solidFill>
              </a:rPr>
              <a:t>by</a:t>
            </a:r>
            <a:r>
              <a:rPr lang="pt-BR" sz="1100" dirty="0">
                <a:solidFill>
                  <a:schemeClr val="lt1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illustrating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this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exhibit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with</a:t>
            </a:r>
            <a:r>
              <a:rPr lang="pt-BR" sz="1100" b="1" dirty="0">
                <a:solidFill>
                  <a:srgbClr val="4A86E8"/>
                </a:solidFill>
              </a:rPr>
              <a:t> cases </a:t>
            </a:r>
            <a:r>
              <a:rPr lang="pt-BR" sz="1100" b="1" dirty="0" err="1">
                <a:solidFill>
                  <a:srgbClr val="4A86E8"/>
                </a:solidFill>
              </a:rPr>
              <a:t>from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our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radiology</a:t>
            </a:r>
            <a:r>
              <a:rPr lang="pt-BR" sz="1100" b="1" dirty="0">
                <a:solidFill>
                  <a:srgbClr val="4A86E8"/>
                </a:solidFill>
              </a:rPr>
              <a:t> </a:t>
            </a:r>
            <a:r>
              <a:rPr lang="pt-BR" sz="1100" b="1" dirty="0" err="1">
                <a:solidFill>
                  <a:srgbClr val="4A86E8"/>
                </a:solidFill>
              </a:rPr>
              <a:t>department</a:t>
            </a:r>
            <a:r>
              <a:rPr lang="pt-BR" sz="1100" dirty="0">
                <a:solidFill>
                  <a:srgbClr val="4A86E8"/>
                </a:solidFill>
              </a:rPr>
              <a:t>.</a:t>
            </a:r>
            <a:endParaRPr dirty="0"/>
          </a:p>
          <a:p>
            <a:pPr marL="4572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b="1" dirty="0">
              <a:solidFill>
                <a:schemeClr val="dk1"/>
              </a:solidFill>
            </a:endParaRPr>
          </a:p>
        </p:txBody>
      </p:sp>
      <p:sp>
        <p:nvSpPr>
          <p:cNvPr id="59" name="Google Shape;59;gd17540bbc5_0_1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5593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12785992</a:t>
            </a:r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5635723 – </a:t>
            </a:r>
            <a:r>
              <a:rPr lang="pt-BR" dirty="0" err="1" smtClean="0"/>
              <a:t>fibroadenoma</a:t>
            </a:r>
            <a:r>
              <a:rPr lang="pt-BR" dirty="0" smtClean="0"/>
              <a:t> crescimento </a:t>
            </a:r>
            <a:r>
              <a:rPr lang="pt-BR" dirty="0" err="1" smtClean="0"/>
              <a:t>rapido</a:t>
            </a:r>
            <a:r>
              <a:rPr lang="pt-BR" dirty="0" smtClean="0"/>
              <a:t> gestante</a:t>
            </a:r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5635723 adenoma </a:t>
            </a:r>
            <a:r>
              <a:rPr lang="pt-BR" dirty="0" err="1" smtClean="0"/>
              <a:t>lactacional</a:t>
            </a:r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d17540bbc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d17540bbc5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006FC0"/>
                </a:solidFill>
              </a:rPr>
              <a:t>RGHC 55748746J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006FC0"/>
                </a:solidFill>
              </a:rPr>
              <a:t>PACS 5550983</a:t>
            </a:r>
            <a:r>
              <a:rPr lang="pt-BR" sz="1800">
                <a:solidFill>
                  <a:srgbClr val="595959"/>
                </a:solidFill>
              </a:rPr>
              <a:t>  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>
                <a:solidFill>
                  <a:srgbClr val="202124"/>
                </a:solidFill>
                <a:highlight>
                  <a:srgbClr val="F8F9FA"/>
                </a:highlight>
              </a:rPr>
              <a:t>Benign exclusive lesions of the breast when together can simulate suspicious lesions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153" name="Google Shape;153;gd17540bbc5_0_2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Tumor</a:t>
            </a:r>
            <a:r>
              <a:rPr lang="pt-BR" baseline="0" dirty="0" smtClean="0"/>
              <a:t> </a:t>
            </a:r>
            <a:r>
              <a:rPr lang="pt-BR" baseline="0" dirty="0" err="1" smtClean="0"/>
              <a:t>desmoide</a:t>
            </a:r>
            <a:r>
              <a:rPr lang="pt-BR" baseline="0" dirty="0" smtClean="0"/>
              <a:t> gestante - </a:t>
            </a:r>
            <a:r>
              <a:rPr lang="pt-BR" sz="1100" i="0" dirty="0" smtClean="0">
                <a:latin typeface="Arial"/>
              </a:rPr>
              <a:t>7990333</a:t>
            </a:r>
            <a:endParaRPr lang="pt-BR" baseline="0" dirty="0" smtClean="0"/>
          </a:p>
          <a:p>
            <a:endParaRPr lang="pt-BR" baseline="0" dirty="0" smtClean="0"/>
          </a:p>
          <a:p>
            <a:r>
              <a:rPr lang="pt-BR" sz="1100" i="0" dirty="0" smtClean="0">
                <a:latin typeface="Arial"/>
              </a:rPr>
              <a:t>"#SETOR MAMA DIREITA 25/07/2016: FIBROMATOSE DO TIPO DESMÓIDE MAMA DIREITA (MARGENS +) + polipose ---Garner? </a:t>
            </a:r>
            <a:br>
              <a:rPr lang="pt-BR" sz="1100" i="0" dirty="0" smtClean="0">
                <a:latin typeface="Arial"/>
              </a:rPr>
            </a:br>
            <a:r>
              <a:rPr lang="pt-BR" sz="1100" i="0" dirty="0" smtClean="0">
                <a:latin typeface="Arial"/>
              </a:rPr>
              <a:t>#04.2019: </a:t>
            </a:r>
            <a:r>
              <a:rPr lang="pt-BR" sz="1100" i="0" dirty="0" err="1" smtClean="0">
                <a:latin typeface="Arial"/>
              </a:rPr>
              <a:t>Adenocarcinoma</a:t>
            </a:r>
            <a:r>
              <a:rPr lang="pt-BR" sz="1100" i="0" dirty="0" smtClean="0">
                <a:latin typeface="Arial"/>
              </a:rPr>
              <a:t> de </a:t>
            </a:r>
            <a:r>
              <a:rPr lang="pt-BR" sz="1100" i="0" dirty="0" err="1" smtClean="0">
                <a:latin typeface="Arial"/>
              </a:rPr>
              <a:t>colon</a:t>
            </a:r>
            <a:r>
              <a:rPr lang="pt-BR" sz="1100" i="0" dirty="0" smtClean="0">
                <a:latin typeface="Arial"/>
              </a:rPr>
              <a:t> transverso </a:t>
            </a:r>
            <a:br>
              <a:rPr lang="pt-BR" sz="1100" i="0" dirty="0" smtClean="0">
                <a:latin typeface="Arial"/>
              </a:rPr>
            </a:br>
            <a:r>
              <a:rPr lang="pt-BR" sz="1100" i="0" dirty="0" smtClean="0">
                <a:latin typeface="Arial"/>
              </a:rPr>
              <a:t>#</a:t>
            </a:r>
            <a:r>
              <a:rPr lang="pt-BR" sz="1100" i="0" dirty="0" err="1" smtClean="0">
                <a:latin typeface="Arial"/>
              </a:rPr>
              <a:t>Colectomia</a:t>
            </a:r>
            <a:r>
              <a:rPr lang="pt-BR" sz="1100" i="0" dirty="0" smtClean="0">
                <a:latin typeface="Arial"/>
              </a:rPr>
              <a:t> total em 24.01.2020 </a:t>
            </a:r>
            <a:r>
              <a:rPr lang="pt-BR" sz="1100" i="0" dirty="0" err="1" smtClean="0">
                <a:latin typeface="Arial"/>
              </a:rPr>
              <a:t>Icesp</a:t>
            </a:r>
            <a:r>
              <a:rPr lang="pt-BR" sz="1100" i="0" dirty="0" smtClean="0">
                <a:latin typeface="Arial"/>
              </a:rPr>
              <a:t> </a:t>
            </a:r>
            <a:br>
              <a:rPr lang="pt-BR" sz="1100" i="0" dirty="0" smtClean="0">
                <a:latin typeface="Arial"/>
              </a:rPr>
            </a:br>
            <a:r>
              <a:rPr lang="pt-BR" sz="1100" i="0" dirty="0" smtClean="0">
                <a:latin typeface="Arial"/>
              </a:rPr>
              <a:t>#A.P:Adenocarcinoma serrilhado moderadamente diferenciado de </a:t>
            </a:r>
            <a:r>
              <a:rPr lang="pt-BR" sz="1100" i="0" dirty="0" err="1" smtClean="0">
                <a:latin typeface="Arial"/>
              </a:rPr>
              <a:t>colon</a:t>
            </a:r>
            <a:r>
              <a:rPr lang="pt-BR" sz="1100" i="0" dirty="0" smtClean="0">
                <a:latin typeface="Arial"/>
              </a:rPr>
              <a:t> transverso </a:t>
            </a:r>
            <a:br>
              <a:rPr lang="pt-BR" sz="1100" i="0" dirty="0" smtClean="0">
                <a:latin typeface="Arial"/>
              </a:rPr>
            </a:br>
            <a:r>
              <a:rPr lang="pt-BR" sz="1100" i="0" dirty="0" smtClean="0">
                <a:latin typeface="Arial"/>
              </a:rPr>
              <a:t>-margens livres </a:t>
            </a:r>
            <a:br>
              <a:rPr lang="pt-BR" sz="1100" i="0" dirty="0" smtClean="0">
                <a:latin typeface="Arial"/>
              </a:rPr>
            </a:br>
            <a:r>
              <a:rPr lang="pt-BR" sz="1100" i="0" dirty="0" smtClean="0">
                <a:latin typeface="Arial"/>
              </a:rPr>
              <a:t>#pT3pN1(2/106) M0 </a:t>
            </a:r>
            <a:br>
              <a:rPr lang="pt-BR" sz="1100" i="0" dirty="0" smtClean="0">
                <a:latin typeface="Arial"/>
              </a:rPr>
            </a:br>
            <a:r>
              <a:rPr lang="pt-BR" sz="1100" i="0" dirty="0" smtClean="0">
                <a:latin typeface="Arial"/>
              </a:rPr>
              <a:t>#A IMUNOEXPRESSÃO DAS ENZIMAS DE REPARO DO DNA ENCONTRA-SE PRESERVADA EM AMBOS OS ADENOCARCINOMAS."</a:t>
            </a:r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12827895 </a:t>
            </a:r>
          </a:p>
          <a:p>
            <a:r>
              <a:rPr lang="pt-BR" dirty="0" smtClean="0"/>
              <a:t>14283002J</a:t>
            </a:r>
          </a:p>
          <a:p>
            <a:r>
              <a:rPr lang="pt-BR" dirty="0" smtClean="0"/>
              <a:t>TEREZA REGINA LOPES MACEDO </a:t>
            </a:r>
          </a:p>
          <a:p>
            <a:r>
              <a:rPr lang="pt-BR" dirty="0" smtClean="0"/>
              <a:t>Foi internada após diagnóstico </a:t>
            </a:r>
            <a:r>
              <a:rPr lang="pt-BR" dirty="0" err="1" smtClean="0"/>
              <a:t>pára</a:t>
            </a:r>
            <a:r>
              <a:rPr lang="pt-BR" dirty="0" smtClean="0"/>
              <a:t> término da gestação (estava na época com 17 semanas e 5 dias) e iniciar tratamento com esquema com cobertura para SNC.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709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12789874 sarcoma</a:t>
            </a:r>
            <a:r>
              <a:rPr lang="pt-BR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axila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6384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17540bbc5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d17540bbc5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/>
              <a:t>2873666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/>
              <a:t>coriocarcinoma - metaplasico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5352931G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/>
              <a:t>27semanas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/>
              <a:t>with final diagnosis of metaplastic breast cancer</a:t>
            </a:r>
            <a:endParaRPr sz="11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104" name="Google Shape;104;gd17540bbc5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17540bbc5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d17540bbc5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12119255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CAMILA DA SILVA DIAS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91698028G</a:t>
            </a:r>
            <a:endParaRPr sz="11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06/05/20:  PO DE MASTECTOMIA + EA + RESSECÇÃO DE ARCOS COSTAIS + RETALHO EM LTVY EM MAMA ESQUERDA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128" name="Google Shape;128;gd17540bbc5_0_2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VIEIRA, DANIELLE ARAUJO : IDP: 3416986</a:t>
            </a:r>
          </a:p>
          <a:p>
            <a:endParaRPr lang="pt-BR" sz="1100" b="0" i="0" u="none" strike="noStrike" cap="none" dirty="0" smtClean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r>
              <a:rPr lang="pt-BR" dirty="0" smtClean="0"/>
              <a:t>- CDI mama GN2 GH2 triplo negativo (core-</a:t>
            </a:r>
            <a:r>
              <a:rPr lang="pt-BR" dirty="0" err="1" smtClean="0"/>
              <a:t>biopsy</a:t>
            </a:r>
            <a:r>
              <a:rPr lang="pt-BR" dirty="0" smtClean="0"/>
              <a:t>), Ki67 40% - cT4b cN3 --&gt; ypT1b ypN2 - recidivado em ossos</a:t>
            </a:r>
          </a:p>
          <a:p>
            <a:r>
              <a:rPr lang="pt-BR" dirty="0" smtClean="0"/>
              <a:t>- Revisão IHQ peça cirúrgica após recidiva: RE 100% (</a:t>
            </a:r>
            <a:r>
              <a:rPr lang="pt-BR" dirty="0" err="1" smtClean="0"/>
              <a:t>Allred</a:t>
            </a:r>
            <a:r>
              <a:rPr lang="pt-BR" dirty="0" smtClean="0"/>
              <a:t> 8) / RP 1-10% (</a:t>
            </a:r>
            <a:r>
              <a:rPr lang="pt-BR" dirty="0" err="1" smtClean="0"/>
              <a:t>Allred</a:t>
            </a:r>
            <a:r>
              <a:rPr lang="pt-BR" dirty="0" smtClean="0"/>
              <a:t> 4) / HER-2 </a:t>
            </a:r>
            <a:r>
              <a:rPr lang="pt-BR" dirty="0" err="1" smtClean="0"/>
              <a:t>neg</a:t>
            </a:r>
            <a:r>
              <a:rPr lang="pt-BR" dirty="0" smtClean="0"/>
              <a:t> / Ki67 40%</a:t>
            </a:r>
          </a:p>
          <a:p>
            <a:r>
              <a:rPr lang="pt-BR" dirty="0" smtClean="0"/>
              <a:t>- IHQ de biópsia óssea (recidiva): RE + (forte e difuso) / RP + 50% / HER-2 </a:t>
            </a:r>
            <a:r>
              <a:rPr lang="pt-BR" dirty="0" err="1" smtClean="0"/>
              <a:t>neg</a:t>
            </a:r>
            <a:r>
              <a:rPr lang="pt-BR" dirty="0" smtClean="0"/>
              <a:t> / GATA 3 positivo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2770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1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SANTOS, FERNANDA JERONIMO DOS</a:t>
            </a:r>
            <a:r>
              <a:rPr lang="pt-BR" sz="1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PID: 12110757</a:t>
            </a:r>
          </a:p>
          <a:p>
            <a:r>
              <a:rPr lang="pt-BR" sz="1100" b="0" i="0" u="none" strike="noStrike" cap="none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1. 03/2020 e 2.</a:t>
            </a:r>
            <a:r>
              <a:rPr lang="pt-BR" sz="1100" b="0" i="0" u="none" strike="noStrike" cap="none" baseline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08/2020 </a:t>
            </a:r>
            <a:r>
              <a:rPr lang="pt-BR" sz="1100" b="0" i="0" u="none" strike="noStrike" cap="none" baseline="0" dirty="0" err="1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snoll</a:t>
            </a:r>
            <a:endParaRPr lang="pt-BR" sz="1100" b="0" i="0" u="none" strike="noStrike" cap="none" baseline="0" dirty="0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# CDI mama E RE + (AR 5) RP+ (AR 5) HER2 3+ KI67 10% GH1 cT2cN0Mx, gestante</a:t>
            </a:r>
            <a:br>
              <a:rPr lang="pt-BR" dirty="0" smtClean="0"/>
            </a:br>
            <a:r>
              <a:rPr lang="pt-BR" dirty="0" smtClean="0"/>
              <a:t>- Descobriu gestação não planejada após diagnóstico de câncer</a:t>
            </a:r>
            <a:br>
              <a:rPr lang="pt-BR" dirty="0" smtClean="0"/>
            </a:br>
            <a:r>
              <a:rPr lang="pt-BR" dirty="0" smtClean="0"/>
              <a:t>- 21/10/19 (CEAC) - Core </a:t>
            </a:r>
            <a:r>
              <a:rPr lang="pt-BR" dirty="0" err="1" smtClean="0"/>
              <a:t>biopsy</a:t>
            </a:r>
            <a:r>
              <a:rPr lang="pt-BR" dirty="0" smtClean="0"/>
              <a:t>: lesão epitelial complexa - após IHQ: CDI, RE + (AR 5) RP+ (AR 5) HER2 3+ KI67 10% GH1</a:t>
            </a:r>
          </a:p>
          <a:p>
            <a:endParaRPr lang="pt-BR" dirty="0" smtClean="0"/>
          </a:p>
          <a:p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# CDI mama E RE 90% RP 80% HER2 3+ KI67 30% GH2 cT2cN0Mx, gestante</a:t>
            </a:r>
            <a:b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Primeira consulta com Oncologia: IG 9 sem 4/7 pela DUM</a:t>
            </a:r>
            <a:b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Plano de QT neoadjuvante com AC-T e realizará o </a:t>
            </a:r>
            <a:r>
              <a:rPr lang="pt-BR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Trastuzumabe</a:t>
            </a:r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na </a:t>
            </a:r>
            <a:r>
              <a:rPr lang="pt-BR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adjuvância</a:t>
            </a:r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Atual: AC-T neoadjuvante</a:t>
            </a:r>
            <a:b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RPMO e parto prematuro </a:t>
            </a:r>
          </a:p>
          <a:p>
            <a:endParaRPr lang="pt-BR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pt-BR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QT NEO SEM RESPOSTA – POS PARTO - CIRURGIA</a:t>
            </a:r>
            <a:b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5979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12835838 – triplo negativo lactante</a:t>
            </a:r>
          </a:p>
          <a:p>
            <a:r>
              <a:rPr lang="pt-BR" dirty="0" smtClean="0"/>
              <a:t>CONFUNDIU COM COLEÇÃO/GALACTOCELE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1218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91817353H</a:t>
            </a:r>
          </a:p>
          <a:p>
            <a:endParaRPr lang="pt-BR" dirty="0" smtClean="0"/>
          </a:p>
          <a:p>
            <a:r>
              <a:rPr lang="pt-BR" dirty="0" smtClean="0"/>
              <a:t>THAIS ARTUZO ALONSO </a:t>
            </a:r>
          </a:p>
          <a:p>
            <a:endParaRPr lang="pt-BR" dirty="0" smtClean="0"/>
          </a:p>
          <a:p>
            <a:r>
              <a:rPr lang="pt-BR" dirty="0" smtClean="0"/>
              <a:t>12653029 </a:t>
            </a:r>
          </a:p>
          <a:p>
            <a:endParaRPr lang="pt-BR" dirty="0" smtClean="0"/>
          </a:p>
          <a:p>
            <a:r>
              <a:rPr lang="pt-BR" dirty="0" smtClean="0"/>
              <a:t>PACIENTE REFERE QUE NO INICIO DO ANO ESTAVA AMAMENTANDO QUANDO NOTOU SAIDA DE SECREÇÃO LACTEA ASSOCIADA A SANGUE, LOGO APÓS EVOLUIU COM QUADRO DE MASTITE, COM DRENAGEM DE ESPONTANEA PELA PELE DE SECREÇÃO PURULENTA EM MAIO/2020. </a:t>
            </a:r>
          </a:p>
          <a:p>
            <a:r>
              <a:rPr lang="pt-BR" dirty="0" smtClean="0"/>
              <a:t>APÓS ESSE EPISODIO NOTOU AREA ENDURECIDA EM PORÇÃO SUPERIOR DA MAMA, PASSOU EM AVALIAÇÃO COM A MASTOLOGIA SENDO DIAGNOSTICO NEOPLASIA DE MAMA.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157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d17540bbc5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d17540bbc5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>
                <a:solidFill>
                  <a:schemeClr val="dk1"/>
                </a:solidFill>
              </a:rPr>
              <a:t>5613666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>
                <a:solidFill>
                  <a:schemeClr val="dk1"/>
                </a:solidFill>
              </a:rPr>
              <a:t>qt neo</a:t>
            </a:r>
            <a:endParaRPr sz="1100">
              <a:solidFill>
                <a:schemeClr val="dk1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179" name="Google Shape;179;gd17540bbc5_0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tx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82;p14">
            <a:extLst>
              <a:ext uri="{FF2B5EF4-FFF2-40B4-BE49-F238E27FC236}">
                <a16:creationId xmlns:a16="http://schemas.microsoft.com/office/drawing/2014/main" id="{F4600B40-9F2A-4106-B338-5B81F52512CB}"/>
              </a:ext>
            </a:extLst>
          </p:cNvPr>
          <p:cNvSpPr txBox="1">
            <a:spLocks/>
          </p:cNvSpPr>
          <p:nvPr/>
        </p:nvSpPr>
        <p:spPr>
          <a:xfrm>
            <a:off x="0" y="1633936"/>
            <a:ext cx="9144000" cy="1545869"/>
          </a:xfrm>
          <a:prstGeom prst="rect">
            <a:avLst/>
          </a:prstGeom>
          <a:solidFill>
            <a:srgbClr val="F4CCCC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ct val="111111"/>
            </a:pPr>
            <a:r>
              <a:rPr lang="en-US" sz="3200" dirty="0">
                <a:solidFill>
                  <a:srgbClr val="FF6699"/>
                </a:solidFill>
                <a:latin typeface="Pacifico"/>
                <a:ea typeface="Pacifico"/>
                <a:cs typeface="Pacifico"/>
                <a:sym typeface="Pacifico"/>
              </a:rPr>
              <a:t>What to expect when you're expecting</a:t>
            </a:r>
          </a:p>
          <a:p>
            <a:pPr algn="ctr">
              <a:buSzPct val="111111"/>
            </a:pPr>
            <a:endParaRPr lang="en-US" sz="1800" dirty="0">
              <a:solidFill>
                <a:srgbClr val="FF6699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ctr">
              <a:buSzPct val="222222"/>
            </a:pPr>
            <a:r>
              <a:rPr lang="en-US" sz="2400" i="1" dirty="0">
                <a:solidFill>
                  <a:srgbClr val="3C78D8"/>
                </a:solidFill>
                <a:latin typeface="Pacifico"/>
                <a:ea typeface="Pacifico"/>
                <a:cs typeface="Pacifico"/>
                <a:sym typeface="Pacifico"/>
              </a:rPr>
              <a:t>Unique features of breast suspicious lesions in pregnant women </a:t>
            </a:r>
          </a:p>
        </p:txBody>
      </p:sp>
      <p:pic>
        <p:nvPicPr>
          <p:cNvPr id="11" name="Google Shape;78;p14">
            <a:extLst>
              <a:ext uri="{FF2B5EF4-FFF2-40B4-BE49-F238E27FC236}">
                <a16:creationId xmlns:a16="http://schemas.microsoft.com/office/drawing/2014/main" id="{2B41F812-DB31-49C6-9185-FA2D33E75B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2780" y="265550"/>
            <a:ext cx="1201111" cy="121662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Google Shape;80;p14">
            <a:extLst>
              <a:ext uri="{FF2B5EF4-FFF2-40B4-BE49-F238E27FC236}">
                <a16:creationId xmlns:a16="http://schemas.microsoft.com/office/drawing/2014/main" id="{1085E609-CE43-4516-98EC-90610600D9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3096"/>
          <a:stretch/>
        </p:blipFill>
        <p:spPr>
          <a:xfrm>
            <a:off x="5352987" y="229514"/>
            <a:ext cx="1275252" cy="127813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F98B88A8-F34E-40D7-AFE5-0EAC0878A3C2}"/>
              </a:ext>
            </a:extLst>
          </p:cNvPr>
          <p:cNvSpPr txBox="1"/>
          <p:nvPr/>
        </p:nvSpPr>
        <p:spPr>
          <a:xfrm>
            <a:off x="3665838" y="3659854"/>
            <a:ext cx="540402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Authors: </a:t>
            </a:r>
            <a:r>
              <a:rPr lang="pt-BR" b="1" i="0" dirty="0">
                <a:solidFill>
                  <a:schemeClr val="bg1"/>
                </a:solidFill>
                <a:effectLst/>
                <a:latin typeface="+mn-lt"/>
              </a:rPr>
              <a:t>C. d. Kiebert</a:t>
            </a:r>
            <a:r>
              <a:rPr lang="pt-BR" b="0" i="0" dirty="0">
                <a:solidFill>
                  <a:schemeClr val="bg1"/>
                </a:solidFill>
                <a:effectLst/>
                <a:latin typeface="+mn-lt"/>
              </a:rPr>
              <a:t>, L. G. Martins, A. T. Yamamoto Mota, S. S. Barbosa, T. C. </a:t>
            </a:r>
            <a:r>
              <a:rPr lang="pt-BR" b="0" i="0" dirty="0" err="1">
                <a:solidFill>
                  <a:schemeClr val="bg1"/>
                </a:solidFill>
                <a:effectLst/>
                <a:latin typeface="+mn-lt"/>
              </a:rPr>
              <a:t>Tucunduva</a:t>
            </a:r>
            <a:r>
              <a:rPr lang="pt-BR" b="0" i="0" dirty="0">
                <a:solidFill>
                  <a:schemeClr val="bg1"/>
                </a:solidFill>
                <a:effectLst/>
                <a:latin typeface="+mn-lt"/>
              </a:rPr>
              <a:t>, G. B. Nobrega, A. F. TRINCONI, E. Endo, V. C. Ferreira, M. Giannotti, C. Shimizu</a:t>
            </a:r>
          </a:p>
          <a:p>
            <a:pPr algn="just"/>
            <a:endParaRPr lang="pt-BR" sz="16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algn="just"/>
            <a:r>
              <a:rPr lang="pt-BR" sz="16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Faculdade de Medicina da Universidade de São Paulo</a:t>
            </a:r>
            <a:endParaRPr lang="en-US" sz="16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3" name="Google Shape;81;p14">
            <a:extLst>
              <a:ext uri="{FF2B5EF4-FFF2-40B4-BE49-F238E27FC236}">
                <a16:creationId xmlns:a16="http://schemas.microsoft.com/office/drawing/2014/main" id="{B5202E74-EA4D-47FA-AF32-4C7244F458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6244"/>
          <a:stretch/>
        </p:blipFill>
        <p:spPr>
          <a:xfrm>
            <a:off x="2772573" y="260273"/>
            <a:ext cx="1201111" cy="12166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28" name="Picture 4" descr="Faculdade de Medicina USP - Home | Facebook">
            <a:extLst>
              <a:ext uri="{FF2B5EF4-FFF2-40B4-BE49-F238E27FC236}">
                <a16:creationId xmlns:a16="http://schemas.microsoft.com/office/drawing/2014/main" id="{344D5164-12F1-4531-A206-44E14256B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11" y="3612443"/>
            <a:ext cx="2269258" cy="127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07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48862B9-AD17-4F16-B988-A837EEFCD3BA}"/>
              </a:ext>
            </a:extLst>
          </p:cNvPr>
          <p:cNvSpPr txBox="1"/>
          <p:nvPr/>
        </p:nvSpPr>
        <p:spPr>
          <a:xfrm>
            <a:off x="152400" y="429651"/>
            <a:ext cx="8596184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11111"/>
            </a:pPr>
            <a:r>
              <a:rPr lang="en-US" dirty="0">
                <a:solidFill>
                  <a:schemeClr val="bg1"/>
                </a:solidFill>
                <a:latin typeface="+mj-lt"/>
                <a:ea typeface="Pacifico"/>
                <a:cs typeface="Pacifico"/>
                <a:sym typeface="Pacifico"/>
              </a:rPr>
              <a:t>OBJECTIVES</a:t>
            </a:r>
          </a:p>
          <a:p>
            <a:pPr>
              <a:buSzPct val="111111"/>
            </a:pPr>
            <a:endParaRPr lang="en-US" dirty="0">
              <a:solidFill>
                <a:schemeClr val="bg1"/>
              </a:solidFill>
              <a:latin typeface="+mj-lt"/>
              <a:ea typeface="Pacifico"/>
              <a:cs typeface="Pacifico"/>
              <a:sym typeface="Pacifico"/>
            </a:endParaRPr>
          </a:p>
          <a:p>
            <a:pPr marL="152400" lvl="0" algn="just">
              <a:lnSpc>
                <a:spcPct val="115000"/>
              </a:lnSpc>
              <a:spcBef>
                <a:spcPts val="2000"/>
              </a:spcBef>
              <a:buClr>
                <a:schemeClr val="lt1"/>
              </a:buClr>
              <a:buSzPts val="1200"/>
            </a:pPr>
            <a:r>
              <a:rPr lang="en-US" dirty="0">
                <a:solidFill>
                  <a:schemeClr val="bg1"/>
                </a:solidFill>
              </a:rPr>
              <a:t>briefly review physiological changes, breast image workup and </a:t>
            </a:r>
            <a:r>
              <a:rPr lang="en-US" dirty="0" err="1">
                <a:solidFill>
                  <a:schemeClr val="bg1"/>
                </a:solidFill>
              </a:rPr>
              <a:t>bening</a:t>
            </a:r>
            <a:r>
              <a:rPr lang="en-US" dirty="0">
                <a:solidFill>
                  <a:schemeClr val="bg1"/>
                </a:solidFill>
              </a:rPr>
              <a:t> entities that can simulate breast cancer </a:t>
            </a:r>
          </a:p>
          <a:p>
            <a:pPr marL="152400" lvl="0" algn="just">
              <a:lnSpc>
                <a:spcPct val="115000"/>
              </a:lnSpc>
              <a:spcBef>
                <a:spcPts val="2000"/>
              </a:spcBef>
              <a:buClr>
                <a:schemeClr val="lt1"/>
              </a:buClr>
              <a:buSzPts val="1200"/>
            </a:pPr>
            <a:r>
              <a:rPr lang="en-US" dirty="0" smtClean="0">
                <a:solidFill>
                  <a:schemeClr val="bg1"/>
                </a:solidFill>
              </a:rPr>
              <a:t>focus </a:t>
            </a:r>
            <a:r>
              <a:rPr lang="en-US" dirty="0">
                <a:solidFill>
                  <a:schemeClr val="bg1"/>
                </a:solidFill>
              </a:rPr>
              <a:t>in</a:t>
            </a:r>
            <a:r>
              <a:rPr lang="en-US" b="1" dirty="0">
                <a:solidFill>
                  <a:schemeClr val="bg1"/>
                </a:solidFill>
              </a:rPr>
              <a:t> clinical and imaging</a:t>
            </a:r>
            <a:r>
              <a:rPr lang="en-US" dirty="0">
                <a:solidFill>
                  <a:schemeClr val="bg1"/>
                </a:solidFill>
              </a:rPr>
              <a:t> forms of </a:t>
            </a:r>
            <a:r>
              <a:rPr lang="en-US" b="1" dirty="0">
                <a:solidFill>
                  <a:schemeClr val="bg1"/>
                </a:solidFill>
              </a:rPr>
              <a:t>PABC</a:t>
            </a:r>
            <a:r>
              <a:rPr lang="en-US" dirty="0">
                <a:solidFill>
                  <a:schemeClr val="bg1"/>
                </a:solidFill>
              </a:rPr>
              <a:t> in association with </a:t>
            </a:r>
            <a:r>
              <a:rPr lang="en-US" dirty="0" err="1">
                <a:solidFill>
                  <a:schemeClr val="bg1"/>
                </a:solidFill>
              </a:rPr>
              <a:t>anatomopathological</a:t>
            </a:r>
            <a:r>
              <a:rPr lang="en-US" dirty="0">
                <a:solidFill>
                  <a:schemeClr val="bg1"/>
                </a:solidFill>
              </a:rPr>
              <a:t> aspects</a:t>
            </a:r>
          </a:p>
          <a:p>
            <a:pPr marL="152400" lvl="0" algn="just">
              <a:lnSpc>
                <a:spcPct val="115000"/>
              </a:lnSpc>
              <a:spcBef>
                <a:spcPts val="2000"/>
              </a:spcBef>
              <a:buClr>
                <a:schemeClr val="lt1"/>
              </a:buClr>
              <a:buSzPts val="1200"/>
            </a:pPr>
            <a:r>
              <a:rPr lang="en-US" dirty="0" smtClean="0">
                <a:solidFill>
                  <a:schemeClr val="bg1"/>
                </a:solidFill>
              </a:rPr>
              <a:t>highlight </a:t>
            </a:r>
            <a:r>
              <a:rPr lang="en-US" dirty="0">
                <a:solidFill>
                  <a:schemeClr val="bg1"/>
                </a:solidFill>
              </a:rPr>
              <a:t>some of the recommendations for treatment of these tumors by </a:t>
            </a:r>
            <a:r>
              <a:rPr lang="en-US" b="1" dirty="0">
                <a:solidFill>
                  <a:schemeClr val="bg1"/>
                </a:solidFill>
              </a:rPr>
              <a:t>illustrating this exhibit with cases from our radiology department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buSzPct val="111111"/>
            </a:pPr>
            <a:endParaRPr lang="en-US" dirty="0">
              <a:solidFill>
                <a:schemeClr val="bg1"/>
              </a:solidFill>
              <a:latin typeface="+mj-lt"/>
              <a:ea typeface="Pacifico"/>
              <a:cs typeface="Pacifico"/>
              <a:sym typeface="Pacifico"/>
            </a:endParaRPr>
          </a:p>
        </p:txBody>
      </p:sp>
    </p:spTree>
    <p:extLst>
      <p:ext uri="{BB962C8B-B14F-4D97-AF65-F5344CB8AC3E}">
        <p14:creationId xmlns:p14="http://schemas.microsoft.com/office/powerpoint/2010/main" val="3523771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48862B9-AD17-4F16-B988-A837EEFCD3BA}"/>
              </a:ext>
            </a:extLst>
          </p:cNvPr>
          <p:cNvSpPr txBox="1"/>
          <p:nvPr/>
        </p:nvSpPr>
        <p:spPr>
          <a:xfrm>
            <a:off x="152400" y="429651"/>
            <a:ext cx="8596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11111"/>
            </a:pPr>
            <a:endParaRPr lang="en-US" dirty="0">
              <a:solidFill>
                <a:schemeClr val="bg1"/>
              </a:solidFill>
              <a:latin typeface="+mj-lt"/>
              <a:ea typeface="Pacifico"/>
              <a:cs typeface="Pacifico"/>
              <a:sym typeface="Pacifico"/>
            </a:endParaRPr>
          </a:p>
          <a:p>
            <a:pPr>
              <a:buSzPct val="111111"/>
            </a:pPr>
            <a:endParaRPr lang="en-US" dirty="0">
              <a:solidFill>
                <a:schemeClr val="bg1"/>
              </a:solidFill>
              <a:latin typeface="+mj-lt"/>
              <a:ea typeface="Pacifico"/>
              <a:cs typeface="Pacifico"/>
              <a:sym typeface="Pacifico"/>
            </a:endParaRPr>
          </a:p>
        </p:txBody>
      </p:sp>
      <p:pic>
        <p:nvPicPr>
          <p:cNvPr id="2050" name="Picture 2" descr="https://lh4.googleusercontent.com/XvrWXBvgXXbpKQ3eyiHJUBXbGSu-vjCnR-kpM6epXxir3J5RaYd-TYy5qHbO7gM5fkdVtiQ_g0kC4JsKaqBSntNRm9zpX7R-kgrkm4q5pnvT85MOZZzqz1ymxZc6xkAyGSSJdia4e0U=s0"/>
          <p:cNvPicPr>
            <a:picLocks noChangeAspect="1" noChangeArrowheads="1"/>
          </p:cNvPicPr>
          <p:nvPr/>
        </p:nvPicPr>
        <p:blipFill>
          <a:blip r:embed="rId3"/>
          <a:srcRect l="39830" t="2648" b="20018"/>
          <a:stretch>
            <a:fillRect/>
          </a:stretch>
        </p:blipFill>
        <p:spPr bwMode="auto">
          <a:xfrm>
            <a:off x="3014572" y="2846211"/>
            <a:ext cx="1045049" cy="1653108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V="1">
            <a:off x="7086102" y="2592070"/>
            <a:ext cx="1340600" cy="176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7249" y="2846211"/>
            <a:ext cx="2127976" cy="151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AutoShape 6" descr="data:image/png;base64,iVBORw0KGgoAAAANSUhEUgAABPoAAAMPCAYAAABMgruIAAAAAXNSR0IArs4c6QAAIABJREFUeF7t2DERAAAIAzHwbxod/AUHDZ264wgQIECAAAECBAgQIECAAAECBAgQeC+w7xMIQIAAAQIECBAgQIAAAQIECBAgQIDAGPqU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B5W8fAAAgAElEQVS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M/D6j4AAArYSURBV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EBQ1/giSIQIECAAAECBAgQIECAAAECBAgQMPTpAAECBAgQIECAAAECBAgQIECAAIGAgKEv8EQRCBAgQIAAAQIECBAgQIAAAQIECBj6dIAAAQIECBAgQIAAAQIECBAgQIBAQMDQF3iiCAQIECBAgAABAgQIECBAgAABAgQMfTpAgAABAgQIECBAgAABAgQIECBAICBg6As8UQQCBAgQIECAAAECBAgQIECAAAEChj4dIECAAAECBAgQIECAAAECBAgQIBAQMPQFnigCAQIECBAgQIAAAQIECBAgQIAAAUOfDhAgQIAAAQIECBAgQIAAAQIECBAICBj6Ak8UgQABAgQIECBAgAABAgQIECBAgIChTwcIECBAgAABAgQIECBAgAABAgQIBAQMfYEnikCAAAECBAgQIECAAAECBAgQIEDA0KcDBAgQIECAAAECBAgQIECAAAECBAIChr7AE0UgQIAAAQIECBAgQIAAAQIECBAgYOjTAQIECBAgQIAAAQIECBAgQIAAAQIBAUNf4IkiECBAgAABAgQIECBAgAABAgQIEDD06QABAgQIECBAgAABAgQIECBAgACBgIChL/BEEQgQIECAAAECBAgQIECAAAECBAgY+nSAAAECBAgQIECAAAECBAgQIECAQEDA0Bd4oggECBAgQIAAAQIECBAgQIAAAQIEDH06QIAAAQIECBAgQIAAAQIECBAgQCAgYOgLPFEEAgQIECBAgAABAgQIECBAgAABAoY+HSBAgAABAgQIECBAgAABAgQIECAQEDD0BZ4oAgECBAgQIECAAAECBAgQIECAAAFDnw4QIECAAAECBAgQIECAAAECBAgQCAgY+gJPFIEAAQIECBAgQIAAAQIECBAgQICAoU8HCBAgQIAAAQIECBAgQIAAAQIECAQEDH2BJ4pAgAABAgQIECBAgAABAgQIECBAwNCnAwQIECBAgAABAgQIECBAgAABAgQCAoa+wBNFIECAAAECBAgQIECAAAECBAgQIGDo0wECBAgQIECAAAECBAgQIECAAAECAQFDX+CJIhAgQIAAAQIECBAgQIAAAQIECBAw9OkAAQIECBAgQIAAAQIECBAgQIAAgYCAoS/wRBEIECBAgAABAgQIECBAgAABAgQIGPp0gAABAgQIECBAgAABAgQIECBAgEBAwNAXeKIIBAgQIECAAAECBAgQIECAAAECBAx9OkCAAAECBAgQIECAAAECBAgQIEAgIGDoCzxRBAIECBAgQIAAAQIECBAgQIAAAQKGPh0gQIAAAQIECBAgQIAAAQIECBAgEBAw9AWeKAIBAgQIECBAgAABAgQIECBAgAABQ58OECBAgAABAgQIECBAgAABAgQIEAgIGPoCTxSBAAECBAgQIECAAAECBAgQIECAgKFPBwgQIECAAAECBAgQIECAAAECBAgEBAx9gSeKQIAAAQIECBAgQIAAAQIECBAgQMDQpwMECBAgQIAAAQIECBAgQIAAAQIEAgKGvsATRSBAgAABAgQIECBAgAABAgQIECBg6NMBAgQIECBAgAABAgQIECBAgAABAgGBAwf9AxAzqfOO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3014572" y="1003694"/>
            <a:ext cx="985121" cy="150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 flipV="1">
            <a:off x="7086102" y="917415"/>
            <a:ext cx="998551" cy="145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18098" y="1041061"/>
            <a:ext cx="2167127" cy="1305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460375" y="275762"/>
            <a:ext cx="40847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11111"/>
            </a:pPr>
            <a:r>
              <a:rPr lang="en-US" dirty="0" smtClean="0">
                <a:solidFill>
                  <a:schemeClr val="bg1"/>
                </a:solidFill>
              </a:rPr>
              <a:t>physiological changes of pregnancy and lactation</a:t>
            </a:r>
            <a:endParaRPr lang="en-US" dirty="0">
              <a:solidFill>
                <a:schemeClr val="bg1"/>
              </a:solidFill>
              <a:ea typeface="Pacifico"/>
              <a:cs typeface="Pacifico"/>
              <a:sym typeface="Pacifico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429" y="819312"/>
            <a:ext cx="1039332" cy="174932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429" y="2749752"/>
            <a:ext cx="1060344" cy="174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7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3672134" y="3182985"/>
            <a:ext cx="1727400" cy="384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Definitively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benign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6897158" y="2659095"/>
            <a:ext cx="1201218" cy="5850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6931417" y="603279"/>
            <a:ext cx="1063800" cy="5850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4815408" y="917368"/>
            <a:ext cx="1294157" cy="89836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3628062" y="1610529"/>
            <a:ext cx="1101589" cy="872172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1894759" y="2783145"/>
            <a:ext cx="1276800" cy="10140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1742359" y="1264670"/>
            <a:ext cx="1615800" cy="13131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771" y="2930724"/>
            <a:ext cx="1682701" cy="131317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4">
            <a:alphaModFix/>
          </a:blip>
          <a:srcRect t="13096"/>
          <a:stretch/>
        </p:blipFill>
        <p:spPr>
          <a:xfrm>
            <a:off x="67373" y="1164349"/>
            <a:ext cx="1413300" cy="1677425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/>
          <p:nvPr/>
        </p:nvSpPr>
        <p:spPr>
          <a:xfrm>
            <a:off x="1719159" y="1451933"/>
            <a:ext cx="1615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Palpable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breast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mass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pregnant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lactating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women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1740734" y="2951595"/>
            <a:ext cx="1518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Breast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ultrasound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3548091" y="1845311"/>
            <a:ext cx="1276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Suspicious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4702309" y="1059615"/>
            <a:ext cx="1518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Biopsy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or</a:t>
            </a:r>
            <a:r>
              <a:rPr lang="pt-BR" sz="1300" b="1" dirty="0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mammography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931179" y="704077"/>
            <a:ext cx="1063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Benign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498334" y="975420"/>
            <a:ext cx="372900" cy="3414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 txBox="1"/>
          <p:nvPr/>
        </p:nvSpPr>
        <p:spPr>
          <a:xfrm>
            <a:off x="2138409" y="2474970"/>
            <a:ext cx="777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accent4"/>
                </a:solidFill>
                <a:latin typeface="Pacifico"/>
                <a:ea typeface="Pacifico"/>
                <a:cs typeface="Pacifico"/>
                <a:sym typeface="Pacifico"/>
              </a:rPr>
              <a:t>=</a:t>
            </a:r>
            <a:endParaRPr sz="1700">
              <a:solidFill>
                <a:schemeClr val="accent4"/>
              </a:solidFill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6897158" y="2754989"/>
            <a:ext cx="1293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 err="1">
                <a:solidFill>
                  <a:srgbClr val="0097A7"/>
                </a:solidFill>
                <a:latin typeface="Comic Sans MS"/>
                <a:ea typeface="Comic Sans MS"/>
                <a:cs typeface="Comic Sans MS"/>
                <a:sym typeface="Comic Sans MS"/>
              </a:rPr>
              <a:t>Malignant</a:t>
            </a:r>
            <a:endParaRPr sz="1300" b="1" dirty="0">
              <a:solidFill>
                <a:srgbClr val="0097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3261988" y="4477932"/>
            <a:ext cx="26211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2400">
              <a:buClr>
                <a:schemeClr val="lt1"/>
              </a:buClr>
              <a:buSzPts val="1200"/>
            </a:pP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Mastitis</a:t>
            </a:r>
            <a:endParaRPr lang="pt-BR" sz="1000" b="1" dirty="0">
              <a:solidFill>
                <a:schemeClr val="lt1"/>
              </a:solidFill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7337395" y="2029605"/>
            <a:ext cx="1681121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100" b="1" dirty="0">
                <a:solidFill>
                  <a:schemeClr val="lt1"/>
                </a:solidFill>
              </a:rPr>
              <a:t>Lactating </a:t>
            </a:r>
          </a:p>
          <a:p>
            <a:pPr marL="15875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100" b="1" dirty="0">
                <a:solidFill>
                  <a:schemeClr val="lt1"/>
                </a:solidFill>
              </a:rPr>
              <a:t>adenoma</a:t>
            </a:r>
            <a:endParaRPr sz="1700" b="1" dirty="0">
              <a:solidFill>
                <a:schemeClr val="lt1"/>
              </a:solidFill>
            </a:endParaRPr>
          </a:p>
        </p:txBody>
      </p:sp>
      <p:cxnSp>
        <p:nvCxnSpPr>
          <p:cNvPr id="94" name="Google Shape;94;p14"/>
          <p:cNvCxnSpPr>
            <a:cxnSpLocks/>
            <a:endCxn id="65" idx="3"/>
          </p:cNvCxnSpPr>
          <p:nvPr/>
        </p:nvCxnSpPr>
        <p:spPr>
          <a:xfrm flipV="1">
            <a:off x="2934108" y="2354974"/>
            <a:ext cx="855278" cy="544408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4"/>
          <p:cNvCxnSpPr>
            <a:cxnSpLocks/>
          </p:cNvCxnSpPr>
          <p:nvPr/>
        </p:nvCxnSpPr>
        <p:spPr>
          <a:xfrm flipV="1">
            <a:off x="4630456" y="1610529"/>
            <a:ext cx="278716" cy="182569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4"/>
          <p:cNvCxnSpPr>
            <a:cxnSpLocks/>
            <a:endCxn id="63" idx="2"/>
          </p:cNvCxnSpPr>
          <p:nvPr/>
        </p:nvCxnSpPr>
        <p:spPr>
          <a:xfrm flipV="1">
            <a:off x="6003511" y="895779"/>
            <a:ext cx="927906" cy="234978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4"/>
          <p:cNvCxnSpPr>
            <a:cxnSpLocks/>
            <a:endCxn id="90" idx="1"/>
          </p:cNvCxnSpPr>
          <p:nvPr/>
        </p:nvCxnSpPr>
        <p:spPr>
          <a:xfrm>
            <a:off x="5779303" y="1758290"/>
            <a:ext cx="1117855" cy="1189149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4"/>
          <p:cNvCxnSpPr>
            <a:cxnSpLocks/>
          </p:cNvCxnSpPr>
          <p:nvPr/>
        </p:nvCxnSpPr>
        <p:spPr>
          <a:xfrm>
            <a:off x="3171559" y="3407789"/>
            <a:ext cx="456503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00" name="Google Shape;100;p14"/>
          <p:cNvPicPr preferRelativeResize="0"/>
          <p:nvPr/>
        </p:nvPicPr>
        <p:blipFill rotWithShape="1">
          <a:blip r:embed="rId5">
            <a:alphaModFix/>
          </a:blip>
          <a:srcRect l="30557" t="7111" r="27011" b="55597"/>
          <a:stretch/>
        </p:blipFill>
        <p:spPr>
          <a:xfrm>
            <a:off x="3539825" y="3625940"/>
            <a:ext cx="979182" cy="79634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3" name="Google Shape;258;p20">
            <a:extLst>
              <a:ext uri="{FF2B5EF4-FFF2-40B4-BE49-F238E27FC236}">
                <a16:creationId xmlns:a16="http://schemas.microsoft.com/office/drawing/2014/main" id="{4C79115B-02A6-4A7C-902A-DE9CD37F447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19197"/>
          <a:stretch/>
        </p:blipFill>
        <p:spPr>
          <a:xfrm>
            <a:off x="6545819" y="1295672"/>
            <a:ext cx="1004451" cy="775652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" name="CaixaDeTexto 44">
            <a:extLst>
              <a:ext uri="{FF2B5EF4-FFF2-40B4-BE49-F238E27FC236}">
                <a16:creationId xmlns:a16="http://schemas.microsoft.com/office/drawing/2014/main" id="{1C930CE8-741F-426D-9FD9-20F2E99DD7AF}"/>
              </a:ext>
            </a:extLst>
          </p:cNvPr>
          <p:cNvSpPr txBox="1"/>
          <p:nvPr/>
        </p:nvSpPr>
        <p:spPr>
          <a:xfrm>
            <a:off x="4575450" y="4507728"/>
            <a:ext cx="10891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Galactocele</a:t>
            </a:r>
          </a:p>
        </p:txBody>
      </p:sp>
      <p:pic>
        <p:nvPicPr>
          <p:cNvPr id="47" name="Google Shape;259;p20">
            <a:extLst>
              <a:ext uri="{FF2B5EF4-FFF2-40B4-BE49-F238E27FC236}">
                <a16:creationId xmlns:a16="http://schemas.microsoft.com/office/drawing/2014/main" id="{DB9AC286-B15A-4A2B-B420-21CCB6DE530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842" t="8942" r="10217" b="11292"/>
          <a:stretch/>
        </p:blipFill>
        <p:spPr>
          <a:xfrm>
            <a:off x="4630456" y="3625771"/>
            <a:ext cx="979182" cy="88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528DE4A1-4082-43B8-909F-2B9A3DE9DFE0}"/>
              </a:ext>
            </a:extLst>
          </p:cNvPr>
          <p:cNvSpPr txBox="1"/>
          <p:nvPr/>
        </p:nvSpPr>
        <p:spPr>
          <a:xfrm>
            <a:off x="6214777" y="2036568"/>
            <a:ext cx="14934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100" b="1" dirty="0">
                <a:solidFill>
                  <a:schemeClr val="lt1"/>
                </a:solidFill>
              </a:rPr>
              <a:t>Granulomatous </a:t>
            </a:r>
            <a:r>
              <a:rPr lang="pt-BR" sz="1100" b="1" dirty="0" err="1">
                <a:solidFill>
                  <a:schemeClr val="lt1"/>
                </a:solidFill>
              </a:rPr>
              <a:t>mastitis</a:t>
            </a:r>
            <a:r>
              <a:rPr lang="pt-BR" sz="1100" b="1" dirty="0">
                <a:solidFill>
                  <a:schemeClr val="lt1"/>
                </a:solidFill>
              </a:rPr>
              <a:t> </a:t>
            </a:r>
          </a:p>
        </p:txBody>
      </p:sp>
      <p:pic>
        <p:nvPicPr>
          <p:cNvPr id="54" name="Google Shape;260;p20">
            <a:extLst>
              <a:ext uri="{FF2B5EF4-FFF2-40B4-BE49-F238E27FC236}">
                <a16:creationId xmlns:a16="http://schemas.microsoft.com/office/drawing/2014/main" id="{9EC76EDB-4841-4172-8316-20EFC9BD30D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9464" r="19561" b="29741"/>
          <a:stretch/>
        </p:blipFill>
        <p:spPr>
          <a:xfrm>
            <a:off x="7763300" y="1298372"/>
            <a:ext cx="905738" cy="77565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" name="Google Shape;261;p20">
            <a:extLst>
              <a:ext uri="{FF2B5EF4-FFF2-40B4-BE49-F238E27FC236}">
                <a16:creationId xmlns:a16="http://schemas.microsoft.com/office/drawing/2014/main" id="{7C2AA073-7CCF-4205-888E-14326B87DFF6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57030" y="3398525"/>
            <a:ext cx="879191" cy="86529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" name="Google Shape;262;p20">
            <a:extLst>
              <a:ext uri="{FF2B5EF4-FFF2-40B4-BE49-F238E27FC236}">
                <a16:creationId xmlns:a16="http://schemas.microsoft.com/office/drawing/2014/main" id="{C25F1385-5B6A-465C-81AF-975542F031DE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62623" y="3393803"/>
            <a:ext cx="879191" cy="865293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2541A72C-0833-471F-8856-177D5987D946}"/>
              </a:ext>
            </a:extLst>
          </p:cNvPr>
          <p:cNvSpPr txBox="1"/>
          <p:nvPr/>
        </p:nvSpPr>
        <p:spPr>
          <a:xfrm>
            <a:off x="5883088" y="4287587"/>
            <a:ext cx="1518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en-US" sz="1000" b="1" dirty="0">
                <a:solidFill>
                  <a:schemeClr val="lt1"/>
                </a:solidFill>
              </a:rPr>
              <a:t>Invasive ductal carcinoma with no-special-type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2DFAC85-AE5B-4194-8E76-2F70B29C27C2}"/>
              </a:ext>
            </a:extLst>
          </p:cNvPr>
          <p:cNvSpPr txBox="1"/>
          <p:nvPr/>
        </p:nvSpPr>
        <p:spPr>
          <a:xfrm>
            <a:off x="7111144" y="4289941"/>
            <a:ext cx="9875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000" b="1" dirty="0">
                <a:solidFill>
                  <a:schemeClr val="lt1"/>
                </a:solidFill>
              </a:rPr>
              <a:t>Invasive lobular carcinoma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4ACAED-1C82-4136-A229-4D8CF26D2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9" b="14551"/>
          <a:stretch/>
        </p:blipFill>
        <p:spPr bwMode="auto">
          <a:xfrm>
            <a:off x="8251547" y="3387206"/>
            <a:ext cx="698956" cy="86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3632A4B1-BEEF-4B0D-B4F3-786A46177420}"/>
              </a:ext>
            </a:extLst>
          </p:cNvPr>
          <p:cNvSpPr txBox="1"/>
          <p:nvPr/>
        </p:nvSpPr>
        <p:spPr>
          <a:xfrm>
            <a:off x="8234004" y="4352760"/>
            <a:ext cx="7506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000" b="1" dirty="0" err="1">
                <a:solidFill>
                  <a:schemeClr val="lt1"/>
                </a:solidFill>
              </a:rPr>
              <a:t>Others</a:t>
            </a:r>
            <a:endParaRPr lang="pt-BR" sz="1000" b="1" dirty="0">
              <a:solidFill>
                <a:schemeClr val="l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41059" y="155892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</a:rPr>
              <a:t>Flow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chart</a:t>
            </a:r>
            <a:r>
              <a:rPr lang="pt-BR" dirty="0">
                <a:solidFill>
                  <a:schemeClr val="bg1"/>
                </a:solidFill>
              </a:rPr>
              <a:t> for </a:t>
            </a:r>
            <a:r>
              <a:rPr lang="pt-BR" dirty="0" err="1">
                <a:solidFill>
                  <a:schemeClr val="bg1"/>
                </a:solidFill>
              </a:rPr>
              <a:t>palpable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complains</a:t>
            </a:r>
            <a:r>
              <a:rPr lang="pt-BR" dirty="0">
                <a:solidFill>
                  <a:schemeClr val="bg1"/>
                </a:solidFill>
              </a:rPr>
              <a:t> in </a:t>
            </a:r>
            <a:r>
              <a:rPr lang="pt-BR" dirty="0" err="1">
                <a:solidFill>
                  <a:schemeClr val="bg1"/>
                </a:solidFill>
              </a:rPr>
              <a:t>pregnant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and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lactant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women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162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211" y="639191"/>
            <a:ext cx="2256125" cy="1429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983" y="2299315"/>
            <a:ext cx="2142641" cy="125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89429" y="2027109"/>
            <a:ext cx="1631456" cy="144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88" y="3701988"/>
            <a:ext cx="2101103" cy="119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06976" y="643076"/>
            <a:ext cx="4801547" cy="107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Benign</a:t>
            </a:r>
            <a:r>
              <a:rPr lang="pt-BR" dirty="0" smtClean="0">
                <a:solidFill>
                  <a:schemeClr val="bg1"/>
                </a:solidFill>
              </a:rPr>
              <a:t> - </a:t>
            </a:r>
            <a:r>
              <a:rPr lang="pt-BR" dirty="0" err="1" smtClean="0">
                <a:solidFill>
                  <a:schemeClr val="bg1"/>
                </a:solidFill>
              </a:rPr>
              <a:t>Matitis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806" y="778323"/>
            <a:ext cx="2839917" cy="2151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010" y="3027284"/>
            <a:ext cx="2670606" cy="197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Benign</a:t>
            </a:r>
            <a:r>
              <a:rPr lang="pt-BR" dirty="0" smtClean="0">
                <a:solidFill>
                  <a:schemeClr val="bg1"/>
                </a:solidFill>
              </a:rPr>
              <a:t> - </a:t>
            </a:r>
            <a:r>
              <a:rPr lang="pt-BR" dirty="0" err="1" smtClean="0">
                <a:solidFill>
                  <a:schemeClr val="bg1"/>
                </a:solidFill>
              </a:rPr>
              <a:t>Fibroadenoma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289" y="490262"/>
            <a:ext cx="2088379" cy="1311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232" y="2157274"/>
            <a:ext cx="2011069" cy="1065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620" y="3506679"/>
            <a:ext cx="1974649" cy="105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7810" y="458080"/>
            <a:ext cx="3444545" cy="134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Benign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pt-BR" dirty="0" err="1" smtClean="0">
                <a:solidFill>
                  <a:schemeClr val="bg1"/>
                </a:solidFill>
              </a:rPr>
              <a:t>Lactational</a:t>
            </a:r>
            <a:r>
              <a:rPr lang="pt-BR" dirty="0" smtClean="0">
                <a:solidFill>
                  <a:schemeClr val="bg1"/>
                </a:solidFill>
              </a:rPr>
              <a:t> adenoma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7"/>
          <p:cNvPicPr preferRelativeResize="0"/>
          <p:nvPr/>
        </p:nvPicPr>
        <p:blipFill rotWithShape="1">
          <a:blip r:embed="rId3">
            <a:alphaModFix/>
          </a:blip>
          <a:srcRect l="36462" t="29593" r="23354" b="47144"/>
          <a:stretch/>
        </p:blipFill>
        <p:spPr>
          <a:xfrm>
            <a:off x="87575" y="1291250"/>
            <a:ext cx="3301702" cy="289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 rotWithShape="1">
          <a:blip r:embed="rId4">
            <a:alphaModFix/>
          </a:blip>
          <a:srcRect l="15666" t="29807" r="38390" b="44258"/>
          <a:stretch/>
        </p:blipFill>
        <p:spPr>
          <a:xfrm>
            <a:off x="3504850" y="1291245"/>
            <a:ext cx="2546123" cy="1864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 rotWithShape="1">
          <a:blip r:embed="rId5">
            <a:alphaModFix/>
          </a:blip>
          <a:srcRect l="28319" t="4881" r="49198" b="39704"/>
          <a:stretch/>
        </p:blipFill>
        <p:spPr>
          <a:xfrm rot="5400000">
            <a:off x="4361737" y="2494114"/>
            <a:ext cx="832351" cy="250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6">
            <a:alphaModFix/>
          </a:blip>
          <a:srcRect l="23094" b="1224"/>
          <a:stretch/>
        </p:blipFill>
        <p:spPr>
          <a:xfrm rot="5400000">
            <a:off x="6816700" y="1953487"/>
            <a:ext cx="1872950" cy="2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/>
          <p:nvPr/>
        </p:nvSpPr>
        <p:spPr>
          <a:xfrm>
            <a:off x="-133925" y="4262400"/>
            <a:ext cx="92109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24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29-year-old</a:t>
            </a:r>
            <a:r>
              <a:rPr lang="pt-BR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lactant</a:t>
            </a:r>
            <a:r>
              <a:rPr lang="pt-BR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woman with complaints of </a:t>
            </a:r>
            <a:r>
              <a:rPr lang="pt-BR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palpable left breast mass</a:t>
            </a:r>
            <a:r>
              <a:rPr lang="pt-BR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US (A) shows an oval, circumscribed, </a:t>
            </a:r>
            <a:r>
              <a:rPr lang="pt-BR" sz="1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complex solid and cystic mass</a:t>
            </a:r>
            <a:r>
              <a:rPr lang="pt-BR" sz="1000" b="1" i="0" u="none" strike="noStrike" cap="none">
                <a:solidFill>
                  <a:schemeClr val="accent4"/>
                </a:solidFill>
              </a:rPr>
              <a:t> with vascular internal mural nodularity </a:t>
            </a:r>
            <a:r>
              <a:rPr lang="pt-BR" sz="1000" i="0" u="none" strike="noStrike" cap="none">
                <a:solidFill>
                  <a:schemeClr val="accent4"/>
                </a:solidFill>
              </a:rPr>
              <a:t>(dashed line)</a:t>
            </a:r>
            <a:r>
              <a:rPr lang="pt-BR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1000" b="1">
                <a:solidFill>
                  <a:schemeClr val="lt1"/>
                </a:solidFill>
              </a:rPr>
              <a:t>Ultrasound-guided fine-needle aspiration</a:t>
            </a:r>
            <a:r>
              <a:rPr lang="pt-BR" sz="1000">
                <a:solidFill>
                  <a:schemeClr val="lt1"/>
                </a:solidFill>
              </a:rPr>
              <a:t> (B) of the collection yielded </a:t>
            </a:r>
            <a:r>
              <a:rPr lang="pt-BR" sz="1000" b="1">
                <a:solidFill>
                  <a:schemeClr val="accent1"/>
                </a:solidFill>
              </a:rPr>
              <a:t>10 ml of creamy liquid consistent with milk consistent with galactocele (arrow)</a:t>
            </a:r>
            <a:r>
              <a:rPr lang="pt-BR" sz="1000">
                <a:solidFill>
                  <a:schemeClr val="lt1"/>
                </a:solidFill>
              </a:rPr>
              <a:t>. A vacuum-assisted core biopsy was performed in the</a:t>
            </a:r>
            <a:r>
              <a:rPr lang="pt-BR" sz="1000" b="1">
                <a:solidFill>
                  <a:schemeClr val="lt1"/>
                </a:solidFill>
              </a:rPr>
              <a:t> complex solid and cystic component</a:t>
            </a:r>
            <a:r>
              <a:rPr lang="pt-BR" sz="1000">
                <a:solidFill>
                  <a:schemeClr val="lt1"/>
                </a:solidFill>
              </a:rPr>
              <a:t> and the histopathological analysis (C) showed a</a:t>
            </a:r>
            <a:r>
              <a:rPr lang="pt-BR" sz="1000" b="1">
                <a:solidFill>
                  <a:schemeClr val="lt1"/>
                </a:solidFill>
              </a:rPr>
              <a:t> </a:t>
            </a:r>
            <a:r>
              <a:rPr lang="pt-BR" sz="1000" b="1">
                <a:solidFill>
                  <a:srgbClr val="FF0000"/>
                </a:solidFill>
              </a:rPr>
              <a:t>fibroadenoma</a:t>
            </a:r>
            <a:r>
              <a:rPr lang="pt-BR" sz="1000">
                <a:solidFill>
                  <a:srgbClr val="FF0000"/>
                </a:solidFill>
              </a:rPr>
              <a:t> (*)</a:t>
            </a:r>
            <a:r>
              <a:rPr lang="pt-BR" sz="1000">
                <a:solidFill>
                  <a:schemeClr val="lt1"/>
                </a:solidFill>
              </a:rPr>
              <a:t> </a:t>
            </a:r>
            <a:r>
              <a:rPr lang="pt-BR" sz="1000" b="1">
                <a:solidFill>
                  <a:schemeClr val="accent1"/>
                </a:solidFill>
              </a:rPr>
              <a:t>inside a</a:t>
            </a:r>
            <a:r>
              <a:rPr lang="pt-BR" sz="1000" b="1">
                <a:solidFill>
                  <a:schemeClr val="lt1"/>
                </a:solidFill>
              </a:rPr>
              <a:t> </a:t>
            </a:r>
            <a:r>
              <a:rPr lang="pt-BR" sz="1000" b="1">
                <a:solidFill>
                  <a:schemeClr val="accent1"/>
                </a:solidFill>
              </a:rPr>
              <a:t>galactocele (*)</a:t>
            </a:r>
            <a:r>
              <a:rPr lang="pt-BR" sz="1000">
                <a:solidFill>
                  <a:schemeClr val="lt1"/>
                </a:solidFill>
              </a:rPr>
              <a:t> simulating a suspicious complex solid and cystic mass.</a:t>
            </a:r>
            <a:endParaRPr sz="900">
              <a:solidFill>
                <a:schemeClr val="lt1"/>
              </a:solidFill>
            </a:endParaRPr>
          </a:p>
          <a:p>
            <a:pPr marL="1524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000">
              <a:solidFill>
                <a:schemeClr val="lt1"/>
              </a:solidFill>
            </a:endParaRPr>
          </a:p>
          <a:p>
            <a:pPr marL="1524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1155969" y="2168589"/>
            <a:ext cx="1889450" cy="1514425"/>
          </a:xfrm>
          <a:custGeom>
            <a:avLst/>
            <a:gdLst/>
            <a:ahLst/>
            <a:cxnLst/>
            <a:rect l="l" t="t" r="r" b="b"/>
            <a:pathLst>
              <a:path w="75578" h="60577" extrusionOk="0">
                <a:moveTo>
                  <a:pt x="20715" y="4696"/>
                </a:moveTo>
                <a:cubicBezTo>
                  <a:pt x="14642" y="6216"/>
                  <a:pt x="8786" y="10018"/>
                  <a:pt x="5029" y="15026"/>
                </a:cubicBezTo>
                <a:cubicBezTo>
                  <a:pt x="-2410" y="24940"/>
                  <a:pt x="-1436" y="43370"/>
                  <a:pt x="7324" y="52138"/>
                </a:cubicBezTo>
                <a:cubicBezTo>
                  <a:pt x="15326" y="60147"/>
                  <a:pt x="28906" y="60555"/>
                  <a:pt x="40227" y="60555"/>
                </a:cubicBezTo>
                <a:cubicBezTo>
                  <a:pt x="49910" y="60555"/>
                  <a:pt x="61692" y="60898"/>
                  <a:pt x="68539" y="54051"/>
                </a:cubicBezTo>
                <a:cubicBezTo>
                  <a:pt x="71934" y="50656"/>
                  <a:pt x="71585" y="44935"/>
                  <a:pt x="72748" y="40277"/>
                </a:cubicBezTo>
                <a:cubicBezTo>
                  <a:pt x="75442" y="29487"/>
                  <a:pt x="78316" y="14856"/>
                  <a:pt x="70452" y="6992"/>
                </a:cubicBezTo>
                <a:cubicBezTo>
                  <a:pt x="67541" y="4081"/>
                  <a:pt x="62274" y="5389"/>
                  <a:pt x="58592" y="3548"/>
                </a:cubicBezTo>
                <a:cubicBezTo>
                  <a:pt x="48320" y="-1588"/>
                  <a:pt x="35299" y="-387"/>
                  <a:pt x="24158" y="2400"/>
                </a:cubicBezTo>
                <a:cubicBezTo>
                  <a:pt x="22400" y="2840"/>
                  <a:pt x="18944" y="4336"/>
                  <a:pt x="19950" y="5844"/>
                </a:cubicBezTo>
                <a:cubicBezTo>
                  <a:pt x="21881" y="8740"/>
                  <a:pt x="26671" y="8357"/>
                  <a:pt x="29132" y="10818"/>
                </a:cubicBezTo>
                <a:cubicBezTo>
                  <a:pt x="34756" y="16442"/>
                  <a:pt x="34079" y="25974"/>
                  <a:pt x="35636" y="33773"/>
                </a:cubicBezTo>
                <a:cubicBezTo>
                  <a:pt x="36138" y="36287"/>
                  <a:pt x="37251" y="40472"/>
                  <a:pt x="34871" y="41425"/>
                </a:cubicBezTo>
                <a:cubicBezTo>
                  <a:pt x="30135" y="43321"/>
                  <a:pt x="23173" y="37816"/>
                  <a:pt x="19567" y="41425"/>
                </a:cubicBezTo>
                <a:cubicBezTo>
                  <a:pt x="16088" y="44907"/>
                  <a:pt x="19761" y="53377"/>
                  <a:pt x="15359" y="55581"/>
                </a:cubicBezTo>
              </a:path>
            </a:pathLst>
          </a:custGeom>
          <a:noFill/>
          <a:ln w="19050" cap="flat" cmpd="sng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65" name="Google Shape;165;p17"/>
          <p:cNvSpPr/>
          <p:nvPr/>
        </p:nvSpPr>
        <p:spPr>
          <a:xfrm rot="7326172">
            <a:off x="5591031" y="3340019"/>
            <a:ext cx="504666" cy="1264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8160750" y="3118525"/>
            <a:ext cx="37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rgbClr val="CC0000"/>
                </a:solidFill>
              </a:rPr>
              <a:t>*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8322725" y="2861800"/>
            <a:ext cx="37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rgbClr val="CC0000"/>
                </a:solidFill>
              </a:rPr>
              <a:t>*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8044700" y="3394625"/>
            <a:ext cx="37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rgbClr val="CC0000"/>
                </a:solidFill>
              </a:rPr>
              <a:t>*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6277525" y="2641113"/>
            <a:ext cx="37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chemeClr val="accent1"/>
                </a:solidFill>
              </a:rPr>
              <a:t>*</a:t>
            </a:r>
            <a:endParaRPr sz="2900" b="1">
              <a:solidFill>
                <a:schemeClr val="accent1"/>
              </a:solidFill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6506125" y="2412513"/>
            <a:ext cx="37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chemeClr val="accent1"/>
                </a:solidFill>
              </a:rPr>
              <a:t>*</a:t>
            </a:r>
            <a:endParaRPr sz="2900" b="1">
              <a:solidFill>
                <a:schemeClr val="accent1"/>
              </a:solidFill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6734725" y="2260113"/>
            <a:ext cx="37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chemeClr val="accent1"/>
                </a:solidFill>
              </a:rPr>
              <a:t>*</a:t>
            </a:r>
            <a:endParaRPr sz="2900" b="1">
              <a:solidFill>
                <a:schemeClr val="accent1"/>
              </a:solidFill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87575" y="1291238"/>
            <a:ext cx="3141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A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3524800" y="1291250"/>
            <a:ext cx="4473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B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6121500" y="2303488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C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3" name="Google Shape;191;p18">
            <a:extLst>
              <a:ext uri="{FF2B5EF4-FFF2-40B4-BE49-F238E27FC236}">
                <a16:creationId xmlns:a16="http://schemas.microsoft.com/office/drawing/2014/main" id="{73DA183A-9AAB-469E-99FB-BA0EB093A7B7}"/>
              </a:ext>
            </a:extLst>
          </p:cNvPr>
          <p:cNvSpPr txBox="1"/>
          <p:nvPr/>
        </p:nvSpPr>
        <p:spPr>
          <a:xfrm>
            <a:off x="6290864" y="1186249"/>
            <a:ext cx="2765561" cy="869438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97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Teaching point</a:t>
            </a:r>
            <a:r>
              <a:rPr lang="en-US" sz="1000" dirty="0">
                <a:solidFill>
                  <a:schemeClr val="accent5"/>
                </a:solidFill>
                <a:latin typeface="Comic Sans MS" panose="030F0702030302020204" pitchFamily="66" charset="0"/>
              </a:rPr>
              <a:t>: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Benign exclusive lesions of the breast when together can simulate suspicious lesions.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333206" y="171583"/>
            <a:ext cx="86264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Benign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pt-BR" dirty="0" err="1" smtClean="0">
                <a:solidFill>
                  <a:schemeClr val="bg1"/>
                </a:solidFill>
              </a:rPr>
              <a:t>Fibroadenoma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inside</a:t>
            </a:r>
            <a:r>
              <a:rPr lang="pt-BR" dirty="0" smtClean="0">
                <a:solidFill>
                  <a:schemeClr val="bg1"/>
                </a:solidFill>
              </a:rPr>
              <a:t> a </a:t>
            </a:r>
            <a:r>
              <a:rPr lang="pt-BR" dirty="0" err="1" smtClean="0">
                <a:solidFill>
                  <a:schemeClr val="bg1"/>
                </a:solidFill>
              </a:rPr>
              <a:t>galactocele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simulating</a:t>
            </a:r>
            <a:r>
              <a:rPr lang="pt-BR" dirty="0" smtClean="0">
                <a:solidFill>
                  <a:schemeClr val="bg1"/>
                </a:solidFill>
              </a:rPr>
              <a:t> a </a:t>
            </a:r>
            <a:r>
              <a:rPr lang="pt-BR" dirty="0" err="1" smtClean="0">
                <a:solidFill>
                  <a:schemeClr val="bg1"/>
                </a:solidFill>
              </a:rPr>
              <a:t>suspecius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complex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solid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and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cystic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mass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119" y="755565"/>
            <a:ext cx="2339126" cy="183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26" y="2263805"/>
            <a:ext cx="1399573" cy="2630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06365" y="2352581"/>
            <a:ext cx="1347048" cy="238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Benign</a:t>
            </a:r>
            <a:r>
              <a:rPr lang="pt-BR" dirty="0" smtClean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Desmoid</a:t>
            </a:r>
            <a:r>
              <a:rPr lang="en-US" dirty="0">
                <a:solidFill>
                  <a:schemeClr val="bg1"/>
                </a:solidFill>
              </a:rPr>
              <a:t> tumor </a:t>
            </a:r>
            <a:r>
              <a:rPr lang="en-US" dirty="0" smtClean="0">
                <a:solidFill>
                  <a:schemeClr val="bg1"/>
                </a:solidFill>
              </a:rPr>
              <a:t>(fibromatosis </a:t>
            </a:r>
            <a:r>
              <a:rPr lang="en-US" dirty="0">
                <a:solidFill>
                  <a:schemeClr val="bg1"/>
                </a:solidFill>
              </a:rPr>
              <a:t>of the </a:t>
            </a:r>
            <a:r>
              <a:rPr lang="en-US" dirty="0" smtClean="0">
                <a:solidFill>
                  <a:schemeClr val="bg1"/>
                </a:solidFill>
              </a:rPr>
              <a:t>breast)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2271" r="6318"/>
          <a:stretch/>
        </p:blipFill>
        <p:spPr>
          <a:xfrm>
            <a:off x="607162" y="3248691"/>
            <a:ext cx="2355494" cy="172349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08" y="927560"/>
            <a:ext cx="2099462" cy="205063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54" y="3240791"/>
            <a:ext cx="2380401" cy="173139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7367" y="1232113"/>
            <a:ext cx="2024973" cy="190202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Malignant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pt-BR" dirty="0" err="1" smtClean="0">
                <a:solidFill>
                  <a:schemeClr val="bg1"/>
                </a:solidFill>
              </a:rPr>
              <a:t>breast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large</a:t>
            </a:r>
            <a:r>
              <a:rPr lang="pt-BR" dirty="0" smtClean="0">
                <a:solidFill>
                  <a:schemeClr val="bg1"/>
                </a:solidFill>
              </a:rPr>
              <a:t>-B-</a:t>
            </a:r>
            <a:r>
              <a:rPr lang="pt-BR" dirty="0" err="1" smtClean="0">
                <a:solidFill>
                  <a:schemeClr val="bg1"/>
                </a:solidFill>
              </a:rPr>
              <a:t>cell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lymphoma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endParaRPr lang="en-US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8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F85AA26-C898-409F-A604-03C148E0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288" y="2720222"/>
            <a:ext cx="1339197" cy="179680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D75EA7C-61BE-4479-96CA-FF362CF5BF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6"/>
          <a:stretch/>
        </p:blipFill>
        <p:spPr>
          <a:xfrm>
            <a:off x="344079" y="2801721"/>
            <a:ext cx="2350288" cy="17968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909F63D-122B-473E-B579-0D67E549B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012820" y="3266283"/>
            <a:ext cx="1951380" cy="85925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01684FE-6B4F-4EE9-B6C2-6AABAD27A5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9535" y="2742499"/>
            <a:ext cx="2626760" cy="19291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571FF62-1A63-4670-AE6D-221DFADD1F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581" b="2246"/>
          <a:stretch/>
        </p:blipFill>
        <p:spPr>
          <a:xfrm>
            <a:off x="768096" y="1011630"/>
            <a:ext cx="1999260" cy="1511437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Malignant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pt-BR" dirty="0" err="1" smtClean="0">
                <a:solidFill>
                  <a:schemeClr val="bg1"/>
                </a:solidFill>
              </a:rPr>
              <a:t>breast</a:t>
            </a:r>
            <a:r>
              <a:rPr lang="pt-BR" dirty="0" smtClean="0">
                <a:solidFill>
                  <a:schemeClr val="bg1"/>
                </a:solidFill>
              </a:rPr>
              <a:t> sarcoma</a:t>
            </a:r>
            <a:endParaRPr lang="en-US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14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-86075" y="4415200"/>
            <a:ext cx="91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6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31-year-old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patient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complaints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palpable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left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breast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twenty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seven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weeks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gestational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age (A). US (B) shows a </a:t>
            </a:r>
            <a:r>
              <a:rPr lang="pt-BR" sz="1000" b="1" i="0" u="none" strike="noStrike" cap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complex</a:t>
            </a:r>
            <a:r>
              <a:rPr lang="pt-BR" sz="1000" b="1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solid</a:t>
            </a:r>
            <a:r>
              <a:rPr lang="pt-BR" sz="1000" b="1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1000" b="1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cystic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large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dirty="0">
                <a:solidFill>
                  <a:srgbClr val="FF9900"/>
                </a:solidFill>
              </a:rPr>
              <a:t>(</a:t>
            </a:r>
            <a:r>
              <a:rPr lang="pt-BR" sz="1000" dirty="0" err="1">
                <a:solidFill>
                  <a:srgbClr val="FF9900"/>
                </a:solidFill>
              </a:rPr>
              <a:t>arrow</a:t>
            </a:r>
            <a:r>
              <a:rPr lang="pt-BR" sz="1000" dirty="0">
                <a:solidFill>
                  <a:srgbClr val="FF9900"/>
                </a:solidFill>
              </a:rPr>
              <a:t>)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and</a:t>
            </a:r>
            <a:r>
              <a:rPr lang="pt-BR" sz="1000" dirty="0">
                <a:solidFill>
                  <a:srgbClr val="FF9900"/>
                </a:solidFill>
              </a:rPr>
              <a:t> </a:t>
            </a:r>
            <a:r>
              <a:rPr lang="pt-BR" sz="1000" b="1" dirty="0" err="1">
                <a:solidFill>
                  <a:srgbClr val="FF9900"/>
                </a:solidFill>
              </a:rPr>
              <a:t>thickening</a:t>
            </a:r>
            <a:r>
              <a:rPr lang="pt-BR" sz="1000" b="1" dirty="0">
                <a:solidFill>
                  <a:srgbClr val="FF9900"/>
                </a:solidFill>
              </a:rPr>
              <a:t> cortical </a:t>
            </a:r>
            <a:r>
              <a:rPr lang="pt-BR" sz="1000" b="1" dirty="0" err="1">
                <a:solidFill>
                  <a:srgbClr val="FF9900"/>
                </a:solidFill>
              </a:rPr>
              <a:t>lymph</a:t>
            </a:r>
            <a:r>
              <a:rPr lang="pt-BR" sz="1000" b="1" dirty="0">
                <a:solidFill>
                  <a:srgbClr val="FF9900"/>
                </a:solidFill>
              </a:rPr>
              <a:t> node</a:t>
            </a:r>
            <a:r>
              <a:rPr lang="pt-BR" sz="1000" dirty="0">
                <a:solidFill>
                  <a:srgbClr val="FF9900"/>
                </a:solidFill>
              </a:rPr>
              <a:t> (*)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1000" i="0" u="none" strike="noStrike" cap="none" dirty="0">
                <a:solidFill>
                  <a:schemeClr val="lt1"/>
                </a:solidFill>
              </a:rPr>
              <a:t>The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tumor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occupied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entire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left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breas</a:t>
            </a:r>
            <a:r>
              <a:rPr lang="pt-BR" sz="1000" b="1" i="0" u="none" strike="noStrike" cap="none" dirty="0" err="1">
                <a:solidFill>
                  <a:schemeClr val="accent1"/>
                </a:solidFill>
              </a:rPr>
              <a:t>t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as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</a:t>
            </a:r>
            <a:r>
              <a:rPr lang="pt-BR" sz="1000" dirty="0" err="1">
                <a:solidFill>
                  <a:schemeClr val="lt1"/>
                </a:solidFill>
              </a:rPr>
              <a:t>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mammography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(MG) </a:t>
            </a:r>
            <a:r>
              <a:rPr lang="pt-BR" sz="1000" b="0" i="0" u="none" strike="noStrike" cap="none" dirty="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pt-BR" sz="1000" b="0" i="0" u="none" strike="noStrike" cap="none" dirty="0" err="1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dashed</a:t>
            </a:r>
            <a:r>
              <a:rPr lang="pt-BR" sz="1000" b="0" i="0" u="none" strike="noStrike" cap="none" dirty="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line</a:t>
            </a:r>
            <a:r>
              <a:rPr lang="pt-BR" sz="1000" b="0" i="0" u="none" strike="noStrike" cap="none" dirty="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(C)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thorax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computed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tomographic</a:t>
            </a:r>
            <a:r>
              <a:rPr lang="pt-BR" sz="1000" dirty="0">
                <a:solidFill>
                  <a:schemeClr val="lt1"/>
                </a:solidFill>
              </a:rPr>
              <a:t> (CT) </a:t>
            </a:r>
            <a:r>
              <a:rPr lang="pt-BR" sz="1000" dirty="0">
                <a:solidFill>
                  <a:schemeClr val="accent1"/>
                </a:solidFill>
              </a:rPr>
              <a:t>(</a:t>
            </a:r>
            <a:r>
              <a:rPr lang="pt-BR" sz="1000" dirty="0" err="1">
                <a:solidFill>
                  <a:schemeClr val="accent1"/>
                </a:solidFill>
              </a:rPr>
              <a:t>arrow</a:t>
            </a:r>
            <a:r>
              <a:rPr lang="pt-BR" sz="1000" dirty="0">
                <a:solidFill>
                  <a:schemeClr val="accent1"/>
                </a:solidFill>
              </a:rPr>
              <a:t>) </a:t>
            </a:r>
            <a:r>
              <a:rPr lang="pt-BR" sz="1000" dirty="0">
                <a:solidFill>
                  <a:schemeClr val="lt1"/>
                </a:solidFill>
              </a:rPr>
              <a:t>(D).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Histological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analysis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pt-BR" sz="1000" b="1" i="0" u="none" strike="noStrike" cap="none" dirty="0" err="1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metaplastic</a:t>
            </a:r>
            <a:r>
              <a:rPr lang="pt-BR" sz="1000" b="1" i="0" u="none" strike="noStrike" cap="none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breast</a:t>
            </a:r>
            <a:r>
              <a:rPr lang="pt-BR" sz="1000" b="1" i="0" u="none" strike="noStrike" cap="none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cancer</a:t>
            </a:r>
            <a:r>
              <a:rPr lang="pt-BR" sz="1000" b="1" i="0" u="none" strike="noStrike" cap="none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dirty="0">
                <a:solidFill>
                  <a:schemeClr val="lt1"/>
                </a:solidFill>
              </a:rPr>
              <a:t>The </a:t>
            </a:r>
            <a:r>
              <a:rPr lang="pt-BR" sz="1000" dirty="0" err="1">
                <a:solidFill>
                  <a:schemeClr val="lt1"/>
                </a:solidFill>
              </a:rPr>
              <a:t>patient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was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submitted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to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neoadjuvant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chemotherapy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during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pregnancy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with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partial</a:t>
            </a:r>
            <a:r>
              <a:rPr lang="pt-BR" sz="1000" dirty="0">
                <a:solidFill>
                  <a:schemeClr val="lt1"/>
                </a:solidFill>
              </a:rPr>
              <a:t> response </a:t>
            </a:r>
            <a:r>
              <a:rPr lang="pt-BR" sz="1000" dirty="0" err="1">
                <a:solidFill>
                  <a:schemeClr val="lt1"/>
                </a:solidFill>
              </a:rPr>
              <a:t>and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after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the</a:t>
            </a:r>
            <a:r>
              <a:rPr lang="pt-BR" sz="1000" dirty="0">
                <a:solidFill>
                  <a:schemeClr val="lt1"/>
                </a:solidFill>
              </a:rPr>
              <a:t> labor </a:t>
            </a:r>
            <a:r>
              <a:rPr lang="pt-BR" sz="1000" dirty="0" err="1">
                <a:solidFill>
                  <a:schemeClr val="lt1"/>
                </a:solidFill>
              </a:rPr>
              <a:t>she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made</a:t>
            </a:r>
            <a:r>
              <a:rPr lang="pt-BR" sz="1000" dirty="0">
                <a:solidFill>
                  <a:schemeClr val="lt1"/>
                </a:solidFill>
              </a:rPr>
              <a:t> a </a:t>
            </a:r>
            <a:r>
              <a:rPr lang="pt-BR" sz="1000" dirty="0" err="1">
                <a:solidFill>
                  <a:schemeClr val="lt1"/>
                </a:solidFill>
              </a:rPr>
              <a:t>mastectomy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with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dirty="0" err="1">
                <a:solidFill>
                  <a:schemeClr val="lt1"/>
                </a:solidFill>
              </a:rPr>
              <a:t>lymph</a:t>
            </a:r>
            <a:r>
              <a:rPr lang="pt-BR" sz="1000" dirty="0">
                <a:solidFill>
                  <a:schemeClr val="lt1"/>
                </a:solidFill>
              </a:rPr>
              <a:t> node </a:t>
            </a:r>
            <a:r>
              <a:rPr lang="pt-BR" sz="1000" dirty="0" err="1">
                <a:solidFill>
                  <a:schemeClr val="lt1"/>
                </a:solidFill>
              </a:rPr>
              <a:t>removal</a:t>
            </a:r>
            <a:r>
              <a:rPr lang="pt-BR" sz="1000" b="1" dirty="0">
                <a:solidFill>
                  <a:schemeClr val="lt1"/>
                </a:solidFill>
              </a:rPr>
              <a:t>.</a:t>
            </a:r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l="15526" t="4620" r="6567" b="16390"/>
          <a:stretch/>
        </p:blipFill>
        <p:spPr>
          <a:xfrm>
            <a:off x="6688150" y="2093075"/>
            <a:ext cx="2223841" cy="21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172125" y="2093063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A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837" y="1024887"/>
            <a:ext cx="4034979" cy="32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5">
            <a:alphaModFix/>
          </a:blip>
          <a:srcRect l="18631" r="8043"/>
          <a:stretch/>
        </p:blipFill>
        <p:spPr>
          <a:xfrm>
            <a:off x="148213" y="974227"/>
            <a:ext cx="1109700" cy="111884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1434725" y="974225"/>
            <a:ext cx="3720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B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26450" y="2027300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D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17" name="Google Shape;117;p15"/>
          <p:cNvPicPr preferRelativeResize="0"/>
          <p:nvPr/>
        </p:nvPicPr>
        <p:blipFill rotWithShape="1">
          <a:blip r:embed="rId6">
            <a:alphaModFix/>
          </a:blip>
          <a:srcRect r="9132"/>
          <a:stretch/>
        </p:blipFill>
        <p:spPr>
          <a:xfrm>
            <a:off x="4818775" y="1016050"/>
            <a:ext cx="1511500" cy="32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 rot="-1351023">
            <a:off x="183961" y="3614265"/>
            <a:ext cx="771624" cy="21560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4885725" y="1013875"/>
            <a:ext cx="1405999" cy="3146869"/>
          </a:xfrm>
          <a:custGeom>
            <a:avLst/>
            <a:gdLst/>
            <a:ahLst/>
            <a:cxnLst/>
            <a:rect l="l" t="t" r="r" b="b"/>
            <a:pathLst>
              <a:path w="59026" h="128169" extrusionOk="0">
                <a:moveTo>
                  <a:pt x="0" y="0"/>
                </a:moveTo>
                <a:cubicBezTo>
                  <a:pt x="15186" y="0"/>
                  <a:pt x="29052" y="11452"/>
                  <a:pt x="39790" y="22190"/>
                </a:cubicBezTo>
                <a:cubicBezTo>
                  <a:pt x="44245" y="26645"/>
                  <a:pt x="49359" y="31381"/>
                  <a:pt x="50885" y="37494"/>
                </a:cubicBezTo>
                <a:cubicBezTo>
                  <a:pt x="55372" y="55466"/>
                  <a:pt x="61194" y="74315"/>
                  <a:pt x="58154" y="92588"/>
                </a:cubicBezTo>
                <a:cubicBezTo>
                  <a:pt x="55769" y="106923"/>
                  <a:pt x="39510" y="116652"/>
                  <a:pt x="26016" y="122048"/>
                </a:cubicBezTo>
                <a:cubicBezTo>
                  <a:pt x="19233" y="124760"/>
                  <a:pt x="12279" y="128169"/>
                  <a:pt x="4974" y="128169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pic>
        <p:nvPicPr>
          <p:cNvPr id="120" name="Google Shape;120;p15"/>
          <p:cNvPicPr preferRelativeResize="0"/>
          <p:nvPr/>
        </p:nvPicPr>
        <p:blipFill rotWithShape="1">
          <a:blip r:embed="rId7">
            <a:alphaModFix/>
          </a:blip>
          <a:srcRect l="10791" t="31038" r="20776" b="27355"/>
          <a:stretch/>
        </p:blipFill>
        <p:spPr>
          <a:xfrm>
            <a:off x="3519700" y="1013875"/>
            <a:ext cx="1198725" cy="71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5973900" y="3869825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C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2" name="Google Shape;122;p15"/>
          <p:cNvSpPr/>
          <p:nvPr/>
        </p:nvSpPr>
        <p:spPr>
          <a:xfrm rot="-1351023">
            <a:off x="6660961" y="3766665"/>
            <a:ext cx="771624" cy="21560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3505200" y="1143000"/>
            <a:ext cx="37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460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1">
                <a:solidFill>
                  <a:srgbClr val="FF9900"/>
                </a:solidFill>
              </a:rPr>
              <a:t>*</a:t>
            </a:r>
            <a:endParaRPr sz="2700" b="1"/>
          </a:p>
        </p:txBody>
      </p:sp>
      <p:sp>
        <p:nvSpPr>
          <p:cNvPr id="124" name="Google Shape;124;p15"/>
          <p:cNvSpPr txBox="1"/>
          <p:nvPr/>
        </p:nvSpPr>
        <p:spPr>
          <a:xfrm>
            <a:off x="6235950" y="974225"/>
            <a:ext cx="2802600" cy="930994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97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Teaching</a:t>
            </a:r>
            <a:r>
              <a:rPr lang="pt-BR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point</a:t>
            </a:r>
            <a:r>
              <a:rPr lang="pt-BR" dirty="0">
                <a:solidFill>
                  <a:schemeClr val="accent5"/>
                </a:solidFill>
                <a:latin typeface="Comic Sans MS" panose="030F0702030302020204" pitchFamily="66" charset="0"/>
              </a:rPr>
              <a:t>:</a:t>
            </a:r>
            <a:endParaRPr dirty="0">
              <a:solidFill>
                <a:schemeClr val="accent5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Pregnant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and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lactating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patients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usually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presents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with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a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palpable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mass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and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have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more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advanced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neoplasms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diagnosis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.</a:t>
            </a:r>
            <a:endParaRPr sz="1000" dirty="0">
              <a:solidFill>
                <a:srgbClr val="0097A7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333207" y="171583"/>
            <a:ext cx="6492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solidFill>
                  <a:schemeClr val="bg1"/>
                </a:solidFill>
              </a:rPr>
              <a:t>Malignant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pt-BR" dirty="0" err="1" smtClean="0">
                <a:solidFill>
                  <a:schemeClr val="bg1"/>
                </a:solidFill>
              </a:rPr>
              <a:t>metaplasic</a:t>
            </a:r>
            <a:endParaRPr lang="en-US" dirty="0" err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9450" y="982175"/>
            <a:ext cx="3282227" cy="33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4">
            <a:alphaModFix/>
          </a:blip>
          <a:srcRect l="28978" r="4739" b="6838"/>
          <a:stretch/>
        </p:blipFill>
        <p:spPr>
          <a:xfrm>
            <a:off x="4637600" y="1750375"/>
            <a:ext cx="2384900" cy="25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 rotWithShape="1">
          <a:blip r:embed="rId5">
            <a:alphaModFix/>
          </a:blip>
          <a:srcRect l="4315" b="4671"/>
          <a:stretch/>
        </p:blipFill>
        <p:spPr>
          <a:xfrm>
            <a:off x="6902025" y="2131374"/>
            <a:ext cx="2241975" cy="221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/>
          <p:nvPr/>
        </p:nvSpPr>
        <p:spPr>
          <a:xfrm>
            <a:off x="-143475" y="4443775"/>
            <a:ext cx="928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6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1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25-year-old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female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complaints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palpable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left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breast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mass</a:t>
            </a:r>
            <a:r>
              <a:rPr lang="pt-BR" sz="1000" b="1" i="0" u="none" strike="noStrike" cap="none" dirty="0">
                <a:solidFill>
                  <a:schemeClr val="accent1"/>
                </a:solidFill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</a:rPr>
              <a:t>at</a:t>
            </a:r>
            <a:r>
              <a:rPr lang="pt-BR" sz="1000" b="1" i="0" u="none" strike="noStrike" cap="none" dirty="0">
                <a:solidFill>
                  <a:schemeClr val="accent1"/>
                </a:solidFill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twenty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six</a:t>
            </a:r>
            <a:r>
              <a:rPr lang="pt-BR" sz="10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weeks</a:t>
            </a:r>
            <a:r>
              <a:rPr lang="pt-BR" sz="1000" b="1" i="0" u="none" strike="noStrike" cap="none" dirty="0">
                <a:solidFill>
                  <a:schemeClr val="accent1"/>
                </a:solidFill>
              </a:rPr>
              <a:t> </a:t>
            </a:r>
            <a:r>
              <a:rPr lang="pt-BR" sz="1000" b="1" i="0" u="none" strike="noStrike" cap="none" dirty="0" err="1">
                <a:solidFill>
                  <a:schemeClr val="accent1"/>
                </a:solidFill>
              </a:rPr>
              <a:t>gestational</a:t>
            </a:r>
            <a:r>
              <a:rPr lang="pt-BR" sz="1000" b="1" i="0" u="none" strike="noStrike" cap="none" dirty="0">
                <a:solidFill>
                  <a:schemeClr val="accent1"/>
                </a:solidFill>
              </a:rPr>
              <a:t> age</a:t>
            </a:r>
            <a:r>
              <a:rPr lang="pt-BR" sz="1000" b="1" i="0" u="none" strike="noStrike" cap="none" dirty="0">
                <a:solidFill>
                  <a:schemeClr val="lt1"/>
                </a:solidFill>
              </a:rPr>
              <a:t> </a:t>
            </a:r>
            <a:r>
              <a:rPr lang="pt-BR" sz="1000" b="1" i="0" u="none" strike="noStrike" cap="none" dirty="0">
                <a:solidFill>
                  <a:schemeClr val="accent1"/>
                </a:solidFill>
              </a:rPr>
              <a:t>(</a:t>
            </a:r>
            <a:r>
              <a:rPr lang="pt-BR" sz="1000" b="1" i="0" u="none" strike="noStrike" cap="none" dirty="0" err="1">
                <a:solidFill>
                  <a:schemeClr val="accent1"/>
                </a:solidFill>
              </a:rPr>
              <a:t>arrow</a:t>
            </a:r>
            <a:r>
              <a:rPr lang="pt-BR" sz="1000" b="1" i="0" u="none" strike="noStrike" cap="none" dirty="0">
                <a:solidFill>
                  <a:schemeClr val="accent1"/>
                </a:solidFill>
              </a:rPr>
              <a:t>) </a:t>
            </a:r>
            <a:r>
              <a:rPr lang="pt-BR" sz="1000" b="1" i="0" u="none" strike="noStrike" cap="none" dirty="0">
                <a:solidFill>
                  <a:schemeClr val="lt1"/>
                </a:solidFill>
              </a:rPr>
              <a:t>(A)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US (B) shows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irregular </a:t>
            </a:r>
            <a:r>
              <a:rPr lang="pt-BR" sz="1000" b="1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1000" b="1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indistinct</a:t>
            </a:r>
            <a:r>
              <a:rPr lang="pt-BR" sz="1000" b="1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lesion</a:t>
            </a:r>
            <a:r>
              <a:rPr lang="pt-BR" sz="1000" b="1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t-BR" sz="1000" b="1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arrow</a:t>
            </a:r>
            <a:r>
              <a:rPr lang="pt-BR" sz="1000" b="1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Magnetic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resonance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imaging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(MRI) (</a:t>
            </a:r>
            <a:r>
              <a:rPr lang="pt-BR" sz="1000" dirty="0">
                <a:solidFill>
                  <a:schemeClr val="lt1"/>
                </a:solidFill>
              </a:rPr>
              <a:t>C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CT (D)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thorax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depicts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</a:t>
            </a:r>
            <a:r>
              <a:rPr lang="pt-BR" sz="1000" dirty="0">
                <a:solidFill>
                  <a:schemeClr val="lt1"/>
                </a:solidFill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irregularly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contoured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located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rgbClr val="C27BA0"/>
                </a:solidFill>
              </a:rPr>
              <a:t>retromuscular</a:t>
            </a:r>
            <a:r>
              <a:rPr lang="pt-BR" sz="1000" b="1" i="0" u="none" strike="noStrike" cap="none" dirty="0">
                <a:solidFill>
                  <a:srgbClr val="C27BA0"/>
                </a:solidFill>
              </a:rPr>
              <a:t> </a:t>
            </a:r>
            <a:r>
              <a:rPr lang="pt-BR" sz="1000" b="1" i="0" u="none" strike="noStrike" cap="none" dirty="0" err="1">
                <a:solidFill>
                  <a:srgbClr val="C27BA0"/>
                </a:solidFill>
              </a:rPr>
              <a:t>space</a:t>
            </a:r>
            <a:r>
              <a:rPr lang="pt-BR" sz="1000" b="1" i="0" u="none" strike="noStrike" cap="none" dirty="0">
                <a:solidFill>
                  <a:srgbClr val="C27BA0"/>
                </a:solidFill>
              </a:rPr>
              <a:t> (</a:t>
            </a:r>
            <a:r>
              <a:rPr lang="pt-BR" sz="1000" b="1" dirty="0" err="1">
                <a:solidFill>
                  <a:srgbClr val="C27BA0"/>
                </a:solidFill>
              </a:rPr>
              <a:t>arrow</a:t>
            </a:r>
            <a:r>
              <a:rPr lang="pt-BR" sz="1000" b="1" i="0" u="none" strike="noStrike" cap="none" dirty="0">
                <a:solidFill>
                  <a:srgbClr val="C27BA0"/>
                </a:solidFill>
              </a:rPr>
              <a:t>) </a:t>
            </a:r>
            <a:r>
              <a:rPr lang="pt-BR" sz="1000" i="0" u="none" strike="noStrike" cap="none" dirty="0" err="1">
                <a:solidFill>
                  <a:schemeClr val="lt1"/>
                </a:solidFill>
              </a:rPr>
              <a:t>on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side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Histological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analysis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evidenced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pt-BR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invasive</a:t>
            </a:r>
            <a:r>
              <a:rPr lang="pt-BR" sz="10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carcinoma </a:t>
            </a:r>
            <a:r>
              <a:rPr lang="pt-BR" sz="1000" b="1" i="0" u="none" strike="noStrike" cap="none" dirty="0" err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10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pt-BR" sz="1000" b="1" i="0" u="none" strike="noStrike" cap="none" dirty="0" err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special</a:t>
            </a:r>
            <a:r>
              <a:rPr lang="pt-BR" sz="10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type</a:t>
            </a:r>
            <a:r>
              <a:rPr lang="pt-BR" sz="10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dirty="0">
                <a:solidFill>
                  <a:schemeClr val="accent5"/>
                </a:solidFill>
              </a:rPr>
              <a:t>(</a:t>
            </a:r>
            <a:r>
              <a:rPr lang="pt-BR" sz="10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triple-negative)</a:t>
            </a:r>
            <a:r>
              <a:rPr lang="pt-BR" sz="1000" b="0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b="0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413" y="982174"/>
            <a:ext cx="1781961" cy="1314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98" y="2297100"/>
            <a:ext cx="1790977" cy="205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4932502" y="974225"/>
            <a:ext cx="4047136" cy="930994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97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Teaching</a:t>
            </a:r>
            <a:r>
              <a:rPr lang="pt-BR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point</a:t>
            </a:r>
            <a:r>
              <a:rPr lang="pt-BR" dirty="0">
                <a:solidFill>
                  <a:schemeClr val="accent5"/>
                </a:solidFill>
                <a:latin typeface="Comic Sans MS" panose="030F0702030302020204" pitchFamily="66" charset="0"/>
              </a:rPr>
              <a:t>:</a:t>
            </a:r>
            <a:endParaRPr dirty="0">
              <a:solidFill>
                <a:schemeClr val="accent5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Prognosis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is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poor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, a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fact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that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is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thought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to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partly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explained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a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tendency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of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pregnant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patients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to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present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a more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advanced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stage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than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nonpregnant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women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.</a:t>
            </a:r>
            <a:endParaRPr sz="1000" b="1" dirty="0">
              <a:solidFill>
                <a:srgbClr val="0097A7"/>
              </a:solidFill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49400" y="926663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A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1" name="Google Shape;141;p16"/>
          <p:cNvSpPr/>
          <p:nvPr/>
        </p:nvSpPr>
        <p:spPr>
          <a:xfrm rot="7717656">
            <a:off x="1419690" y="2699880"/>
            <a:ext cx="416656" cy="18075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6"/>
          <p:cNvSpPr/>
          <p:nvPr/>
        </p:nvSpPr>
        <p:spPr>
          <a:xfrm rot="-8644747">
            <a:off x="1392023" y="1991355"/>
            <a:ext cx="344147" cy="19418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6"/>
          <p:cNvSpPr/>
          <p:nvPr/>
        </p:nvSpPr>
        <p:spPr>
          <a:xfrm rot="-1485108">
            <a:off x="1982183" y="3982022"/>
            <a:ext cx="771696" cy="21571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1908125" y="1002875"/>
            <a:ext cx="4473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B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4621400" y="1917263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C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6902025" y="1917263"/>
            <a:ext cx="314100" cy="40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D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7" name="Google Shape;147;p16"/>
          <p:cNvSpPr/>
          <p:nvPr/>
        </p:nvSpPr>
        <p:spPr>
          <a:xfrm rot="2272951">
            <a:off x="6685864" y="2405558"/>
            <a:ext cx="400623" cy="2388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27B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6"/>
          <p:cNvSpPr/>
          <p:nvPr/>
        </p:nvSpPr>
        <p:spPr>
          <a:xfrm rot="-8560008">
            <a:off x="6228558" y="4005658"/>
            <a:ext cx="400693" cy="23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27B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Retângulo 21"/>
          <p:cNvSpPr/>
          <p:nvPr/>
        </p:nvSpPr>
        <p:spPr>
          <a:xfrm>
            <a:off x="333207" y="171583"/>
            <a:ext cx="6492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 err="1" smtClean="0">
                <a:solidFill>
                  <a:schemeClr val="bg1"/>
                </a:solidFill>
              </a:rPr>
              <a:t>Malignant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en-US" dirty="0">
                <a:solidFill>
                  <a:schemeClr val="bg1"/>
                </a:solidFill>
              </a:rPr>
              <a:t>invasive carcinoma of no special type (</a:t>
            </a:r>
            <a:r>
              <a:rPr lang="en-US" dirty="0" smtClean="0">
                <a:solidFill>
                  <a:schemeClr val="bg1"/>
                </a:solidFill>
              </a:rPr>
              <a:t>triple-negative) - t</a:t>
            </a:r>
            <a:r>
              <a:rPr lang="pt-BR" dirty="0" err="1" smtClean="0">
                <a:solidFill>
                  <a:schemeClr val="bg1"/>
                </a:solidFill>
              </a:rPr>
              <a:t>riple</a:t>
            </a:r>
            <a:r>
              <a:rPr lang="pt-BR" dirty="0" smtClean="0">
                <a:solidFill>
                  <a:schemeClr val="bg1"/>
                </a:solidFill>
              </a:rPr>
              <a:t> negative</a:t>
            </a:r>
            <a:endParaRPr lang="en-US" dirty="0" err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70" y="1083274"/>
            <a:ext cx="1553992" cy="18946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70" y="3077315"/>
            <a:ext cx="1445023" cy="175564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375" y="443788"/>
            <a:ext cx="4347987" cy="179341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3906" y="2639732"/>
            <a:ext cx="1560179" cy="196327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9" y="367438"/>
            <a:ext cx="3701646" cy="290387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423" y="303643"/>
            <a:ext cx="1765781" cy="134683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6166" y="303642"/>
            <a:ext cx="1926486" cy="134683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035" y="2597398"/>
            <a:ext cx="1114697" cy="229738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0430" y="2539387"/>
            <a:ext cx="1337957" cy="110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73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3" y="1132746"/>
            <a:ext cx="3374174" cy="275276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402" y="1505822"/>
            <a:ext cx="3293401" cy="14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21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70" y="526218"/>
            <a:ext cx="3501211" cy="278656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669" y="687627"/>
            <a:ext cx="1022054" cy="206380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1386" y="687627"/>
            <a:ext cx="1668856" cy="14253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4583" y="3076002"/>
            <a:ext cx="2406701" cy="159629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2863" y="3051452"/>
            <a:ext cx="2195903" cy="162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41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"/>
          <p:cNvSpPr/>
          <p:nvPr/>
        </p:nvSpPr>
        <p:spPr>
          <a:xfrm>
            <a:off x="-124350" y="4483225"/>
            <a:ext cx="92682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6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33-year-old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female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complaints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palpable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right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breast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mass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twenty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three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weeks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gestational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age. MG (A) </a:t>
            </a:r>
            <a:r>
              <a:rPr lang="pt-BR" sz="900" dirty="0" err="1">
                <a:solidFill>
                  <a:schemeClr val="lt1"/>
                </a:solidFill>
              </a:rPr>
              <a:t>depicts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pt-BR" sz="900" dirty="0" err="1">
                <a:solidFill>
                  <a:schemeClr val="lt1"/>
                </a:solidFill>
              </a:rPr>
              <a:t>n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b="1" dirty="0">
                <a:solidFill>
                  <a:schemeClr val="accent5"/>
                </a:solidFill>
              </a:rPr>
              <a:t>irregular </a:t>
            </a:r>
            <a:r>
              <a:rPr lang="pt-BR" sz="900" b="1" dirty="0" err="1">
                <a:solidFill>
                  <a:schemeClr val="accent5"/>
                </a:solidFill>
              </a:rPr>
              <a:t>nodule</a:t>
            </a:r>
            <a:r>
              <a:rPr lang="pt-BR" sz="900" b="1" dirty="0">
                <a:solidFill>
                  <a:schemeClr val="accent5"/>
                </a:solidFill>
              </a:rPr>
              <a:t> </a:t>
            </a:r>
            <a:r>
              <a:rPr lang="pt-BR" sz="900" b="1" dirty="0" err="1">
                <a:solidFill>
                  <a:schemeClr val="accent5"/>
                </a:solidFill>
              </a:rPr>
              <a:t>with</a:t>
            </a:r>
            <a:r>
              <a:rPr lang="pt-BR" sz="900" b="1" dirty="0">
                <a:solidFill>
                  <a:schemeClr val="accent5"/>
                </a:solidFill>
              </a:rPr>
              <a:t> </a:t>
            </a:r>
            <a:r>
              <a:rPr lang="pt-BR" sz="900" b="1" dirty="0" err="1">
                <a:solidFill>
                  <a:schemeClr val="accent5"/>
                </a:solidFill>
              </a:rPr>
              <a:t>pleomorphic</a:t>
            </a:r>
            <a:r>
              <a:rPr lang="pt-BR" sz="900" b="1" dirty="0">
                <a:solidFill>
                  <a:schemeClr val="accent5"/>
                </a:solidFill>
              </a:rPr>
              <a:t> </a:t>
            </a:r>
            <a:r>
              <a:rPr lang="pt-BR" sz="900" b="1" dirty="0" err="1">
                <a:solidFill>
                  <a:schemeClr val="accent5"/>
                </a:solidFill>
              </a:rPr>
              <a:t>calcifications</a:t>
            </a:r>
            <a:r>
              <a:rPr lang="pt-BR" sz="900" b="1" dirty="0">
                <a:solidFill>
                  <a:schemeClr val="accent5"/>
                </a:solidFill>
              </a:rPr>
              <a:t> (</a:t>
            </a:r>
            <a:r>
              <a:rPr lang="pt-BR" sz="900" b="1" dirty="0" err="1">
                <a:solidFill>
                  <a:schemeClr val="accent5"/>
                </a:solidFill>
              </a:rPr>
              <a:t>arrow</a:t>
            </a:r>
            <a:r>
              <a:rPr lang="pt-BR" sz="900" b="1" dirty="0">
                <a:solidFill>
                  <a:schemeClr val="accent5"/>
                </a:solidFill>
              </a:rPr>
              <a:t> </a:t>
            </a:r>
            <a:r>
              <a:rPr lang="pt-BR" sz="900" b="1" dirty="0" err="1">
                <a:solidFill>
                  <a:schemeClr val="accent5"/>
                </a:solidFill>
              </a:rPr>
              <a:t>and</a:t>
            </a:r>
            <a:r>
              <a:rPr lang="pt-BR" sz="900" b="1" dirty="0">
                <a:solidFill>
                  <a:schemeClr val="accent5"/>
                </a:solidFill>
              </a:rPr>
              <a:t> </a:t>
            </a:r>
            <a:r>
              <a:rPr lang="pt-BR" sz="900" b="1" dirty="0" err="1">
                <a:solidFill>
                  <a:schemeClr val="accent5"/>
                </a:solidFill>
              </a:rPr>
              <a:t>dashed</a:t>
            </a:r>
            <a:r>
              <a:rPr lang="pt-BR" sz="900" b="1" dirty="0">
                <a:solidFill>
                  <a:schemeClr val="accent5"/>
                </a:solidFill>
              </a:rPr>
              <a:t> </a:t>
            </a:r>
            <a:r>
              <a:rPr lang="pt-BR" sz="900" b="1" dirty="0" err="1">
                <a:solidFill>
                  <a:schemeClr val="accent5"/>
                </a:solidFill>
              </a:rPr>
              <a:t>line</a:t>
            </a:r>
            <a:r>
              <a:rPr lang="pt-BR" sz="900" b="1" dirty="0">
                <a:solidFill>
                  <a:schemeClr val="accent5"/>
                </a:solidFill>
              </a:rPr>
              <a:t>)</a:t>
            </a:r>
            <a:r>
              <a:rPr lang="pt-BR" sz="900" b="1" dirty="0">
                <a:solidFill>
                  <a:schemeClr val="accent4"/>
                </a:solidFill>
              </a:rPr>
              <a:t> </a:t>
            </a:r>
            <a:r>
              <a:rPr lang="pt-BR" sz="900" dirty="0">
                <a:solidFill>
                  <a:schemeClr val="lt1"/>
                </a:solidFill>
              </a:rPr>
              <a:t>. 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(B) shows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irregular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spiculated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nodule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Histological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analysis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evidenced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invasive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carcinoma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special</a:t>
            </a: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type</a:t>
            </a:r>
            <a:r>
              <a:rPr lang="pt-BR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900" dirty="0">
                <a:solidFill>
                  <a:schemeClr val="lt1"/>
                </a:solidFill>
              </a:rPr>
              <a:t>The </a:t>
            </a:r>
            <a:r>
              <a:rPr lang="pt-BR" sz="900" dirty="0" err="1">
                <a:solidFill>
                  <a:schemeClr val="lt1"/>
                </a:solidFill>
              </a:rPr>
              <a:t>patient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was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submitted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to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accent1"/>
                </a:solidFill>
              </a:rPr>
              <a:t>neoadjuvant</a:t>
            </a:r>
            <a:r>
              <a:rPr lang="pt-BR" sz="900" b="1" dirty="0">
                <a:solidFill>
                  <a:schemeClr val="accent1"/>
                </a:solidFill>
              </a:rPr>
              <a:t> </a:t>
            </a:r>
            <a:r>
              <a:rPr lang="pt-BR" sz="900" b="1" dirty="0" err="1">
                <a:solidFill>
                  <a:schemeClr val="accent1"/>
                </a:solidFill>
              </a:rPr>
              <a:t>chemotherapy</a:t>
            </a:r>
            <a:r>
              <a:rPr lang="pt-BR" sz="900" b="1" dirty="0">
                <a:solidFill>
                  <a:schemeClr val="accent1"/>
                </a:solidFill>
              </a:rPr>
              <a:t> </a:t>
            </a:r>
            <a:r>
              <a:rPr lang="pt-BR" sz="900" b="1" dirty="0" err="1">
                <a:solidFill>
                  <a:schemeClr val="accent1"/>
                </a:solidFill>
              </a:rPr>
              <a:t>during</a:t>
            </a:r>
            <a:r>
              <a:rPr lang="pt-BR" sz="900" b="1" dirty="0">
                <a:solidFill>
                  <a:schemeClr val="accent1"/>
                </a:solidFill>
              </a:rPr>
              <a:t> </a:t>
            </a:r>
            <a:r>
              <a:rPr lang="pt-BR" sz="900" b="1" dirty="0" err="1">
                <a:solidFill>
                  <a:schemeClr val="accent1"/>
                </a:solidFill>
              </a:rPr>
              <a:t>pregnancy</a:t>
            </a:r>
            <a:r>
              <a:rPr lang="pt-BR" sz="900" b="1" dirty="0">
                <a:solidFill>
                  <a:schemeClr val="accent1"/>
                </a:solidFill>
              </a:rPr>
              <a:t> </a:t>
            </a:r>
            <a:r>
              <a:rPr lang="pt-BR" sz="900" b="1" dirty="0" err="1">
                <a:solidFill>
                  <a:schemeClr val="accent1"/>
                </a:solidFill>
              </a:rPr>
              <a:t>with</a:t>
            </a:r>
            <a:r>
              <a:rPr lang="pt-BR" sz="900" b="1" dirty="0">
                <a:solidFill>
                  <a:schemeClr val="accent1"/>
                </a:solidFill>
              </a:rPr>
              <a:t> </a:t>
            </a:r>
            <a:r>
              <a:rPr lang="pt-BR" sz="900" b="1" dirty="0" err="1">
                <a:solidFill>
                  <a:schemeClr val="accent1"/>
                </a:solidFill>
              </a:rPr>
              <a:t>partial</a:t>
            </a:r>
            <a:r>
              <a:rPr lang="pt-BR" sz="900" b="1" dirty="0">
                <a:solidFill>
                  <a:schemeClr val="accent1"/>
                </a:solidFill>
              </a:rPr>
              <a:t> response </a:t>
            </a:r>
            <a:r>
              <a:rPr lang="pt-BR" sz="900" b="1" dirty="0">
                <a:solidFill>
                  <a:schemeClr val="lt1"/>
                </a:solidFill>
              </a:rPr>
              <a:t>(C </a:t>
            </a:r>
            <a:r>
              <a:rPr lang="pt-BR" sz="900" b="1" dirty="0" err="1">
                <a:solidFill>
                  <a:schemeClr val="lt1"/>
                </a:solidFill>
              </a:rPr>
              <a:t>and</a:t>
            </a:r>
            <a:r>
              <a:rPr lang="pt-BR" sz="900" b="1" dirty="0">
                <a:solidFill>
                  <a:schemeClr val="lt1"/>
                </a:solidFill>
              </a:rPr>
              <a:t> D)</a:t>
            </a:r>
            <a:r>
              <a:rPr lang="pt-BR" sz="900" dirty="0">
                <a:solidFill>
                  <a:schemeClr val="lt1"/>
                </a:solidFill>
              </a:rPr>
              <a:t>. The </a:t>
            </a:r>
            <a:r>
              <a:rPr lang="pt-BR" sz="900" b="1" dirty="0">
                <a:solidFill>
                  <a:schemeClr val="lt1"/>
                </a:solidFill>
              </a:rPr>
              <a:t>labor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was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performed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lt1"/>
                </a:solidFill>
              </a:rPr>
              <a:t>thirteen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lt1"/>
                </a:solidFill>
              </a:rPr>
              <a:t>weeks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lt1"/>
                </a:solidFill>
              </a:rPr>
              <a:t>after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the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diagnosis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and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lt1"/>
                </a:solidFill>
              </a:rPr>
              <a:t>after</a:t>
            </a:r>
            <a:r>
              <a:rPr lang="pt-BR" sz="900" b="1" dirty="0">
                <a:solidFill>
                  <a:schemeClr val="lt1"/>
                </a:solidFill>
              </a:rPr>
              <a:t> 4 </a:t>
            </a:r>
            <a:r>
              <a:rPr lang="pt-BR" sz="900" b="1" dirty="0" err="1">
                <a:solidFill>
                  <a:schemeClr val="lt1"/>
                </a:solidFill>
              </a:rPr>
              <a:t>months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lt1"/>
                </a:solidFill>
              </a:rPr>
              <a:t>of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chemeClr val="lt1"/>
                </a:solidFill>
              </a:rPr>
              <a:t>the</a:t>
            </a:r>
            <a:r>
              <a:rPr lang="pt-BR" sz="900" b="1" dirty="0">
                <a:solidFill>
                  <a:schemeClr val="lt1"/>
                </a:solidFill>
              </a:rPr>
              <a:t> labor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the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patient</a:t>
            </a:r>
            <a:r>
              <a:rPr lang="pt-BR" sz="900" dirty="0">
                <a:solidFill>
                  <a:schemeClr val="lt1"/>
                </a:solidFill>
              </a:rPr>
              <a:t> </a:t>
            </a:r>
            <a:r>
              <a:rPr lang="pt-BR" sz="900" dirty="0" err="1">
                <a:solidFill>
                  <a:schemeClr val="lt1"/>
                </a:solidFill>
              </a:rPr>
              <a:t>underwent</a:t>
            </a:r>
            <a:r>
              <a:rPr lang="pt-BR" sz="900" dirty="0">
                <a:solidFill>
                  <a:schemeClr val="lt1"/>
                </a:solidFill>
              </a:rPr>
              <a:t> a</a:t>
            </a:r>
            <a:r>
              <a:rPr lang="pt-BR" sz="900" dirty="0">
                <a:solidFill>
                  <a:srgbClr val="FF0000"/>
                </a:solidFill>
              </a:rPr>
              <a:t> </a:t>
            </a:r>
            <a:r>
              <a:rPr lang="pt-BR" sz="900" b="1" dirty="0" err="1">
                <a:solidFill>
                  <a:srgbClr val="FF0000"/>
                </a:solidFill>
              </a:rPr>
              <a:t>conserving</a:t>
            </a:r>
            <a:r>
              <a:rPr lang="pt-BR" sz="900" b="1" dirty="0">
                <a:solidFill>
                  <a:srgbClr val="FF0000"/>
                </a:solidFill>
              </a:rPr>
              <a:t> </a:t>
            </a:r>
            <a:r>
              <a:rPr lang="pt-BR" sz="900" b="1" dirty="0" err="1">
                <a:solidFill>
                  <a:srgbClr val="FF0000"/>
                </a:solidFill>
              </a:rPr>
              <a:t>surgery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b="1" dirty="0" err="1">
                <a:solidFill>
                  <a:srgbClr val="FF0000"/>
                </a:solidFill>
              </a:rPr>
              <a:t>and</a:t>
            </a:r>
            <a:r>
              <a:rPr lang="pt-BR" sz="900" b="1" dirty="0">
                <a:solidFill>
                  <a:srgbClr val="FF0000"/>
                </a:solidFill>
              </a:rPr>
              <a:t> </a:t>
            </a:r>
            <a:r>
              <a:rPr lang="pt-BR" sz="900" b="1" dirty="0" err="1">
                <a:solidFill>
                  <a:srgbClr val="FF0000"/>
                </a:solidFill>
              </a:rPr>
              <a:t>radiation</a:t>
            </a:r>
            <a:r>
              <a:rPr lang="pt-BR" sz="900" b="1" dirty="0">
                <a:solidFill>
                  <a:schemeClr val="lt1"/>
                </a:solidFill>
              </a:rPr>
              <a:t> </a:t>
            </a:r>
            <a:r>
              <a:rPr lang="pt-BR" sz="900" dirty="0">
                <a:solidFill>
                  <a:srgbClr val="FF0000"/>
                </a:solidFill>
              </a:rPr>
              <a:t>(</a:t>
            </a:r>
            <a:r>
              <a:rPr lang="pt-BR" sz="900" dirty="0" err="1">
                <a:solidFill>
                  <a:srgbClr val="FF0000"/>
                </a:solidFill>
              </a:rPr>
              <a:t>dashed</a:t>
            </a:r>
            <a:r>
              <a:rPr lang="pt-BR" sz="900" dirty="0">
                <a:solidFill>
                  <a:srgbClr val="FF0000"/>
                </a:solidFill>
              </a:rPr>
              <a:t> </a:t>
            </a:r>
            <a:r>
              <a:rPr lang="pt-BR" sz="900" dirty="0" err="1">
                <a:solidFill>
                  <a:srgbClr val="FF0000"/>
                </a:solidFill>
              </a:rPr>
              <a:t>line</a:t>
            </a:r>
            <a:r>
              <a:rPr lang="pt-BR" sz="900" dirty="0">
                <a:solidFill>
                  <a:srgbClr val="FF0000"/>
                </a:solidFill>
              </a:rPr>
              <a:t>) </a:t>
            </a:r>
            <a:r>
              <a:rPr lang="pt-BR" sz="900" b="1" dirty="0">
                <a:solidFill>
                  <a:schemeClr val="lt1"/>
                </a:solidFill>
              </a:rPr>
              <a:t>(E). </a:t>
            </a:r>
            <a:endParaRPr sz="1500" dirty="0">
              <a:solidFill>
                <a:schemeClr val="lt1"/>
              </a:solidFill>
            </a:endParaRPr>
          </a:p>
          <a:p>
            <a:pPr marL="146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900" dirty="0">
              <a:solidFill>
                <a:schemeClr val="lt1"/>
              </a:solidFill>
            </a:endParaRPr>
          </a:p>
          <a:p>
            <a:pPr marL="146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900" dirty="0">
              <a:solidFill>
                <a:schemeClr val="lt1"/>
              </a:solidFill>
            </a:endParaRPr>
          </a:p>
        </p:txBody>
      </p:sp>
      <p:pic>
        <p:nvPicPr>
          <p:cNvPr id="185" name="Google Shape;185;p18"/>
          <p:cNvPicPr preferRelativeResize="0"/>
          <p:nvPr/>
        </p:nvPicPr>
        <p:blipFill rotWithShape="1">
          <a:blip r:embed="rId3">
            <a:alphaModFix/>
          </a:blip>
          <a:srcRect l="14205" t="14769" r="6743" b="18125"/>
          <a:stretch/>
        </p:blipFill>
        <p:spPr>
          <a:xfrm>
            <a:off x="3872350" y="1314226"/>
            <a:ext cx="1701293" cy="153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/>
          <p:cNvPicPr preferRelativeResize="0"/>
          <p:nvPr/>
        </p:nvPicPr>
        <p:blipFill rotWithShape="1">
          <a:blip r:embed="rId4">
            <a:alphaModFix/>
          </a:blip>
          <a:srcRect l="2446" t="18369" r="63618" b="11113"/>
          <a:stretch/>
        </p:blipFill>
        <p:spPr>
          <a:xfrm>
            <a:off x="83975" y="1314225"/>
            <a:ext cx="1606750" cy="318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/>
          <p:cNvPicPr preferRelativeResize="0"/>
          <p:nvPr/>
        </p:nvPicPr>
        <p:blipFill rotWithShape="1">
          <a:blip r:embed="rId5">
            <a:alphaModFix/>
          </a:blip>
          <a:srcRect l="7570" t="20433" r="9242" b="3177"/>
          <a:stretch/>
        </p:blipFill>
        <p:spPr>
          <a:xfrm rot="10800000">
            <a:off x="5884501" y="2471925"/>
            <a:ext cx="3134799" cy="20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8"/>
          <p:cNvPicPr preferRelativeResize="0"/>
          <p:nvPr/>
        </p:nvPicPr>
        <p:blipFill rotWithShape="1">
          <a:blip r:embed="rId6">
            <a:alphaModFix/>
          </a:blip>
          <a:srcRect l="6775" t="6751" r="7563"/>
          <a:stretch/>
        </p:blipFill>
        <p:spPr>
          <a:xfrm>
            <a:off x="3833600" y="2936825"/>
            <a:ext cx="1803274" cy="15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 rotWithShape="1">
          <a:blip r:embed="rId4">
            <a:alphaModFix/>
          </a:blip>
          <a:srcRect l="25754" t="32430" r="65147" b="53625"/>
          <a:stretch/>
        </p:blipFill>
        <p:spPr>
          <a:xfrm>
            <a:off x="1969075" y="1314227"/>
            <a:ext cx="1106727" cy="1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 rotWithShape="1">
          <a:blip r:embed="rId7">
            <a:alphaModFix/>
          </a:blip>
          <a:srcRect l="11202" t="1748" r="4501"/>
          <a:stretch/>
        </p:blipFill>
        <p:spPr>
          <a:xfrm>
            <a:off x="1690725" y="2970175"/>
            <a:ext cx="1864494" cy="15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>
            <a:off x="5777175" y="904125"/>
            <a:ext cx="3300000" cy="1223382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97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Teaching</a:t>
            </a:r>
            <a:r>
              <a:rPr lang="pt-BR" sz="10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point:</a:t>
            </a:r>
            <a:endParaRPr sz="1000" b="1" dirty="0">
              <a:solidFill>
                <a:schemeClr val="accent5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Treatment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can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made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surgery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.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Neoadjuvant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chemotherapy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(QT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neo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)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can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only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made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in 2°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and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3° trimestre.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Radiation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hormone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and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targeted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therapies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can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only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be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used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after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pt-BR" sz="1000" b="1" dirty="0" err="1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the</a:t>
            </a:r>
            <a:r>
              <a:rPr lang="pt-BR" sz="1000" b="1" dirty="0">
                <a:solidFill>
                  <a:srgbClr val="0097A7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 labor.</a:t>
            </a:r>
            <a:endParaRPr sz="1000" b="1" dirty="0">
              <a:solidFill>
                <a:srgbClr val="0097A7"/>
              </a:solidFill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2" name="Google Shape;192;p18"/>
          <p:cNvSpPr txBox="1"/>
          <p:nvPr/>
        </p:nvSpPr>
        <p:spPr>
          <a:xfrm>
            <a:off x="83975" y="1367438"/>
            <a:ext cx="3141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A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3" name="Google Shape;193;p18"/>
          <p:cNvSpPr txBox="1"/>
          <p:nvPr/>
        </p:nvSpPr>
        <p:spPr>
          <a:xfrm>
            <a:off x="3452300" y="1314225"/>
            <a:ext cx="3813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C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4" name="Google Shape;194;p18"/>
          <p:cNvSpPr txBox="1"/>
          <p:nvPr/>
        </p:nvSpPr>
        <p:spPr>
          <a:xfrm>
            <a:off x="8646850" y="4101801"/>
            <a:ext cx="3813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E</a:t>
            </a:r>
            <a:endParaRPr b="1">
              <a:solidFill>
                <a:schemeClr val="lt1"/>
              </a:solidFill>
            </a:endParaRPr>
          </a:p>
        </p:txBody>
      </p:sp>
      <p:cxnSp>
        <p:nvCxnSpPr>
          <p:cNvPr id="195" name="Google Shape;195;p18"/>
          <p:cNvCxnSpPr>
            <a:stCxn id="190" idx="1"/>
          </p:cNvCxnSpPr>
          <p:nvPr/>
        </p:nvCxnSpPr>
        <p:spPr>
          <a:xfrm>
            <a:off x="1690725" y="3746625"/>
            <a:ext cx="18645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6" name="Google Shape;196;p18"/>
          <p:cNvSpPr txBox="1"/>
          <p:nvPr/>
        </p:nvSpPr>
        <p:spPr>
          <a:xfrm>
            <a:off x="2362525" y="3519875"/>
            <a:ext cx="713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rgbClr val="FF0000"/>
                </a:solidFill>
              </a:rPr>
              <a:t>5,0 cm</a:t>
            </a:r>
            <a:endParaRPr sz="700">
              <a:solidFill>
                <a:srgbClr val="FF0000"/>
              </a:solidFill>
            </a:endParaRPr>
          </a:p>
        </p:txBody>
      </p:sp>
      <p:cxnSp>
        <p:nvCxnSpPr>
          <p:cNvPr id="197" name="Google Shape;197;p18"/>
          <p:cNvCxnSpPr/>
          <p:nvPr/>
        </p:nvCxnSpPr>
        <p:spPr>
          <a:xfrm rot="10800000" flipH="1">
            <a:off x="4260138" y="3739425"/>
            <a:ext cx="588900" cy="9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18"/>
          <p:cNvSpPr txBox="1"/>
          <p:nvPr/>
        </p:nvSpPr>
        <p:spPr>
          <a:xfrm>
            <a:off x="4295863" y="3524175"/>
            <a:ext cx="713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rgbClr val="FF0000"/>
                </a:solidFill>
              </a:rPr>
              <a:t>2,0 cm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2191948" y="1539625"/>
            <a:ext cx="829600" cy="1057925"/>
          </a:xfrm>
          <a:custGeom>
            <a:avLst/>
            <a:gdLst/>
            <a:ahLst/>
            <a:cxnLst/>
            <a:rect l="l" t="t" r="r" b="b"/>
            <a:pathLst>
              <a:path w="33184" h="42317" extrusionOk="0">
                <a:moveTo>
                  <a:pt x="19448" y="0"/>
                </a:moveTo>
                <a:cubicBezTo>
                  <a:pt x="13114" y="4753"/>
                  <a:pt x="18924" y="17354"/>
                  <a:pt x="13327" y="22956"/>
                </a:cubicBezTo>
                <a:cubicBezTo>
                  <a:pt x="10152" y="26134"/>
                  <a:pt x="5409" y="27430"/>
                  <a:pt x="2232" y="30607"/>
                </a:cubicBezTo>
                <a:cubicBezTo>
                  <a:pt x="-475" y="33314"/>
                  <a:pt x="-1100" y="41158"/>
                  <a:pt x="2614" y="42085"/>
                </a:cubicBezTo>
                <a:cubicBezTo>
                  <a:pt x="6336" y="43014"/>
                  <a:pt x="9987" y="39954"/>
                  <a:pt x="13709" y="39025"/>
                </a:cubicBezTo>
                <a:cubicBezTo>
                  <a:pt x="19305" y="37629"/>
                  <a:pt x="26083" y="37746"/>
                  <a:pt x="30161" y="33668"/>
                </a:cubicBezTo>
                <a:cubicBezTo>
                  <a:pt x="32512" y="31317"/>
                  <a:pt x="30118" y="26947"/>
                  <a:pt x="30926" y="23721"/>
                </a:cubicBezTo>
                <a:cubicBezTo>
                  <a:pt x="31990" y="19470"/>
                  <a:pt x="33900" y="14965"/>
                  <a:pt x="32839" y="10713"/>
                </a:cubicBezTo>
                <a:cubicBezTo>
                  <a:pt x="31479" y="5263"/>
                  <a:pt x="25448" y="0"/>
                  <a:pt x="19831" y="0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00" name="Google Shape;200;p18"/>
          <p:cNvSpPr/>
          <p:nvPr/>
        </p:nvSpPr>
        <p:spPr>
          <a:xfrm>
            <a:off x="4622685" y="1845700"/>
            <a:ext cx="481125" cy="442850"/>
          </a:xfrm>
          <a:custGeom>
            <a:avLst/>
            <a:gdLst/>
            <a:ahLst/>
            <a:cxnLst/>
            <a:rect l="l" t="t" r="r" b="b"/>
            <a:pathLst>
              <a:path w="19245" h="17714" extrusionOk="0">
                <a:moveTo>
                  <a:pt x="6773" y="383"/>
                </a:moveTo>
                <a:cubicBezTo>
                  <a:pt x="5983" y="3537"/>
                  <a:pt x="1057" y="4498"/>
                  <a:pt x="269" y="7652"/>
                </a:cubicBezTo>
                <a:cubicBezTo>
                  <a:pt x="-616" y="11195"/>
                  <a:pt x="1279" y="16884"/>
                  <a:pt x="4860" y="17599"/>
                </a:cubicBezTo>
                <a:cubicBezTo>
                  <a:pt x="7156" y="18058"/>
                  <a:pt x="8887" y="15203"/>
                  <a:pt x="10981" y="14156"/>
                </a:cubicBezTo>
                <a:cubicBezTo>
                  <a:pt x="14369" y="12462"/>
                  <a:pt x="19935" y="9796"/>
                  <a:pt x="19016" y="6121"/>
                </a:cubicBezTo>
                <a:cubicBezTo>
                  <a:pt x="18435" y="3797"/>
                  <a:pt x="14836" y="3642"/>
                  <a:pt x="12512" y="3061"/>
                </a:cubicBezTo>
                <a:cubicBezTo>
                  <a:pt x="10299" y="2507"/>
                  <a:pt x="8672" y="0"/>
                  <a:pt x="6390" y="0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01" name="Google Shape;201;p18"/>
          <p:cNvSpPr/>
          <p:nvPr/>
        </p:nvSpPr>
        <p:spPr>
          <a:xfrm rot="4618754">
            <a:off x="1101861" y="1697790"/>
            <a:ext cx="443401" cy="81287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7A7"/>
              </a:solidFill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979225" y="907525"/>
            <a:ext cx="1910100" cy="369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</a:rPr>
              <a:t>November 2013</a:t>
            </a:r>
            <a:endParaRPr sz="1200" b="1">
              <a:solidFill>
                <a:schemeClr val="lt1"/>
              </a:solidFill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3874825" y="907525"/>
            <a:ext cx="1555500" cy="369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</a:rPr>
              <a:t>February 2014</a:t>
            </a:r>
            <a:endParaRPr sz="1200" b="1">
              <a:solidFill>
                <a:schemeClr val="lt1"/>
              </a:solidFill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6389425" y="2355325"/>
            <a:ext cx="1555500" cy="369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</a:rPr>
              <a:t>December 2014</a:t>
            </a:r>
            <a:endParaRPr sz="1200" b="1">
              <a:solidFill>
                <a:schemeClr val="lt1"/>
              </a:solidFill>
            </a:endParaRPr>
          </a:p>
        </p:txBody>
      </p:sp>
      <p:sp>
        <p:nvSpPr>
          <p:cNvPr id="205" name="Google Shape;205;p18"/>
          <p:cNvSpPr/>
          <p:nvPr/>
        </p:nvSpPr>
        <p:spPr>
          <a:xfrm rot="10797199" flipH="1">
            <a:off x="3161082" y="2881795"/>
            <a:ext cx="884521" cy="36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8"/>
          <p:cNvSpPr/>
          <p:nvPr/>
        </p:nvSpPr>
        <p:spPr>
          <a:xfrm rot="10797124" flipH="1">
            <a:off x="5356473" y="2883748"/>
            <a:ext cx="717300" cy="37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3155994" y="2581651"/>
            <a:ext cx="1121855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rgbClr val="FF9900"/>
                </a:solidFill>
              </a:rPr>
              <a:t>QT </a:t>
            </a:r>
            <a:r>
              <a:rPr lang="pt-BR" sz="1100" b="1" dirty="0" err="1">
                <a:solidFill>
                  <a:srgbClr val="FF9900"/>
                </a:solidFill>
              </a:rPr>
              <a:t>neo</a:t>
            </a:r>
            <a:r>
              <a:rPr lang="pt-BR" sz="1100" b="1" dirty="0">
                <a:solidFill>
                  <a:srgbClr val="FF9900"/>
                </a:solidFill>
              </a:rPr>
              <a:t> </a:t>
            </a:r>
            <a:endParaRPr sz="1100" b="1" dirty="0">
              <a:solidFill>
                <a:srgbClr val="FF9900"/>
              </a:solidFill>
            </a:endParaRPr>
          </a:p>
        </p:txBody>
      </p:sp>
      <p:sp>
        <p:nvSpPr>
          <p:cNvPr id="208" name="Google Shape;208;p18"/>
          <p:cNvSpPr txBox="1"/>
          <p:nvPr/>
        </p:nvSpPr>
        <p:spPr>
          <a:xfrm>
            <a:off x="5343650" y="2597550"/>
            <a:ext cx="829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9900"/>
                </a:solidFill>
              </a:rPr>
              <a:t>Surgery</a:t>
            </a:r>
            <a:endParaRPr sz="1100" b="1">
              <a:solidFill>
                <a:srgbClr val="FF9900"/>
              </a:solidFill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3173925" y="4101800"/>
            <a:ext cx="3813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B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10" name="Google Shape;210;p18"/>
          <p:cNvSpPr txBox="1"/>
          <p:nvPr/>
        </p:nvSpPr>
        <p:spPr>
          <a:xfrm>
            <a:off x="5255575" y="4101800"/>
            <a:ext cx="381300" cy="40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</a:rPr>
              <a:t>D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11" name="Google Shape;211;p18"/>
          <p:cNvSpPr/>
          <p:nvPr/>
        </p:nvSpPr>
        <p:spPr>
          <a:xfrm rot="4041432" flipH="1">
            <a:off x="4796249" y="4076089"/>
            <a:ext cx="288323" cy="22324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8"/>
          <p:cNvSpPr/>
          <p:nvPr/>
        </p:nvSpPr>
        <p:spPr>
          <a:xfrm>
            <a:off x="5873129" y="2951422"/>
            <a:ext cx="1195300" cy="1496225"/>
          </a:xfrm>
          <a:custGeom>
            <a:avLst/>
            <a:gdLst/>
            <a:ahLst/>
            <a:cxnLst/>
            <a:rect l="l" t="t" r="r" b="b"/>
            <a:pathLst>
              <a:path w="47812" h="59849" extrusionOk="0">
                <a:moveTo>
                  <a:pt x="47812" y="37276"/>
                </a:moveTo>
                <a:cubicBezTo>
                  <a:pt x="43979" y="35360"/>
                  <a:pt x="42076" y="30779"/>
                  <a:pt x="40160" y="26946"/>
                </a:cubicBezTo>
                <a:cubicBezTo>
                  <a:pt x="37477" y="21580"/>
                  <a:pt x="43153" y="14535"/>
                  <a:pt x="40925" y="8964"/>
                </a:cubicBezTo>
                <a:cubicBezTo>
                  <a:pt x="38251" y="2278"/>
                  <a:pt x="28015" y="-1201"/>
                  <a:pt x="21030" y="547"/>
                </a:cubicBezTo>
                <a:cubicBezTo>
                  <a:pt x="14052" y="2293"/>
                  <a:pt x="5555" y="6576"/>
                  <a:pt x="3814" y="13555"/>
                </a:cubicBezTo>
                <a:cubicBezTo>
                  <a:pt x="3072" y="16528"/>
                  <a:pt x="4796" y="19734"/>
                  <a:pt x="4196" y="22738"/>
                </a:cubicBezTo>
                <a:cubicBezTo>
                  <a:pt x="2910" y="29176"/>
                  <a:pt x="1518" y="35685"/>
                  <a:pt x="1518" y="42250"/>
                </a:cubicBezTo>
                <a:cubicBezTo>
                  <a:pt x="1518" y="48118"/>
                  <a:pt x="-1491" y="54602"/>
                  <a:pt x="1136" y="59849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5" name="Retângulo 34"/>
          <p:cNvSpPr/>
          <p:nvPr/>
        </p:nvSpPr>
        <p:spPr>
          <a:xfrm>
            <a:off x="333207" y="171583"/>
            <a:ext cx="6492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 err="1" smtClean="0">
                <a:solidFill>
                  <a:schemeClr val="bg1"/>
                </a:solidFill>
              </a:rPr>
              <a:t>Malignant</a:t>
            </a:r>
            <a:r>
              <a:rPr lang="pt-BR" dirty="0" smtClean="0">
                <a:solidFill>
                  <a:schemeClr val="bg1"/>
                </a:solidFill>
              </a:rPr>
              <a:t> – </a:t>
            </a:r>
            <a:r>
              <a:rPr lang="en-US" b="1" dirty="0">
                <a:solidFill>
                  <a:schemeClr val="accent5"/>
                </a:solidFill>
              </a:rPr>
              <a:t>invasive carcinoma of no special type (</a:t>
            </a:r>
            <a:r>
              <a:rPr lang="en-US" b="1" dirty="0" smtClean="0">
                <a:solidFill>
                  <a:schemeClr val="accent5"/>
                </a:solidFill>
              </a:rPr>
              <a:t>triple-negative) - t</a:t>
            </a:r>
            <a:r>
              <a:rPr lang="pt-BR" dirty="0" err="1" smtClean="0">
                <a:solidFill>
                  <a:schemeClr val="bg1"/>
                </a:solidFill>
              </a:rPr>
              <a:t>riple</a:t>
            </a:r>
            <a:r>
              <a:rPr lang="pt-BR" dirty="0" smtClean="0">
                <a:solidFill>
                  <a:schemeClr val="bg1"/>
                </a:solidFill>
              </a:rPr>
              <a:t> negative</a:t>
            </a:r>
            <a:endParaRPr lang="en-US" dirty="0" err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1223</Words>
  <Application>Microsoft Office PowerPoint</Application>
  <PresentationFormat>Apresentação na tela (16:9)</PresentationFormat>
  <Paragraphs>147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Pacifico</vt:lpstr>
      <vt:lpstr>Calibri</vt:lpstr>
      <vt:lpstr>Times New Roman</vt:lpstr>
      <vt:lpstr>Comic Sans MS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expect when you're expecting Unique features of breast suspicious lesions in pregnant women </dc:title>
  <cp:lastModifiedBy>suporte</cp:lastModifiedBy>
  <cp:revision>52</cp:revision>
  <dcterms:modified xsi:type="dcterms:W3CDTF">2021-10-19T14:11:43Z</dcterms:modified>
</cp:coreProperties>
</file>