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3" r:id="rId2"/>
  </p:sldMasterIdLst>
  <p:notesMasterIdLst>
    <p:notesMasterId r:id="rId38"/>
  </p:notesMasterIdLst>
  <p:sldIdLst>
    <p:sldId id="256" r:id="rId3"/>
    <p:sldId id="434" r:id="rId4"/>
    <p:sldId id="436" r:id="rId5"/>
    <p:sldId id="437" r:id="rId6"/>
    <p:sldId id="439" r:id="rId7"/>
    <p:sldId id="441" r:id="rId8"/>
    <p:sldId id="442" r:id="rId9"/>
    <p:sldId id="444" r:id="rId10"/>
    <p:sldId id="445" r:id="rId11"/>
    <p:sldId id="447" r:id="rId12"/>
    <p:sldId id="450" r:id="rId13"/>
    <p:sldId id="451" r:id="rId14"/>
    <p:sldId id="453" r:id="rId15"/>
    <p:sldId id="454" r:id="rId16"/>
    <p:sldId id="456" r:id="rId17"/>
    <p:sldId id="457" r:id="rId18"/>
    <p:sldId id="458" r:id="rId19"/>
    <p:sldId id="459" r:id="rId20"/>
    <p:sldId id="460" r:id="rId21"/>
    <p:sldId id="461" r:id="rId22"/>
    <p:sldId id="463" r:id="rId23"/>
    <p:sldId id="465" r:id="rId24"/>
    <p:sldId id="466" r:id="rId25"/>
    <p:sldId id="468" r:id="rId26"/>
    <p:sldId id="469" r:id="rId27"/>
    <p:sldId id="470" r:id="rId28"/>
    <p:sldId id="471" r:id="rId29"/>
    <p:sldId id="473" r:id="rId30"/>
    <p:sldId id="474" r:id="rId31"/>
    <p:sldId id="476" r:id="rId32"/>
    <p:sldId id="479" r:id="rId33"/>
    <p:sldId id="481" r:id="rId34"/>
    <p:sldId id="483" r:id="rId35"/>
    <p:sldId id="485" r:id="rId36"/>
    <p:sldId id="487" r:id="rId37"/>
  </p:sldIdLst>
  <p:sldSz cx="9144000" cy="5143500" type="screen16x9"/>
  <p:notesSz cx="6858000" cy="9144000"/>
  <p:embeddedFontLst>
    <p:embeddedFont>
      <p:font typeface="Helvetica Neue" panose="020B0604020202020204" charset="0"/>
      <p:regular r:id="rId39"/>
      <p:bold r:id="rId40"/>
      <p:italic r:id="rId41"/>
      <p:boldItalic r:id="rId42"/>
    </p:embeddedFont>
    <p:embeddedFont>
      <p:font typeface="Tahoma" panose="020B0604030504040204" pitchFamily="34" charset="0"/>
      <p:regular r:id="rId43"/>
      <p:bold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0" roundtripDataSignature="AMtx7mhtXmUcMXPxxwRg17ejTtiP+eYt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quel Moreno"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AE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6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71"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3.fntdata"/><Relationship Id="rId70" Type="http://customschemas.google.com/relationships/presentationmetadata" Target="meta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7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8" Type="http://schemas.openxmlformats.org/officeDocument/2006/relationships/slide" Target="slides/slide6.xml"/><Relationship Id="rId7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10-20T12:15:55.153" idx="2">
    <p:pos x="187" y="573"/>
    <p:text>colocaria Side effects</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 name="Google Shape;10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03319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4340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093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2256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60808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8155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sz="1100" b="1" i="0" u="none" strike="noStrike" cap="none">
                <a:solidFill>
                  <a:srgbClr val="000000"/>
                </a:solidFill>
                <a:latin typeface="Arial"/>
                <a:ea typeface="Arial"/>
                <a:cs typeface="Arial"/>
                <a:sym typeface="Arial"/>
              </a:rPr>
              <a:t>DUARTE, LUIZ FERNANDO</a:t>
            </a:r>
            <a:r>
              <a:rPr lang="en-US" sz="1100" b="0" i="0" u="none" strike="noStrike" cap="none">
                <a:solidFill>
                  <a:srgbClr val="000000"/>
                </a:solidFill>
                <a:latin typeface="Arial"/>
                <a:ea typeface="Arial"/>
                <a:cs typeface="Arial"/>
                <a:sym typeface="Arial"/>
              </a:rPr>
              <a:t> : PID: 7158269, Sex: M, D.O.B: 19/09/1964</a:t>
            </a:r>
            <a:endParaRPr/>
          </a:p>
          <a:p>
            <a:pPr marL="457200" marR="0" lvl="0" indent="-298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LINFONODO PARA-AORTICO ESQUERDO HIPERCAPTANTE. USG COM MICROLITIASE TESTITULAR. Era um tumor de cels germinativas oculto já com meta para linfonodo, levando a encefalite límbica. Colhido liquor com anti-ma2 positivo.</a:t>
            </a:r>
            <a:endParaRPr/>
          </a:p>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1057466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6" name="Google Shape;36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sz="1100" b="1"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rgbClr val="000000"/>
              </a:buClr>
              <a:buSzPts val="1100"/>
              <a:buFont typeface="Arial"/>
              <a:buChar char="●"/>
            </a:pPr>
            <a:r>
              <a:rPr lang="en-US" sz="1100" b="1" i="0" u="none" strike="noStrike" cap="none">
                <a:solidFill>
                  <a:srgbClr val="000000"/>
                </a:solidFill>
                <a:latin typeface="Arial"/>
                <a:ea typeface="Arial"/>
                <a:cs typeface="Arial"/>
                <a:sym typeface="Arial"/>
              </a:rPr>
              <a:t>PERES, MARIA JOSE MIGLIORANZA</a:t>
            </a:r>
            <a:r>
              <a:rPr lang="en-US" sz="1100" b="0" i="0" u="none" strike="noStrike" cap="none">
                <a:solidFill>
                  <a:srgbClr val="000000"/>
                </a:solidFill>
                <a:latin typeface="Arial"/>
                <a:ea typeface="Arial"/>
                <a:cs typeface="Arial"/>
                <a:sym typeface="Arial"/>
              </a:rPr>
              <a:t> : PID: 6045451, Sex: F, D.O.B: 24/08/1948 – caso degeneração cerebelar. 1 EXAME NO MOMENTO DO ATENDIMENTO E SEGUNDO EXAME COM 1ANO E 6 M APOS. Tc MOSTRA UTERO AUMENTADO COM LESOES ENDOMETRIAIS SÓLIDAS.</a:t>
            </a:r>
            <a:endParaRPr/>
          </a:p>
          <a:p>
            <a:pPr marL="457200" marR="0" lvl="0" indent="-228600" algn="l" rtl="0">
              <a:lnSpc>
                <a:spcPct val="100000"/>
              </a:lnSpc>
              <a:spcBef>
                <a:spcPts val="0"/>
              </a:spcBef>
              <a:spcAft>
                <a:spcPts val="0"/>
              </a:spcAft>
              <a:buClr>
                <a:srgbClr val="000000"/>
              </a:buClr>
              <a:buSzPts val="1100"/>
              <a:buFont typeface="Arial"/>
              <a:buNone/>
            </a:pPr>
            <a:endParaRPr/>
          </a:p>
          <a:p>
            <a:pPr marL="457200" marR="0" lvl="0" indent="-298450" algn="l" rtl="0">
              <a:lnSpc>
                <a:spcPct val="100000"/>
              </a:lnSpc>
              <a:spcBef>
                <a:spcPts val="0"/>
              </a:spcBef>
              <a:spcAft>
                <a:spcPts val="0"/>
              </a:spcAft>
              <a:buClr>
                <a:srgbClr val="000000"/>
              </a:buClr>
              <a:buSzPts val="1100"/>
              <a:buFont typeface="Arial"/>
              <a:buChar char="●"/>
            </a:pPr>
            <a:r>
              <a:rPr lang="en-US"/>
              <a:t>HISTORIA: HA 4 MESES com vertigem rotatória e náuseas. Inicialmente diagnosticada com labirintite. Procurou PS por piora dos sintomas evoluindo com desequilíbrio e incoordenacao ha 3 semanas. Historia completa esta no MV. TC e RM de crânio incial sem eventos agudos. Suspeitado etiologia paraneoplasica que identificou neoplasia de endométrio. Coletado liquor com anti – yo positivo.</a:t>
            </a:r>
            <a:endParaRPr/>
          </a:p>
          <a:p>
            <a:pPr marL="457200" marR="0" lvl="0" indent="-228600" algn="l" rtl="0">
              <a:lnSpc>
                <a:spcPct val="100000"/>
              </a:lnSpc>
              <a:spcBef>
                <a:spcPts val="0"/>
              </a:spcBef>
              <a:spcAft>
                <a:spcPts val="0"/>
              </a:spcAft>
              <a:buClr>
                <a:srgbClr val="000000"/>
              </a:buClr>
              <a:buSzPts val="1100"/>
              <a:buFont typeface="Arial"/>
              <a:buNone/>
            </a:pPr>
            <a:endParaRPr/>
          </a:p>
          <a:p>
            <a:pPr marL="457200" marR="0" lvl="0" indent="-298450" algn="l" rtl="0">
              <a:lnSpc>
                <a:spcPct val="100000"/>
              </a:lnSpc>
              <a:spcBef>
                <a:spcPts val="0"/>
              </a:spcBef>
              <a:spcAft>
                <a:spcPts val="0"/>
              </a:spcAft>
              <a:buClr>
                <a:srgbClr val="000000"/>
              </a:buClr>
              <a:buSzPts val="1100"/>
              <a:buFont typeface="Arial"/>
              <a:buChar char="●"/>
            </a:pPr>
            <a:r>
              <a:rPr lang="en-US"/>
              <a:t>Rm inicial normal, RM de controle com atrofia cerebelar difusa. Seta aponta para atrofia do vermis, abertura das fissuras cerebelares, etc</a:t>
            </a:r>
            <a:endParaRPr/>
          </a:p>
          <a:p>
            <a:pPr marL="457200" marR="0" lvl="0" indent="-228600" algn="l" rtl="0">
              <a:lnSpc>
                <a:spcPct val="100000"/>
              </a:lnSpc>
              <a:spcBef>
                <a:spcPts val="0"/>
              </a:spcBef>
              <a:spcAft>
                <a:spcPts val="0"/>
              </a:spcAft>
              <a:buClr>
                <a:srgbClr val="000000"/>
              </a:buClr>
              <a:buSzPts val="1100"/>
              <a:buFont typeface="Arial"/>
              <a:buNone/>
            </a:pPr>
            <a:endParaRPr/>
          </a:p>
          <a:p>
            <a:pPr marL="457200" marR="0" lvl="0" indent="-298450" algn="l" rtl="0">
              <a:lnSpc>
                <a:spcPct val="100000"/>
              </a:lnSpc>
              <a:spcBef>
                <a:spcPts val="0"/>
              </a:spcBef>
              <a:spcAft>
                <a:spcPts val="0"/>
              </a:spcAft>
              <a:buClr>
                <a:srgbClr val="000000"/>
              </a:buClr>
              <a:buSzPts val="1100"/>
              <a:buFont typeface="Arial"/>
              <a:buChar char="●"/>
            </a:pPr>
            <a:r>
              <a:rPr lang="en-US"/>
              <a:t>Outro caso anti yo</a:t>
            </a:r>
            <a:endParaRPr/>
          </a:p>
          <a:p>
            <a:pPr marL="457200" lvl="0" indent="-298450" algn="l" rtl="0">
              <a:lnSpc>
                <a:spcPct val="100000"/>
              </a:lnSpc>
              <a:spcBef>
                <a:spcPts val="0"/>
              </a:spcBef>
              <a:spcAft>
                <a:spcPts val="0"/>
              </a:spcAft>
              <a:buSzPts val="1100"/>
              <a:buChar char="●"/>
            </a:pPr>
            <a:r>
              <a:rPr lang="en-US" sz="1100" b="0" i="0" u="none" strike="noStrike" cap="none">
                <a:solidFill>
                  <a:srgbClr val="000000"/>
                </a:solidFill>
                <a:latin typeface="Arial"/>
                <a:ea typeface="Arial"/>
                <a:cs typeface="Arial"/>
                <a:sym typeface="Arial"/>
              </a:rPr>
              <a:t>paciente com TUMOR DE OVARIO. DIAS, ZILDA FERNANDES  hipersinal em t2 do cerebelo no coronal.. QUADRO DE ATAXIA RAPIDAMENTE PROGRESSIVA. TUMOR DE OVARIO AVANÇADO. </a:t>
            </a:r>
            <a:r>
              <a:rPr lang="en-US" sz="1100" b="1" i="0" u="none" strike="noStrike" cap="none">
                <a:solidFill>
                  <a:srgbClr val="000000"/>
                </a:solidFill>
                <a:latin typeface="Arial"/>
                <a:ea typeface="Arial"/>
                <a:cs typeface="Arial"/>
                <a:sym typeface="Arial"/>
              </a:rPr>
              <a:t>VER SE CONFIRMOU ANTICORPO </a:t>
            </a:r>
            <a:endParaRPr b="0"/>
          </a:p>
          <a:p>
            <a:pPr marL="457200" lvl="0" indent="-298450" algn="l" rtl="0">
              <a:lnSpc>
                <a:spcPct val="100000"/>
              </a:lnSpc>
              <a:spcBef>
                <a:spcPts val="0"/>
              </a:spcBef>
              <a:spcAft>
                <a:spcPts val="0"/>
              </a:spcAft>
              <a:buSzPts val="1100"/>
              <a:buChar char="●"/>
            </a:pPr>
            <a:r>
              <a:rPr lang="en-US" sz="1100" b="0" i="0" u="none" strike="noStrike" cap="none">
                <a:solidFill>
                  <a:srgbClr val="000000"/>
                </a:solidFill>
                <a:latin typeface="Arial"/>
                <a:ea typeface="Arial"/>
                <a:cs typeface="Arial"/>
                <a:sym typeface="Arial"/>
              </a:rPr>
              <a:t>MRN :  11609669 Sex :  F primeiro exame 02 fevereiro 2019 e segundo exame 07 março 2019, evolucao de 2 meses. TUMOR DE OARIO.</a:t>
            </a:r>
            <a:endParaRPr b="0"/>
          </a:p>
          <a:p>
            <a:pPr marL="457200" marR="0" lvl="0" indent="-298450" algn="l" rtl="0">
              <a:lnSpc>
                <a:spcPct val="100000"/>
              </a:lnSpc>
              <a:spcBef>
                <a:spcPts val="0"/>
              </a:spcBef>
              <a:spcAft>
                <a:spcPts val="0"/>
              </a:spcAft>
              <a:buClr>
                <a:srgbClr val="000000"/>
              </a:buClr>
              <a:buSzPts val="1100"/>
              <a:buFont typeface="Arial"/>
              <a:buChar char="●"/>
            </a:pPr>
            <a:br>
              <a:rPr lang="en-US"/>
            </a:br>
            <a:endParaRPr/>
          </a:p>
        </p:txBody>
      </p:sp>
    </p:spTree>
    <p:extLst>
      <p:ext uri="{BB962C8B-B14F-4D97-AF65-F5344CB8AC3E}">
        <p14:creationId xmlns:p14="http://schemas.microsoft.com/office/powerpoint/2010/main" val="1933067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3" name="Google Shape;42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1856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4" name="Google Shape;46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a:t>PRESS POR QT </a:t>
            </a:r>
            <a:r>
              <a:rPr lang="en-US" sz="1100" b="1" i="0" u="none" strike="noStrike" cap="none">
                <a:solidFill>
                  <a:srgbClr val="000000"/>
                </a:solidFill>
                <a:latin typeface="Arial"/>
                <a:ea typeface="Arial"/>
                <a:cs typeface="Arial"/>
                <a:sym typeface="Arial"/>
              </a:rPr>
              <a:t>LAYDNER, RAONA ZANDONA</a:t>
            </a:r>
            <a:r>
              <a:rPr lang="en-US" sz="1100" b="0" i="0" u="none" strike="noStrike" cap="none">
                <a:solidFill>
                  <a:srgbClr val="000000"/>
                </a:solidFill>
                <a:latin typeface="Arial"/>
                <a:ea typeface="Arial"/>
                <a:cs typeface="Arial"/>
                <a:sym typeface="Arial"/>
              </a:rPr>
              <a:t> : PID: 5708444, Sex: F, D.O.B: 16/07/1987</a:t>
            </a:r>
            <a:endParaRPr/>
          </a:p>
          <a:p>
            <a:pPr marL="457200" marR="0" lvl="0" indent="-298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Metrotexate: </a:t>
            </a:r>
            <a:r>
              <a:rPr lang="en-US" sz="1100" b="1" i="0" u="none" strike="noStrike" cap="none">
                <a:solidFill>
                  <a:srgbClr val="000000"/>
                </a:solidFill>
                <a:latin typeface="Arial"/>
                <a:ea typeface="Arial"/>
                <a:cs typeface="Arial"/>
                <a:sym typeface="Arial"/>
              </a:rPr>
              <a:t>GRANDE, CAROLINA P C</a:t>
            </a:r>
            <a:r>
              <a:rPr lang="en-US" sz="1100" b="0" i="0" u="none" strike="noStrike" cap="none">
                <a:solidFill>
                  <a:srgbClr val="000000"/>
                </a:solidFill>
                <a:latin typeface="Arial"/>
                <a:ea typeface="Arial"/>
                <a:cs typeface="Arial"/>
                <a:sym typeface="Arial"/>
              </a:rPr>
              <a:t> : PID: 4511051, Sex: F, D.O.B: 14/03/2003</a:t>
            </a:r>
            <a:endParaRPr/>
          </a:p>
          <a:p>
            <a:pPr marL="457200" marR="0" lvl="0" indent="-298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Outro metrotexate intratecal mais bonito: 11218180 /</a:t>
            </a:r>
            <a:r>
              <a:rPr lang="en-US" sz="1100" b="1" i="0" u="none" strike="noStrike" cap="none">
                <a:solidFill>
                  <a:srgbClr val="000000"/>
                </a:solidFill>
                <a:latin typeface="Arial"/>
                <a:ea typeface="Arial"/>
                <a:cs typeface="Arial"/>
                <a:sym typeface="Arial"/>
              </a:rPr>
              <a:t>CRUZ, JACQUELINE NASCIMENTO DOS SANTOS PAZ</a:t>
            </a:r>
            <a:r>
              <a:rPr lang="en-US" sz="1100" b="0" i="0" u="none" strike="noStrike" cap="none">
                <a:solidFill>
                  <a:srgbClr val="000000"/>
                </a:solidFill>
                <a:latin typeface="Arial"/>
                <a:ea typeface="Arial"/>
                <a:cs typeface="Arial"/>
                <a:sym typeface="Arial"/>
              </a:rPr>
              <a:t> : PID: 11218180, Sex: F, D.O.B: 26/05/2009</a:t>
            </a:r>
            <a:endParaRPr sz="1100" b="0" i="0" u="none" strike="noStrike" cap="none">
              <a:solidFill>
                <a:srgbClr val="000000"/>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100"/>
              <a:buFont typeface="Arial"/>
              <a:buNone/>
            </a:pPr>
            <a:endParaRPr/>
          </a:p>
          <a:p>
            <a:pPr marL="457200" marR="0" lvl="0" indent="-298450" algn="l" rtl="0">
              <a:lnSpc>
                <a:spcPct val="100000"/>
              </a:lnSpc>
              <a:spcBef>
                <a:spcPts val="0"/>
              </a:spcBef>
              <a:spcAft>
                <a:spcPts val="0"/>
              </a:spcAft>
              <a:buClr>
                <a:srgbClr val="000000"/>
              </a:buClr>
              <a:buSzPts val="1100"/>
              <a:buFont typeface="Arial"/>
              <a:buChar char="●"/>
            </a:pPr>
            <a:r>
              <a:rPr lang="en-US"/>
              <a:t>https://www.ncbi.nlm.nih.gov/pmc/articles/PMC5583911/</a:t>
            </a:r>
            <a:endParaRPr/>
          </a:p>
        </p:txBody>
      </p:sp>
    </p:spTree>
    <p:extLst>
      <p:ext uri="{BB962C8B-B14F-4D97-AF65-F5344CB8AC3E}">
        <p14:creationId xmlns:p14="http://schemas.microsoft.com/office/powerpoint/2010/main" val="1135016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a:t>Caso sírio cedido pela Dra. Graça</a:t>
            </a:r>
            <a:endParaRPr/>
          </a:p>
        </p:txBody>
      </p:sp>
    </p:spTree>
    <p:extLst>
      <p:ext uri="{BB962C8B-B14F-4D97-AF65-F5344CB8AC3E}">
        <p14:creationId xmlns:p14="http://schemas.microsoft.com/office/powerpoint/2010/main" val="2808904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1" name="Google Shape;59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sz="1100" b="1" i="0" u="none" strike="noStrike" cap="none">
                <a:solidFill>
                  <a:srgbClr val="000000"/>
                </a:solidFill>
                <a:latin typeface="Arial"/>
                <a:ea typeface="Arial"/>
                <a:cs typeface="Arial"/>
                <a:sym typeface="Arial"/>
              </a:rPr>
              <a:t>SILVA, MARINALVA RODRIGUES DE MACEDO</a:t>
            </a:r>
            <a:r>
              <a:rPr lang="en-US" sz="1100" b="0" i="0" u="none" strike="noStrike" cap="none">
                <a:solidFill>
                  <a:srgbClr val="000000"/>
                </a:solidFill>
                <a:latin typeface="Arial"/>
                <a:ea typeface="Arial"/>
                <a:cs typeface="Arial"/>
                <a:sym typeface="Arial"/>
              </a:rPr>
              <a:t> : PID: 5763996, Sex: F, D.O.B: 02/07/1970 LEUCOENCEFALOPATIA POR 5 FU- NÃO FEZ RADIOTERAPIA! Lindo demais! Pegou até cerebelo!</a:t>
            </a:r>
            <a:endParaRPr/>
          </a:p>
          <a:p>
            <a:pPr marL="457200" marR="0" lvl="0" indent="-22860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Não fez rt apenas qt com 5 FU vários ciclos e depois o IROTECANO que é o tratamento de sefunda linha para neo de reto. Caso top!</a:t>
            </a:r>
            <a:endParaRPr/>
          </a:p>
          <a:p>
            <a:pPr marL="457200" marR="0" lvl="0" indent="-22860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rgbClr val="000000"/>
              </a:buClr>
              <a:buSzPts val="1100"/>
              <a:buFont typeface="Arial"/>
              <a:buChar char="●"/>
            </a:pPr>
            <a:r>
              <a:rPr lang="en-US"/>
              <a:t>* Adenocarcinoma em ceco pT4B pN0 M1 - KRAS mutado no codon 12 e enzimas de reparo proficientes</a:t>
            </a:r>
            <a:endParaRPr/>
          </a:p>
          <a:p>
            <a:pPr marL="457200" marR="0" lvl="0" indent="-298450" algn="l" rtl="0">
              <a:lnSpc>
                <a:spcPct val="100000"/>
              </a:lnSpc>
              <a:spcBef>
                <a:spcPts val="0"/>
              </a:spcBef>
              <a:spcAft>
                <a:spcPts val="0"/>
              </a:spcAft>
              <a:buClr>
                <a:srgbClr val="000000"/>
              </a:buClr>
              <a:buSzPts val="1100"/>
              <a:buFont typeface="Arial"/>
              <a:buChar char="●"/>
            </a:pPr>
            <a:r>
              <a:rPr lang="en-US"/>
              <a:t>- Cirurgia R2 (irressecável por infiltração de retroperitoneo e raiz do mesentério) em 18/01/15 -&gt; Exames de imagem de seguimento sem lesões mensuráveis.</a:t>
            </a:r>
            <a:endParaRPr/>
          </a:p>
          <a:p>
            <a:pPr marL="457200" marR="0" lvl="0" indent="-298450" algn="l" rtl="0">
              <a:lnSpc>
                <a:spcPct val="100000"/>
              </a:lnSpc>
              <a:spcBef>
                <a:spcPts val="0"/>
              </a:spcBef>
              <a:spcAft>
                <a:spcPts val="0"/>
              </a:spcAft>
              <a:buClr>
                <a:srgbClr val="000000"/>
              </a:buClr>
              <a:buSzPts val="1100"/>
              <a:buFont typeface="Arial"/>
              <a:buChar char="●"/>
            </a:pPr>
            <a:r>
              <a:rPr lang="en-US"/>
              <a:t>- QUASAR 1a. linha (desde 06/03/2015) - toxicidade em C1D1 com Internação por sepse grave de foco cutaneo + Diarreia G3. C1 inteiro suspenso</a:t>
            </a:r>
            <a:endParaRPr/>
          </a:p>
          <a:p>
            <a:pPr marL="457200" marR="0" lvl="0" indent="-298450" algn="l" rtl="0">
              <a:lnSpc>
                <a:spcPct val="100000"/>
              </a:lnSpc>
              <a:spcBef>
                <a:spcPts val="0"/>
              </a:spcBef>
              <a:spcAft>
                <a:spcPts val="0"/>
              </a:spcAft>
              <a:buClr>
                <a:srgbClr val="000000"/>
              </a:buClr>
              <a:buSzPts val="1100"/>
              <a:buFont typeface="Arial"/>
              <a:buChar char="●"/>
            </a:pPr>
            <a:r>
              <a:rPr lang="en-US"/>
              <a:t>- Retomou QUASAR após 1 mês com redução de 20% da dose. PD -em 03/2016 -  QUASAR até 05/04/16.</a:t>
            </a:r>
            <a:endParaRPr/>
          </a:p>
          <a:p>
            <a:pPr marL="457200" marR="0" lvl="0" indent="-298450" algn="l" rtl="0">
              <a:lnSpc>
                <a:spcPct val="100000"/>
              </a:lnSpc>
              <a:spcBef>
                <a:spcPts val="0"/>
              </a:spcBef>
              <a:spcAft>
                <a:spcPts val="0"/>
              </a:spcAft>
              <a:buClr>
                <a:srgbClr val="000000"/>
              </a:buClr>
              <a:buSzPts val="1100"/>
              <a:buFont typeface="Arial"/>
              <a:buChar char="●"/>
            </a:pPr>
            <a:r>
              <a:rPr lang="en-US"/>
              <a:t>- Paciente com melhora do performanca e necessidade de resposta - mFLOX (PD em região pélvica com hidronefrose a D e piora de função renal): 2 episódios de toxicidade G3 (diarréia) e neurotoxicidade, optando por não mais exposição a oxaliplatina. </a:t>
            </a:r>
            <a:endParaRPr/>
          </a:p>
          <a:p>
            <a:pPr marL="457200" marR="0" lvl="0" indent="-298450" algn="l" rtl="0">
              <a:lnSpc>
                <a:spcPct val="100000"/>
              </a:lnSpc>
              <a:spcBef>
                <a:spcPts val="0"/>
              </a:spcBef>
              <a:spcAft>
                <a:spcPts val="0"/>
              </a:spcAft>
              <a:buClr>
                <a:srgbClr val="000000"/>
              </a:buClr>
              <a:buSzPts val="1100"/>
              <a:buFont typeface="Arial"/>
              <a:buChar char="●"/>
            </a:pPr>
            <a:r>
              <a:rPr lang="en-US"/>
              <a:t>Quasar mautenção e de 02/08/2016 a 20/10/2016 -&gt; DE por TCs</a:t>
            </a:r>
            <a:endParaRPr/>
          </a:p>
          <a:p>
            <a:pPr marL="457200" marR="0" lvl="0" indent="-298450" algn="l" rtl="0">
              <a:lnSpc>
                <a:spcPct val="100000"/>
              </a:lnSpc>
              <a:spcBef>
                <a:spcPts val="0"/>
              </a:spcBef>
              <a:spcAft>
                <a:spcPts val="0"/>
              </a:spcAft>
              <a:buClr>
                <a:srgbClr val="000000"/>
              </a:buClr>
              <a:buSzPts val="1100"/>
              <a:buFont typeface="Arial"/>
              <a:buChar char="●"/>
            </a:pPr>
            <a:r>
              <a:rPr lang="en-US"/>
              <a:t>Jan/17: PD local -&gt; Nova reexposição a QUASAR de mar/17 a ago/17 --&gt; DE.</a:t>
            </a:r>
            <a:endParaRPr/>
          </a:p>
          <a:p>
            <a:pPr marL="457200" marR="0" lvl="0" indent="-298450" algn="l" rtl="0">
              <a:lnSpc>
                <a:spcPct val="100000"/>
              </a:lnSpc>
              <a:spcBef>
                <a:spcPts val="0"/>
              </a:spcBef>
              <a:spcAft>
                <a:spcPts val="0"/>
              </a:spcAft>
              <a:buClr>
                <a:srgbClr val="000000"/>
              </a:buClr>
              <a:buSzPts val="1100"/>
              <a:buFont typeface="Arial"/>
              <a:buChar char="●"/>
            </a:pPr>
            <a:r>
              <a:rPr lang="en-US"/>
              <a:t>Reexposição a 1ª linha com QUASAR (-15%): S1 16/03/17 a S18 17/08/17 -- 23/08/17 TCs com D.E., férias de QT</a:t>
            </a:r>
            <a:endParaRPr/>
          </a:p>
          <a:p>
            <a:pPr marL="457200" marR="0" lvl="0" indent="-298450" algn="l" rtl="0">
              <a:lnSpc>
                <a:spcPct val="100000"/>
              </a:lnSpc>
              <a:spcBef>
                <a:spcPts val="0"/>
              </a:spcBef>
              <a:spcAft>
                <a:spcPts val="0"/>
              </a:spcAft>
              <a:buClr>
                <a:srgbClr val="000000"/>
              </a:buClr>
              <a:buSzPts val="1100"/>
              <a:buFont typeface="Arial"/>
              <a:buChar char="●"/>
            </a:pPr>
            <a:r>
              <a:rPr lang="en-US"/>
              <a:t>13/12/17 TCs TAP com P.D. lesão FID e linfonodos.</a:t>
            </a:r>
            <a:endParaRPr/>
          </a:p>
          <a:p>
            <a:pPr marL="457200" marR="0" lvl="0" indent="-298450" algn="l" rtl="0">
              <a:lnSpc>
                <a:spcPct val="100000"/>
              </a:lnSpc>
              <a:spcBef>
                <a:spcPts val="0"/>
              </a:spcBef>
              <a:spcAft>
                <a:spcPts val="0"/>
              </a:spcAft>
              <a:buClr>
                <a:srgbClr val="000000"/>
              </a:buClr>
              <a:buSzPts val="1100"/>
              <a:buFont typeface="Arial"/>
              <a:buChar char="●"/>
            </a:pPr>
            <a:r>
              <a:rPr lang="en-US"/>
              <a:t>ATUAL: - Irinotecano 2ªlinha QT desde Janeiro/2018</a:t>
            </a:r>
            <a:endParaRPr/>
          </a:p>
        </p:txBody>
      </p:sp>
    </p:spTree>
    <p:extLst>
      <p:ext uri="{BB962C8B-B14F-4D97-AF65-F5344CB8AC3E}">
        <p14:creationId xmlns:p14="http://schemas.microsoft.com/office/powerpoint/2010/main" val="4271010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8" name="Google Shape;628;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4131241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7" name="Google Shape;697;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b="1" i="0" u="none" strike="noStrike" cap="none">
                <a:solidFill>
                  <a:srgbClr val="000000"/>
                </a:solidFill>
                <a:latin typeface="Arial"/>
                <a:ea typeface="Arial"/>
                <a:cs typeface="Arial"/>
                <a:sym typeface="Arial"/>
              </a:rPr>
              <a:t>AFFIL, GABRIELA</a:t>
            </a:r>
            <a:r>
              <a:rPr lang="en-US" sz="1100" b="0" i="0" u="none" strike="noStrike" cap="none">
                <a:solidFill>
                  <a:srgbClr val="000000"/>
                </a:solidFill>
                <a:latin typeface="Arial"/>
                <a:ea typeface="Arial"/>
                <a:cs typeface="Arial"/>
                <a:sym typeface="Arial"/>
              </a:rPr>
              <a:t> : PID: 11555596, Sex: F, D.O.B: 28/08/2014   HISTORIA: ID: GT, feminino, 4 anos.</a:t>
            </a:r>
            <a:endParaRPr/>
          </a:p>
          <a:p>
            <a:pPr marL="457200" lvl="0" indent="-298450" algn="l" rtl="0">
              <a:lnSpc>
                <a:spcPct val="100000"/>
              </a:lnSpc>
              <a:spcBef>
                <a:spcPts val="0"/>
              </a:spcBef>
              <a:spcAft>
                <a:spcPts val="0"/>
              </a:spcAft>
              <a:buSzPts val="1100"/>
              <a:buChar char="●"/>
            </a:pPr>
            <a:br>
              <a:rPr lang="en-US" b="0"/>
            </a:br>
            <a:r>
              <a:rPr lang="en-US" sz="1100" b="0" i="0" u="none" strike="noStrike" cap="none">
                <a:solidFill>
                  <a:srgbClr val="000000"/>
                </a:solidFill>
                <a:latin typeface="Arial"/>
                <a:ea typeface="Arial"/>
                <a:cs typeface="Arial"/>
                <a:sym typeface="Arial"/>
              </a:rPr>
              <a:t>HMA: Paciente com quadro de LLA (diagnóstico 12/18). Recebeu MTX IT em agosto e setembro/2019. Quadro agudo de plegia de MID em setembro 2019.</a:t>
            </a:r>
            <a:endParaRPr/>
          </a:p>
          <a:p>
            <a:pPr marL="457200" lvl="0" indent="-298450" algn="l" rtl="0">
              <a:lnSpc>
                <a:spcPct val="100000"/>
              </a:lnSpc>
              <a:spcBef>
                <a:spcPts val="0"/>
              </a:spcBef>
              <a:spcAft>
                <a:spcPts val="0"/>
              </a:spcAft>
              <a:buSzPts val="1100"/>
              <a:buChar char="●"/>
            </a:pPr>
            <a:br>
              <a:rPr lang="en-US" b="0"/>
            </a:br>
            <a:r>
              <a:rPr lang="en-US" sz="1100" b="0" i="0" u="none" strike="noStrike" cap="none">
                <a:solidFill>
                  <a:srgbClr val="000000"/>
                </a:solidFill>
                <a:latin typeface="Arial"/>
                <a:ea typeface="Arial"/>
                <a:cs typeface="Arial"/>
                <a:sym typeface="Arial"/>
              </a:rPr>
              <a:t>AP: Sd. Down.</a:t>
            </a:r>
            <a:endParaRPr/>
          </a:p>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2119574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3" name="Google Shape;733;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a:t>LLA – QT </a:t>
            </a:r>
            <a:endParaRPr/>
          </a:p>
          <a:p>
            <a:pPr marL="457200" marR="0" lvl="0" indent="-298450" algn="l" rtl="0">
              <a:lnSpc>
                <a:spcPct val="100000"/>
              </a:lnSpc>
              <a:spcBef>
                <a:spcPts val="0"/>
              </a:spcBef>
              <a:spcAft>
                <a:spcPts val="0"/>
              </a:spcAft>
              <a:buClr>
                <a:srgbClr val="000000"/>
              </a:buClr>
              <a:buSzPts val="1100"/>
              <a:buFont typeface="Arial"/>
              <a:buChar char="●"/>
            </a:pPr>
            <a:r>
              <a:rPr lang="en-US"/>
              <a:t>12818876</a:t>
            </a:r>
            <a:endParaRPr/>
          </a:p>
          <a:p>
            <a:pPr marL="457200" marR="0" lvl="0" indent="-228600" algn="l" rtl="0">
              <a:lnSpc>
                <a:spcPct val="100000"/>
              </a:lnSpc>
              <a:spcBef>
                <a:spcPts val="0"/>
              </a:spcBef>
              <a:spcAft>
                <a:spcPts val="0"/>
              </a:spcAft>
              <a:buClr>
                <a:srgbClr val="000000"/>
              </a:buClr>
              <a:buSzPts val="1100"/>
              <a:buFont typeface="Arial"/>
              <a:buNone/>
            </a:pPr>
            <a:endParaRPr/>
          </a:p>
          <a:p>
            <a:pPr marL="457200" marR="0" lvl="0" indent="-228600" algn="l" rtl="0">
              <a:lnSpc>
                <a:spcPct val="100000"/>
              </a:lnSpc>
              <a:spcBef>
                <a:spcPts val="0"/>
              </a:spcBef>
              <a:spcAft>
                <a:spcPts val="0"/>
              </a:spcAft>
              <a:buClr>
                <a:srgbClr val="000000"/>
              </a:buClr>
              <a:buSzPts val="1100"/>
              <a:buFont typeface="Arial"/>
              <a:buNone/>
            </a:pPr>
            <a:endParaRPr/>
          </a:p>
          <a:p>
            <a:pPr marL="457200" marR="0" lvl="0" indent="-228600" algn="l" rtl="0">
              <a:lnSpc>
                <a:spcPct val="100000"/>
              </a:lnSpc>
              <a:spcBef>
                <a:spcPts val="0"/>
              </a:spcBef>
              <a:spcAft>
                <a:spcPts val="0"/>
              </a:spcAft>
              <a:buClr>
                <a:srgbClr val="000000"/>
              </a:buClr>
              <a:buSzPts val="1100"/>
              <a:buFont typeface="Arial"/>
              <a:buNone/>
            </a:pPr>
            <a:endParaRPr/>
          </a:p>
          <a:p>
            <a:pPr marL="457200" marR="0" lvl="0" indent="-298450" algn="l" rtl="0">
              <a:lnSpc>
                <a:spcPct val="100000"/>
              </a:lnSpc>
              <a:spcBef>
                <a:spcPts val="0"/>
              </a:spcBef>
              <a:spcAft>
                <a:spcPts val="0"/>
              </a:spcAft>
              <a:buClr>
                <a:srgbClr val="000000"/>
              </a:buClr>
              <a:buSzPts val="1100"/>
              <a:buFont typeface="Arial"/>
              <a:buChar char="●"/>
            </a:pPr>
            <a:r>
              <a:rPr lang="en-US"/>
              <a:t>RESSONÂNCIA MAGNÉTICA DE CRÂNIO</a:t>
            </a:r>
            <a:br>
              <a:rPr lang="en-US"/>
            </a:br>
            <a:r>
              <a:rPr lang="en-US"/>
              <a:t>ANGIO-RM ARTERIAL E VENOSA INTRACRANIANA</a:t>
            </a:r>
            <a:br>
              <a:rPr lang="en-US"/>
            </a:br>
            <a:br>
              <a:rPr lang="en-US"/>
            </a:br>
            <a:r>
              <a:rPr lang="en-US"/>
              <a:t>TÉCNICA: Sequências T1 antes e após o gadolínio, T2, SWIp, FLAIR e difusão. Angio-RM intracraniana obtida através da técnica 3D-TOF com sequência sensível a fluxo e 3D-MPRAGE após o contraste, reconstruídas com o algoritmo de projeção da intensidade máxima de sinal (MIP).</a:t>
            </a:r>
            <a:br>
              <a:rPr lang="en-US"/>
            </a:br>
            <a:r>
              <a:rPr lang="en-US"/>
              <a:t>ANÁLISE:</a:t>
            </a:r>
            <a:br>
              <a:rPr lang="en-US"/>
            </a:br>
            <a:r>
              <a:rPr lang="en-US"/>
              <a:t>Sistema ventricular apresenta morfologia e dimensões normais. </a:t>
            </a:r>
            <a:br>
              <a:rPr lang="en-US"/>
            </a:br>
            <a:r>
              <a:rPr lang="en-US"/>
              <a:t>Cisternas basais, fissuras encefálicas e sulcos corticais de aspecto normal para a faixa etária.</a:t>
            </a:r>
            <a:br>
              <a:rPr lang="en-US"/>
            </a:br>
            <a:r>
              <a:rPr lang="en-US"/>
              <a:t>Zona corticossubcortical predominantemente subcortical com hipersinal em T2/FLAIR no lóbulo parietal superior esquerdo, com discreto efeito tumefativo caracterizado por apagamento de sulcos corticais regionais, sem evidente restrição à difusão ou realce pós-contraste.</a:t>
            </a:r>
            <a:br>
              <a:rPr lang="en-US"/>
            </a:br>
            <a:r>
              <a:rPr lang="en-US"/>
              <a:t>Restante do parênquima encefálico com características anatômicas e sinal normal.</a:t>
            </a:r>
            <a:br>
              <a:rPr lang="en-US"/>
            </a:br>
            <a:r>
              <a:rPr lang="en-US"/>
              <a:t>Não há evidências de lesões isquêmicas agudas ou de hemorragias intracranianas.</a:t>
            </a:r>
            <a:br>
              <a:rPr lang="en-US"/>
            </a:br>
            <a:r>
              <a:rPr lang="en-US"/>
              <a:t>Ausência de realces anômalos pós-contraste.</a:t>
            </a:r>
            <a:br>
              <a:rPr lang="en-US"/>
            </a:br>
            <a:r>
              <a:rPr lang="en-US"/>
              <a:t>AngioRM:</a:t>
            </a:r>
            <a:br>
              <a:rPr lang="en-US"/>
            </a:br>
            <a:r>
              <a:rPr lang="en-US"/>
              <a:t>Irregularidades esparsas nas artérias intracranianas, por vezes um pouco menos conspícuas, com áreas focais ou segmentares de sutil redução de calibre, intercaladas por áreas de calibre normal ou minimamente ectasiado, mais evidentes nos segmentos M3 e M4 das artérias cerebrais médias e A2 e A3 das artérias cerebrais anteriores.</a:t>
            </a:r>
            <a:br>
              <a:rPr lang="en-US"/>
            </a:br>
            <a:r>
              <a:rPr lang="en-US"/>
              <a:t>Demais segmentos intracranianos avaliados com calibre, fluxo, trajeto e contornos preservados.</a:t>
            </a:r>
            <a:br>
              <a:rPr lang="en-US"/>
            </a:br>
            <a:r>
              <a:rPr lang="en-US"/>
              <a:t>Variante da normalidade: hipoplasia dos seios transverso e sigmoide à esquerda.</a:t>
            </a:r>
            <a:br>
              <a:rPr lang="en-US"/>
            </a:br>
            <a:r>
              <a:rPr lang="en-US"/>
              <a:t>Grandes seios venosos durais e sistema venoso superficial e profundo de drenagem encefálica de calibre e fluxo preservados. </a:t>
            </a:r>
            <a:br>
              <a:rPr lang="en-US"/>
            </a:br>
            <a:r>
              <a:rPr lang="en-US"/>
              <a:t>Não há sinais de trombose venosa. </a:t>
            </a:r>
            <a:br>
              <a:rPr lang="en-US"/>
            </a:br>
            <a:r>
              <a:rPr lang="en-US"/>
              <a:t>OPINIÃO:</a:t>
            </a:r>
            <a:br>
              <a:rPr lang="en-US"/>
            </a:br>
            <a:r>
              <a:rPr lang="en-US"/>
              <a:t>Zona corticossubcortical predominantemente subcortical com anormalidade de sinal e discreto efeito tumefativo no lóbulo parietal superior esquerdo.</a:t>
            </a:r>
            <a:br>
              <a:rPr lang="en-US"/>
            </a:br>
            <a:r>
              <a:rPr lang="en-US"/>
              <a:t>Irregularidades esparsas nas artérias intracranianas, por vezes um pouco menos conspícuas, com áreas focais ou segmentares de sutil redução de calibre, intercaladas por áreas de calibre normal ou minimamente ectasiado</a:t>
            </a:r>
            <a:br>
              <a:rPr lang="en-US"/>
            </a:br>
            <a:r>
              <a:rPr lang="en-US"/>
              <a:t>O conjunto dos achados, no contexto clínico, favorece a hipótese de distúrbio vasomotor (síndrome da vasoconstrição cerebral reversível) com encefalopatia hipertensiva aguda (PRES).</a:t>
            </a:r>
            <a:br>
              <a:rPr lang="en-US"/>
            </a:br>
            <a:r>
              <a:rPr lang="en-US"/>
              <a:t>Não há sinais de trombose venosa recente.</a:t>
            </a:r>
            <a:br>
              <a:rPr lang="en-US"/>
            </a:br>
            <a:endParaRPr/>
          </a:p>
        </p:txBody>
      </p:sp>
    </p:spTree>
    <p:extLst>
      <p:ext uri="{BB962C8B-B14F-4D97-AF65-F5344CB8AC3E}">
        <p14:creationId xmlns:p14="http://schemas.microsoft.com/office/powerpoint/2010/main" val="2151761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9" name="Google Shape;769;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a:t>DESMIELINIZACAO POS RADIO E QUIMIO: https://www.ncbi.nlm.nih.gov/pmc/articles/PMC7851181/</a:t>
            </a:r>
            <a:endParaRPr/>
          </a:p>
          <a:p>
            <a:pPr marL="457200" marR="0" lvl="0" indent="-298450" algn="l" rtl="0">
              <a:lnSpc>
                <a:spcPct val="100000"/>
              </a:lnSpc>
              <a:spcBef>
                <a:spcPts val="0"/>
              </a:spcBef>
              <a:spcAft>
                <a:spcPts val="0"/>
              </a:spcAft>
              <a:buClr>
                <a:srgbClr val="000000"/>
              </a:buClr>
              <a:buSzPts val="1100"/>
              <a:buFont typeface="Arial"/>
              <a:buChar char="●"/>
            </a:pPr>
            <a:r>
              <a:rPr lang="en-US" sz="1100" b="1" i="0" u="none" strike="noStrike" cap="none">
                <a:solidFill>
                  <a:srgbClr val="000000"/>
                </a:solidFill>
                <a:latin typeface="Arial"/>
                <a:ea typeface="Arial"/>
                <a:cs typeface="Arial"/>
                <a:sym typeface="Arial"/>
              </a:rPr>
              <a:t>LIMA, KAYLANE DO NASCIMENTO MENEZES</a:t>
            </a:r>
            <a:r>
              <a:rPr lang="en-US" sz="1100" b="0" i="0" u="none" strike="noStrike" cap="none">
                <a:solidFill>
                  <a:srgbClr val="000000"/>
                </a:solidFill>
                <a:latin typeface="Arial"/>
                <a:ea typeface="Arial"/>
                <a:cs typeface="Arial"/>
                <a:sym typeface="Arial"/>
              </a:rPr>
              <a:t> : PID: 5725436, Sex: F, D.O.B: 09/02/2012</a:t>
            </a:r>
            <a:endParaRPr/>
          </a:p>
        </p:txBody>
      </p:sp>
    </p:spTree>
    <p:extLst>
      <p:ext uri="{BB962C8B-B14F-4D97-AF65-F5344CB8AC3E}">
        <p14:creationId xmlns:p14="http://schemas.microsoft.com/office/powerpoint/2010/main" val="1230716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2" name="Google Shape;822;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1121777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6" name="Google Shape;84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2026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7" name="Google Shape;897;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3811844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5" name="Google Shape;96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1643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5" name="Google Shape;103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560066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6" name="Google Shape;1076;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sz="1100" b="1" i="0" u="none" strike="noStrike" cap="none">
                <a:solidFill>
                  <a:srgbClr val="000000"/>
                </a:solidFill>
                <a:latin typeface="Arial"/>
                <a:ea typeface="Arial"/>
                <a:cs typeface="Arial"/>
                <a:sym typeface="Arial"/>
              </a:rPr>
              <a:t>SANTOS, DANILO B</a:t>
            </a:r>
            <a:r>
              <a:rPr lang="en-US" sz="1100" b="0" i="0" u="none" strike="noStrike" cap="none">
                <a:solidFill>
                  <a:srgbClr val="000000"/>
                </a:solidFill>
                <a:latin typeface="Arial"/>
                <a:ea typeface="Arial"/>
                <a:cs typeface="Arial"/>
                <a:sym typeface="Arial"/>
              </a:rPr>
              <a:t> : PID: 2920639, Sex: M, D.O.B: 24/09/1988</a:t>
            </a:r>
            <a:endParaRPr/>
          </a:p>
        </p:txBody>
      </p:sp>
    </p:spTree>
    <p:extLst>
      <p:ext uri="{BB962C8B-B14F-4D97-AF65-F5344CB8AC3E}">
        <p14:creationId xmlns:p14="http://schemas.microsoft.com/office/powerpoint/2010/main" val="2389854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4" name="Google Shape;1114;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chemeClr val="dk1"/>
              </a:buClr>
              <a:buSzPts val="1100"/>
              <a:buFont typeface="Arial"/>
              <a:buChar char="●"/>
            </a:pPr>
            <a:r>
              <a:rPr lang="en-US" sz="1100" b="1">
                <a:solidFill>
                  <a:schemeClr val="dk1"/>
                </a:solidFill>
              </a:rPr>
              <a:t>ID: </a:t>
            </a:r>
            <a:r>
              <a:rPr lang="en-US" sz="1100" b="1">
                <a:solidFill>
                  <a:schemeClr val="dk1"/>
                </a:solidFill>
                <a:latin typeface="Helvetica Neue"/>
                <a:ea typeface="Helvetica Neue"/>
                <a:cs typeface="Helvetica Neue"/>
                <a:sym typeface="Helvetica Neue"/>
              </a:rPr>
              <a:t>D.R.C, Feminino, 17 anos.</a:t>
            </a:r>
            <a:endParaRPr b="1">
              <a:solidFill>
                <a:schemeClr val="dk1"/>
              </a:solidFill>
            </a:endParaRPr>
          </a:p>
          <a:p>
            <a:pPr marL="0" lvl="0" indent="0" algn="l" rtl="0">
              <a:lnSpc>
                <a:spcPct val="100000"/>
              </a:lnSpc>
              <a:spcBef>
                <a:spcPts val="500"/>
              </a:spcBef>
              <a:spcAft>
                <a:spcPts val="0"/>
              </a:spcAft>
              <a:buSzPts val="1100"/>
              <a:buNone/>
            </a:pPr>
            <a:endParaRPr sz="1100" b="1">
              <a:solidFill>
                <a:schemeClr val="dk1"/>
              </a:solidFill>
            </a:endParaRPr>
          </a:p>
          <a:p>
            <a:pPr marL="0" lvl="0" indent="0" algn="l" rtl="0">
              <a:lnSpc>
                <a:spcPct val="150000"/>
              </a:lnSpc>
              <a:spcBef>
                <a:spcPts val="0"/>
              </a:spcBef>
              <a:spcAft>
                <a:spcPts val="0"/>
              </a:spcAft>
              <a:buClr>
                <a:schemeClr val="dk1"/>
              </a:buClr>
              <a:buSzPts val="1400"/>
              <a:buChar char="●"/>
            </a:pPr>
            <a:r>
              <a:rPr lang="en-US" sz="1100" b="1">
                <a:solidFill>
                  <a:schemeClr val="dk1"/>
                </a:solidFill>
              </a:rPr>
              <a:t>HMA: </a:t>
            </a:r>
            <a:r>
              <a:rPr lang="en-US" sz="1100" b="1">
                <a:solidFill>
                  <a:schemeClr val="dk1"/>
                </a:solidFill>
                <a:latin typeface="Helvetica Neue"/>
                <a:ea typeface="Helvetica Neue"/>
                <a:cs typeface="Helvetica Neue"/>
                <a:sym typeface="Helvetica Neue"/>
              </a:rPr>
              <a:t>Acompanhamento de Glioma de vias ópticas à direita. Hemianopsia homonima esquerda.</a:t>
            </a:r>
            <a:endParaRPr b="1">
              <a:solidFill>
                <a:schemeClr val="dk1"/>
              </a:solidFill>
            </a:endParaRPr>
          </a:p>
          <a:p>
            <a:pPr marL="457200" marR="0" lvl="0" indent="-228600" algn="l" rtl="0">
              <a:lnSpc>
                <a:spcPct val="100000"/>
              </a:lnSpc>
              <a:spcBef>
                <a:spcPts val="0"/>
              </a:spcBef>
              <a:spcAft>
                <a:spcPts val="0"/>
              </a:spcAft>
              <a:buClr>
                <a:srgbClr val="000000"/>
              </a:buClr>
              <a:buSzPts val="1100"/>
              <a:buFont typeface="Arial"/>
              <a:buNone/>
            </a:pPr>
            <a:endParaRPr b="1">
              <a:solidFill>
                <a:schemeClr val="dk1"/>
              </a:solidFill>
            </a:endParaRPr>
          </a:p>
          <a:p>
            <a:pPr marL="457200" marR="0" lvl="0" indent="-298450" algn="l" rtl="0">
              <a:lnSpc>
                <a:spcPct val="100000"/>
              </a:lnSpc>
              <a:spcBef>
                <a:spcPts val="0"/>
              </a:spcBef>
              <a:spcAft>
                <a:spcPts val="0"/>
              </a:spcAft>
              <a:buClr>
                <a:schemeClr val="dk1"/>
              </a:buClr>
              <a:buSzPts val="1100"/>
              <a:buChar char="●"/>
            </a:pPr>
            <a:r>
              <a:rPr lang="en-US" sz="1100" b="1">
                <a:solidFill>
                  <a:schemeClr val="dk1"/>
                </a:solidFill>
              </a:rPr>
              <a:t>Realizada Radioterapia em 2013</a:t>
            </a:r>
            <a:endParaRPr b="1">
              <a:solidFill>
                <a:schemeClr val="dk1"/>
              </a:solidFill>
            </a:endParaRPr>
          </a:p>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3784957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5" name="Google Shape;1155;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1247687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1"/>
        <p:cNvGrpSpPr/>
        <p:nvPr/>
      </p:nvGrpSpPr>
      <p:grpSpPr>
        <a:xfrm>
          <a:off x="0" y="0"/>
          <a:ext cx="0" cy="0"/>
          <a:chOff x="0" y="0"/>
          <a:chExt cx="0" cy="0"/>
        </a:xfrm>
      </p:grpSpPr>
      <p:sp>
        <p:nvSpPr>
          <p:cNvPr id="1172" name="Google Shape;1172;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3" name="Google Shape;1173;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sz="1100" b="1" i="0" u="none" strike="noStrike" cap="none">
                <a:solidFill>
                  <a:srgbClr val="000000"/>
                </a:solidFill>
                <a:latin typeface="Arial"/>
                <a:ea typeface="Arial"/>
                <a:cs typeface="Arial"/>
                <a:sym typeface="Arial"/>
              </a:rPr>
              <a:t>MORAIS, GABRIELLI LAZARO DE</a:t>
            </a:r>
            <a:r>
              <a:rPr lang="en-US" sz="1100" b="0" i="0" u="none" strike="noStrike" cap="none">
                <a:solidFill>
                  <a:srgbClr val="000000"/>
                </a:solidFill>
                <a:latin typeface="Arial"/>
                <a:ea typeface="Arial"/>
                <a:cs typeface="Arial"/>
                <a:sym typeface="Arial"/>
              </a:rPr>
              <a:t> : PID: 11072841, Sex: F, D.O.B: 23/04/1999</a:t>
            </a:r>
            <a:endParaRPr/>
          </a:p>
        </p:txBody>
      </p:sp>
    </p:spTree>
    <p:extLst>
      <p:ext uri="{BB962C8B-B14F-4D97-AF65-F5344CB8AC3E}">
        <p14:creationId xmlns:p14="http://schemas.microsoft.com/office/powerpoint/2010/main" val="199206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3" name="Google Shape;1223;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a:t>https://smw.ch/article/doi/smw.2020.20377</a:t>
            </a:r>
            <a:endParaRPr/>
          </a:p>
          <a:p>
            <a:pPr marL="457200" marR="0" lvl="0" indent="-298450" algn="l" rtl="0">
              <a:lnSpc>
                <a:spcPct val="100000"/>
              </a:lnSpc>
              <a:spcBef>
                <a:spcPts val="0"/>
              </a:spcBef>
              <a:spcAft>
                <a:spcPts val="0"/>
              </a:spcAft>
              <a:buClr>
                <a:srgbClr val="000000"/>
              </a:buClr>
              <a:buSzPts val="1100"/>
              <a:buFont typeface="Arial"/>
              <a:buChar char="●"/>
            </a:pPr>
            <a:r>
              <a:rPr lang="en-US"/>
              <a:t>https://smw.ch/article/doi/smw.2020.20377</a:t>
            </a:r>
            <a:endParaRPr/>
          </a:p>
          <a:p>
            <a:pPr marL="457200" marR="0" lvl="0" indent="-228600" algn="l" rtl="0">
              <a:lnSpc>
                <a:spcPct val="100000"/>
              </a:lnSpc>
              <a:spcBef>
                <a:spcPts val="0"/>
              </a:spcBef>
              <a:spcAft>
                <a:spcPts val="0"/>
              </a:spcAft>
              <a:buClr>
                <a:srgbClr val="000000"/>
              </a:buClr>
              <a:buSzPts val="1100"/>
              <a:buFont typeface="Arial"/>
              <a:buNone/>
            </a:pPr>
            <a:endParaRPr/>
          </a:p>
          <a:p>
            <a:pPr marL="457200" marR="0" lvl="0" indent="-298450" algn="l" rtl="0">
              <a:lnSpc>
                <a:spcPct val="100000"/>
              </a:lnSpc>
              <a:spcBef>
                <a:spcPts val="0"/>
              </a:spcBef>
              <a:spcAft>
                <a:spcPts val="0"/>
              </a:spcAft>
              <a:buClr>
                <a:srgbClr val="000000"/>
              </a:buClr>
              <a:buSzPts val="1100"/>
              <a:buFont typeface="Arial"/>
              <a:buChar char="●"/>
            </a:pPr>
            <a:r>
              <a:rPr lang="en-US"/>
              <a:t>350825</a:t>
            </a:r>
            <a:endParaRPr/>
          </a:p>
          <a:p>
            <a:pPr marL="457200" marR="0" lvl="0" indent="-298450" algn="l" rtl="0">
              <a:lnSpc>
                <a:spcPct val="100000"/>
              </a:lnSpc>
              <a:spcBef>
                <a:spcPts val="0"/>
              </a:spcBef>
              <a:spcAft>
                <a:spcPts val="0"/>
              </a:spcAft>
              <a:buClr>
                <a:srgbClr val="000000"/>
              </a:buClr>
              <a:buSzPts val="1100"/>
              <a:buFont typeface="Arial"/>
              <a:buChar char="●"/>
            </a:pPr>
            <a:r>
              <a:rPr lang="en-US"/>
              <a:t>Nivolumab</a:t>
            </a:r>
            <a:endParaRPr/>
          </a:p>
          <a:p>
            <a:pPr marL="457200" marR="0" lvl="0" indent="-298450" algn="l" rtl="0">
              <a:lnSpc>
                <a:spcPct val="100000"/>
              </a:lnSpc>
              <a:spcBef>
                <a:spcPts val="0"/>
              </a:spcBef>
              <a:spcAft>
                <a:spcPts val="0"/>
              </a:spcAft>
              <a:buClr>
                <a:srgbClr val="000000"/>
              </a:buClr>
              <a:buSzPts val="1100"/>
              <a:buFont typeface="Arial"/>
              <a:buChar char="●"/>
            </a:pPr>
            <a:r>
              <a:rPr lang="en-US"/>
              <a:t>Surgiu discreta alteração de sinal nos núcleos da base, de predomínio nos núcleos lentiformes, cabeça e corpo dos núcleos caudados, discretamente mais evidente à esquerda, caracterizada por hipersinal em FLAIR, discreto aumento de sinal em T1 e T2, e tênue efeito tumefativo, sem realce pelo meio de contraste ou restrição à difusão.</a:t>
            </a:r>
            <a:endParaRPr/>
          </a:p>
        </p:txBody>
      </p:sp>
    </p:spTree>
    <p:extLst>
      <p:ext uri="{BB962C8B-B14F-4D97-AF65-F5344CB8AC3E}">
        <p14:creationId xmlns:p14="http://schemas.microsoft.com/office/powerpoint/2010/main" val="4225997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0" name="Google Shape;1260;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46498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9" name="Google Shape;1299;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a:t>Caso </a:t>
            </a:r>
            <a:r>
              <a:rPr lang="en-US" sz="1100" b="1" i="0" u="none" strike="noStrike" cap="none">
                <a:solidFill>
                  <a:srgbClr val="000000"/>
                </a:solidFill>
                <a:latin typeface="Arial"/>
                <a:ea typeface="Arial"/>
                <a:cs typeface="Arial"/>
                <a:sym typeface="Arial"/>
              </a:rPr>
              <a:t>CAMPOS, ABEL</a:t>
            </a:r>
            <a:r>
              <a:rPr lang="en-US" sz="1100" b="0" i="0" u="none" strike="noStrike" cap="none">
                <a:solidFill>
                  <a:srgbClr val="000000"/>
                </a:solidFill>
                <a:latin typeface="Arial"/>
                <a:ea typeface="Arial"/>
                <a:cs typeface="Arial"/>
                <a:sym typeface="Arial"/>
              </a:rPr>
              <a:t> : PID: 1401391, Sex: M, D.O.B: 10/02/1941 CAMPOS, ABEL : PID: 1401391, Sex: M, D.O.B: 10/02/1941 </a:t>
            </a:r>
            <a:r>
              <a:rPr lang="en-US" sz="1100" b="0" i="0" u="sng" strike="noStrike" cap="none">
                <a:solidFill>
                  <a:srgbClr val="000000"/>
                </a:solidFill>
                <a:latin typeface="Arial"/>
                <a:ea typeface="Arial"/>
                <a:cs typeface="Arial"/>
                <a:sym typeface="Arial"/>
              </a:rPr>
              <a:t>TROUSSEU</a:t>
            </a:r>
            <a:endParaRPr u="sng"/>
          </a:p>
          <a:p>
            <a:pPr marL="457200" marR="0" lvl="0" indent="-228600" algn="l" rtl="0">
              <a:lnSpc>
                <a:spcPct val="100000"/>
              </a:lnSpc>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4207413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4"/>
        <p:cNvGrpSpPr/>
        <p:nvPr/>
      </p:nvGrpSpPr>
      <p:grpSpPr>
        <a:xfrm>
          <a:off x="0" y="0"/>
          <a:ext cx="0" cy="0"/>
          <a:chOff x="0" y="0"/>
          <a:chExt cx="0" cy="0"/>
        </a:xfrm>
      </p:grpSpPr>
      <p:sp>
        <p:nvSpPr>
          <p:cNvPr id="1365" name="Google Shape;1365;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6" name="Google Shape;1366;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sz="1100" b="1" i="0" u="none" strike="noStrike" cap="none">
                <a:solidFill>
                  <a:srgbClr val="000000"/>
                </a:solidFill>
                <a:latin typeface="Arial"/>
                <a:ea typeface="Arial"/>
                <a:cs typeface="Arial"/>
                <a:sym typeface="Arial"/>
              </a:rPr>
              <a:t>LENA, SILVIA CRISTINA</a:t>
            </a:r>
            <a:r>
              <a:rPr lang="en-US" sz="1100" b="0" i="0" u="none" strike="noStrike" cap="none">
                <a:solidFill>
                  <a:srgbClr val="000000"/>
                </a:solidFill>
                <a:latin typeface="Arial"/>
                <a:ea typeface="Arial"/>
                <a:cs typeface="Arial"/>
                <a:sym typeface="Arial"/>
              </a:rPr>
              <a:t> : P</a:t>
            </a:r>
            <a:endParaRPr/>
          </a:p>
          <a:p>
            <a:pPr marL="457200" marR="0" lvl="0" indent="-22860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ID: 3055618, Sex: F, D.O.B: 21/09/1975</a:t>
            </a:r>
            <a:endParaRPr/>
          </a:p>
          <a:p>
            <a:pPr marL="457200" marR="0" lvl="0" indent="-22860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92567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p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3" name="Google Shape;1423;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12233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6"/>
        <p:cNvGrpSpPr/>
        <p:nvPr/>
      </p:nvGrpSpPr>
      <p:grpSpPr>
        <a:xfrm>
          <a:off x="0" y="0"/>
          <a:ext cx="0" cy="0"/>
          <a:chOff x="0" y="0"/>
          <a:chExt cx="0" cy="0"/>
        </a:xfrm>
      </p:grpSpPr>
      <p:sp>
        <p:nvSpPr>
          <p:cNvPr id="1507" name="Google Shape;1507;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8" name="Google Shape;1508;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sz="1100" b="1" i="0" u="none" strike="noStrike" cap="none">
                <a:solidFill>
                  <a:srgbClr val="000000"/>
                </a:solidFill>
                <a:latin typeface="Arial"/>
                <a:ea typeface="Arial"/>
                <a:cs typeface="Arial"/>
                <a:sym typeface="Arial"/>
              </a:rPr>
              <a:t>SILVA, ROGERIO DE JESUS</a:t>
            </a:r>
            <a:r>
              <a:rPr lang="en-US" sz="1100" b="0" i="0" u="none" strike="noStrike" cap="none">
                <a:solidFill>
                  <a:srgbClr val="000000"/>
                </a:solidFill>
                <a:latin typeface="Arial"/>
                <a:ea typeface="Arial"/>
                <a:cs typeface="Arial"/>
                <a:sym typeface="Arial"/>
              </a:rPr>
              <a:t> : PID: 11055930, Sex: M, D.O.B: 23/10/1993 LINFOMA COM ROMBENCEFALITE POR LISTERIA.</a:t>
            </a:r>
            <a:endParaRPr/>
          </a:p>
          <a:p>
            <a:pPr marL="457200" marR="0" lvl="0" indent="-22860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rgbClr val="000000"/>
              </a:buClr>
              <a:buSzPts val="1100"/>
              <a:buFont typeface="Arial"/>
              <a:buChar char="●"/>
            </a:pPr>
            <a:r>
              <a:rPr lang="en-US"/>
              <a:t>Redução volumétrica da pequena coleção alongada na cisterna pré-bulbar, de conteúdo espesso e discretamente heterogêneo, exibindo restrição à difusão, compatível com abscesso. Houve aumento Aumento do hipersinal em T2/FLAIR no bulbo, na transição bulbomedular e no aspecto dorsal do segmento inferior da ponte, sem sinais de restrição à difusão ou realce pelo contraste</a:t>
            </a:r>
            <a:endParaRPr/>
          </a:p>
        </p:txBody>
      </p:sp>
    </p:spTree>
    <p:extLst>
      <p:ext uri="{BB962C8B-B14F-4D97-AF65-F5344CB8AC3E}">
        <p14:creationId xmlns:p14="http://schemas.microsoft.com/office/powerpoint/2010/main" val="35170657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3"/>
        <p:cNvGrpSpPr/>
        <p:nvPr/>
      </p:nvGrpSpPr>
      <p:grpSpPr>
        <a:xfrm>
          <a:off x="0" y="0"/>
          <a:ext cx="0" cy="0"/>
          <a:chOff x="0" y="0"/>
          <a:chExt cx="0" cy="0"/>
        </a:xfrm>
      </p:grpSpPr>
      <p:sp>
        <p:nvSpPr>
          <p:cNvPr id="1554" name="Google Shape;1554;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5" name="Google Shape;1555;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3940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5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5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6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
        <p:cNvGrpSpPr/>
        <p:nvPr/>
      </p:nvGrpSpPr>
      <p:grpSpPr>
        <a:xfrm>
          <a:off x="0" y="0"/>
          <a:ext cx="0" cy="0"/>
          <a:chOff x="0" y="0"/>
          <a:chExt cx="0" cy="0"/>
        </a:xfrm>
      </p:grpSpPr>
      <p:sp>
        <p:nvSpPr>
          <p:cNvPr id="18" name="Google Shape;18;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62"/>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0" name="Google Shape;20;p62"/>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1" name="Google Shape;21;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
        <p:cNvGrpSpPr/>
        <p:nvPr/>
      </p:nvGrpSpPr>
      <p:grpSpPr>
        <a:xfrm>
          <a:off x="0" y="0"/>
          <a:ext cx="0" cy="0"/>
          <a:chOff x="0" y="0"/>
          <a:chExt cx="0" cy="0"/>
        </a:xfrm>
      </p:grpSpPr>
      <p:sp>
        <p:nvSpPr>
          <p:cNvPr id="23" name="Google Shape;23;p6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
        <p:cNvGrpSpPr/>
        <p:nvPr/>
      </p:nvGrpSpPr>
      <p:grpSpPr>
        <a:xfrm>
          <a:off x="0" y="0"/>
          <a:ext cx="0" cy="0"/>
          <a:chOff x="0" y="0"/>
          <a:chExt cx="0" cy="0"/>
        </a:xfrm>
      </p:grpSpPr>
      <p:sp>
        <p:nvSpPr>
          <p:cNvPr id="26" name="Google Shape;26;p64"/>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7" name="Google Shape;27;p64"/>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
        <p:cNvGrpSpPr/>
        <p:nvPr/>
      </p:nvGrpSpPr>
      <p:grpSpPr>
        <a:xfrm>
          <a:off x="0" y="0"/>
          <a:ext cx="0" cy="0"/>
          <a:chOff x="0" y="0"/>
          <a:chExt cx="0" cy="0"/>
        </a:xfrm>
      </p:grpSpPr>
      <p:sp>
        <p:nvSpPr>
          <p:cNvPr id="30" name="Google Shape;30;p65"/>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1" name="Google Shape;31;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
        <p:cNvGrpSpPr/>
        <p:nvPr/>
      </p:nvGrpSpPr>
      <p:grpSpPr>
        <a:xfrm>
          <a:off x="0" y="0"/>
          <a:ext cx="0" cy="0"/>
          <a:chOff x="0" y="0"/>
          <a:chExt cx="0" cy="0"/>
        </a:xfrm>
      </p:grpSpPr>
      <p:sp>
        <p:nvSpPr>
          <p:cNvPr id="33" name="Google Shape;33;p66"/>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66"/>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5" name="Google Shape;35;p66"/>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6" name="Google Shape;36;p66"/>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dk1"/>
              </a:buClr>
              <a:buSzPts val="1800"/>
              <a:buChar char="●"/>
              <a:defRPr>
                <a:solidFill>
                  <a:schemeClr val="dk1"/>
                </a:solidFill>
              </a:defRPr>
            </a:lvl1pPr>
            <a:lvl2pPr marL="914400" lvl="1" indent="-317500" algn="l">
              <a:lnSpc>
                <a:spcPct val="115000"/>
              </a:lnSpc>
              <a:spcBef>
                <a:spcPts val="0"/>
              </a:spcBef>
              <a:spcAft>
                <a:spcPts val="0"/>
              </a:spcAft>
              <a:buClr>
                <a:schemeClr val="dk1"/>
              </a:buClr>
              <a:buSzPts val="1400"/>
              <a:buChar char="○"/>
              <a:defRPr>
                <a:solidFill>
                  <a:schemeClr val="dk1"/>
                </a:solidFill>
              </a:defRPr>
            </a:lvl2pPr>
            <a:lvl3pPr marL="1371600" lvl="2" indent="-317500" algn="l">
              <a:lnSpc>
                <a:spcPct val="115000"/>
              </a:lnSpc>
              <a:spcBef>
                <a:spcPts val="0"/>
              </a:spcBef>
              <a:spcAft>
                <a:spcPts val="0"/>
              </a:spcAft>
              <a:buClr>
                <a:schemeClr val="dk1"/>
              </a:buClr>
              <a:buSzPts val="1400"/>
              <a:buChar char="■"/>
              <a:defRPr>
                <a:solidFill>
                  <a:schemeClr val="dk1"/>
                </a:solidFill>
              </a:defRPr>
            </a:lvl3pPr>
            <a:lvl4pPr marL="1828800" lvl="3" indent="-317500" algn="l">
              <a:lnSpc>
                <a:spcPct val="115000"/>
              </a:lnSpc>
              <a:spcBef>
                <a:spcPts val="0"/>
              </a:spcBef>
              <a:spcAft>
                <a:spcPts val="0"/>
              </a:spcAft>
              <a:buClr>
                <a:schemeClr val="dk1"/>
              </a:buClr>
              <a:buSzPts val="1400"/>
              <a:buChar char="●"/>
              <a:defRPr>
                <a:solidFill>
                  <a:schemeClr val="dk1"/>
                </a:solidFill>
              </a:defRPr>
            </a:lvl4pPr>
            <a:lvl5pPr marL="2286000" lvl="4" indent="-317500" algn="l">
              <a:lnSpc>
                <a:spcPct val="115000"/>
              </a:lnSpc>
              <a:spcBef>
                <a:spcPts val="0"/>
              </a:spcBef>
              <a:spcAft>
                <a:spcPts val="0"/>
              </a:spcAft>
              <a:buClr>
                <a:schemeClr val="dk1"/>
              </a:buClr>
              <a:buSzPts val="1400"/>
              <a:buChar char="○"/>
              <a:defRPr>
                <a:solidFill>
                  <a:schemeClr val="dk1"/>
                </a:solidFill>
              </a:defRPr>
            </a:lvl5pPr>
            <a:lvl6pPr marL="2743200" lvl="5" indent="-317500" algn="l">
              <a:lnSpc>
                <a:spcPct val="115000"/>
              </a:lnSpc>
              <a:spcBef>
                <a:spcPts val="0"/>
              </a:spcBef>
              <a:spcAft>
                <a:spcPts val="0"/>
              </a:spcAft>
              <a:buClr>
                <a:schemeClr val="dk1"/>
              </a:buClr>
              <a:buSzPts val="1400"/>
              <a:buChar char="■"/>
              <a:defRPr>
                <a:solidFill>
                  <a:schemeClr val="dk1"/>
                </a:solidFill>
              </a:defRPr>
            </a:lvl6pPr>
            <a:lvl7pPr marL="3200400" lvl="6" indent="-317500" algn="l">
              <a:lnSpc>
                <a:spcPct val="115000"/>
              </a:lnSpc>
              <a:spcBef>
                <a:spcPts val="0"/>
              </a:spcBef>
              <a:spcAft>
                <a:spcPts val="0"/>
              </a:spcAft>
              <a:buClr>
                <a:schemeClr val="dk1"/>
              </a:buClr>
              <a:buSzPts val="1400"/>
              <a:buChar char="●"/>
              <a:defRPr>
                <a:solidFill>
                  <a:schemeClr val="dk1"/>
                </a:solidFill>
              </a:defRPr>
            </a:lvl7pPr>
            <a:lvl8pPr marL="3657600" lvl="7" indent="-317500" algn="l">
              <a:lnSpc>
                <a:spcPct val="115000"/>
              </a:lnSpc>
              <a:spcBef>
                <a:spcPts val="0"/>
              </a:spcBef>
              <a:spcAft>
                <a:spcPts val="0"/>
              </a:spcAft>
              <a:buClr>
                <a:schemeClr val="dk1"/>
              </a:buClr>
              <a:buSzPts val="1400"/>
              <a:buChar char="○"/>
              <a:defRPr>
                <a:solidFill>
                  <a:schemeClr val="dk1"/>
                </a:solidFill>
              </a:defRPr>
            </a:lvl8pPr>
            <a:lvl9pPr marL="4114800" lvl="8" indent="-317500" algn="l">
              <a:lnSpc>
                <a:spcPct val="115000"/>
              </a:lnSpc>
              <a:spcBef>
                <a:spcPts val="0"/>
              </a:spcBef>
              <a:spcAft>
                <a:spcPts val="0"/>
              </a:spcAft>
              <a:buClr>
                <a:schemeClr val="dk1"/>
              </a:buClr>
              <a:buSzPts val="1400"/>
              <a:buChar char="■"/>
              <a:defRPr>
                <a:solidFill>
                  <a:schemeClr val="dk1"/>
                </a:solidFill>
              </a:defRPr>
            </a:lvl9pPr>
          </a:lstStyle>
          <a:p>
            <a:endParaRPr/>
          </a:p>
        </p:txBody>
      </p:sp>
      <p:sp>
        <p:nvSpPr>
          <p:cNvPr id="37" name="Google Shape;37;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8"/>
        <p:cNvGrpSpPr/>
        <p:nvPr/>
      </p:nvGrpSpPr>
      <p:grpSpPr>
        <a:xfrm>
          <a:off x="0" y="0"/>
          <a:ext cx="0" cy="0"/>
          <a:chOff x="0" y="0"/>
          <a:chExt cx="0" cy="0"/>
        </a:xfrm>
      </p:grpSpPr>
      <p:sp>
        <p:nvSpPr>
          <p:cNvPr id="39" name="Google Shape;39;p67"/>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0" name="Google Shape;40;p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1"/>
        <p:cNvGrpSpPr/>
        <p:nvPr/>
      </p:nvGrpSpPr>
      <p:grpSpPr>
        <a:xfrm>
          <a:off x="0" y="0"/>
          <a:ext cx="0" cy="0"/>
          <a:chOff x="0" y="0"/>
          <a:chExt cx="0" cy="0"/>
        </a:xfrm>
      </p:grpSpPr>
      <p:sp>
        <p:nvSpPr>
          <p:cNvPr id="42" name="Google Shape;42;p68"/>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3" name="Google Shape;43;p68"/>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4" name="Google Shape;44;p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p6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13">
  <p:cSld name="Title Slide 13">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1258920" y="0"/>
            <a:ext cx="7221300" cy="7047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1pPr>
            <a:lvl2pPr marR="0" lvl="1"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2pPr>
            <a:lvl3pPr marR="0" lvl="2"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3pPr>
            <a:lvl4pPr marR="0" lvl="3"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4pPr>
            <a:lvl5pPr marR="0" lvl="4"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5pPr>
            <a:lvl6pPr marR="0" lvl="5"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6pPr>
            <a:lvl7pPr marR="0" lvl="6"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7pPr>
            <a:lvl8pPr marR="0" lvl="7"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8pPr>
            <a:lvl9pPr marR="0" lvl="8"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9pPr>
          </a:lstStyle>
          <a:p>
            <a:endParaRPr/>
          </a:p>
        </p:txBody>
      </p:sp>
      <p:sp>
        <p:nvSpPr>
          <p:cNvPr id="74" name="Google Shape;74;p17"/>
          <p:cNvSpPr txBox="1">
            <a:spLocks noGrp="1"/>
          </p:cNvSpPr>
          <p:nvPr>
            <p:ph type="subTitle" idx="1"/>
          </p:nvPr>
        </p:nvSpPr>
        <p:spPr>
          <a:xfrm>
            <a:off x="457200" y="1485810"/>
            <a:ext cx="8229300" cy="30858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800"/>
              <a:buFont typeface="Noto Sans Symbols"/>
              <a:buNone/>
              <a:defRPr sz="1800" b="0" i="0" u="none" strike="noStrike" cap="none">
                <a:solidFill>
                  <a:schemeClr val="lt1"/>
                </a:solidFill>
                <a:latin typeface="Tahoma"/>
                <a:ea typeface="Tahoma"/>
                <a:cs typeface="Tahoma"/>
                <a:sym typeface="Tahoma"/>
              </a:defRPr>
            </a:lvl1pPr>
            <a:lvl2pPr marR="0" lvl="1"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2pPr>
            <a:lvl3pPr marR="0" lvl="2"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3pPr>
            <a:lvl4pPr marR="0" lvl="3"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4pPr>
            <a:lvl5pPr marR="0" lvl="4"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5pPr>
            <a:lvl6pPr marR="0" lvl="5"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6pPr>
            <a:lvl7pPr marR="0" lvl="6"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7pPr>
            <a:lvl8pPr marR="0" lvl="7"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8pPr>
            <a:lvl9pPr marR="0" lvl="8"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9pPr>
          </a:lstStyle>
          <a:p>
            <a:endParaRPr/>
          </a:p>
        </p:txBody>
      </p:sp>
    </p:spTree>
    <p:extLst>
      <p:ext uri="{BB962C8B-B14F-4D97-AF65-F5344CB8AC3E}">
        <p14:creationId xmlns:p14="http://schemas.microsoft.com/office/powerpoint/2010/main" val="2664746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5"/>
        <p:cNvGrpSpPr/>
        <p:nvPr/>
      </p:nvGrpSpPr>
      <p:grpSpPr>
        <a:xfrm>
          <a:off x="0" y="0"/>
          <a:ext cx="0" cy="0"/>
          <a:chOff x="0" y="0"/>
          <a:chExt cx="0" cy="0"/>
        </a:xfrm>
      </p:grpSpPr>
      <p:sp>
        <p:nvSpPr>
          <p:cNvPr id="76" name="Google Shape;76;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7" name="Google Shape;77;p1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78" name="Google Shape;78;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8077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2496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1"/>
        <p:cNvGrpSpPr/>
        <p:nvPr/>
      </p:nvGrpSpPr>
      <p:grpSpPr>
        <a:xfrm>
          <a:off x="0" y="0"/>
          <a:ext cx="0" cy="0"/>
          <a:chOff x="0" y="0"/>
          <a:chExt cx="0" cy="0"/>
        </a:xfrm>
      </p:grpSpPr>
      <p:sp>
        <p:nvSpPr>
          <p:cNvPr id="82" name="Google Shape;82;p2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83" name="Google Shape;83;p2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84" name="Google Shape;84;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9609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5"/>
        <p:cNvGrpSpPr/>
        <p:nvPr/>
      </p:nvGrpSpPr>
      <p:grpSpPr>
        <a:xfrm>
          <a:off x="0" y="0"/>
          <a:ext cx="0" cy="0"/>
          <a:chOff x="0" y="0"/>
          <a:chExt cx="0" cy="0"/>
        </a:xfrm>
      </p:grpSpPr>
      <p:sp>
        <p:nvSpPr>
          <p:cNvPr id="86" name="Google Shape;86;p21"/>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87" name="Google Shape;87;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79030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8"/>
        <p:cNvGrpSpPr/>
        <p:nvPr/>
      </p:nvGrpSpPr>
      <p:grpSpPr>
        <a:xfrm>
          <a:off x="0" y="0"/>
          <a:ext cx="0" cy="0"/>
          <a:chOff x="0" y="0"/>
          <a:chExt cx="0" cy="0"/>
        </a:xfrm>
      </p:grpSpPr>
      <p:sp>
        <p:nvSpPr>
          <p:cNvPr id="89" name="Google Shape;89;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0" name="Google Shape;90;p22"/>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91" name="Google Shape;91;p22"/>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92" name="Google Shape;92;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1009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3"/>
        <p:cNvGrpSpPr/>
        <p:nvPr/>
      </p:nvGrpSpPr>
      <p:grpSpPr>
        <a:xfrm>
          <a:off x="0" y="0"/>
          <a:ext cx="0" cy="0"/>
          <a:chOff x="0" y="0"/>
          <a:chExt cx="0" cy="0"/>
        </a:xfrm>
      </p:grpSpPr>
      <p:sp>
        <p:nvSpPr>
          <p:cNvPr id="94" name="Google Shape;94;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5" name="Google Shape;95;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21415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6"/>
        <p:cNvGrpSpPr/>
        <p:nvPr/>
      </p:nvGrpSpPr>
      <p:grpSpPr>
        <a:xfrm>
          <a:off x="0" y="0"/>
          <a:ext cx="0" cy="0"/>
          <a:chOff x="0" y="0"/>
          <a:chExt cx="0" cy="0"/>
        </a:xfrm>
      </p:grpSpPr>
      <p:sp>
        <p:nvSpPr>
          <p:cNvPr id="97" name="Google Shape;97;p24"/>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98" name="Google Shape;98;p24"/>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99" name="Google Shape;99;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13870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02" name="Google Shape;102;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145198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03"/>
        <p:cNvGrpSpPr/>
        <p:nvPr/>
      </p:nvGrpSpPr>
      <p:grpSpPr>
        <a:xfrm>
          <a:off x="0" y="0"/>
          <a:ext cx="0" cy="0"/>
          <a:chOff x="0" y="0"/>
          <a:chExt cx="0" cy="0"/>
        </a:xfrm>
      </p:grpSpPr>
      <p:sp>
        <p:nvSpPr>
          <p:cNvPr id="104" name="Google Shape;104;p2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26"/>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06" name="Google Shape;106;p26"/>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7" name="Google Shape;107;p26"/>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08" name="Google Shape;108;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94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09"/>
        <p:cNvGrpSpPr/>
        <p:nvPr/>
      </p:nvGrpSpPr>
      <p:grpSpPr>
        <a:xfrm>
          <a:off x="0" y="0"/>
          <a:ext cx="0" cy="0"/>
          <a:chOff x="0" y="0"/>
          <a:chExt cx="0" cy="0"/>
        </a:xfrm>
      </p:grpSpPr>
      <p:sp>
        <p:nvSpPr>
          <p:cNvPr id="110" name="Google Shape;110;p27"/>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111" name="Google Shape;111;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914925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12"/>
        <p:cNvGrpSpPr/>
        <p:nvPr/>
      </p:nvGrpSpPr>
      <p:grpSpPr>
        <a:xfrm>
          <a:off x="0" y="0"/>
          <a:ext cx="0" cy="0"/>
          <a:chOff x="0" y="0"/>
          <a:chExt cx="0" cy="0"/>
        </a:xfrm>
      </p:grpSpPr>
      <p:sp>
        <p:nvSpPr>
          <p:cNvPr id="113" name="Google Shape;113;p28"/>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4" name="Google Shape;114;p28"/>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115" name="Google Shape;115;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614406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5">
  <p:cSld name="Title Slide 5">
    <p:spTree>
      <p:nvGrpSpPr>
        <p:cNvPr id="1" name="Shape 116"/>
        <p:cNvGrpSpPr/>
        <p:nvPr/>
      </p:nvGrpSpPr>
      <p:grpSpPr>
        <a:xfrm>
          <a:off x="0" y="0"/>
          <a:ext cx="0" cy="0"/>
          <a:chOff x="0" y="0"/>
          <a:chExt cx="0" cy="0"/>
        </a:xfrm>
      </p:grpSpPr>
      <p:sp>
        <p:nvSpPr>
          <p:cNvPr id="117" name="Google Shape;117;p29"/>
          <p:cNvSpPr txBox="1">
            <a:spLocks noGrp="1"/>
          </p:cNvSpPr>
          <p:nvPr>
            <p:ph type="title"/>
          </p:nvPr>
        </p:nvSpPr>
        <p:spPr>
          <a:xfrm>
            <a:off x="1258920" y="0"/>
            <a:ext cx="7221300" cy="7047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1pPr>
            <a:lvl2pPr marR="0" lvl="1"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2pPr>
            <a:lvl3pPr marR="0" lvl="2"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3pPr>
            <a:lvl4pPr marR="0" lvl="3"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4pPr>
            <a:lvl5pPr marR="0" lvl="4"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5pPr>
            <a:lvl6pPr marR="0" lvl="5"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6pPr>
            <a:lvl7pPr marR="0" lvl="6"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7pPr>
            <a:lvl8pPr marR="0" lvl="7"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8pPr>
            <a:lvl9pPr marR="0" lvl="8"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9pPr>
          </a:lstStyle>
          <a:p>
            <a:endParaRPr/>
          </a:p>
        </p:txBody>
      </p:sp>
      <p:sp>
        <p:nvSpPr>
          <p:cNvPr id="118" name="Google Shape;118;p29"/>
          <p:cNvSpPr txBox="1">
            <a:spLocks noGrp="1"/>
          </p:cNvSpPr>
          <p:nvPr>
            <p:ph type="subTitle" idx="1"/>
          </p:nvPr>
        </p:nvSpPr>
        <p:spPr>
          <a:xfrm>
            <a:off x="457200" y="1485810"/>
            <a:ext cx="8229300" cy="30858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800"/>
              <a:buFont typeface="Noto Sans Symbols"/>
              <a:buNone/>
              <a:defRPr sz="1800" b="0" i="0" u="none" strike="noStrike" cap="none">
                <a:solidFill>
                  <a:schemeClr val="lt1"/>
                </a:solidFill>
                <a:latin typeface="Tahoma"/>
                <a:ea typeface="Tahoma"/>
                <a:cs typeface="Tahoma"/>
                <a:sym typeface="Tahoma"/>
              </a:defRPr>
            </a:lvl1pPr>
            <a:lvl2pPr marR="0" lvl="1"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2pPr>
            <a:lvl3pPr marR="0" lvl="2"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3pPr>
            <a:lvl4pPr marR="0" lvl="3"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4pPr>
            <a:lvl5pPr marR="0" lvl="4"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5pPr>
            <a:lvl6pPr marR="0" lvl="5"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6pPr>
            <a:lvl7pPr marR="0" lvl="6"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7pPr>
            <a:lvl8pPr marR="0" lvl="7"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8pPr>
            <a:lvl9pPr marR="0" lvl="8"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9pPr>
          </a:lstStyle>
          <a:p>
            <a:endParaRPr/>
          </a:p>
        </p:txBody>
      </p:sp>
    </p:spTree>
    <p:extLst>
      <p:ext uri="{BB962C8B-B14F-4D97-AF65-F5344CB8AC3E}">
        <p14:creationId xmlns:p14="http://schemas.microsoft.com/office/powerpoint/2010/main" val="35375795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12">
  <p:cSld name="Title Slide 12">
    <p:spTree>
      <p:nvGrpSpPr>
        <p:cNvPr id="1" name="Shape 119"/>
        <p:cNvGrpSpPr/>
        <p:nvPr/>
      </p:nvGrpSpPr>
      <p:grpSpPr>
        <a:xfrm>
          <a:off x="0" y="0"/>
          <a:ext cx="0" cy="0"/>
          <a:chOff x="0" y="0"/>
          <a:chExt cx="0" cy="0"/>
        </a:xfrm>
      </p:grpSpPr>
      <p:sp>
        <p:nvSpPr>
          <p:cNvPr id="120" name="Google Shape;120;p30"/>
          <p:cNvSpPr txBox="1">
            <a:spLocks noGrp="1"/>
          </p:cNvSpPr>
          <p:nvPr>
            <p:ph type="title"/>
          </p:nvPr>
        </p:nvSpPr>
        <p:spPr>
          <a:xfrm>
            <a:off x="1258920" y="0"/>
            <a:ext cx="7221300" cy="7047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1pPr>
            <a:lvl2pPr marR="0" lvl="1"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2pPr>
            <a:lvl3pPr marR="0" lvl="2"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3pPr>
            <a:lvl4pPr marR="0" lvl="3"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4pPr>
            <a:lvl5pPr marR="0" lvl="4"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5pPr>
            <a:lvl6pPr marR="0" lvl="5"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6pPr>
            <a:lvl7pPr marR="0" lvl="6"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7pPr>
            <a:lvl8pPr marR="0" lvl="7"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8pPr>
            <a:lvl9pPr marR="0" lvl="8" algn="l">
              <a:lnSpc>
                <a:spcPct val="100000"/>
              </a:lnSpc>
              <a:spcBef>
                <a:spcPts val="0"/>
              </a:spcBef>
              <a:spcAft>
                <a:spcPts val="0"/>
              </a:spcAft>
              <a:buClr>
                <a:srgbClr val="000000"/>
              </a:buClr>
              <a:buSzPts val="2800"/>
              <a:buFont typeface="Tahoma"/>
              <a:buNone/>
              <a:defRPr sz="1800" b="0" i="0" u="none" strike="noStrike" cap="none">
                <a:solidFill>
                  <a:srgbClr val="000000"/>
                </a:solidFill>
                <a:latin typeface="Tahoma"/>
                <a:ea typeface="Tahoma"/>
                <a:cs typeface="Tahoma"/>
                <a:sym typeface="Tahoma"/>
              </a:defRPr>
            </a:lvl9pPr>
          </a:lstStyle>
          <a:p>
            <a:endParaRPr/>
          </a:p>
        </p:txBody>
      </p:sp>
      <p:sp>
        <p:nvSpPr>
          <p:cNvPr id="121" name="Google Shape;121;p30"/>
          <p:cNvSpPr txBox="1">
            <a:spLocks noGrp="1"/>
          </p:cNvSpPr>
          <p:nvPr>
            <p:ph type="subTitle" idx="1"/>
          </p:nvPr>
        </p:nvSpPr>
        <p:spPr>
          <a:xfrm>
            <a:off x="457200" y="1485810"/>
            <a:ext cx="8229300" cy="30858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800"/>
              <a:buFont typeface="Noto Sans Symbols"/>
              <a:buNone/>
              <a:defRPr sz="1800" b="0" i="0" u="none" strike="noStrike" cap="none">
                <a:solidFill>
                  <a:schemeClr val="lt1"/>
                </a:solidFill>
                <a:latin typeface="Tahoma"/>
                <a:ea typeface="Tahoma"/>
                <a:cs typeface="Tahoma"/>
                <a:sym typeface="Tahoma"/>
              </a:defRPr>
            </a:lvl1pPr>
            <a:lvl2pPr marR="0" lvl="1"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2pPr>
            <a:lvl3pPr marR="0" lvl="2"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3pPr>
            <a:lvl4pPr marR="0" lvl="3"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4pPr>
            <a:lvl5pPr marR="0" lvl="4"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5pPr>
            <a:lvl6pPr marR="0" lvl="5"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6pPr>
            <a:lvl7pPr marR="0" lvl="6"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7pPr>
            <a:lvl8pPr marR="0" lvl="7"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8pPr>
            <a:lvl9pPr marR="0" lvl="8" algn="l">
              <a:lnSpc>
                <a:spcPct val="100000"/>
              </a:lnSpc>
              <a:spcBef>
                <a:spcPts val="0"/>
              </a:spcBef>
              <a:spcAft>
                <a:spcPts val="0"/>
              </a:spcAft>
              <a:buClr>
                <a:srgbClr val="B2EDEE"/>
              </a:buClr>
              <a:buSzPts val="1400"/>
              <a:buFont typeface="Noto Sans Symbols"/>
              <a:buNone/>
              <a:defRPr sz="1800" b="0" i="0" u="none" strike="noStrike" cap="none">
                <a:solidFill>
                  <a:schemeClr val="lt1"/>
                </a:solidFill>
                <a:latin typeface="Tahoma"/>
                <a:ea typeface="Tahoma"/>
                <a:cs typeface="Tahoma"/>
                <a:sym typeface="Tahoma"/>
              </a:defRPr>
            </a:lvl9pPr>
          </a:lstStyle>
          <a:p>
            <a:endParaRPr/>
          </a:p>
        </p:txBody>
      </p:sp>
    </p:spTree>
    <p:extLst>
      <p:ext uri="{BB962C8B-B14F-4D97-AF65-F5344CB8AC3E}">
        <p14:creationId xmlns:p14="http://schemas.microsoft.com/office/powerpoint/2010/main" val="137858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image" Target="../media/image3.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2.png"/><Relationship Id="rId2" Type="http://schemas.openxmlformats.org/officeDocument/2006/relationships/slideLayout" Target="../slideLayouts/slideLayout12.xml"/><Relationship Id="rId16" Type="http://schemas.openxmlformats.org/officeDocument/2006/relationships/image" Target="../media/image1.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2.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rgbClr val="000000"/>
        </a:solidFill>
        <a:effectLst/>
      </p:bgPr>
    </p:bg>
    <p:spTree>
      <p:nvGrpSpPr>
        <p:cNvPr id="1" name="Shape 5"/>
        <p:cNvGrpSpPr/>
        <p:nvPr/>
      </p:nvGrpSpPr>
      <p:grpSpPr>
        <a:xfrm>
          <a:off x="0" y="0"/>
          <a:ext cx="0" cy="0"/>
          <a:chOff x="0" y="0"/>
          <a:chExt cx="0" cy="0"/>
        </a:xfrm>
      </p:grpSpPr>
      <p:sp>
        <p:nvSpPr>
          <p:cNvPr id="6" name="Google Shape;6;p5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5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lt2"/>
              </a:buClr>
              <a:buSzPts val="1800"/>
              <a:buFont typeface="Arial"/>
              <a:buChar char="●"/>
              <a:defRPr sz="1800" b="0" i="0" u="none" strike="noStrike" cap="none">
                <a:solidFill>
                  <a:schemeClr val="lt2"/>
                </a:solidFill>
                <a:latin typeface="Arial"/>
                <a:ea typeface="Arial"/>
                <a:cs typeface="Arial"/>
                <a:sym typeface="Arial"/>
              </a:defRPr>
            </a:lvl1pPr>
            <a:lvl2pPr marL="914400" marR="0" lvl="1"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2pPr>
            <a:lvl3pPr marL="1371600" marR="0" lvl="2"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3pPr>
            <a:lvl4pPr marL="1828800" marR="0" lvl="3"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4pPr>
            <a:lvl5pPr marL="2286000" marR="0" lvl="4"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5pPr>
            <a:lvl6pPr marL="2743200" marR="0" lvl="5"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6pPr>
            <a:lvl7pPr marL="3200400" marR="0" lvl="6"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7pPr>
            <a:lvl8pPr marL="3657600" marR="0" lvl="7"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8pPr>
            <a:lvl9pPr marL="4114800" marR="0" lvl="8"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9pPr>
          </a:lstStyle>
          <a:p>
            <a:endParaRPr/>
          </a:p>
        </p:txBody>
      </p:sp>
      <p:sp>
        <p:nvSpPr>
          <p:cNvPr id="8" name="Google Shape;8;p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3"/>
        <p:cNvGrpSpPr/>
        <p:nvPr/>
      </p:nvGrpSpPr>
      <p:grpSpPr>
        <a:xfrm>
          <a:off x="0" y="0"/>
          <a:ext cx="0" cy="0"/>
          <a:chOff x="0" y="0"/>
          <a:chExt cx="0" cy="0"/>
        </a:xfrm>
      </p:grpSpPr>
      <p:sp>
        <p:nvSpPr>
          <p:cNvPr id="64" name="Google Shape;64;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65" name="Google Shape;65;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66" name="Google Shape;66;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7" name="Google Shape;67;p16"/>
          <p:cNvPicPr preferRelativeResize="0"/>
          <p:nvPr/>
        </p:nvPicPr>
        <p:blipFill rotWithShape="1">
          <a:blip r:embed="rId16">
            <a:alphaModFix/>
          </a:blip>
          <a:srcRect/>
          <a:stretch/>
        </p:blipFill>
        <p:spPr>
          <a:xfrm>
            <a:off x="0" y="0"/>
            <a:ext cx="9144000" cy="5143499"/>
          </a:xfrm>
          <a:prstGeom prst="rect">
            <a:avLst/>
          </a:prstGeom>
          <a:noFill/>
          <a:ln>
            <a:noFill/>
          </a:ln>
        </p:spPr>
      </p:pic>
      <p:pic>
        <p:nvPicPr>
          <p:cNvPr id="68" name="Google Shape;68;p16"/>
          <p:cNvPicPr preferRelativeResize="0"/>
          <p:nvPr/>
        </p:nvPicPr>
        <p:blipFill rotWithShape="1">
          <a:blip r:embed="rId17">
            <a:alphaModFix/>
          </a:blip>
          <a:srcRect/>
          <a:stretch/>
        </p:blipFill>
        <p:spPr>
          <a:xfrm>
            <a:off x="0" y="0"/>
            <a:ext cx="9144000" cy="638175"/>
          </a:xfrm>
          <a:prstGeom prst="rect">
            <a:avLst/>
          </a:prstGeom>
          <a:noFill/>
          <a:ln>
            <a:noFill/>
          </a:ln>
        </p:spPr>
      </p:pic>
      <p:pic>
        <p:nvPicPr>
          <p:cNvPr id="69" name="Google Shape;69;p16"/>
          <p:cNvPicPr preferRelativeResize="0"/>
          <p:nvPr/>
        </p:nvPicPr>
        <p:blipFill rotWithShape="1">
          <a:blip r:embed="rId17">
            <a:alphaModFix/>
          </a:blip>
          <a:srcRect/>
          <a:stretch/>
        </p:blipFill>
        <p:spPr>
          <a:xfrm>
            <a:off x="0" y="0"/>
            <a:ext cx="9144000" cy="638175"/>
          </a:xfrm>
          <a:prstGeom prst="rect">
            <a:avLst/>
          </a:prstGeom>
          <a:noFill/>
          <a:ln>
            <a:noFill/>
          </a:ln>
        </p:spPr>
      </p:pic>
      <p:pic>
        <p:nvPicPr>
          <p:cNvPr id="70" name="Google Shape;70;p16"/>
          <p:cNvPicPr preferRelativeResize="0"/>
          <p:nvPr/>
        </p:nvPicPr>
        <p:blipFill rotWithShape="1">
          <a:blip r:embed="rId17">
            <a:alphaModFix/>
          </a:blip>
          <a:srcRect/>
          <a:stretch/>
        </p:blipFill>
        <p:spPr>
          <a:xfrm>
            <a:off x="0" y="0"/>
            <a:ext cx="9144000" cy="638175"/>
          </a:xfrm>
          <a:prstGeom prst="rect">
            <a:avLst/>
          </a:prstGeom>
          <a:noFill/>
          <a:ln>
            <a:noFill/>
          </a:ln>
        </p:spPr>
      </p:pic>
      <p:pic>
        <p:nvPicPr>
          <p:cNvPr id="71" name="Google Shape;71;p16"/>
          <p:cNvPicPr preferRelativeResize="0"/>
          <p:nvPr/>
        </p:nvPicPr>
        <p:blipFill rotWithShape="1">
          <a:blip r:embed="rId18">
            <a:alphaModFix/>
          </a:blip>
          <a:srcRect/>
          <a:stretch/>
        </p:blipFill>
        <p:spPr>
          <a:xfrm>
            <a:off x="224625" y="46524"/>
            <a:ext cx="598352" cy="545048"/>
          </a:xfrm>
          <a:prstGeom prst="rect">
            <a:avLst/>
          </a:prstGeom>
          <a:noFill/>
          <a:ln>
            <a:noFill/>
          </a:ln>
        </p:spPr>
      </p:pic>
    </p:spTree>
    <p:extLst>
      <p:ext uri="{BB962C8B-B14F-4D97-AF65-F5344CB8AC3E}">
        <p14:creationId xmlns:p14="http://schemas.microsoft.com/office/powerpoint/2010/main" val="1971710572"/>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5.xml"/><Relationship Id="rId16" Type="http://schemas.openxmlformats.org/officeDocument/2006/relationships/image" Target="../media/image24.png"/><Relationship Id="rId1" Type="http://schemas.openxmlformats.org/officeDocument/2006/relationships/slideLayout" Target="../slideLayouts/slideLayout1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40.png"/><Relationship Id="rId11" Type="http://schemas.openxmlformats.org/officeDocument/2006/relationships/image" Target="../media/image44.png"/><Relationship Id="rId5" Type="http://schemas.openxmlformats.org/officeDocument/2006/relationships/image" Target="../media/image39.png"/><Relationship Id="rId10"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0.png"/><Relationship Id="rId7"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18.png"/><Relationship Id="rId4" Type="http://schemas.openxmlformats.org/officeDocument/2006/relationships/image" Target="../media/image48.png"/><Relationship Id="rId9" Type="http://schemas.openxmlformats.org/officeDocument/2006/relationships/image" Target="../media/image53.png"/></Relationships>
</file>

<file path=ppt/slides/_rels/slide12.xml.rels><?xml version="1.0" encoding="UTF-8" standalone="yes"?>
<Relationships xmlns="http://schemas.openxmlformats.org/package/2006/relationships"><Relationship Id="rId8" Type="http://schemas.openxmlformats.org/officeDocument/2006/relationships/image" Target="../media/image59.jpg"/><Relationship Id="rId13" Type="http://schemas.openxmlformats.org/officeDocument/2006/relationships/image" Target="../media/image63.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2.png"/><Relationship Id="rId17" Type="http://schemas.openxmlformats.org/officeDocument/2006/relationships/image" Target="../media/image67.png"/><Relationship Id="rId2" Type="http://schemas.openxmlformats.org/officeDocument/2006/relationships/notesSlide" Target="../notesSlides/notesSlide12.xml"/><Relationship Id="rId16" Type="http://schemas.openxmlformats.org/officeDocument/2006/relationships/image" Target="../media/image66.png"/><Relationship Id="rId1" Type="http://schemas.openxmlformats.org/officeDocument/2006/relationships/slideLayout" Target="../slideLayouts/slideLayout11.xml"/><Relationship Id="rId6" Type="http://schemas.openxmlformats.org/officeDocument/2006/relationships/image" Target="../media/image57.jpg"/><Relationship Id="rId11" Type="http://schemas.openxmlformats.org/officeDocument/2006/relationships/image" Target="../media/image61.png"/><Relationship Id="rId5" Type="http://schemas.openxmlformats.org/officeDocument/2006/relationships/image" Target="../media/image56.jpg"/><Relationship Id="rId15" Type="http://schemas.openxmlformats.org/officeDocument/2006/relationships/image" Target="../media/image65.png"/><Relationship Id="rId10" Type="http://schemas.openxmlformats.org/officeDocument/2006/relationships/image" Target="../media/image60.png"/><Relationship Id="rId4" Type="http://schemas.openxmlformats.org/officeDocument/2006/relationships/image" Target="../media/image55.jpg"/><Relationship Id="rId9" Type="http://schemas.openxmlformats.org/officeDocument/2006/relationships/image" Target="../media/image18.png"/><Relationship Id="rId14" Type="http://schemas.openxmlformats.org/officeDocument/2006/relationships/image" Target="../media/image64.png"/></Relationships>
</file>

<file path=ppt/slides/_rels/slide1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8.png"/><Relationship Id="rId7"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18.png"/><Relationship Id="rId9" Type="http://schemas.openxmlformats.org/officeDocument/2006/relationships/image" Target="../media/image73.png"/></Relationships>
</file>

<file path=ppt/slides/_rels/slide14.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4.png"/><Relationship Id="rId3" Type="http://schemas.openxmlformats.org/officeDocument/2006/relationships/image" Target="../media/image75.png"/><Relationship Id="rId7" Type="http://schemas.openxmlformats.org/officeDocument/2006/relationships/image" Target="../media/image79.png"/><Relationship Id="rId12" Type="http://schemas.openxmlformats.org/officeDocument/2006/relationships/image" Target="../media/image83.png"/><Relationship Id="rId17" Type="http://schemas.openxmlformats.org/officeDocument/2006/relationships/image" Target="../media/image88.jpg"/><Relationship Id="rId2" Type="http://schemas.openxmlformats.org/officeDocument/2006/relationships/notesSlide" Target="../notesSlides/notesSlide14.xml"/><Relationship Id="rId16" Type="http://schemas.openxmlformats.org/officeDocument/2006/relationships/image" Target="../media/image87.png"/><Relationship Id="rId1" Type="http://schemas.openxmlformats.org/officeDocument/2006/relationships/slideLayout" Target="../slideLayouts/slideLayout11.xml"/><Relationship Id="rId6" Type="http://schemas.openxmlformats.org/officeDocument/2006/relationships/image" Target="../media/image78.png"/><Relationship Id="rId11" Type="http://schemas.openxmlformats.org/officeDocument/2006/relationships/image" Target="../media/image82.png"/><Relationship Id="rId5" Type="http://schemas.openxmlformats.org/officeDocument/2006/relationships/image" Target="../media/image77.png"/><Relationship Id="rId15" Type="http://schemas.openxmlformats.org/officeDocument/2006/relationships/image" Target="../media/image86.png"/><Relationship Id="rId10" Type="http://schemas.openxmlformats.org/officeDocument/2006/relationships/image" Target="../media/image18.png"/><Relationship Id="rId4" Type="http://schemas.openxmlformats.org/officeDocument/2006/relationships/image" Target="../media/image76.png"/><Relationship Id="rId9" Type="http://schemas.openxmlformats.org/officeDocument/2006/relationships/image" Target="../media/image81.png"/><Relationship Id="rId14" Type="http://schemas.openxmlformats.org/officeDocument/2006/relationships/image" Target="../media/image85.png"/></Relationships>
</file>

<file path=ppt/slides/_rels/slide15.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9.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16.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9.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 Id="rId1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111.png"/><Relationship Id="rId5" Type="http://schemas.openxmlformats.org/officeDocument/2006/relationships/image" Target="../media/image47.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2.png"/><Relationship Id="rId7" Type="http://schemas.openxmlformats.org/officeDocument/2006/relationships/image" Target="../media/image115.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18.png"/><Relationship Id="rId11" Type="http://schemas.openxmlformats.org/officeDocument/2006/relationships/image" Target="../media/image119.png"/><Relationship Id="rId5" Type="http://schemas.openxmlformats.org/officeDocument/2006/relationships/image" Target="../media/image114.png"/><Relationship Id="rId10" Type="http://schemas.openxmlformats.org/officeDocument/2006/relationships/image" Target="../media/image118.png"/><Relationship Id="rId4" Type="http://schemas.openxmlformats.org/officeDocument/2006/relationships/image" Target="../media/image113.png"/><Relationship Id="rId9" Type="http://schemas.openxmlformats.org/officeDocument/2006/relationships/image" Target="../media/image117.png"/></Relationships>
</file>

<file path=ppt/slides/_rels/slide21.xml.rels><?xml version="1.0" encoding="UTF-8" standalone="yes"?>
<Relationships xmlns="http://schemas.openxmlformats.org/package/2006/relationships"><Relationship Id="rId8" Type="http://schemas.openxmlformats.org/officeDocument/2006/relationships/image" Target="../media/image125.jpg"/><Relationship Id="rId13" Type="http://schemas.openxmlformats.org/officeDocument/2006/relationships/image" Target="../media/image129.jpg"/><Relationship Id="rId18" Type="http://schemas.openxmlformats.org/officeDocument/2006/relationships/image" Target="../media/image134.jpg"/><Relationship Id="rId3" Type="http://schemas.openxmlformats.org/officeDocument/2006/relationships/image" Target="../media/image120.jpg"/><Relationship Id="rId7" Type="http://schemas.openxmlformats.org/officeDocument/2006/relationships/image" Target="../media/image124.jpg"/><Relationship Id="rId12" Type="http://schemas.openxmlformats.org/officeDocument/2006/relationships/image" Target="../media/image128.jpg"/><Relationship Id="rId17" Type="http://schemas.openxmlformats.org/officeDocument/2006/relationships/image" Target="../media/image133.jpg"/><Relationship Id="rId2" Type="http://schemas.openxmlformats.org/officeDocument/2006/relationships/notesSlide" Target="../notesSlides/notesSlide21.xml"/><Relationship Id="rId16" Type="http://schemas.openxmlformats.org/officeDocument/2006/relationships/image" Target="../media/image132.jpg"/><Relationship Id="rId1" Type="http://schemas.openxmlformats.org/officeDocument/2006/relationships/slideLayout" Target="../slideLayouts/slideLayout11.xml"/><Relationship Id="rId6" Type="http://schemas.openxmlformats.org/officeDocument/2006/relationships/image" Target="../media/image123.jpg"/><Relationship Id="rId11" Type="http://schemas.openxmlformats.org/officeDocument/2006/relationships/image" Target="../media/image18.png"/><Relationship Id="rId5" Type="http://schemas.openxmlformats.org/officeDocument/2006/relationships/image" Target="../media/image122.jpg"/><Relationship Id="rId15" Type="http://schemas.openxmlformats.org/officeDocument/2006/relationships/image" Target="../media/image131.jpg"/><Relationship Id="rId10" Type="http://schemas.openxmlformats.org/officeDocument/2006/relationships/image" Target="../media/image127.jpg"/><Relationship Id="rId4" Type="http://schemas.openxmlformats.org/officeDocument/2006/relationships/image" Target="../media/image121.jpg"/><Relationship Id="rId9" Type="http://schemas.openxmlformats.org/officeDocument/2006/relationships/image" Target="../media/image126.jpg"/><Relationship Id="rId14" Type="http://schemas.openxmlformats.org/officeDocument/2006/relationships/image" Target="../media/image130.jpg"/></Relationships>
</file>

<file path=ppt/slides/_rels/slide22.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5.png"/><Relationship Id="rId7" Type="http://schemas.openxmlformats.org/officeDocument/2006/relationships/image" Target="../media/image139.png"/><Relationship Id="rId12"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138.png"/><Relationship Id="rId11" Type="http://schemas.openxmlformats.org/officeDocument/2006/relationships/image" Target="../media/image143.png"/><Relationship Id="rId5" Type="http://schemas.openxmlformats.org/officeDocument/2006/relationships/image" Target="../media/image137.png"/><Relationship Id="rId10" Type="http://schemas.openxmlformats.org/officeDocument/2006/relationships/image" Target="../media/image142.png"/><Relationship Id="rId4" Type="http://schemas.openxmlformats.org/officeDocument/2006/relationships/image" Target="../media/image136.png"/><Relationship Id="rId9" Type="http://schemas.openxmlformats.org/officeDocument/2006/relationships/image" Target="../media/image141.png"/></Relationships>
</file>

<file path=ppt/slides/_rels/slide23.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4.png"/><Relationship Id="rId7" Type="http://schemas.openxmlformats.org/officeDocument/2006/relationships/image" Target="../media/image147.pn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46.png"/><Relationship Id="rId4" Type="http://schemas.openxmlformats.org/officeDocument/2006/relationships/image" Target="../media/image145.png"/><Relationship Id="rId9" Type="http://schemas.openxmlformats.org/officeDocument/2006/relationships/image" Target="../media/image149.png"/></Relationships>
</file>

<file path=ppt/slides/_rels/slide24.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50.png"/><Relationship Id="rId7" Type="http://schemas.openxmlformats.org/officeDocument/2006/relationships/image" Target="../media/image153.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152.png"/><Relationship Id="rId5" Type="http://schemas.openxmlformats.org/officeDocument/2006/relationships/image" Target="../media/image151.png"/><Relationship Id="rId10" Type="http://schemas.openxmlformats.org/officeDocument/2006/relationships/image" Target="../media/image156.png"/><Relationship Id="rId4" Type="http://schemas.openxmlformats.org/officeDocument/2006/relationships/image" Target="../media/image18.png"/><Relationship Id="rId9" Type="http://schemas.openxmlformats.org/officeDocument/2006/relationships/image" Target="../media/image155.png"/></Relationships>
</file>

<file path=ppt/slides/_rels/slide25.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58.png"/><Relationship Id="rId7" Type="http://schemas.openxmlformats.org/officeDocument/2006/relationships/image" Target="../media/image161.png"/><Relationship Id="rId2" Type="http://schemas.openxmlformats.org/officeDocument/2006/relationships/image" Target="../media/image157.png"/><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60.png"/><Relationship Id="rId10" Type="http://schemas.openxmlformats.org/officeDocument/2006/relationships/image" Target="../media/image164.png"/><Relationship Id="rId4" Type="http://schemas.openxmlformats.org/officeDocument/2006/relationships/image" Target="../media/image159.png"/><Relationship Id="rId9" Type="http://schemas.openxmlformats.org/officeDocument/2006/relationships/image" Target="../media/image163.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image" Target="../media/image169.jpg"/><Relationship Id="rId3" Type="http://schemas.openxmlformats.org/officeDocument/2006/relationships/image" Target="../media/image165.png"/><Relationship Id="rId7" Type="http://schemas.openxmlformats.org/officeDocument/2006/relationships/image" Target="../media/image168.jp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167.jpg"/><Relationship Id="rId5" Type="http://schemas.openxmlformats.org/officeDocument/2006/relationships/image" Target="../media/image18.png"/><Relationship Id="rId4" Type="http://schemas.openxmlformats.org/officeDocument/2006/relationships/image" Target="../media/image166.png"/><Relationship Id="rId9" Type="http://schemas.openxmlformats.org/officeDocument/2006/relationships/image" Target="../media/image170.jpg"/></Relationships>
</file>

<file path=ppt/slides/_rels/slide28.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image" Target="../media/image173.png"/><Relationship Id="rId7"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 Id="rId9" Type="http://schemas.openxmlformats.org/officeDocument/2006/relationships/image" Target="../media/image178.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8" Type="http://schemas.openxmlformats.org/officeDocument/2006/relationships/image" Target="../media/image184.png"/><Relationship Id="rId13" Type="http://schemas.openxmlformats.org/officeDocument/2006/relationships/image" Target="../media/image188.png"/><Relationship Id="rId3" Type="http://schemas.openxmlformats.org/officeDocument/2006/relationships/image" Target="../media/image179.png"/><Relationship Id="rId7" Type="http://schemas.openxmlformats.org/officeDocument/2006/relationships/image" Target="../media/image183.png"/><Relationship Id="rId12" Type="http://schemas.openxmlformats.org/officeDocument/2006/relationships/image" Target="../media/image187.png"/><Relationship Id="rId2" Type="http://schemas.openxmlformats.org/officeDocument/2006/relationships/notesSlide" Target="../notesSlides/notesSlide29.xml"/><Relationship Id="rId16" Type="http://schemas.openxmlformats.org/officeDocument/2006/relationships/image" Target="../media/image191.png"/><Relationship Id="rId1" Type="http://schemas.openxmlformats.org/officeDocument/2006/relationships/slideLayout" Target="../slideLayouts/slideLayout11.xml"/><Relationship Id="rId6" Type="http://schemas.openxmlformats.org/officeDocument/2006/relationships/image" Target="../media/image182.png"/><Relationship Id="rId11" Type="http://schemas.openxmlformats.org/officeDocument/2006/relationships/image" Target="../media/image186.png"/><Relationship Id="rId5" Type="http://schemas.openxmlformats.org/officeDocument/2006/relationships/image" Target="../media/image181.png"/><Relationship Id="rId15" Type="http://schemas.openxmlformats.org/officeDocument/2006/relationships/image" Target="../media/image190.png"/><Relationship Id="rId10" Type="http://schemas.openxmlformats.org/officeDocument/2006/relationships/image" Target="../media/image18.png"/><Relationship Id="rId4" Type="http://schemas.openxmlformats.org/officeDocument/2006/relationships/image" Target="../media/image180.png"/><Relationship Id="rId9" Type="http://schemas.openxmlformats.org/officeDocument/2006/relationships/image" Target="../media/image185.png"/><Relationship Id="rId14" Type="http://schemas.openxmlformats.org/officeDocument/2006/relationships/image" Target="../media/image189.png"/></Relationships>
</file>

<file path=ppt/slides/_rels/slide3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92.png"/><Relationship Id="rId7" Type="http://schemas.openxmlformats.org/officeDocument/2006/relationships/image" Target="../media/image196.png"/><Relationship Id="rId12" Type="http://schemas.openxmlformats.org/officeDocument/2006/relationships/image" Target="../media/image200.png"/><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openxmlformats.org/officeDocument/2006/relationships/image" Target="../media/image195.png"/><Relationship Id="rId11" Type="http://schemas.openxmlformats.org/officeDocument/2006/relationships/image" Target="../media/image199.png"/><Relationship Id="rId5" Type="http://schemas.openxmlformats.org/officeDocument/2006/relationships/image" Target="../media/image194.png"/><Relationship Id="rId10" Type="http://schemas.openxmlformats.org/officeDocument/2006/relationships/image" Target="../media/image198.png"/><Relationship Id="rId4" Type="http://schemas.openxmlformats.org/officeDocument/2006/relationships/image" Target="../media/image193.png"/><Relationship Id="rId9" Type="http://schemas.openxmlformats.org/officeDocument/2006/relationships/image" Target="../media/image197.png"/></Relationships>
</file>

<file path=ppt/slides/_rels/slide33.xml.rels><?xml version="1.0" encoding="UTF-8" standalone="yes"?>
<Relationships xmlns="http://schemas.openxmlformats.org/package/2006/relationships"><Relationship Id="rId8" Type="http://schemas.openxmlformats.org/officeDocument/2006/relationships/image" Target="../media/image206.png"/><Relationship Id="rId13" Type="http://schemas.openxmlformats.org/officeDocument/2006/relationships/image" Target="../media/image210.png"/><Relationship Id="rId18" Type="http://schemas.openxmlformats.org/officeDocument/2006/relationships/image" Target="../media/image215.png"/><Relationship Id="rId3" Type="http://schemas.openxmlformats.org/officeDocument/2006/relationships/image" Target="../media/image201.png"/><Relationship Id="rId7" Type="http://schemas.openxmlformats.org/officeDocument/2006/relationships/image" Target="../media/image205.png"/><Relationship Id="rId12" Type="http://schemas.openxmlformats.org/officeDocument/2006/relationships/image" Target="../media/image209.png"/><Relationship Id="rId17" Type="http://schemas.openxmlformats.org/officeDocument/2006/relationships/image" Target="../media/image214.png"/><Relationship Id="rId2" Type="http://schemas.openxmlformats.org/officeDocument/2006/relationships/notesSlide" Target="../notesSlides/notesSlide31.xml"/><Relationship Id="rId16" Type="http://schemas.openxmlformats.org/officeDocument/2006/relationships/image" Target="../media/image213.png"/><Relationship Id="rId20" Type="http://schemas.openxmlformats.org/officeDocument/2006/relationships/image" Target="../media/image217.png"/><Relationship Id="rId1" Type="http://schemas.openxmlformats.org/officeDocument/2006/relationships/slideLayout" Target="../slideLayouts/slideLayout11.xml"/><Relationship Id="rId6" Type="http://schemas.openxmlformats.org/officeDocument/2006/relationships/image" Target="../media/image204.png"/><Relationship Id="rId11" Type="http://schemas.openxmlformats.org/officeDocument/2006/relationships/image" Target="../media/image208.png"/><Relationship Id="rId5" Type="http://schemas.openxmlformats.org/officeDocument/2006/relationships/image" Target="../media/image203.png"/><Relationship Id="rId15" Type="http://schemas.openxmlformats.org/officeDocument/2006/relationships/image" Target="../media/image212.png"/><Relationship Id="rId10" Type="http://schemas.openxmlformats.org/officeDocument/2006/relationships/image" Target="../media/image207.png"/><Relationship Id="rId19" Type="http://schemas.openxmlformats.org/officeDocument/2006/relationships/image" Target="../media/image216.png"/><Relationship Id="rId4" Type="http://schemas.openxmlformats.org/officeDocument/2006/relationships/image" Target="../media/image202.png"/><Relationship Id="rId9" Type="http://schemas.openxmlformats.org/officeDocument/2006/relationships/image" Target="../media/image18.png"/><Relationship Id="rId14" Type="http://schemas.openxmlformats.org/officeDocument/2006/relationships/image" Target="../media/image211.png"/></Relationships>
</file>

<file path=ppt/slides/_rels/slide34.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image" Target="../media/image218.png"/><Relationship Id="rId7"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11.xml"/><Relationship Id="rId6" Type="http://schemas.openxmlformats.org/officeDocument/2006/relationships/image" Target="../media/image221.png"/><Relationship Id="rId5" Type="http://schemas.openxmlformats.org/officeDocument/2006/relationships/image" Target="../media/image220.png"/><Relationship Id="rId10" Type="http://schemas.openxmlformats.org/officeDocument/2006/relationships/image" Target="../media/image224.png"/><Relationship Id="rId4" Type="http://schemas.openxmlformats.org/officeDocument/2006/relationships/image" Target="../media/image219.png"/><Relationship Id="rId9" Type="http://schemas.openxmlformats.org/officeDocument/2006/relationships/image" Target="../media/image22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1"/>
          <p:cNvPicPr preferRelativeResize="0"/>
          <p:nvPr/>
        </p:nvPicPr>
        <p:blipFill rotWithShape="1">
          <a:blip r:embed="rId3">
            <a:alphaModFix amt="69000"/>
          </a:blip>
          <a:srcRect/>
          <a:stretch/>
        </p:blipFill>
        <p:spPr>
          <a:xfrm>
            <a:off x="0" y="0"/>
            <a:ext cx="9144000" cy="5143500"/>
          </a:xfrm>
          <a:prstGeom prst="rect">
            <a:avLst/>
          </a:prstGeom>
          <a:noFill/>
          <a:ln>
            <a:noFill/>
          </a:ln>
        </p:spPr>
      </p:pic>
      <p:pic>
        <p:nvPicPr>
          <p:cNvPr id="106" name="Google Shape;106;p1" descr="barra de logos-02.png"/>
          <p:cNvPicPr preferRelativeResize="0"/>
          <p:nvPr/>
        </p:nvPicPr>
        <p:blipFill rotWithShape="1">
          <a:blip r:embed="rId4">
            <a:alphaModFix/>
          </a:blip>
          <a:srcRect l="21927" r="60089"/>
          <a:stretch/>
        </p:blipFill>
        <p:spPr>
          <a:xfrm>
            <a:off x="7471186" y="0"/>
            <a:ext cx="1699364" cy="1298551"/>
          </a:xfrm>
          <a:prstGeom prst="rect">
            <a:avLst/>
          </a:prstGeom>
          <a:noFill/>
          <a:ln>
            <a:noFill/>
          </a:ln>
        </p:spPr>
      </p:pic>
      <p:pic>
        <p:nvPicPr>
          <p:cNvPr id="107" name="Google Shape;107;p1"/>
          <p:cNvPicPr preferRelativeResize="0"/>
          <p:nvPr/>
        </p:nvPicPr>
        <p:blipFill rotWithShape="1">
          <a:blip r:embed="rId5">
            <a:alphaModFix/>
          </a:blip>
          <a:srcRect/>
          <a:stretch/>
        </p:blipFill>
        <p:spPr>
          <a:xfrm>
            <a:off x="0" y="-3862"/>
            <a:ext cx="1324035" cy="1229433"/>
          </a:xfrm>
          <a:prstGeom prst="rect">
            <a:avLst/>
          </a:prstGeom>
          <a:noFill/>
          <a:ln>
            <a:noFill/>
          </a:ln>
        </p:spPr>
      </p:pic>
      <p:pic>
        <p:nvPicPr>
          <p:cNvPr id="108" name="Google Shape;108;p1"/>
          <p:cNvPicPr preferRelativeResize="0"/>
          <p:nvPr/>
        </p:nvPicPr>
        <p:blipFill rotWithShape="1">
          <a:blip r:embed="rId6">
            <a:alphaModFix amt="79000"/>
          </a:blip>
          <a:srcRect/>
          <a:stretch/>
        </p:blipFill>
        <p:spPr>
          <a:xfrm>
            <a:off x="-4981" y="1229434"/>
            <a:ext cx="9117450" cy="2253586"/>
          </a:xfrm>
          <a:prstGeom prst="rect">
            <a:avLst/>
          </a:prstGeom>
          <a:noFill/>
          <a:ln>
            <a:noFill/>
          </a:ln>
        </p:spPr>
      </p:pic>
      <p:pic>
        <p:nvPicPr>
          <p:cNvPr id="109" name="Google Shape;109;p1"/>
          <p:cNvPicPr preferRelativeResize="0"/>
          <p:nvPr/>
        </p:nvPicPr>
        <p:blipFill rotWithShape="1">
          <a:blip r:embed="rId7">
            <a:alphaModFix amt="44000"/>
          </a:blip>
          <a:srcRect/>
          <a:stretch/>
        </p:blipFill>
        <p:spPr>
          <a:xfrm>
            <a:off x="2527734" y="502489"/>
            <a:ext cx="4400550" cy="4467225"/>
          </a:xfrm>
          <a:prstGeom prst="rect">
            <a:avLst/>
          </a:prstGeom>
          <a:noFill/>
          <a:ln>
            <a:noFill/>
          </a:ln>
        </p:spPr>
      </p:pic>
      <p:sp>
        <p:nvSpPr>
          <p:cNvPr id="110" name="Google Shape;110;p1"/>
          <p:cNvSpPr txBox="1"/>
          <p:nvPr/>
        </p:nvSpPr>
        <p:spPr>
          <a:xfrm>
            <a:off x="222917" y="1135578"/>
            <a:ext cx="8729697" cy="22032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rgbClr val="000000"/>
              </a:buClr>
              <a:buSzPts val="3900"/>
              <a:buFont typeface="Arial"/>
              <a:buNone/>
            </a:pPr>
            <a:r>
              <a:rPr lang="en-US" sz="3900" b="1" i="0" u="none" strike="noStrike" cap="none" dirty="0">
                <a:solidFill>
                  <a:srgbClr val="FFFFFF"/>
                </a:solidFill>
                <a:latin typeface="Arial"/>
                <a:ea typeface="Arial"/>
                <a:cs typeface="Arial"/>
                <a:sym typeface="Arial"/>
              </a:rPr>
              <a:t>Imaging Findings of Neurologic Complications In Oncologic Patients</a:t>
            </a:r>
            <a:endParaRPr sz="4500" b="1" i="0" u="none" strike="noStrike" cap="none" dirty="0">
              <a:solidFill>
                <a:srgbClr val="FFFFFF"/>
              </a:solidFill>
              <a:latin typeface="Arial"/>
              <a:ea typeface="Arial"/>
              <a:cs typeface="Arial"/>
              <a:sym typeface="Arial"/>
            </a:endParaRPr>
          </a:p>
        </p:txBody>
      </p:sp>
      <p:pic>
        <p:nvPicPr>
          <p:cNvPr id="111" name="Google Shape;111;p1"/>
          <p:cNvPicPr preferRelativeResize="0"/>
          <p:nvPr/>
        </p:nvPicPr>
        <p:blipFill rotWithShape="1">
          <a:blip r:embed="rId8">
            <a:alphaModFix/>
          </a:blip>
          <a:srcRect/>
          <a:stretch/>
        </p:blipFill>
        <p:spPr>
          <a:xfrm>
            <a:off x="1763628" y="7012"/>
            <a:ext cx="1528212" cy="1218560"/>
          </a:xfrm>
          <a:prstGeom prst="rect">
            <a:avLst/>
          </a:prstGeom>
          <a:noFill/>
          <a:ln>
            <a:noFill/>
          </a:ln>
        </p:spPr>
      </p:pic>
      <p:sp>
        <p:nvSpPr>
          <p:cNvPr id="112" name="Google Shape;112;p1"/>
          <p:cNvSpPr txBox="1"/>
          <p:nvPr/>
        </p:nvSpPr>
        <p:spPr>
          <a:xfrm>
            <a:off x="209342" y="3483020"/>
            <a:ext cx="8775204" cy="71445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1" u="none" strike="noStrike" cap="none" dirty="0" err="1">
                <a:solidFill>
                  <a:srgbClr val="FFFFFF"/>
                </a:solidFill>
                <a:latin typeface="Arial"/>
                <a:ea typeface="Arial"/>
                <a:cs typeface="Arial"/>
                <a:sym typeface="Arial"/>
              </a:rPr>
              <a:t>Autors</a:t>
            </a:r>
            <a:r>
              <a:rPr lang="en-US" sz="1300" b="1" i="1" u="none" strike="noStrike" cap="none" dirty="0">
                <a:solidFill>
                  <a:srgbClr val="FFFFFF"/>
                </a:solidFill>
                <a:latin typeface="Arial"/>
                <a:ea typeface="Arial"/>
                <a:cs typeface="Arial"/>
                <a:sym typeface="Arial"/>
              </a:rPr>
              <a:t>: </a:t>
            </a:r>
            <a:r>
              <a:rPr lang="en-US" sz="1300" b="0" i="1" u="none" strike="noStrike" cap="none" dirty="0">
                <a:solidFill>
                  <a:srgbClr val="FFFFFF"/>
                </a:solidFill>
                <a:latin typeface="Arial"/>
                <a:ea typeface="Arial"/>
                <a:cs typeface="Arial"/>
                <a:sym typeface="Arial"/>
              </a:rPr>
              <a:t>G. A. Bandeira, L.P Teixeira , L.L </a:t>
            </a:r>
            <a:r>
              <a:rPr lang="en-US" sz="1300" b="0" i="1" u="none" strike="noStrike" cap="none" dirty="0" err="1">
                <a:solidFill>
                  <a:srgbClr val="FFFFFF"/>
                </a:solidFill>
                <a:latin typeface="Arial"/>
                <a:ea typeface="Arial"/>
                <a:cs typeface="Arial"/>
                <a:sym typeface="Arial"/>
              </a:rPr>
              <a:t>Bezerra</a:t>
            </a:r>
            <a:r>
              <a:rPr lang="en-US" sz="1300" b="0" i="1" u="none" strike="noStrike" cap="none" dirty="0">
                <a:solidFill>
                  <a:srgbClr val="FFFFFF"/>
                </a:solidFill>
                <a:latin typeface="Arial"/>
                <a:ea typeface="Arial"/>
                <a:cs typeface="Arial"/>
                <a:sym typeface="Arial"/>
              </a:rPr>
              <a:t>, I. C. Alves , L. V. </a:t>
            </a:r>
            <a:r>
              <a:rPr lang="en-US" sz="1300" b="0" i="1" u="none" strike="noStrike" cap="none" dirty="0" err="1">
                <a:solidFill>
                  <a:srgbClr val="FFFFFF"/>
                </a:solidFill>
                <a:latin typeface="Arial"/>
                <a:ea typeface="Arial"/>
                <a:cs typeface="Arial"/>
                <a:sym typeface="Arial"/>
              </a:rPr>
              <a:t>Diniz</a:t>
            </a:r>
            <a:r>
              <a:rPr lang="en-US" sz="1300" b="0" i="1" u="none" strike="noStrike" cap="none" dirty="0">
                <a:solidFill>
                  <a:srgbClr val="FFFFFF"/>
                </a:solidFill>
                <a:latin typeface="Arial"/>
                <a:ea typeface="Arial"/>
                <a:cs typeface="Arial"/>
                <a:sym typeface="Arial"/>
              </a:rPr>
              <a:t>, N. </a:t>
            </a:r>
            <a:r>
              <a:rPr lang="en-US" sz="1300" b="0" i="1" u="none" strike="noStrike" cap="none" dirty="0" err="1">
                <a:solidFill>
                  <a:srgbClr val="FFFFFF"/>
                </a:solidFill>
                <a:latin typeface="Arial"/>
                <a:ea typeface="Arial"/>
                <a:cs typeface="Arial"/>
                <a:sym typeface="Arial"/>
              </a:rPr>
              <a:t>Fabris</a:t>
            </a:r>
            <a:r>
              <a:rPr lang="en-US" sz="1300" b="0" i="1" u="none" strike="noStrike" cap="none" dirty="0">
                <a:solidFill>
                  <a:srgbClr val="FFFFFF"/>
                </a:solidFill>
                <a:latin typeface="Arial"/>
                <a:ea typeface="Arial"/>
                <a:cs typeface="Arial"/>
                <a:sym typeface="Arial"/>
              </a:rPr>
              <a:t>, G. T. Santos, J. T. Takahashi, L. F. Godoy, R. A. Moreno, P. C. </a:t>
            </a:r>
            <a:r>
              <a:rPr lang="en-US" sz="1300" b="0" i="1" u="none" strike="noStrike" cap="none" dirty="0" err="1">
                <a:solidFill>
                  <a:srgbClr val="FFFFFF"/>
                </a:solidFill>
                <a:latin typeface="Arial"/>
                <a:ea typeface="Arial"/>
                <a:cs typeface="Arial"/>
                <a:sym typeface="Arial"/>
              </a:rPr>
              <a:t>Pinho</a:t>
            </a:r>
            <a:r>
              <a:rPr lang="en-US" sz="1300" b="0" i="1" u="none" strike="noStrike" cap="none" dirty="0">
                <a:solidFill>
                  <a:srgbClr val="FFFFFF"/>
                </a:solidFill>
                <a:latin typeface="Arial"/>
                <a:ea typeface="Arial"/>
                <a:cs typeface="Arial"/>
                <a:sym typeface="Arial"/>
              </a:rPr>
              <a:t>, C. M. Rimkus, A. Ayres, M.G.M. Martin, C. da Silva, L. T. </a:t>
            </a:r>
            <a:r>
              <a:rPr lang="en-US" sz="1300" b="0" i="1" u="none" strike="noStrike" cap="none" dirty="0" err="1">
                <a:solidFill>
                  <a:srgbClr val="FFFFFF"/>
                </a:solidFill>
                <a:latin typeface="Arial"/>
                <a:ea typeface="Arial"/>
                <a:cs typeface="Arial"/>
                <a:sym typeface="Arial"/>
              </a:rPr>
              <a:t>Lucato</a:t>
            </a:r>
            <a:r>
              <a:rPr lang="en-US" sz="1300" b="0" i="1" u="none" strike="noStrike" cap="none" dirty="0">
                <a:solidFill>
                  <a:srgbClr val="FFFFFF"/>
                </a:solidFill>
                <a:latin typeface="Arial"/>
                <a:ea typeface="Arial"/>
                <a:cs typeface="Arial"/>
                <a:sym typeface="Arial"/>
              </a:rPr>
              <a:t>.</a:t>
            </a:r>
            <a:endParaRPr sz="1400" b="0" i="1" u="none" strike="noStrike" cap="none" dirty="0">
              <a:solidFill>
                <a:srgbClr val="FFFF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
          <p:cNvSpPr/>
          <p:nvPr/>
        </p:nvSpPr>
        <p:spPr>
          <a:xfrm>
            <a:off x="296975" y="910199"/>
            <a:ext cx="8550000" cy="3823165"/>
          </a:xfrm>
          <a:prstGeom prst="rect">
            <a:avLst/>
          </a:prstGeom>
          <a:noFill/>
          <a:ln>
            <a:noFill/>
          </a:ln>
        </p:spPr>
        <p:txBody>
          <a:bodyPr spcFirstLastPara="1" wrap="square" lIns="91425" tIns="45700" rIns="91425" bIns="45700" anchor="t" anchorCtr="0">
            <a:noAutofit/>
          </a:bodyPr>
          <a:lstStyle/>
          <a:p>
            <a:pPr marL="457200" marR="0" lvl="0" indent="-330200" algn="l" rtl="0">
              <a:lnSpc>
                <a:spcPct val="150000"/>
              </a:lnSpc>
              <a:spcBef>
                <a:spcPts val="0"/>
              </a:spcBef>
              <a:spcAft>
                <a:spcPts val="0"/>
              </a:spcAft>
              <a:buClr>
                <a:srgbClr val="FFFFFF"/>
              </a:buClr>
              <a:buSzPts val="1600"/>
              <a:buFont typeface="Arial"/>
              <a:buChar char="●"/>
            </a:pPr>
            <a:r>
              <a:rPr lang="en-US" sz="1600" b="0" i="0" u="none" strike="noStrike" cap="none" dirty="0">
                <a:solidFill>
                  <a:srgbClr val="FFFFFF"/>
                </a:solidFill>
                <a:latin typeface="Arial"/>
                <a:ea typeface="Arial"/>
                <a:cs typeface="Arial"/>
                <a:sym typeface="Arial"/>
              </a:rPr>
              <a:t>Introduction.</a:t>
            </a:r>
            <a:endParaRPr sz="1600" b="0" i="0" u="none" strike="noStrike" cap="none" dirty="0">
              <a:solidFill>
                <a:srgbClr val="FFFFFF"/>
              </a:solidFill>
              <a:latin typeface="Arial"/>
              <a:ea typeface="Arial"/>
              <a:cs typeface="Arial"/>
              <a:sym typeface="Arial"/>
            </a:endParaRPr>
          </a:p>
          <a:p>
            <a:pPr marL="457200" marR="0" lvl="0" indent="-330200" algn="l" rtl="0">
              <a:lnSpc>
                <a:spcPct val="150000"/>
              </a:lnSpc>
              <a:spcBef>
                <a:spcPts val="0"/>
              </a:spcBef>
              <a:spcAft>
                <a:spcPts val="0"/>
              </a:spcAft>
              <a:buClr>
                <a:srgbClr val="FFFFFF"/>
              </a:buClr>
              <a:buSzPts val="1600"/>
              <a:buFont typeface="Arial"/>
              <a:buChar char="●"/>
            </a:pPr>
            <a:r>
              <a:rPr lang="en-US" sz="1600" b="0" i="0" u="none" strike="noStrike" cap="none" dirty="0">
                <a:solidFill>
                  <a:srgbClr val="FFFFFF"/>
                </a:solidFill>
                <a:latin typeface="Arial"/>
                <a:ea typeface="Arial"/>
                <a:cs typeface="Arial"/>
                <a:sym typeface="Arial"/>
              </a:rPr>
              <a:t>Neurological complications of cancer:</a:t>
            </a:r>
            <a:endParaRPr dirty="0"/>
          </a:p>
          <a:p>
            <a:pPr marL="457200" marR="0" lvl="1" indent="-330200" algn="l" rtl="0">
              <a:lnSpc>
                <a:spcPct val="150000"/>
              </a:lnSpc>
              <a:spcBef>
                <a:spcPts val="0"/>
              </a:spcBef>
              <a:spcAft>
                <a:spcPts val="0"/>
              </a:spcAft>
              <a:buClr>
                <a:srgbClr val="FFFFFF"/>
              </a:buClr>
              <a:buSzPts val="1600"/>
              <a:buFont typeface="Noto Sans Symbols"/>
              <a:buChar char="⮚"/>
            </a:pPr>
            <a:r>
              <a:rPr lang="en-US" sz="1600" b="0" i="0" u="none" strike="noStrike" cap="none" dirty="0">
                <a:solidFill>
                  <a:srgbClr val="A4C2F4"/>
                </a:solidFill>
                <a:latin typeface="Arial"/>
                <a:ea typeface="Arial"/>
                <a:cs typeface="Arial"/>
                <a:sym typeface="Arial"/>
              </a:rPr>
              <a:t>Direct effects.</a:t>
            </a:r>
            <a:endParaRPr dirty="0"/>
          </a:p>
          <a:p>
            <a:pPr marL="457200" marR="0" lvl="0" indent="-330200" algn="l" rtl="0">
              <a:lnSpc>
                <a:spcPct val="150000"/>
              </a:lnSpc>
              <a:spcBef>
                <a:spcPts val="0"/>
              </a:spcBef>
              <a:spcAft>
                <a:spcPts val="0"/>
              </a:spcAft>
              <a:buClr>
                <a:srgbClr val="FFFFFF"/>
              </a:buClr>
              <a:buSzPts val="1600"/>
              <a:buFont typeface="Noto Sans Symbols"/>
              <a:buChar char="⮚"/>
            </a:pPr>
            <a:r>
              <a:rPr lang="en-US" sz="1600" b="0" i="0" u="none" strike="noStrike" cap="none" dirty="0">
                <a:solidFill>
                  <a:srgbClr val="A4C2F4"/>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Indirect </a:t>
            </a:r>
            <a:r>
              <a:rPr lang="en-US" sz="1600" b="0" i="0" u="none" strike="noStrike" cap="none" dirty="0">
                <a:solidFill>
                  <a:srgbClr val="A4C2F4"/>
                </a:solidFill>
                <a:latin typeface="Arial"/>
                <a:ea typeface="Arial"/>
                <a:cs typeface="Arial"/>
                <a:sym typeface="Arial"/>
              </a:rPr>
              <a:t>effects.</a:t>
            </a:r>
            <a:endParaRPr dirty="0"/>
          </a:p>
          <a:p>
            <a:pPr marL="457200" marR="0" lvl="0" indent="-330200" algn="l" rtl="0">
              <a:lnSpc>
                <a:spcPct val="150000"/>
              </a:lnSpc>
              <a:spcBef>
                <a:spcPts val="0"/>
              </a:spcBef>
              <a:spcAft>
                <a:spcPts val="0"/>
              </a:spcAft>
              <a:buClr>
                <a:srgbClr val="FFFFFF"/>
              </a:buClr>
              <a:buSzPts val="1600"/>
              <a:buFont typeface="Noto Sans Symbols"/>
              <a:buChar char="⮚"/>
            </a:pPr>
            <a:r>
              <a:rPr lang="en-US" sz="1600" b="0" i="0" u="none" strike="noStrike" cap="none" dirty="0">
                <a:solidFill>
                  <a:srgbClr val="A4C2F4"/>
                </a:solidFill>
                <a:latin typeface="Arial"/>
                <a:ea typeface="Arial"/>
                <a:cs typeface="Arial"/>
                <a:sym typeface="Arial"/>
              </a:rPr>
              <a:t>Treatment related.</a:t>
            </a:r>
            <a:endParaRPr dirty="0"/>
          </a:p>
          <a:p>
            <a:pPr marL="457200" marR="0" lvl="0" indent="-330200" algn="l" rtl="0">
              <a:lnSpc>
                <a:spcPct val="150000"/>
              </a:lnSpc>
              <a:spcBef>
                <a:spcPts val="0"/>
              </a:spcBef>
              <a:spcAft>
                <a:spcPts val="0"/>
              </a:spcAft>
              <a:buClr>
                <a:srgbClr val="FFFFFF"/>
              </a:buClr>
              <a:buSzPts val="1600"/>
              <a:buFont typeface="Noto Sans Symbols"/>
              <a:buChar char="⮚"/>
            </a:pPr>
            <a:r>
              <a:rPr lang="en-US" sz="1600" b="0" i="0" u="none" strike="noStrike" cap="none" dirty="0">
                <a:solidFill>
                  <a:srgbClr val="A4C2F4"/>
                </a:solidFill>
                <a:latin typeface="Arial"/>
                <a:ea typeface="Arial"/>
                <a:cs typeface="Arial"/>
                <a:sym typeface="Arial"/>
              </a:rPr>
              <a:t>Multifactorial.</a:t>
            </a:r>
            <a:endParaRPr sz="1600" b="0" i="0" u="none" strike="noStrike" cap="none" dirty="0">
              <a:solidFill>
                <a:srgbClr val="A4C2F4"/>
              </a:solidFill>
              <a:latin typeface="Arial"/>
              <a:ea typeface="Arial"/>
              <a:cs typeface="Arial"/>
              <a:sym typeface="Arial"/>
            </a:endParaRPr>
          </a:p>
          <a:p>
            <a:pPr marL="457200" marR="0" lvl="0" indent="-330200" algn="l" rtl="0">
              <a:lnSpc>
                <a:spcPct val="150000"/>
              </a:lnSpc>
              <a:spcBef>
                <a:spcPts val="0"/>
              </a:spcBef>
              <a:spcAft>
                <a:spcPts val="0"/>
              </a:spcAft>
              <a:buClr>
                <a:srgbClr val="FFFFFF"/>
              </a:buClr>
              <a:buSzPts val="1600"/>
              <a:buFont typeface="Arial"/>
              <a:buChar char="●"/>
            </a:pPr>
            <a:r>
              <a:rPr lang="en-US" sz="1600" b="0" i="0" u="none" strike="noStrike" cap="none" dirty="0">
                <a:solidFill>
                  <a:srgbClr val="FFFFFF"/>
                </a:solidFill>
                <a:latin typeface="Arial"/>
                <a:ea typeface="Arial"/>
                <a:cs typeface="Arial"/>
                <a:sym typeface="Arial"/>
              </a:rPr>
              <a:t>Illustrative cases with imaging findings of neurologic complications in oncologic patients.</a:t>
            </a:r>
            <a:endParaRPr sz="1600" b="0" i="0" u="none" strike="noStrike" cap="none" dirty="0">
              <a:solidFill>
                <a:srgbClr val="FFFFFF"/>
              </a:solidFill>
              <a:latin typeface="Arial"/>
              <a:ea typeface="Arial"/>
              <a:cs typeface="Arial"/>
              <a:sym typeface="Arial"/>
            </a:endParaRPr>
          </a:p>
          <a:p>
            <a:pPr marL="457200" marR="0" lvl="0" indent="-330200" algn="l" rtl="0">
              <a:lnSpc>
                <a:spcPct val="150000"/>
              </a:lnSpc>
              <a:spcBef>
                <a:spcPts val="0"/>
              </a:spcBef>
              <a:spcAft>
                <a:spcPts val="0"/>
              </a:spcAft>
              <a:buClr>
                <a:srgbClr val="FFFFFF"/>
              </a:buClr>
              <a:buSzPts val="1600"/>
              <a:buFont typeface="Arial"/>
              <a:buChar char="●"/>
            </a:pPr>
            <a:r>
              <a:rPr lang="en-US" sz="1600" b="0" i="0" u="none" strike="noStrike" cap="none" dirty="0">
                <a:solidFill>
                  <a:srgbClr val="FFFFFF"/>
                </a:solidFill>
                <a:latin typeface="Arial"/>
                <a:ea typeface="Arial"/>
                <a:cs typeface="Arial"/>
                <a:sym typeface="Arial"/>
              </a:rPr>
              <a:t>Take-home </a:t>
            </a:r>
            <a:r>
              <a:rPr lang="en-US" sz="1600" dirty="0">
                <a:solidFill>
                  <a:srgbClr val="FFFFFF"/>
                </a:solidFill>
              </a:rPr>
              <a:t>messages</a:t>
            </a:r>
            <a:r>
              <a:rPr lang="en-US" sz="1600" b="0" i="0" u="none" strike="noStrike" cap="none" dirty="0">
                <a:solidFill>
                  <a:srgbClr val="FFFFFF"/>
                </a:solidFill>
                <a:latin typeface="Arial"/>
                <a:ea typeface="Arial"/>
                <a:cs typeface="Arial"/>
                <a:sym typeface="Arial"/>
              </a:rPr>
              <a:t>.</a:t>
            </a:r>
            <a:endParaRPr dirty="0"/>
          </a:p>
          <a:p>
            <a:pPr marL="457200" marR="0" lvl="0" indent="-330200" algn="l" rtl="0">
              <a:lnSpc>
                <a:spcPct val="150000"/>
              </a:lnSpc>
              <a:spcBef>
                <a:spcPts val="0"/>
              </a:spcBef>
              <a:spcAft>
                <a:spcPts val="0"/>
              </a:spcAft>
              <a:buClr>
                <a:srgbClr val="FFFFFF"/>
              </a:buClr>
              <a:buSzPts val="1600"/>
              <a:buFont typeface="Arial"/>
              <a:buChar char="●"/>
            </a:pPr>
            <a:r>
              <a:rPr lang="en-US" sz="1600" b="0" i="0" u="none" strike="noStrike" cap="none" dirty="0">
                <a:solidFill>
                  <a:srgbClr val="FFFFFF"/>
                </a:solidFill>
                <a:latin typeface="Arial"/>
                <a:ea typeface="Arial"/>
                <a:cs typeface="Arial"/>
                <a:sym typeface="Arial"/>
              </a:rPr>
              <a:t>References.</a:t>
            </a:r>
            <a:endParaRPr sz="1600" b="0" i="0" u="none" strike="noStrike" cap="none" dirty="0">
              <a:solidFill>
                <a:srgbClr val="FFFFFF"/>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rgbClr val="9CE5D4"/>
              </a:solidFill>
              <a:latin typeface="Arial"/>
              <a:ea typeface="Arial"/>
              <a:cs typeface="Arial"/>
              <a:sym typeface="Arial"/>
            </a:endParaRPr>
          </a:p>
        </p:txBody>
      </p:sp>
      <p:sp>
        <p:nvSpPr>
          <p:cNvPr id="118" name="Google Shape;118;p2"/>
          <p:cNvSpPr txBox="1"/>
          <p:nvPr/>
        </p:nvSpPr>
        <p:spPr>
          <a:xfrm>
            <a:off x="0"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FFFFFF"/>
                </a:solidFill>
                <a:latin typeface="Arial"/>
                <a:ea typeface="Arial"/>
                <a:cs typeface="Arial"/>
                <a:sym typeface="Arial"/>
              </a:rPr>
              <a:t>Summary</a:t>
            </a:r>
            <a:endParaRPr sz="2600" b="0" i="0" u="none" strike="noStrike" cap="none">
              <a:solidFill>
                <a:srgbClr val="000000"/>
              </a:solidFill>
              <a:latin typeface="Tahoma"/>
              <a:ea typeface="Tahoma"/>
              <a:cs typeface="Tahoma"/>
              <a:sym typeface="Tahoma"/>
            </a:endParaRPr>
          </a:p>
        </p:txBody>
      </p:sp>
      <p:sp>
        <p:nvSpPr>
          <p:cNvPr id="4" name="Google Shape;123;p3">
            <a:extLst>
              <a:ext uri="{FF2B5EF4-FFF2-40B4-BE49-F238E27FC236}">
                <a16:creationId xmlns:a16="http://schemas.microsoft.com/office/drawing/2014/main" id="{98E9DA80-EAB4-47B9-A62C-D0CE1D8B1009}"/>
              </a:ext>
            </a:extLst>
          </p:cNvPr>
          <p:cNvSpPr/>
          <p:nvPr/>
        </p:nvSpPr>
        <p:spPr>
          <a:xfrm>
            <a:off x="292594" y="754041"/>
            <a:ext cx="8550000" cy="3984529"/>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50000"/>
              </a:lnSpc>
              <a:spcBef>
                <a:spcPts val="0"/>
              </a:spcBef>
              <a:spcAft>
                <a:spcPts val="0"/>
              </a:spcAft>
              <a:buClr>
                <a:srgbClr val="FFFFFF"/>
              </a:buClr>
              <a:buSzPts val="1600"/>
              <a:buFont typeface="Arial"/>
              <a:buChar char="●"/>
            </a:pPr>
            <a:r>
              <a:rPr lang="en-US" dirty="0">
                <a:solidFill>
                  <a:srgbClr val="FFFFFF"/>
                </a:solidFill>
              </a:rPr>
              <a:t>Different types of c</a:t>
            </a:r>
            <a:r>
              <a:rPr lang="en-US" sz="1400" b="0" i="0" u="none" strike="noStrike" cap="none" dirty="0">
                <a:solidFill>
                  <a:srgbClr val="FFFFFF"/>
                </a:solidFill>
                <a:latin typeface="Arial"/>
                <a:ea typeface="Arial"/>
                <a:cs typeface="Arial"/>
                <a:sym typeface="Arial"/>
              </a:rPr>
              <a:t>ancer may affect </a:t>
            </a:r>
            <a:r>
              <a:rPr lang="en-US" dirty="0">
                <a:solidFill>
                  <a:srgbClr val="FFFFFF"/>
                </a:solidFill>
              </a:rPr>
              <a:t>any </a:t>
            </a:r>
            <a:r>
              <a:rPr lang="en-US" sz="1400" b="0" i="0" u="none" strike="noStrike" cap="none" dirty="0">
                <a:solidFill>
                  <a:srgbClr val="FFFFFF"/>
                </a:solidFill>
                <a:latin typeface="Arial"/>
                <a:ea typeface="Arial"/>
                <a:cs typeface="Arial"/>
                <a:sym typeface="Arial"/>
              </a:rPr>
              <a:t>system in the body and can potentially lead to varied metabolic derangements, structural changes and infection.</a:t>
            </a:r>
            <a:endParaRPr dirty="0"/>
          </a:p>
          <a:p>
            <a:pPr marL="127000" marR="0" lvl="0" indent="0" algn="l" rtl="0">
              <a:lnSpc>
                <a:spcPct val="150000"/>
              </a:lnSpc>
              <a:spcBef>
                <a:spcPts val="0"/>
              </a:spcBef>
              <a:spcAft>
                <a:spcPts val="0"/>
              </a:spcAft>
              <a:buNone/>
            </a:pPr>
            <a:endParaRPr sz="1400" b="0" i="0" u="none" strike="noStrike" cap="none" dirty="0">
              <a:solidFill>
                <a:srgbClr val="FFFFFF"/>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400" b="0" i="0" u="none" strike="noStrike" cap="none" dirty="0">
                <a:solidFill>
                  <a:srgbClr val="A4C2F4"/>
                </a:solidFill>
                <a:latin typeface="Arial"/>
                <a:ea typeface="Arial"/>
                <a:cs typeface="Arial"/>
                <a:sym typeface="Arial"/>
              </a:rPr>
              <a:t>Neurologic complications of cancer </a:t>
            </a:r>
            <a:r>
              <a:rPr lang="en-US" sz="1400" b="0" i="0" u="none" strike="noStrike" cap="none" dirty="0">
                <a:solidFill>
                  <a:srgbClr val="FFFFFF"/>
                </a:solidFill>
                <a:latin typeface="Arial"/>
                <a:ea typeface="Arial"/>
                <a:cs typeface="Arial"/>
                <a:sym typeface="Arial"/>
              </a:rPr>
              <a:t>are common and has being increasingly seen as patients survive longer with better systemic disease control. </a:t>
            </a:r>
            <a:r>
              <a:rPr lang="en-US" dirty="0">
                <a:solidFill>
                  <a:srgbClr val="FFFFFF"/>
                </a:solidFill>
              </a:rPr>
              <a:t>M</a:t>
            </a:r>
            <a:r>
              <a:rPr lang="en-US" sz="1400" b="0" i="0" u="none" strike="noStrike" cap="none" dirty="0">
                <a:solidFill>
                  <a:srgbClr val="FFFFFF"/>
                </a:solidFill>
                <a:latin typeface="Arial"/>
                <a:ea typeface="Arial"/>
                <a:cs typeface="Arial"/>
                <a:sym typeface="Arial"/>
              </a:rPr>
              <a:t>ost of </a:t>
            </a:r>
            <a:r>
              <a:rPr lang="en-US" dirty="0">
                <a:solidFill>
                  <a:srgbClr val="FFFFFF"/>
                </a:solidFill>
              </a:rPr>
              <a:t>oncologic patients</a:t>
            </a:r>
            <a:r>
              <a:rPr lang="en-US" sz="1400" b="0" i="0" u="none" strike="noStrike" cap="none" dirty="0">
                <a:solidFill>
                  <a:srgbClr val="FFFFFF"/>
                </a:solidFill>
                <a:latin typeface="Arial"/>
                <a:ea typeface="Arial"/>
                <a:cs typeface="Arial"/>
                <a:sym typeface="Arial"/>
              </a:rPr>
              <a:t> will experience a  neurological complication at some </a:t>
            </a:r>
            <a:r>
              <a:rPr lang="en-US" dirty="0">
                <a:solidFill>
                  <a:srgbClr val="FFFFFF"/>
                </a:solidFill>
              </a:rPr>
              <a:t>point </a:t>
            </a:r>
            <a:r>
              <a:rPr lang="en-US" sz="1400" b="0" i="0" u="none" strike="noStrike" cap="none" dirty="0">
                <a:solidFill>
                  <a:srgbClr val="FFFFFF"/>
                </a:solidFill>
                <a:latin typeface="Arial"/>
                <a:ea typeface="Arial"/>
                <a:cs typeface="Arial"/>
                <a:sym typeface="Arial"/>
              </a:rPr>
              <a:t>during </a:t>
            </a:r>
            <a:r>
              <a:rPr lang="en-US" dirty="0">
                <a:solidFill>
                  <a:srgbClr val="FFFFFF"/>
                </a:solidFill>
              </a:rPr>
              <a:t>disease</a:t>
            </a:r>
            <a:r>
              <a:rPr lang="en-US" sz="1400" b="0" i="0" u="none" strike="noStrike" cap="none" dirty="0">
                <a:solidFill>
                  <a:srgbClr val="FFFFFF"/>
                </a:solidFill>
                <a:latin typeface="Arial"/>
                <a:ea typeface="Arial"/>
                <a:cs typeface="Arial"/>
                <a:sym typeface="Arial"/>
              </a:rPr>
              <a:t>.</a:t>
            </a:r>
            <a:endParaRPr dirty="0"/>
          </a:p>
          <a:p>
            <a:pPr marL="127000" marR="0" lvl="0" indent="0" algn="just" rtl="0">
              <a:lnSpc>
                <a:spcPct val="150000"/>
              </a:lnSpc>
              <a:spcBef>
                <a:spcPts val="0"/>
              </a:spcBef>
              <a:spcAft>
                <a:spcPts val="0"/>
              </a:spcAft>
              <a:buNone/>
            </a:pPr>
            <a:endParaRPr sz="1400" b="0" i="0" u="none" strike="noStrike" cap="none" dirty="0">
              <a:solidFill>
                <a:srgbClr val="FFFFFF"/>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400" b="0" i="0" u="none" strike="noStrike" cap="none" dirty="0">
                <a:solidFill>
                  <a:srgbClr val="FFFFFF"/>
                </a:solidFill>
                <a:latin typeface="Arial"/>
                <a:ea typeface="Arial"/>
                <a:cs typeface="Arial"/>
                <a:sym typeface="Arial"/>
              </a:rPr>
              <a:t>Central nervous system (CNS) involvement may occur as a </a:t>
            </a:r>
            <a:r>
              <a:rPr lang="en-US" sz="1400" b="0" i="0" u="none" strike="noStrike" cap="none" dirty="0">
                <a:solidFill>
                  <a:srgbClr val="A4C2F4"/>
                </a:solidFill>
                <a:latin typeface="Arial"/>
                <a:ea typeface="Arial"/>
                <a:cs typeface="Arial"/>
                <a:sym typeface="Arial"/>
              </a:rPr>
              <a:t>direct or indirect result of </a:t>
            </a:r>
            <a:r>
              <a:rPr lang="en-US" dirty="0">
                <a:solidFill>
                  <a:srgbClr val="A4C2F4"/>
                </a:solidFill>
              </a:rPr>
              <a:t>tumor </a:t>
            </a:r>
            <a:r>
              <a:rPr lang="en-US" sz="1400" b="0" i="0" u="none" strike="noStrike" cap="none" dirty="0">
                <a:solidFill>
                  <a:srgbClr val="FFFFFF"/>
                </a:solidFill>
                <a:latin typeface="Arial"/>
                <a:ea typeface="Arial"/>
                <a:cs typeface="Arial"/>
                <a:sym typeface="Arial"/>
              </a:rPr>
              <a:t> may s</a:t>
            </a:r>
            <a:r>
              <a:rPr lang="en-US" dirty="0">
                <a:solidFill>
                  <a:srgbClr val="FFFFFF"/>
                </a:solidFill>
              </a:rPr>
              <a:t>till </a:t>
            </a:r>
            <a:r>
              <a:rPr lang="en-US" sz="1400" b="0" i="0" u="none" strike="noStrike" cap="none" dirty="0">
                <a:solidFill>
                  <a:srgbClr val="FFFFFF"/>
                </a:solidFill>
                <a:latin typeface="Arial"/>
                <a:ea typeface="Arial"/>
                <a:cs typeface="Arial"/>
                <a:sym typeface="Arial"/>
              </a:rPr>
              <a:t>be a </a:t>
            </a:r>
            <a:r>
              <a:rPr lang="en-US" sz="1400" b="0" i="0" u="none" strike="noStrike" cap="none" dirty="0">
                <a:solidFill>
                  <a:srgbClr val="A4C2F4"/>
                </a:solidFill>
                <a:latin typeface="Arial"/>
                <a:ea typeface="Arial"/>
                <a:cs typeface="Arial"/>
                <a:sym typeface="Arial"/>
              </a:rPr>
              <a:t>consequence of cancer therapy </a:t>
            </a:r>
            <a:r>
              <a:rPr lang="en-US" sz="1400" b="0" i="0" u="none" strike="noStrike" cap="none" dirty="0">
                <a:solidFill>
                  <a:schemeClr val="lt1"/>
                </a:solidFill>
                <a:latin typeface="Arial"/>
                <a:ea typeface="Arial"/>
                <a:cs typeface="Arial"/>
                <a:sym typeface="Arial"/>
              </a:rPr>
              <a:t>(</a:t>
            </a:r>
            <a:r>
              <a:rPr lang="en-US" sz="1400" b="0" i="0" u="none" strike="noStrike" cap="none" dirty="0">
                <a:solidFill>
                  <a:srgbClr val="FFFFFF"/>
                </a:solidFill>
                <a:latin typeface="Arial"/>
                <a:ea typeface="Arial"/>
                <a:cs typeface="Arial"/>
                <a:sym typeface="Arial"/>
              </a:rPr>
              <a:t>radiation, chemotherapy, biological agents, and hormone therapy). Some complications, such as metabolic and cerebrovascular are </a:t>
            </a:r>
            <a:r>
              <a:rPr lang="en-US" sz="1400" b="0" i="0" u="none" strike="noStrike" cap="none" dirty="0">
                <a:solidFill>
                  <a:srgbClr val="A4C2F4"/>
                </a:solidFill>
                <a:latin typeface="Arial"/>
                <a:ea typeface="Arial"/>
                <a:cs typeface="Arial"/>
                <a:sym typeface="Arial"/>
              </a:rPr>
              <a:t>multifactorial</a:t>
            </a:r>
            <a:r>
              <a:rPr lang="en-US" sz="1400" b="0" i="0" u="none" strike="noStrike" cap="none" dirty="0">
                <a:solidFill>
                  <a:srgbClr val="FFFFFF"/>
                </a:solidFill>
                <a:latin typeface="Arial"/>
                <a:ea typeface="Arial"/>
                <a:cs typeface="Arial"/>
                <a:sym typeface="Arial"/>
              </a:rPr>
              <a:t> and can be caused either by the systemic effect of the cancer </a:t>
            </a:r>
            <a:r>
              <a:rPr lang="en-US" dirty="0">
                <a:solidFill>
                  <a:srgbClr val="FFFFFF"/>
                </a:solidFill>
              </a:rPr>
              <a:t>in combination with treatment</a:t>
            </a:r>
            <a:r>
              <a:rPr lang="en-US" sz="1400" b="0" i="0" u="none" strike="noStrike" cap="none" dirty="0">
                <a:solidFill>
                  <a:srgbClr val="FFFFFF"/>
                </a:solidFill>
                <a:latin typeface="Arial"/>
                <a:ea typeface="Arial"/>
                <a:cs typeface="Arial"/>
                <a:sym typeface="Arial"/>
              </a:rPr>
              <a:t>. </a:t>
            </a:r>
            <a:endParaRPr sz="1400" b="0" i="0" u="none" strike="noStrike" cap="none" dirty="0">
              <a:solidFill>
                <a:srgbClr val="FFFFFF"/>
              </a:solidFill>
              <a:latin typeface="Arial"/>
              <a:ea typeface="Arial"/>
              <a:cs typeface="Arial"/>
              <a:sym typeface="Arial"/>
            </a:endParaRPr>
          </a:p>
        </p:txBody>
      </p:sp>
      <p:sp>
        <p:nvSpPr>
          <p:cNvPr id="5" name="Google Shape;124;p3">
            <a:extLst>
              <a:ext uri="{FF2B5EF4-FFF2-40B4-BE49-F238E27FC236}">
                <a16:creationId xmlns:a16="http://schemas.microsoft.com/office/drawing/2014/main" id="{3CDC0438-4BEB-442D-9018-D6B62604E92A}"/>
              </a:ext>
            </a:extLst>
          </p:cNvPr>
          <p:cNvSpPr txBox="1"/>
          <p:nvPr/>
        </p:nvSpPr>
        <p:spPr>
          <a:xfrm>
            <a:off x="67336" y="14171"/>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FFFFFF"/>
                </a:solidFill>
                <a:latin typeface="Arial"/>
                <a:ea typeface="Arial"/>
                <a:cs typeface="Arial"/>
                <a:sym typeface="Arial"/>
              </a:rPr>
              <a:t>Introduction</a:t>
            </a:r>
            <a:endParaRPr sz="2600" b="0" i="0" u="none" strike="noStrike" cap="none">
              <a:solidFill>
                <a:srgbClr val="000000"/>
              </a:solidFill>
              <a:latin typeface="Tahoma"/>
              <a:ea typeface="Tahoma"/>
              <a:cs typeface="Tahoma"/>
              <a:sym typeface="Tahoma"/>
            </a:endParaRPr>
          </a:p>
        </p:txBody>
      </p:sp>
    </p:spTree>
    <p:extLst>
      <p:ext uri="{BB962C8B-B14F-4D97-AF65-F5344CB8AC3E}">
        <p14:creationId xmlns:p14="http://schemas.microsoft.com/office/powerpoint/2010/main" val="604430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1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1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17" grpId="1"/>
      <p:bldP spid="118" grpId="0"/>
      <p:bldP spid="118" grpId="1"/>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p:nvPr/>
        </p:nvSpPr>
        <p:spPr>
          <a:xfrm>
            <a:off x="0"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rgbClr val="FFFFFF"/>
                </a:solidFill>
                <a:latin typeface="Arial"/>
                <a:ea typeface="Arial"/>
                <a:cs typeface="Arial"/>
                <a:sym typeface="Arial"/>
              </a:rPr>
              <a:t>CNS involvement in Oncology Patients</a:t>
            </a:r>
            <a:endParaRPr sz="2600" b="0" i="0" u="none" strike="noStrike" cap="none">
              <a:solidFill>
                <a:srgbClr val="000000"/>
              </a:solidFill>
              <a:latin typeface="Tahoma"/>
              <a:ea typeface="Tahoma"/>
              <a:cs typeface="Tahoma"/>
              <a:sym typeface="Tahoma"/>
            </a:endParaRPr>
          </a:p>
        </p:txBody>
      </p:sp>
      <p:pic>
        <p:nvPicPr>
          <p:cNvPr id="130" name="Google Shape;130;p4"/>
          <p:cNvPicPr preferRelativeResize="0"/>
          <p:nvPr/>
        </p:nvPicPr>
        <p:blipFill rotWithShape="1">
          <a:blip r:embed="rId3">
            <a:alphaModFix/>
          </a:blip>
          <a:srcRect l="4123" t="2608" r="5207"/>
          <a:stretch/>
        </p:blipFill>
        <p:spPr>
          <a:xfrm>
            <a:off x="785985" y="681900"/>
            <a:ext cx="3784410" cy="4393349"/>
          </a:xfrm>
          <a:prstGeom prst="rect">
            <a:avLst/>
          </a:prstGeom>
          <a:noFill/>
          <a:ln>
            <a:noFill/>
          </a:ln>
        </p:spPr>
      </p:pic>
      <p:cxnSp>
        <p:nvCxnSpPr>
          <p:cNvPr id="131" name="Google Shape;131;p4"/>
          <p:cNvCxnSpPr/>
          <p:nvPr/>
        </p:nvCxnSpPr>
        <p:spPr>
          <a:xfrm>
            <a:off x="1595864" y="852417"/>
            <a:ext cx="428879" cy="0"/>
          </a:xfrm>
          <a:prstGeom prst="straightConnector1">
            <a:avLst/>
          </a:prstGeom>
          <a:noFill/>
          <a:ln w="19050" cap="flat" cmpd="sng">
            <a:solidFill>
              <a:srgbClr val="FFFF00"/>
            </a:solidFill>
            <a:prstDash val="dot"/>
            <a:round/>
            <a:headEnd type="triangle" w="med" len="med"/>
            <a:tailEnd type="oval" w="med" len="med"/>
          </a:ln>
        </p:spPr>
      </p:cxnSp>
      <p:sp>
        <p:nvSpPr>
          <p:cNvPr id="132" name="Google Shape;132;p4"/>
          <p:cNvSpPr txBox="1"/>
          <p:nvPr/>
        </p:nvSpPr>
        <p:spPr>
          <a:xfrm>
            <a:off x="-224914" y="1329282"/>
            <a:ext cx="1302600" cy="30774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chemeClr val="lt1"/>
                </a:solidFill>
                <a:latin typeface="Arial"/>
                <a:ea typeface="Arial"/>
                <a:cs typeface="Arial"/>
                <a:sym typeface="Arial"/>
              </a:rPr>
              <a:t>METASTASIS</a:t>
            </a:r>
            <a:endParaRPr sz="800" b="1" i="1" u="none" strike="noStrike" cap="none">
              <a:solidFill>
                <a:schemeClr val="lt1"/>
              </a:solidFill>
              <a:latin typeface="Arial"/>
              <a:ea typeface="Arial"/>
              <a:cs typeface="Arial"/>
              <a:sym typeface="Arial"/>
            </a:endParaRPr>
          </a:p>
        </p:txBody>
      </p:sp>
      <p:cxnSp>
        <p:nvCxnSpPr>
          <p:cNvPr id="133" name="Google Shape;133;p4"/>
          <p:cNvCxnSpPr/>
          <p:nvPr/>
        </p:nvCxnSpPr>
        <p:spPr>
          <a:xfrm>
            <a:off x="834633" y="1483155"/>
            <a:ext cx="1571110" cy="1044"/>
          </a:xfrm>
          <a:prstGeom prst="straightConnector1">
            <a:avLst/>
          </a:prstGeom>
          <a:noFill/>
          <a:ln w="19050" cap="flat" cmpd="sng">
            <a:solidFill>
              <a:srgbClr val="FFFF00"/>
            </a:solidFill>
            <a:prstDash val="dot"/>
            <a:round/>
            <a:headEnd type="triangle" w="med" len="med"/>
            <a:tailEnd type="oval" w="med" len="med"/>
          </a:ln>
        </p:spPr>
      </p:cxnSp>
      <p:sp>
        <p:nvSpPr>
          <p:cNvPr id="134" name="Google Shape;134;p4"/>
          <p:cNvSpPr txBox="1"/>
          <p:nvPr/>
        </p:nvSpPr>
        <p:spPr>
          <a:xfrm>
            <a:off x="469979" y="681900"/>
            <a:ext cx="1302600"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chemeClr val="lt1"/>
                </a:solidFill>
                <a:latin typeface="Arial"/>
                <a:ea typeface="Arial"/>
                <a:cs typeface="Arial"/>
                <a:sym typeface="Arial"/>
              </a:rPr>
              <a:t>MENINGEAL CARCINOMATOSIS</a:t>
            </a:r>
            <a:endParaRPr/>
          </a:p>
        </p:txBody>
      </p:sp>
      <p:cxnSp>
        <p:nvCxnSpPr>
          <p:cNvPr id="135" name="Google Shape;135;p4"/>
          <p:cNvCxnSpPr/>
          <p:nvPr/>
        </p:nvCxnSpPr>
        <p:spPr>
          <a:xfrm>
            <a:off x="648807" y="1995417"/>
            <a:ext cx="428879" cy="0"/>
          </a:xfrm>
          <a:prstGeom prst="straightConnector1">
            <a:avLst/>
          </a:prstGeom>
          <a:noFill/>
          <a:ln w="19050" cap="flat" cmpd="sng">
            <a:solidFill>
              <a:srgbClr val="FFFF00"/>
            </a:solidFill>
            <a:prstDash val="dot"/>
            <a:round/>
            <a:headEnd type="triangle" w="med" len="med"/>
            <a:tailEnd type="oval" w="med" len="med"/>
          </a:ln>
        </p:spPr>
      </p:cxnSp>
      <p:sp>
        <p:nvSpPr>
          <p:cNvPr id="136" name="Google Shape;136;p4"/>
          <p:cNvSpPr txBox="1"/>
          <p:nvPr/>
        </p:nvSpPr>
        <p:spPr>
          <a:xfrm>
            <a:off x="-282141" y="1779988"/>
            <a:ext cx="1302600"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D60093"/>
                </a:solidFill>
                <a:latin typeface="Arial"/>
                <a:ea typeface="Arial"/>
                <a:cs typeface="Arial"/>
                <a:sym typeface="Arial"/>
              </a:rPr>
              <a:t>ISCHEMIC </a:t>
            </a:r>
            <a:endParaRPr/>
          </a:p>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D60093"/>
                </a:solidFill>
                <a:latin typeface="Arial"/>
                <a:ea typeface="Arial"/>
                <a:cs typeface="Arial"/>
                <a:sym typeface="Arial"/>
              </a:rPr>
              <a:t>STROKE</a:t>
            </a:r>
            <a:endParaRPr sz="800" b="1" i="1" u="none" strike="noStrike" cap="none">
              <a:solidFill>
                <a:srgbClr val="D60093"/>
              </a:solidFill>
              <a:latin typeface="Arial"/>
              <a:ea typeface="Arial"/>
              <a:cs typeface="Arial"/>
              <a:sym typeface="Arial"/>
            </a:endParaRPr>
          </a:p>
        </p:txBody>
      </p:sp>
      <p:cxnSp>
        <p:nvCxnSpPr>
          <p:cNvPr id="137" name="Google Shape;137;p4"/>
          <p:cNvCxnSpPr/>
          <p:nvPr/>
        </p:nvCxnSpPr>
        <p:spPr>
          <a:xfrm>
            <a:off x="721976" y="2713654"/>
            <a:ext cx="667685" cy="0"/>
          </a:xfrm>
          <a:prstGeom prst="straightConnector1">
            <a:avLst/>
          </a:prstGeom>
          <a:noFill/>
          <a:ln w="19050" cap="flat" cmpd="sng">
            <a:solidFill>
              <a:srgbClr val="FFFF00"/>
            </a:solidFill>
            <a:prstDash val="dot"/>
            <a:round/>
            <a:headEnd type="triangle" w="med" len="med"/>
            <a:tailEnd type="oval" w="med" len="med"/>
          </a:ln>
        </p:spPr>
      </p:cxnSp>
      <p:sp>
        <p:nvSpPr>
          <p:cNvPr id="138" name="Google Shape;138;p4"/>
          <p:cNvSpPr txBox="1"/>
          <p:nvPr/>
        </p:nvSpPr>
        <p:spPr>
          <a:xfrm>
            <a:off x="-193689" y="2439327"/>
            <a:ext cx="1302600"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D60093"/>
                </a:solidFill>
                <a:latin typeface="Arial"/>
                <a:ea typeface="Arial"/>
                <a:cs typeface="Arial"/>
                <a:sym typeface="Arial"/>
              </a:rPr>
              <a:t>HEMORRHAGIC  </a:t>
            </a:r>
            <a:endParaRPr/>
          </a:p>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D60093"/>
                </a:solidFill>
                <a:latin typeface="Arial"/>
                <a:ea typeface="Arial"/>
                <a:cs typeface="Arial"/>
                <a:sym typeface="Arial"/>
              </a:rPr>
              <a:t>STROKE</a:t>
            </a:r>
            <a:endParaRPr sz="800" b="1" i="1" u="none" strike="noStrike" cap="none">
              <a:solidFill>
                <a:srgbClr val="D60093"/>
              </a:solidFill>
              <a:latin typeface="Arial"/>
              <a:ea typeface="Arial"/>
              <a:cs typeface="Arial"/>
              <a:sym typeface="Arial"/>
            </a:endParaRPr>
          </a:p>
        </p:txBody>
      </p:sp>
      <p:sp>
        <p:nvSpPr>
          <p:cNvPr id="139" name="Google Shape;139;p4"/>
          <p:cNvSpPr txBox="1"/>
          <p:nvPr/>
        </p:nvSpPr>
        <p:spPr>
          <a:xfrm>
            <a:off x="-60272" y="3209941"/>
            <a:ext cx="858862"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33CC33"/>
                </a:solidFill>
                <a:latin typeface="Arial"/>
                <a:ea typeface="Arial"/>
                <a:cs typeface="Arial"/>
                <a:sym typeface="Arial"/>
              </a:rPr>
              <a:t>ASEPTIC </a:t>
            </a:r>
            <a:endParaRPr/>
          </a:p>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33CC33"/>
                </a:solidFill>
                <a:latin typeface="Arial"/>
                <a:ea typeface="Arial"/>
                <a:cs typeface="Arial"/>
                <a:sym typeface="Arial"/>
              </a:rPr>
              <a:t>MENINGITIS</a:t>
            </a:r>
            <a:endParaRPr sz="800" b="1" i="1" u="none" strike="noStrike" cap="none">
              <a:solidFill>
                <a:srgbClr val="33CC33"/>
              </a:solidFill>
              <a:latin typeface="Arial"/>
              <a:ea typeface="Arial"/>
              <a:cs typeface="Arial"/>
              <a:sym typeface="Arial"/>
            </a:endParaRPr>
          </a:p>
        </p:txBody>
      </p:sp>
      <p:cxnSp>
        <p:nvCxnSpPr>
          <p:cNvPr id="140" name="Google Shape;140;p4"/>
          <p:cNvCxnSpPr/>
          <p:nvPr/>
        </p:nvCxnSpPr>
        <p:spPr>
          <a:xfrm>
            <a:off x="648807" y="3392035"/>
            <a:ext cx="371652" cy="0"/>
          </a:xfrm>
          <a:prstGeom prst="straightConnector1">
            <a:avLst/>
          </a:prstGeom>
          <a:noFill/>
          <a:ln w="19050" cap="flat" cmpd="sng">
            <a:solidFill>
              <a:srgbClr val="FFFF00"/>
            </a:solidFill>
            <a:prstDash val="dot"/>
            <a:round/>
            <a:headEnd type="triangle" w="med" len="med"/>
            <a:tailEnd type="oval" w="med" len="med"/>
          </a:ln>
        </p:spPr>
      </p:cxnSp>
      <p:cxnSp>
        <p:nvCxnSpPr>
          <p:cNvPr id="141" name="Google Shape;141;p4"/>
          <p:cNvCxnSpPr/>
          <p:nvPr/>
        </p:nvCxnSpPr>
        <p:spPr>
          <a:xfrm rot="10800000">
            <a:off x="2162422" y="3285410"/>
            <a:ext cx="0" cy="611181"/>
          </a:xfrm>
          <a:prstGeom prst="straightConnector1">
            <a:avLst/>
          </a:prstGeom>
          <a:noFill/>
          <a:ln w="19050" cap="flat" cmpd="sng">
            <a:solidFill>
              <a:srgbClr val="FFFF00"/>
            </a:solidFill>
            <a:prstDash val="dot"/>
            <a:round/>
            <a:headEnd type="none" w="sm" len="sm"/>
            <a:tailEnd type="oval" w="med" len="med"/>
          </a:ln>
        </p:spPr>
      </p:cxnSp>
      <p:cxnSp>
        <p:nvCxnSpPr>
          <p:cNvPr id="142" name="Google Shape;142;p4"/>
          <p:cNvCxnSpPr/>
          <p:nvPr/>
        </p:nvCxnSpPr>
        <p:spPr>
          <a:xfrm>
            <a:off x="1505723" y="3902728"/>
            <a:ext cx="656699" cy="0"/>
          </a:xfrm>
          <a:prstGeom prst="straightConnector1">
            <a:avLst/>
          </a:prstGeom>
          <a:noFill/>
          <a:ln w="19050" cap="flat" cmpd="sng">
            <a:solidFill>
              <a:srgbClr val="FFFF00"/>
            </a:solidFill>
            <a:prstDash val="dot"/>
            <a:round/>
            <a:headEnd type="triangle" w="med" len="med"/>
            <a:tailEnd type="none" w="sm" len="sm"/>
          </a:ln>
        </p:spPr>
      </p:cxnSp>
      <p:sp>
        <p:nvSpPr>
          <p:cNvPr id="143" name="Google Shape;143;p4"/>
          <p:cNvSpPr txBox="1"/>
          <p:nvPr/>
        </p:nvSpPr>
        <p:spPr>
          <a:xfrm>
            <a:off x="726533" y="3726488"/>
            <a:ext cx="1094416"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00B0F0"/>
                </a:solidFill>
                <a:latin typeface="Arial"/>
                <a:ea typeface="Arial"/>
                <a:cs typeface="Arial"/>
                <a:sym typeface="Arial"/>
              </a:rPr>
              <a:t>LIMBIC ENCEPHALITIS</a:t>
            </a:r>
            <a:endParaRPr sz="800" b="1" i="1" u="none" strike="noStrike" cap="none">
              <a:solidFill>
                <a:srgbClr val="00B0F0"/>
              </a:solidFill>
              <a:latin typeface="Arial"/>
              <a:ea typeface="Arial"/>
              <a:cs typeface="Arial"/>
              <a:sym typeface="Arial"/>
            </a:endParaRPr>
          </a:p>
        </p:txBody>
      </p:sp>
      <p:cxnSp>
        <p:nvCxnSpPr>
          <p:cNvPr id="144" name="Google Shape;144;p4"/>
          <p:cNvCxnSpPr/>
          <p:nvPr/>
        </p:nvCxnSpPr>
        <p:spPr>
          <a:xfrm rot="10800000">
            <a:off x="3168318" y="1046082"/>
            <a:ext cx="955179" cy="0"/>
          </a:xfrm>
          <a:prstGeom prst="straightConnector1">
            <a:avLst/>
          </a:prstGeom>
          <a:noFill/>
          <a:ln w="19050" cap="flat" cmpd="sng">
            <a:solidFill>
              <a:srgbClr val="FFFF00"/>
            </a:solidFill>
            <a:prstDash val="dot"/>
            <a:round/>
            <a:headEnd type="triangle" w="med" len="med"/>
            <a:tailEnd type="oval" w="med" len="med"/>
          </a:ln>
        </p:spPr>
      </p:cxnSp>
      <p:cxnSp>
        <p:nvCxnSpPr>
          <p:cNvPr id="145" name="Google Shape;145;p4"/>
          <p:cNvCxnSpPr/>
          <p:nvPr/>
        </p:nvCxnSpPr>
        <p:spPr>
          <a:xfrm>
            <a:off x="3000623" y="1743386"/>
            <a:ext cx="0" cy="394798"/>
          </a:xfrm>
          <a:prstGeom prst="straightConnector1">
            <a:avLst/>
          </a:prstGeom>
          <a:noFill/>
          <a:ln w="19050" cap="flat" cmpd="sng">
            <a:solidFill>
              <a:srgbClr val="FFFF00"/>
            </a:solidFill>
            <a:prstDash val="dot"/>
            <a:round/>
            <a:headEnd type="none" w="sm" len="sm"/>
            <a:tailEnd type="oval" w="med" len="med"/>
          </a:ln>
        </p:spPr>
      </p:cxnSp>
      <p:cxnSp>
        <p:nvCxnSpPr>
          <p:cNvPr id="146" name="Google Shape;146;p4"/>
          <p:cNvCxnSpPr/>
          <p:nvPr/>
        </p:nvCxnSpPr>
        <p:spPr>
          <a:xfrm rot="10800000">
            <a:off x="3000623" y="1743386"/>
            <a:ext cx="1495642" cy="0"/>
          </a:xfrm>
          <a:prstGeom prst="straightConnector1">
            <a:avLst/>
          </a:prstGeom>
          <a:noFill/>
          <a:ln w="19050" cap="flat" cmpd="sng">
            <a:solidFill>
              <a:srgbClr val="FFFF00"/>
            </a:solidFill>
            <a:prstDash val="dot"/>
            <a:round/>
            <a:headEnd type="triangle" w="med" len="med"/>
            <a:tailEnd type="none" w="sm" len="sm"/>
          </a:ln>
        </p:spPr>
      </p:cxnSp>
      <p:cxnSp>
        <p:nvCxnSpPr>
          <p:cNvPr id="147" name="Google Shape;147;p4"/>
          <p:cNvCxnSpPr/>
          <p:nvPr/>
        </p:nvCxnSpPr>
        <p:spPr>
          <a:xfrm rot="10800000">
            <a:off x="3873440" y="2049204"/>
            <a:ext cx="740395" cy="0"/>
          </a:xfrm>
          <a:prstGeom prst="straightConnector1">
            <a:avLst/>
          </a:prstGeom>
          <a:noFill/>
          <a:ln w="19050" cap="flat" cmpd="sng">
            <a:solidFill>
              <a:srgbClr val="FFFF00"/>
            </a:solidFill>
            <a:prstDash val="dot"/>
            <a:round/>
            <a:headEnd type="triangle" w="med" len="med"/>
            <a:tailEnd type="oval" w="med" len="med"/>
          </a:ln>
        </p:spPr>
      </p:cxnSp>
      <p:cxnSp>
        <p:nvCxnSpPr>
          <p:cNvPr id="148" name="Google Shape;148;p4"/>
          <p:cNvCxnSpPr/>
          <p:nvPr/>
        </p:nvCxnSpPr>
        <p:spPr>
          <a:xfrm rot="10800000">
            <a:off x="3787016" y="2644235"/>
            <a:ext cx="967667" cy="0"/>
          </a:xfrm>
          <a:prstGeom prst="straightConnector1">
            <a:avLst/>
          </a:prstGeom>
          <a:noFill/>
          <a:ln w="19050" cap="flat" cmpd="sng">
            <a:solidFill>
              <a:srgbClr val="FFFF00"/>
            </a:solidFill>
            <a:prstDash val="dot"/>
            <a:round/>
            <a:headEnd type="triangle" w="med" len="med"/>
            <a:tailEnd type="oval" w="med" len="med"/>
          </a:ln>
        </p:spPr>
      </p:cxnSp>
      <p:cxnSp>
        <p:nvCxnSpPr>
          <p:cNvPr id="149" name="Google Shape;149;p4"/>
          <p:cNvCxnSpPr/>
          <p:nvPr/>
        </p:nvCxnSpPr>
        <p:spPr>
          <a:xfrm rot="10800000">
            <a:off x="4362280" y="3174810"/>
            <a:ext cx="503110" cy="0"/>
          </a:xfrm>
          <a:prstGeom prst="straightConnector1">
            <a:avLst/>
          </a:prstGeom>
          <a:noFill/>
          <a:ln w="19050" cap="flat" cmpd="sng">
            <a:solidFill>
              <a:srgbClr val="FFFF00"/>
            </a:solidFill>
            <a:prstDash val="dot"/>
            <a:round/>
            <a:headEnd type="triangle" w="med" len="med"/>
            <a:tailEnd type="oval" w="med" len="med"/>
          </a:ln>
        </p:spPr>
      </p:cxnSp>
      <p:cxnSp>
        <p:nvCxnSpPr>
          <p:cNvPr id="150" name="Google Shape;150;p4"/>
          <p:cNvCxnSpPr/>
          <p:nvPr/>
        </p:nvCxnSpPr>
        <p:spPr>
          <a:xfrm rot="10800000">
            <a:off x="3787016" y="3196710"/>
            <a:ext cx="0" cy="611181"/>
          </a:xfrm>
          <a:prstGeom prst="straightConnector1">
            <a:avLst/>
          </a:prstGeom>
          <a:noFill/>
          <a:ln w="19050" cap="flat" cmpd="sng">
            <a:solidFill>
              <a:srgbClr val="FFFF00"/>
            </a:solidFill>
            <a:prstDash val="dot"/>
            <a:round/>
            <a:headEnd type="none" w="sm" len="sm"/>
            <a:tailEnd type="oval" w="med" len="med"/>
          </a:ln>
        </p:spPr>
      </p:cxnSp>
      <p:cxnSp>
        <p:nvCxnSpPr>
          <p:cNvPr id="151" name="Google Shape;151;p4"/>
          <p:cNvCxnSpPr/>
          <p:nvPr/>
        </p:nvCxnSpPr>
        <p:spPr>
          <a:xfrm rot="10800000">
            <a:off x="3787016" y="3807891"/>
            <a:ext cx="656699" cy="0"/>
          </a:xfrm>
          <a:prstGeom prst="straightConnector1">
            <a:avLst/>
          </a:prstGeom>
          <a:noFill/>
          <a:ln w="19050" cap="flat" cmpd="sng">
            <a:solidFill>
              <a:srgbClr val="FFFF00"/>
            </a:solidFill>
            <a:prstDash val="dot"/>
            <a:round/>
            <a:headEnd type="triangle" w="med" len="med"/>
            <a:tailEnd type="none" w="sm" len="sm"/>
          </a:ln>
        </p:spPr>
      </p:cxnSp>
      <p:sp>
        <p:nvSpPr>
          <p:cNvPr id="152" name="Google Shape;152;p4"/>
          <p:cNvSpPr txBox="1"/>
          <p:nvPr/>
        </p:nvSpPr>
        <p:spPr>
          <a:xfrm>
            <a:off x="4055892" y="901650"/>
            <a:ext cx="1552743" cy="30774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33CC33"/>
                </a:solidFill>
                <a:latin typeface="Arial"/>
                <a:ea typeface="Arial"/>
                <a:cs typeface="Arial"/>
                <a:sym typeface="Arial"/>
              </a:rPr>
              <a:t>LEUKOENCEPHALOPATHY</a:t>
            </a:r>
            <a:endParaRPr sz="800" b="1" i="1" u="none" strike="noStrike" cap="none">
              <a:solidFill>
                <a:srgbClr val="33CC33"/>
              </a:solidFill>
              <a:latin typeface="Arial"/>
              <a:ea typeface="Arial"/>
              <a:cs typeface="Arial"/>
              <a:sym typeface="Arial"/>
            </a:endParaRPr>
          </a:p>
        </p:txBody>
      </p:sp>
      <p:sp>
        <p:nvSpPr>
          <p:cNvPr id="153" name="Google Shape;153;p4"/>
          <p:cNvSpPr txBox="1"/>
          <p:nvPr/>
        </p:nvSpPr>
        <p:spPr>
          <a:xfrm>
            <a:off x="4436982" y="1589741"/>
            <a:ext cx="1138693" cy="30774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chemeClr val="lt1"/>
                </a:solidFill>
                <a:latin typeface="Arial"/>
                <a:ea typeface="Arial"/>
                <a:cs typeface="Arial"/>
                <a:sym typeface="Arial"/>
              </a:rPr>
              <a:t>HYDROCEPHALUS</a:t>
            </a:r>
            <a:endParaRPr sz="800" b="1" i="1" u="none" strike="noStrike" cap="none">
              <a:solidFill>
                <a:schemeClr val="lt1"/>
              </a:solidFill>
              <a:latin typeface="Arial"/>
              <a:ea typeface="Arial"/>
              <a:cs typeface="Arial"/>
              <a:sym typeface="Arial"/>
            </a:endParaRPr>
          </a:p>
        </p:txBody>
      </p:sp>
      <p:sp>
        <p:nvSpPr>
          <p:cNvPr id="154" name="Google Shape;154;p4"/>
          <p:cNvSpPr txBox="1"/>
          <p:nvPr/>
        </p:nvSpPr>
        <p:spPr>
          <a:xfrm>
            <a:off x="4488806" y="1896523"/>
            <a:ext cx="954405" cy="30774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D60093"/>
                </a:solidFill>
                <a:latin typeface="Arial"/>
                <a:ea typeface="Arial"/>
                <a:cs typeface="Arial"/>
                <a:sym typeface="Arial"/>
              </a:rPr>
              <a:t>ANEURYSM</a:t>
            </a:r>
            <a:endParaRPr sz="800" b="1" i="1" u="none" strike="noStrike" cap="none">
              <a:solidFill>
                <a:srgbClr val="D60093"/>
              </a:solidFill>
              <a:latin typeface="Arial"/>
              <a:ea typeface="Arial"/>
              <a:cs typeface="Arial"/>
              <a:sym typeface="Arial"/>
            </a:endParaRPr>
          </a:p>
        </p:txBody>
      </p:sp>
      <p:sp>
        <p:nvSpPr>
          <p:cNvPr id="155" name="Google Shape;155;p4"/>
          <p:cNvSpPr txBox="1"/>
          <p:nvPr/>
        </p:nvSpPr>
        <p:spPr>
          <a:xfrm>
            <a:off x="4684116" y="2428806"/>
            <a:ext cx="954405"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33CC33"/>
                </a:solidFill>
                <a:latin typeface="Arial"/>
                <a:ea typeface="Arial"/>
                <a:cs typeface="Arial"/>
                <a:sym typeface="Arial"/>
              </a:rPr>
              <a:t>MINERALIZING ANGIOPATHY</a:t>
            </a:r>
            <a:endParaRPr sz="800" b="1" i="1" u="none" strike="noStrike" cap="none">
              <a:solidFill>
                <a:srgbClr val="33CC33"/>
              </a:solidFill>
              <a:latin typeface="Arial"/>
              <a:ea typeface="Arial"/>
              <a:cs typeface="Arial"/>
              <a:sym typeface="Arial"/>
            </a:endParaRPr>
          </a:p>
        </p:txBody>
      </p:sp>
      <p:sp>
        <p:nvSpPr>
          <p:cNvPr id="156" name="Google Shape;156;p4"/>
          <p:cNvSpPr txBox="1"/>
          <p:nvPr/>
        </p:nvSpPr>
        <p:spPr>
          <a:xfrm>
            <a:off x="4786284" y="3016019"/>
            <a:ext cx="656927" cy="30774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33CC33"/>
                </a:solidFill>
                <a:latin typeface="Arial"/>
                <a:ea typeface="Arial"/>
                <a:cs typeface="Arial"/>
                <a:sym typeface="Arial"/>
              </a:rPr>
              <a:t>SMART</a:t>
            </a:r>
            <a:endParaRPr sz="800" b="1" i="1" u="none" strike="noStrike" cap="none">
              <a:solidFill>
                <a:srgbClr val="33CC33"/>
              </a:solidFill>
              <a:latin typeface="Arial"/>
              <a:ea typeface="Arial"/>
              <a:cs typeface="Arial"/>
              <a:sym typeface="Arial"/>
            </a:endParaRPr>
          </a:p>
        </p:txBody>
      </p:sp>
      <p:sp>
        <p:nvSpPr>
          <p:cNvPr id="157" name="Google Shape;157;p4"/>
          <p:cNvSpPr txBox="1"/>
          <p:nvPr/>
        </p:nvSpPr>
        <p:spPr>
          <a:xfrm>
            <a:off x="4208015" y="3575396"/>
            <a:ext cx="1093335"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33CC33"/>
                </a:solidFill>
                <a:latin typeface="Arial"/>
                <a:ea typeface="Arial"/>
                <a:cs typeface="Arial"/>
                <a:sym typeface="Arial"/>
              </a:rPr>
              <a:t>RADIATION NECROSIS</a:t>
            </a:r>
            <a:endParaRPr sz="800" b="1" i="1" u="none" strike="noStrike" cap="none">
              <a:solidFill>
                <a:srgbClr val="33CC33"/>
              </a:solidFill>
              <a:latin typeface="Arial"/>
              <a:ea typeface="Arial"/>
              <a:cs typeface="Arial"/>
              <a:sym typeface="Arial"/>
            </a:endParaRPr>
          </a:p>
        </p:txBody>
      </p:sp>
      <p:cxnSp>
        <p:nvCxnSpPr>
          <p:cNvPr id="158" name="Google Shape;158;p4"/>
          <p:cNvCxnSpPr/>
          <p:nvPr/>
        </p:nvCxnSpPr>
        <p:spPr>
          <a:xfrm rot="10800000">
            <a:off x="3252294" y="2964217"/>
            <a:ext cx="0" cy="1238458"/>
          </a:xfrm>
          <a:prstGeom prst="straightConnector1">
            <a:avLst/>
          </a:prstGeom>
          <a:noFill/>
          <a:ln w="19050" cap="flat" cmpd="sng">
            <a:solidFill>
              <a:srgbClr val="FFFF00"/>
            </a:solidFill>
            <a:prstDash val="dot"/>
            <a:round/>
            <a:headEnd type="none" w="sm" len="sm"/>
            <a:tailEnd type="oval" w="med" len="med"/>
          </a:ln>
        </p:spPr>
      </p:cxnSp>
      <p:cxnSp>
        <p:nvCxnSpPr>
          <p:cNvPr id="159" name="Google Shape;159;p4"/>
          <p:cNvCxnSpPr/>
          <p:nvPr/>
        </p:nvCxnSpPr>
        <p:spPr>
          <a:xfrm rot="10800000">
            <a:off x="3252294" y="4213487"/>
            <a:ext cx="656699" cy="0"/>
          </a:xfrm>
          <a:prstGeom prst="straightConnector1">
            <a:avLst/>
          </a:prstGeom>
          <a:noFill/>
          <a:ln w="19050" cap="flat" cmpd="sng">
            <a:solidFill>
              <a:srgbClr val="FFFF00"/>
            </a:solidFill>
            <a:prstDash val="dot"/>
            <a:round/>
            <a:headEnd type="triangle" w="med" len="med"/>
            <a:tailEnd type="none" w="sm" len="sm"/>
          </a:ln>
        </p:spPr>
      </p:cxnSp>
      <p:sp>
        <p:nvSpPr>
          <p:cNvPr id="160" name="Google Shape;160;p4"/>
          <p:cNvSpPr txBox="1"/>
          <p:nvPr/>
        </p:nvSpPr>
        <p:spPr>
          <a:xfrm>
            <a:off x="3787016" y="4050053"/>
            <a:ext cx="671503" cy="30774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33CC33"/>
                </a:solidFill>
                <a:latin typeface="Arial"/>
                <a:ea typeface="Arial"/>
                <a:cs typeface="Arial"/>
                <a:sym typeface="Arial"/>
              </a:rPr>
              <a:t>RCVS</a:t>
            </a:r>
            <a:endParaRPr/>
          </a:p>
        </p:txBody>
      </p:sp>
      <p:cxnSp>
        <p:nvCxnSpPr>
          <p:cNvPr id="161" name="Google Shape;161;p4"/>
          <p:cNvCxnSpPr/>
          <p:nvPr/>
        </p:nvCxnSpPr>
        <p:spPr>
          <a:xfrm rot="10800000">
            <a:off x="2677438" y="3613826"/>
            <a:ext cx="0" cy="802747"/>
          </a:xfrm>
          <a:prstGeom prst="straightConnector1">
            <a:avLst/>
          </a:prstGeom>
          <a:noFill/>
          <a:ln w="19050" cap="flat" cmpd="sng">
            <a:solidFill>
              <a:srgbClr val="FFFF00"/>
            </a:solidFill>
            <a:prstDash val="dot"/>
            <a:round/>
            <a:headEnd type="none" w="sm" len="sm"/>
            <a:tailEnd type="oval" w="med" len="med"/>
          </a:ln>
        </p:spPr>
      </p:cxnSp>
      <p:cxnSp>
        <p:nvCxnSpPr>
          <p:cNvPr id="162" name="Google Shape;162;p4"/>
          <p:cNvCxnSpPr/>
          <p:nvPr/>
        </p:nvCxnSpPr>
        <p:spPr>
          <a:xfrm>
            <a:off x="1342016" y="4407470"/>
            <a:ext cx="1335422" cy="0"/>
          </a:xfrm>
          <a:prstGeom prst="straightConnector1">
            <a:avLst/>
          </a:prstGeom>
          <a:noFill/>
          <a:ln w="19050" cap="flat" cmpd="sng">
            <a:solidFill>
              <a:srgbClr val="FFFF00"/>
            </a:solidFill>
            <a:prstDash val="dot"/>
            <a:round/>
            <a:headEnd type="triangle" w="med" len="med"/>
            <a:tailEnd type="none" w="sm" len="sm"/>
          </a:ln>
        </p:spPr>
      </p:cxnSp>
      <p:sp>
        <p:nvSpPr>
          <p:cNvPr id="163" name="Google Shape;163;p4"/>
          <p:cNvSpPr txBox="1"/>
          <p:nvPr/>
        </p:nvSpPr>
        <p:spPr>
          <a:xfrm>
            <a:off x="368773" y="4201145"/>
            <a:ext cx="1094416"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800" b="1" i="1" u="none" strike="noStrike" cap="none">
                <a:solidFill>
                  <a:srgbClr val="00B0F0"/>
                </a:solidFill>
                <a:latin typeface="Arial"/>
                <a:ea typeface="Arial"/>
                <a:cs typeface="Arial"/>
                <a:sym typeface="Arial"/>
              </a:rPr>
              <a:t>BRAINSTEM ENCEPHALITIS</a:t>
            </a:r>
            <a:endParaRPr sz="800" b="1" i="1" u="none" strike="noStrike" cap="none">
              <a:solidFill>
                <a:srgbClr val="00B0F0"/>
              </a:solidFill>
              <a:latin typeface="Arial"/>
              <a:ea typeface="Arial"/>
              <a:cs typeface="Arial"/>
              <a:sym typeface="Arial"/>
            </a:endParaRPr>
          </a:p>
        </p:txBody>
      </p:sp>
      <p:pic>
        <p:nvPicPr>
          <p:cNvPr id="164" name="Google Shape;164;p4"/>
          <p:cNvPicPr preferRelativeResize="0"/>
          <p:nvPr/>
        </p:nvPicPr>
        <p:blipFill rotWithShape="1">
          <a:blip r:embed="rId4">
            <a:alphaModFix/>
          </a:blip>
          <a:srcRect l="3358" t="15184" r="2787" b="7145"/>
          <a:stretch/>
        </p:blipFill>
        <p:spPr>
          <a:xfrm>
            <a:off x="5745671" y="992998"/>
            <a:ext cx="3121573" cy="721471"/>
          </a:xfrm>
          <a:prstGeom prst="rect">
            <a:avLst/>
          </a:prstGeom>
          <a:noFill/>
          <a:ln>
            <a:noFill/>
          </a:ln>
        </p:spPr>
      </p:pic>
      <p:sp>
        <p:nvSpPr>
          <p:cNvPr id="165" name="Google Shape;165;p4"/>
          <p:cNvSpPr txBox="1"/>
          <p:nvPr/>
        </p:nvSpPr>
        <p:spPr>
          <a:xfrm>
            <a:off x="6173233" y="1107966"/>
            <a:ext cx="2519568" cy="430857"/>
          </a:xfrm>
          <a:prstGeom prst="rect">
            <a:avLst/>
          </a:prstGeom>
          <a:noFill/>
          <a:ln>
            <a:noFill/>
          </a:ln>
        </p:spPr>
        <p:txBody>
          <a:bodyPr spcFirstLastPara="1" wrap="square" lIns="91425" tIns="91425" rIns="91425" bIns="91425" anchor="t" anchorCtr="0">
            <a:spAutoFit/>
          </a:bodyPr>
          <a:lstStyle/>
          <a:p>
            <a:pPr marL="146050" marR="0" lvl="0" indent="0" algn="l" rtl="0">
              <a:lnSpc>
                <a:spcPct val="100000"/>
              </a:lnSpc>
              <a:spcBef>
                <a:spcPts val="0"/>
              </a:spcBef>
              <a:spcAft>
                <a:spcPts val="0"/>
              </a:spcAft>
              <a:buNone/>
            </a:pPr>
            <a:r>
              <a:rPr lang="en-US" sz="1600" b="1" i="1" u="none" strike="noStrike" cap="none">
                <a:solidFill>
                  <a:srgbClr val="FFFFFF"/>
                </a:solidFill>
                <a:latin typeface="Arial"/>
                <a:ea typeface="Arial"/>
                <a:cs typeface="Arial"/>
                <a:sym typeface="Arial"/>
              </a:rPr>
              <a:t>DIRECT EFFECTS</a:t>
            </a:r>
            <a:endParaRPr/>
          </a:p>
        </p:txBody>
      </p:sp>
      <p:pic>
        <p:nvPicPr>
          <p:cNvPr id="166" name="Google Shape;166;p4"/>
          <p:cNvPicPr preferRelativeResize="0"/>
          <p:nvPr/>
        </p:nvPicPr>
        <p:blipFill rotWithShape="1">
          <a:blip r:embed="rId4">
            <a:alphaModFix/>
          </a:blip>
          <a:srcRect l="3358" t="15184" r="2787" b="7145"/>
          <a:stretch/>
        </p:blipFill>
        <p:spPr>
          <a:xfrm>
            <a:off x="5745671" y="1938019"/>
            <a:ext cx="3121573" cy="721471"/>
          </a:xfrm>
          <a:prstGeom prst="rect">
            <a:avLst/>
          </a:prstGeom>
          <a:noFill/>
          <a:ln>
            <a:noFill/>
          </a:ln>
        </p:spPr>
      </p:pic>
      <p:pic>
        <p:nvPicPr>
          <p:cNvPr id="167" name="Google Shape;167;p4"/>
          <p:cNvPicPr preferRelativeResize="0"/>
          <p:nvPr/>
        </p:nvPicPr>
        <p:blipFill rotWithShape="1">
          <a:blip r:embed="rId4">
            <a:alphaModFix/>
          </a:blip>
          <a:srcRect l="3358" t="15184" r="2787" b="7145"/>
          <a:stretch/>
        </p:blipFill>
        <p:spPr>
          <a:xfrm>
            <a:off x="5745671" y="2896921"/>
            <a:ext cx="3121573" cy="721471"/>
          </a:xfrm>
          <a:prstGeom prst="rect">
            <a:avLst/>
          </a:prstGeom>
          <a:noFill/>
          <a:ln>
            <a:noFill/>
          </a:ln>
        </p:spPr>
      </p:pic>
      <p:pic>
        <p:nvPicPr>
          <p:cNvPr id="168" name="Google Shape;168;p4"/>
          <p:cNvPicPr preferRelativeResize="0"/>
          <p:nvPr/>
        </p:nvPicPr>
        <p:blipFill rotWithShape="1">
          <a:blip r:embed="rId4">
            <a:alphaModFix/>
          </a:blip>
          <a:srcRect l="3358" t="15184" r="2787" b="7145"/>
          <a:stretch/>
        </p:blipFill>
        <p:spPr>
          <a:xfrm>
            <a:off x="5745671" y="3798777"/>
            <a:ext cx="3121573" cy="721471"/>
          </a:xfrm>
          <a:prstGeom prst="rect">
            <a:avLst/>
          </a:prstGeom>
          <a:noFill/>
          <a:ln>
            <a:noFill/>
          </a:ln>
        </p:spPr>
      </p:pic>
      <p:sp>
        <p:nvSpPr>
          <p:cNvPr id="169" name="Google Shape;169;p4"/>
          <p:cNvSpPr txBox="1"/>
          <p:nvPr/>
        </p:nvSpPr>
        <p:spPr>
          <a:xfrm>
            <a:off x="5909105" y="3016019"/>
            <a:ext cx="3047823" cy="430857"/>
          </a:xfrm>
          <a:prstGeom prst="rect">
            <a:avLst/>
          </a:prstGeom>
          <a:noFill/>
          <a:ln>
            <a:noFill/>
          </a:ln>
        </p:spPr>
        <p:txBody>
          <a:bodyPr spcFirstLastPara="1" wrap="square" lIns="91425" tIns="91425" rIns="91425" bIns="91425" anchor="t" anchorCtr="0">
            <a:spAutoFit/>
          </a:bodyPr>
          <a:lstStyle/>
          <a:p>
            <a:pPr marL="146050" marR="0" lvl="0" indent="0" algn="l" rtl="0">
              <a:lnSpc>
                <a:spcPct val="100000"/>
              </a:lnSpc>
              <a:spcBef>
                <a:spcPts val="0"/>
              </a:spcBef>
              <a:spcAft>
                <a:spcPts val="0"/>
              </a:spcAft>
              <a:buNone/>
            </a:pPr>
            <a:r>
              <a:rPr lang="en-US" sz="1600" b="1" i="1" u="none" strike="noStrike" cap="none">
                <a:solidFill>
                  <a:srgbClr val="33CC33"/>
                </a:solidFill>
                <a:latin typeface="Arial"/>
                <a:ea typeface="Arial"/>
                <a:cs typeface="Arial"/>
                <a:sym typeface="Arial"/>
              </a:rPr>
              <a:t>TREATEMENT RELATED</a:t>
            </a:r>
            <a:endParaRPr/>
          </a:p>
        </p:txBody>
      </p:sp>
      <p:sp>
        <p:nvSpPr>
          <p:cNvPr id="170" name="Google Shape;170;p4"/>
          <p:cNvSpPr txBox="1"/>
          <p:nvPr/>
        </p:nvSpPr>
        <p:spPr>
          <a:xfrm>
            <a:off x="6173233" y="2049204"/>
            <a:ext cx="2378034" cy="430857"/>
          </a:xfrm>
          <a:prstGeom prst="rect">
            <a:avLst/>
          </a:prstGeom>
          <a:noFill/>
          <a:ln>
            <a:noFill/>
          </a:ln>
        </p:spPr>
        <p:txBody>
          <a:bodyPr spcFirstLastPara="1" wrap="square" lIns="91425" tIns="91425" rIns="91425" bIns="91425" anchor="t" anchorCtr="0">
            <a:spAutoFit/>
          </a:bodyPr>
          <a:lstStyle/>
          <a:p>
            <a:pPr marL="146050" marR="0" lvl="0" indent="0" algn="l" rtl="0">
              <a:lnSpc>
                <a:spcPct val="100000"/>
              </a:lnSpc>
              <a:spcBef>
                <a:spcPts val="0"/>
              </a:spcBef>
              <a:spcAft>
                <a:spcPts val="0"/>
              </a:spcAft>
              <a:buNone/>
            </a:pPr>
            <a:r>
              <a:rPr lang="en-US" sz="1600" b="1" i="1" u="none" strike="noStrike" cap="none">
                <a:solidFill>
                  <a:srgbClr val="00B0F0"/>
                </a:solidFill>
                <a:latin typeface="Arial"/>
                <a:ea typeface="Arial"/>
                <a:cs typeface="Arial"/>
                <a:sym typeface="Arial"/>
              </a:rPr>
              <a:t>INDIRECT EFFECTS</a:t>
            </a:r>
            <a:endParaRPr/>
          </a:p>
        </p:txBody>
      </p:sp>
      <p:sp>
        <p:nvSpPr>
          <p:cNvPr id="171" name="Google Shape;171;p4"/>
          <p:cNvSpPr txBox="1"/>
          <p:nvPr/>
        </p:nvSpPr>
        <p:spPr>
          <a:xfrm>
            <a:off x="6244000" y="3926942"/>
            <a:ext cx="2378034" cy="430857"/>
          </a:xfrm>
          <a:prstGeom prst="rect">
            <a:avLst/>
          </a:prstGeom>
          <a:noFill/>
          <a:ln>
            <a:noFill/>
          </a:ln>
        </p:spPr>
        <p:txBody>
          <a:bodyPr spcFirstLastPara="1" wrap="square" lIns="91425" tIns="91425" rIns="91425" bIns="91425" anchor="t" anchorCtr="0">
            <a:spAutoFit/>
          </a:bodyPr>
          <a:lstStyle/>
          <a:p>
            <a:pPr marL="146050" marR="0" lvl="0" indent="0" algn="l" rtl="0">
              <a:lnSpc>
                <a:spcPct val="100000"/>
              </a:lnSpc>
              <a:spcBef>
                <a:spcPts val="0"/>
              </a:spcBef>
              <a:spcAft>
                <a:spcPts val="0"/>
              </a:spcAft>
              <a:buNone/>
            </a:pPr>
            <a:r>
              <a:rPr lang="en-US" sz="1600" b="1" i="1" u="none" strike="noStrike" cap="none">
                <a:solidFill>
                  <a:srgbClr val="D60093"/>
                </a:solidFill>
                <a:latin typeface="Arial"/>
                <a:ea typeface="Arial"/>
                <a:cs typeface="Arial"/>
                <a:sym typeface="Arial"/>
              </a:rPr>
              <a:t>MULTIFACTORIAL</a:t>
            </a:r>
            <a:endParaRPr/>
          </a:p>
        </p:txBody>
      </p:sp>
    </p:spTree>
    <p:extLst>
      <p:ext uri="{BB962C8B-B14F-4D97-AF65-F5344CB8AC3E}">
        <p14:creationId xmlns:p14="http://schemas.microsoft.com/office/powerpoint/2010/main" val="246267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5"/>
          <p:cNvPicPr preferRelativeResize="0"/>
          <p:nvPr/>
        </p:nvPicPr>
        <p:blipFill rotWithShape="1">
          <a:blip r:embed="rId3">
            <a:alphaModFix/>
          </a:blip>
          <a:srcRect l="6385" t="12778" r="6727" b="14167"/>
          <a:stretch/>
        </p:blipFill>
        <p:spPr>
          <a:xfrm>
            <a:off x="311285" y="1548027"/>
            <a:ext cx="8492247" cy="1955260"/>
          </a:xfrm>
          <a:prstGeom prst="rect">
            <a:avLst/>
          </a:prstGeom>
          <a:noFill/>
          <a:ln>
            <a:noFill/>
          </a:ln>
        </p:spPr>
      </p:pic>
      <p:sp>
        <p:nvSpPr>
          <p:cNvPr id="177" name="Google Shape;177;p5"/>
          <p:cNvSpPr txBox="1"/>
          <p:nvPr/>
        </p:nvSpPr>
        <p:spPr>
          <a:xfrm>
            <a:off x="458840" y="1971675"/>
            <a:ext cx="8027935" cy="1107965"/>
          </a:xfrm>
          <a:prstGeom prst="rect">
            <a:avLst/>
          </a:prstGeom>
          <a:noFill/>
          <a:ln>
            <a:noFill/>
          </a:ln>
        </p:spPr>
        <p:txBody>
          <a:bodyPr spcFirstLastPara="1" wrap="square" lIns="91425" tIns="91425" rIns="91425" bIns="91425" anchor="t" anchorCtr="0">
            <a:spAutoFit/>
          </a:bodyPr>
          <a:lstStyle/>
          <a:p>
            <a:pPr marL="146050" marR="0" lvl="0" indent="0" algn="ctr" rtl="0">
              <a:lnSpc>
                <a:spcPct val="100000"/>
              </a:lnSpc>
              <a:spcBef>
                <a:spcPts val="0"/>
              </a:spcBef>
              <a:spcAft>
                <a:spcPts val="0"/>
              </a:spcAft>
              <a:buNone/>
            </a:pPr>
            <a:r>
              <a:rPr lang="en-US" sz="6000" b="1" i="1" u="none" strike="noStrike" cap="none">
                <a:solidFill>
                  <a:srgbClr val="FFFFFF"/>
                </a:solidFill>
                <a:latin typeface="Arial"/>
                <a:ea typeface="Arial"/>
                <a:cs typeface="Arial"/>
                <a:sym typeface="Arial"/>
              </a:rPr>
              <a:t>DIRECT EFFECTS</a:t>
            </a:r>
            <a:endParaRPr/>
          </a:p>
        </p:txBody>
      </p:sp>
      <p:sp>
        <p:nvSpPr>
          <p:cNvPr id="4" name="Google Shape;182;p6">
            <a:extLst>
              <a:ext uri="{FF2B5EF4-FFF2-40B4-BE49-F238E27FC236}">
                <a16:creationId xmlns:a16="http://schemas.microsoft.com/office/drawing/2014/main" id="{C8C104CE-03AC-42DE-B6F3-1A66960F100A}"/>
              </a:ext>
            </a:extLst>
          </p:cNvPr>
          <p:cNvSpPr/>
          <p:nvPr/>
        </p:nvSpPr>
        <p:spPr>
          <a:xfrm>
            <a:off x="225250" y="717824"/>
            <a:ext cx="8550000" cy="3868200"/>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50000"/>
              </a:lnSpc>
              <a:spcBef>
                <a:spcPts val="0"/>
              </a:spcBef>
              <a:spcAft>
                <a:spcPts val="0"/>
              </a:spcAft>
              <a:buClr>
                <a:srgbClr val="FFFFFF"/>
              </a:buClr>
              <a:buSzPts val="1600"/>
              <a:buFont typeface="Arial"/>
              <a:buChar char="●"/>
            </a:pPr>
            <a:r>
              <a:rPr lang="en-US" sz="1200">
                <a:solidFill>
                  <a:srgbClr val="A4C2F4"/>
                </a:solidFill>
              </a:rPr>
              <a:t>M</a:t>
            </a:r>
            <a:r>
              <a:rPr lang="en-US" sz="1200" b="0" i="0" u="none" strike="noStrike" cap="none">
                <a:solidFill>
                  <a:srgbClr val="A4C2F4"/>
                </a:solidFill>
                <a:latin typeface="Arial"/>
                <a:ea typeface="Arial"/>
                <a:cs typeface="Arial"/>
                <a:sym typeface="Arial"/>
              </a:rPr>
              <a:t>etastatic involvement of cranioencephalic region </a:t>
            </a:r>
            <a:r>
              <a:rPr lang="en-US" sz="1200" b="0" i="0" u="none" strike="noStrike" cap="none">
                <a:solidFill>
                  <a:srgbClr val="FFFFFF"/>
                </a:solidFill>
                <a:latin typeface="Arial"/>
                <a:ea typeface="Arial"/>
                <a:cs typeface="Arial"/>
                <a:sym typeface="Arial"/>
              </a:rPr>
              <a:t>represents the most common </a:t>
            </a:r>
            <a:r>
              <a:rPr lang="en-US" sz="1200" b="0" i="0" u="none" strike="noStrike" cap="none">
                <a:solidFill>
                  <a:srgbClr val="A4C2F4"/>
                </a:solidFill>
                <a:latin typeface="Arial"/>
                <a:ea typeface="Arial"/>
                <a:cs typeface="Arial"/>
                <a:sym typeface="Arial"/>
              </a:rPr>
              <a:t>direct damage </a:t>
            </a:r>
            <a:r>
              <a:rPr lang="en-US" sz="1200" b="0" i="0" u="none" strike="noStrike" cap="none">
                <a:solidFill>
                  <a:srgbClr val="FFFFFF"/>
                </a:solidFill>
                <a:latin typeface="Arial"/>
                <a:ea typeface="Arial"/>
                <a:cs typeface="Arial"/>
                <a:sym typeface="Arial"/>
              </a:rPr>
              <a:t>caused by neoplastic disease. </a:t>
            </a:r>
            <a:r>
              <a:rPr lang="en-US" sz="1200" b="0" i="0" u="none" strike="noStrike" cap="none">
                <a:solidFill>
                  <a:srgbClr val="A4C2F4"/>
                </a:solidFill>
                <a:latin typeface="Arial"/>
                <a:ea typeface="Arial"/>
                <a:cs typeface="Arial"/>
                <a:sym typeface="Arial"/>
              </a:rPr>
              <a:t>Brain and medullary metastasis, neoplastic meningitis, and bone metastasis </a:t>
            </a:r>
            <a:r>
              <a:rPr lang="en-US" sz="1200" b="0" i="0" u="none" strike="noStrike" cap="none">
                <a:solidFill>
                  <a:srgbClr val="FFFFFF"/>
                </a:solidFill>
                <a:latin typeface="Arial"/>
                <a:ea typeface="Arial"/>
                <a:cs typeface="Arial"/>
                <a:sym typeface="Arial"/>
              </a:rPr>
              <a:t>are the three forms of secondary cranioencephalic involvement.</a:t>
            </a:r>
            <a:endParaRPr/>
          </a:p>
          <a:p>
            <a:pPr marL="127000" marR="0" lvl="0" indent="0" algn="just" rtl="0">
              <a:lnSpc>
                <a:spcPct val="150000"/>
              </a:lnSpc>
              <a:spcBef>
                <a:spcPts val="0"/>
              </a:spcBef>
              <a:spcAft>
                <a:spcPts val="0"/>
              </a:spcAft>
              <a:buNone/>
            </a:pPr>
            <a:endParaRPr sz="500" b="0" i="0" u="none" strike="noStrike" cap="none">
              <a:solidFill>
                <a:srgbClr val="FFFFFF"/>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a:solidFill>
                  <a:srgbClr val="A4C2F4"/>
                </a:solidFill>
                <a:latin typeface="Arial"/>
                <a:ea typeface="Arial"/>
                <a:cs typeface="Arial"/>
                <a:sym typeface="Arial"/>
              </a:rPr>
              <a:t>Acute spinal cord compression and hydrocephalus</a:t>
            </a:r>
            <a:r>
              <a:rPr lang="en-US" sz="1200">
                <a:solidFill>
                  <a:srgbClr val="A4C2F4"/>
                </a:solidFill>
              </a:rPr>
              <a:t> </a:t>
            </a:r>
            <a:r>
              <a:rPr lang="en-US" sz="1200">
                <a:solidFill>
                  <a:schemeClr val="lt1"/>
                </a:solidFill>
              </a:rPr>
              <a:t>may be consequences of such metastatic involvement and are</a:t>
            </a:r>
            <a:r>
              <a:rPr lang="en-US" sz="1200">
                <a:solidFill>
                  <a:srgbClr val="A4C2F4"/>
                </a:solidFill>
              </a:rPr>
              <a:t> considered</a:t>
            </a:r>
            <a:r>
              <a:rPr lang="en-US" sz="1200" b="0" i="0" u="none" strike="noStrike" cap="none">
                <a:solidFill>
                  <a:srgbClr val="A4C2F4"/>
                </a:solidFill>
                <a:latin typeface="Arial"/>
                <a:ea typeface="Arial"/>
                <a:cs typeface="Arial"/>
                <a:sym typeface="Arial"/>
              </a:rPr>
              <a:t> neurological emergencies</a:t>
            </a:r>
            <a:r>
              <a:rPr lang="en-US" sz="1200">
                <a:solidFill>
                  <a:srgbClr val="A4C2F4"/>
                </a:solidFill>
              </a:rPr>
              <a:t>.</a:t>
            </a:r>
            <a:endParaRPr sz="500" b="0" i="0" u="none" strike="noStrike" cap="none">
              <a:solidFill>
                <a:srgbClr val="A4C2F4"/>
              </a:solidFill>
              <a:latin typeface="Arial"/>
              <a:ea typeface="Arial"/>
              <a:cs typeface="Arial"/>
              <a:sym typeface="Arial"/>
            </a:endParaRPr>
          </a:p>
          <a:p>
            <a:pPr marL="457200" marR="0" lvl="1" indent="-330200" algn="just" rtl="0">
              <a:lnSpc>
                <a:spcPct val="150000"/>
              </a:lnSpc>
              <a:spcBef>
                <a:spcPts val="0"/>
              </a:spcBef>
              <a:spcAft>
                <a:spcPts val="0"/>
              </a:spcAft>
              <a:buClr>
                <a:srgbClr val="FFFFFF"/>
              </a:buClr>
              <a:buSzPts val="1600"/>
              <a:buFont typeface="Arial"/>
              <a:buChar char="●"/>
            </a:pPr>
            <a:r>
              <a:rPr lang="en-US" sz="1200" b="0" i="0" u="none" strike="noStrike" cap="none">
                <a:solidFill>
                  <a:schemeClr val="lt1"/>
                </a:solidFill>
                <a:latin typeface="Arial"/>
                <a:ea typeface="Arial"/>
                <a:cs typeface="Arial"/>
                <a:sym typeface="Arial"/>
              </a:rPr>
              <a:t>Regarding bone involvement, special attention should be given to the </a:t>
            </a:r>
            <a:r>
              <a:rPr lang="en-US" sz="1200" b="0" i="0" u="none" strike="noStrike" cap="none">
                <a:solidFill>
                  <a:srgbClr val="A4C2F4"/>
                </a:solidFill>
                <a:latin typeface="Arial"/>
                <a:ea typeface="Arial"/>
                <a:cs typeface="Arial"/>
                <a:sym typeface="Arial"/>
              </a:rPr>
              <a:t>clivus, pterion and mandibular condyles</a:t>
            </a:r>
            <a:r>
              <a:rPr lang="en-US" sz="1200" b="0" i="0" u="none" strike="noStrike" cap="none">
                <a:solidFill>
                  <a:schemeClr val="lt1"/>
                </a:solidFill>
                <a:latin typeface="Arial"/>
                <a:ea typeface="Arial"/>
                <a:cs typeface="Arial"/>
                <a:sym typeface="Arial"/>
              </a:rPr>
              <a:t>, </a:t>
            </a:r>
            <a:r>
              <a:rPr lang="en-US" sz="1200">
                <a:solidFill>
                  <a:schemeClr val="lt1"/>
                </a:solidFill>
              </a:rPr>
              <a:t>f</a:t>
            </a:r>
            <a:r>
              <a:rPr lang="en-US" sz="1200" b="0" i="0" u="none" strike="noStrike" cap="none">
                <a:solidFill>
                  <a:schemeClr val="lt1"/>
                </a:solidFill>
                <a:latin typeface="Arial"/>
                <a:ea typeface="Arial"/>
                <a:cs typeface="Arial"/>
                <a:sym typeface="Arial"/>
              </a:rPr>
              <a:t>requently affected and </a:t>
            </a:r>
            <a:r>
              <a:rPr lang="en-US" sz="1200">
                <a:solidFill>
                  <a:schemeClr val="lt1"/>
                </a:solidFill>
              </a:rPr>
              <a:t>underdiagnosed in the initial</a:t>
            </a:r>
            <a:r>
              <a:rPr lang="en-US" sz="1200" b="0" i="0" u="none" strike="noStrike" cap="none">
                <a:solidFill>
                  <a:schemeClr val="lt1"/>
                </a:solidFill>
                <a:latin typeface="Arial"/>
                <a:ea typeface="Arial"/>
                <a:cs typeface="Arial"/>
                <a:sym typeface="Arial"/>
              </a:rPr>
              <a:t> assessment.</a:t>
            </a:r>
            <a:endParaRPr/>
          </a:p>
          <a:p>
            <a:pPr marL="127000" marR="0" lvl="1" indent="0" algn="just" rtl="0">
              <a:lnSpc>
                <a:spcPct val="150000"/>
              </a:lnSpc>
              <a:spcBef>
                <a:spcPts val="0"/>
              </a:spcBef>
              <a:spcAft>
                <a:spcPts val="0"/>
              </a:spcAft>
              <a:buNone/>
            </a:pPr>
            <a:endParaRPr sz="500" b="0" i="0" u="none" strike="noStrike" cap="none">
              <a:solidFill>
                <a:schemeClr val="lt1"/>
              </a:solidFill>
              <a:latin typeface="Arial"/>
              <a:ea typeface="Arial"/>
              <a:cs typeface="Arial"/>
              <a:sym typeface="Arial"/>
            </a:endParaRPr>
          </a:p>
          <a:p>
            <a:pPr marL="457200" marR="0" lvl="1" indent="-330200" algn="just" rtl="0">
              <a:lnSpc>
                <a:spcPct val="150000"/>
              </a:lnSpc>
              <a:spcBef>
                <a:spcPts val="0"/>
              </a:spcBef>
              <a:spcAft>
                <a:spcPts val="0"/>
              </a:spcAft>
              <a:buClr>
                <a:srgbClr val="FFFFFF"/>
              </a:buClr>
              <a:buSzPts val="1600"/>
              <a:buFont typeface="Arial"/>
              <a:buChar char="●"/>
            </a:pPr>
            <a:r>
              <a:rPr lang="en-US" sz="1200">
                <a:solidFill>
                  <a:srgbClr val="A4C2F4"/>
                </a:solidFill>
              </a:rPr>
              <a:t>H</a:t>
            </a:r>
            <a:r>
              <a:rPr lang="en-US" sz="1200" b="0" i="0" u="none" strike="noStrike" cap="none">
                <a:solidFill>
                  <a:srgbClr val="A4C2F4"/>
                </a:solidFill>
                <a:latin typeface="Arial"/>
                <a:ea typeface="Arial"/>
                <a:cs typeface="Arial"/>
                <a:sym typeface="Arial"/>
              </a:rPr>
              <a:t>yperviscosity syndrome (HSV) </a:t>
            </a:r>
            <a:r>
              <a:rPr lang="en-US" sz="1200" b="0" i="0" u="none" strike="noStrike" cap="none">
                <a:solidFill>
                  <a:schemeClr val="lt1"/>
                </a:solidFill>
                <a:latin typeface="Arial"/>
                <a:ea typeface="Arial"/>
                <a:cs typeface="Arial"/>
                <a:sym typeface="Arial"/>
              </a:rPr>
              <a:t>is another </a:t>
            </a:r>
            <a:r>
              <a:rPr lang="en-US" sz="1200" b="0" i="0" u="none" strike="noStrike" cap="none">
                <a:solidFill>
                  <a:srgbClr val="A4C2F4"/>
                </a:solidFill>
                <a:latin typeface="Arial"/>
                <a:ea typeface="Arial"/>
                <a:cs typeface="Arial"/>
                <a:sym typeface="Arial"/>
              </a:rPr>
              <a:t>direct complication </a:t>
            </a:r>
            <a:r>
              <a:rPr lang="en-US" sz="1200" b="0" i="0" u="none" strike="noStrike" cap="none">
                <a:solidFill>
                  <a:schemeClr val="lt1"/>
                </a:solidFill>
                <a:latin typeface="Arial"/>
                <a:ea typeface="Arial"/>
                <a:cs typeface="Arial"/>
                <a:sym typeface="Arial"/>
              </a:rPr>
              <a:t>of cancer usually </a:t>
            </a:r>
            <a:r>
              <a:rPr lang="en-US" sz="1200">
                <a:solidFill>
                  <a:schemeClr val="lt1"/>
                </a:solidFill>
              </a:rPr>
              <a:t>related to</a:t>
            </a:r>
            <a:r>
              <a:rPr lang="en-US" sz="1200" b="0" i="0" u="none" strike="noStrike" cap="none">
                <a:solidFill>
                  <a:schemeClr val="lt1"/>
                </a:solidFill>
                <a:latin typeface="Arial"/>
                <a:ea typeface="Arial"/>
                <a:cs typeface="Arial"/>
                <a:sym typeface="Arial"/>
              </a:rPr>
              <a:t> </a:t>
            </a:r>
            <a:r>
              <a:rPr lang="en-US" sz="1200" b="0" i="0" u="none" strike="noStrike" cap="none">
                <a:solidFill>
                  <a:srgbClr val="A4C2F4"/>
                </a:solidFill>
                <a:latin typeface="Arial"/>
                <a:ea typeface="Arial"/>
                <a:cs typeface="Arial"/>
                <a:sym typeface="Arial"/>
              </a:rPr>
              <a:t>hematologic neoplasms </a:t>
            </a:r>
            <a:r>
              <a:rPr lang="en-US" sz="1200" b="0" i="0" u="none" strike="noStrike" cap="none">
                <a:solidFill>
                  <a:schemeClr val="lt1"/>
                </a:solidFill>
                <a:latin typeface="Arial"/>
                <a:ea typeface="Arial"/>
                <a:cs typeface="Arial"/>
                <a:sym typeface="Arial"/>
              </a:rPr>
              <a:t>such as </a:t>
            </a:r>
            <a:r>
              <a:rPr lang="en-US" sz="1200" b="0" i="0" u="none" strike="noStrike" cap="none">
                <a:solidFill>
                  <a:srgbClr val="A4C2F4"/>
                </a:solidFill>
                <a:latin typeface="Arial"/>
                <a:ea typeface="Arial"/>
                <a:cs typeface="Arial"/>
                <a:sym typeface="Arial"/>
              </a:rPr>
              <a:t>macroglobulinaemia, non-Hodgkin lymphoma, multiple myeloma and leukaemia.</a:t>
            </a:r>
            <a:endParaRPr sz="500" b="0" i="0" u="none" strike="noStrike" cap="none">
              <a:solidFill>
                <a:srgbClr val="A4C2F4"/>
              </a:solidFill>
              <a:latin typeface="Arial"/>
              <a:ea typeface="Arial"/>
              <a:cs typeface="Arial"/>
              <a:sym typeface="Arial"/>
            </a:endParaRPr>
          </a:p>
          <a:p>
            <a:pPr marL="127000" marR="0" lvl="0" indent="0" algn="just" rtl="0">
              <a:lnSpc>
                <a:spcPct val="150000"/>
              </a:lnSpc>
              <a:spcBef>
                <a:spcPts val="0"/>
              </a:spcBef>
              <a:spcAft>
                <a:spcPts val="0"/>
              </a:spcAft>
              <a:buNone/>
            </a:pPr>
            <a:endParaRPr sz="500" b="0" i="0" u="none" strike="noStrike" cap="none">
              <a:solidFill>
                <a:srgbClr val="A4C2F4"/>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a:solidFill>
                  <a:schemeClr val="lt1"/>
                </a:solidFill>
                <a:latin typeface="Arial"/>
                <a:ea typeface="Arial"/>
                <a:cs typeface="Arial"/>
                <a:sym typeface="Arial"/>
              </a:rPr>
              <a:t>Headache, seizures, cognitive deficits and/or focal neurologic symptoms are the main symptoms of the direct effect of cancer on the CNS.</a:t>
            </a:r>
            <a:endParaRPr sz="1400" b="0" i="0" u="none" strike="noStrike" cap="none">
              <a:solidFill>
                <a:srgbClr val="A4C2F4"/>
              </a:solidFill>
              <a:latin typeface="Arial"/>
              <a:ea typeface="Arial"/>
              <a:cs typeface="Arial"/>
              <a:sym typeface="Arial"/>
            </a:endParaRPr>
          </a:p>
          <a:p>
            <a:pPr marL="457200" marR="0" lvl="0" indent="-228600" algn="just" rtl="0">
              <a:lnSpc>
                <a:spcPct val="150000"/>
              </a:lnSpc>
              <a:spcBef>
                <a:spcPts val="0"/>
              </a:spcBef>
              <a:spcAft>
                <a:spcPts val="0"/>
              </a:spcAft>
              <a:buClr>
                <a:srgbClr val="FFFFFF"/>
              </a:buClr>
              <a:buSzPts val="1600"/>
              <a:buFont typeface="Arial"/>
              <a:buNone/>
            </a:pPr>
            <a:endParaRPr sz="1400" b="0" i="0" u="none" strike="noStrike" cap="none">
              <a:solidFill>
                <a:srgbClr val="FFFFFF"/>
              </a:solidFill>
              <a:latin typeface="Arial"/>
              <a:ea typeface="Arial"/>
              <a:cs typeface="Arial"/>
              <a:sym typeface="Arial"/>
            </a:endParaRPr>
          </a:p>
        </p:txBody>
      </p:sp>
      <p:sp>
        <p:nvSpPr>
          <p:cNvPr id="5" name="Google Shape;183;p6">
            <a:extLst>
              <a:ext uri="{FF2B5EF4-FFF2-40B4-BE49-F238E27FC236}">
                <a16:creationId xmlns:a16="http://schemas.microsoft.com/office/drawing/2014/main" id="{5DF3F8A9-DEDC-4A85-86A4-D2AC2215AEB6}"/>
              </a:ext>
            </a:extLst>
          </p:cNvPr>
          <p:cNvSpPr txBox="1"/>
          <p:nvPr/>
        </p:nvSpPr>
        <p:spPr>
          <a:xfrm>
            <a:off x="0"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FFFFFF"/>
                </a:solidFill>
                <a:latin typeface="Arial"/>
                <a:ea typeface="Arial"/>
                <a:cs typeface="Arial"/>
                <a:sym typeface="Arial"/>
              </a:rPr>
              <a:t>Direct Effects</a:t>
            </a:r>
            <a:endParaRPr sz="2600" b="0" i="0" u="none" strike="noStrike" cap="none">
              <a:solidFill>
                <a:srgbClr val="000000"/>
              </a:solidFill>
              <a:latin typeface="Tahoma"/>
              <a:ea typeface="Tahoma"/>
              <a:cs typeface="Tahoma"/>
              <a:sym typeface="Tahoma"/>
            </a:endParaRPr>
          </a:p>
        </p:txBody>
      </p:sp>
    </p:spTree>
    <p:extLst>
      <p:ext uri="{BB962C8B-B14F-4D97-AF65-F5344CB8AC3E}">
        <p14:creationId xmlns:p14="http://schemas.microsoft.com/office/powerpoint/2010/main" val="412028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76"/>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7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p:bldP spid="177" grpId="1"/>
      <p:bldP spid="4" grpId="0"/>
      <p:bldP spid="4" grpId="1"/>
      <p:bldP spid="5" grpId="0"/>
      <p:bldP spid="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7"/>
          <p:cNvSpPr txBox="1"/>
          <p:nvPr/>
        </p:nvSpPr>
        <p:spPr>
          <a:xfrm>
            <a:off x="146357"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Direct Effects: </a:t>
            </a:r>
            <a:r>
              <a:rPr lang="en-US" sz="2200" b="1" i="0" u="none" strike="noStrike" cap="none">
                <a:solidFill>
                  <a:srgbClr val="A4C2F4"/>
                </a:solidFill>
                <a:latin typeface="Arial"/>
                <a:ea typeface="Arial"/>
                <a:cs typeface="Arial"/>
                <a:sym typeface="Arial"/>
              </a:rPr>
              <a:t>Metastatic Involvement</a:t>
            </a:r>
            <a:endParaRPr sz="2200" b="0" i="0" u="none" strike="noStrike" cap="none">
              <a:solidFill>
                <a:srgbClr val="A4C2F4"/>
              </a:solidFill>
              <a:latin typeface="Arial"/>
              <a:ea typeface="Arial"/>
              <a:cs typeface="Arial"/>
              <a:sym typeface="Arial"/>
            </a:endParaRPr>
          </a:p>
        </p:txBody>
      </p:sp>
      <p:sp>
        <p:nvSpPr>
          <p:cNvPr id="189" name="Google Shape;189;p7"/>
          <p:cNvSpPr txBox="1"/>
          <p:nvPr/>
        </p:nvSpPr>
        <p:spPr>
          <a:xfrm>
            <a:off x="3960358" y="698131"/>
            <a:ext cx="1265376" cy="5077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accent6"/>
                </a:solidFill>
                <a:latin typeface="Arial"/>
                <a:ea typeface="Arial"/>
                <a:cs typeface="Arial"/>
                <a:sym typeface="Arial"/>
              </a:rPr>
              <a:t>71 years old woman with breast cancer (A and B). </a:t>
            </a:r>
            <a:endParaRPr sz="900" b="0" i="0" u="none" strike="noStrike" cap="none">
              <a:solidFill>
                <a:srgbClr val="FFFF00"/>
              </a:solidFill>
              <a:latin typeface="Arial"/>
              <a:ea typeface="Arial"/>
              <a:cs typeface="Arial"/>
              <a:sym typeface="Arial"/>
            </a:endParaRPr>
          </a:p>
        </p:txBody>
      </p:sp>
      <p:pic>
        <p:nvPicPr>
          <p:cNvPr id="190" name="Google Shape;190;p7"/>
          <p:cNvPicPr preferRelativeResize="0"/>
          <p:nvPr/>
        </p:nvPicPr>
        <p:blipFill rotWithShape="1">
          <a:blip r:embed="rId3">
            <a:alphaModFix/>
          </a:blip>
          <a:srcRect l="28305" t="942" r="32356" b="52918"/>
          <a:stretch/>
        </p:blipFill>
        <p:spPr>
          <a:xfrm>
            <a:off x="109391" y="698131"/>
            <a:ext cx="1919650" cy="2251550"/>
          </a:xfrm>
          <a:prstGeom prst="rect">
            <a:avLst/>
          </a:prstGeom>
          <a:noFill/>
          <a:ln>
            <a:noFill/>
          </a:ln>
        </p:spPr>
      </p:pic>
      <p:pic>
        <p:nvPicPr>
          <p:cNvPr id="191" name="Google Shape;191;p7"/>
          <p:cNvPicPr preferRelativeResize="0"/>
          <p:nvPr/>
        </p:nvPicPr>
        <p:blipFill rotWithShape="1">
          <a:blip r:embed="rId4">
            <a:alphaModFix/>
          </a:blip>
          <a:srcRect l="28386" t="1083" r="34374" b="53470"/>
          <a:stretch/>
        </p:blipFill>
        <p:spPr>
          <a:xfrm>
            <a:off x="2073573" y="698336"/>
            <a:ext cx="1844695" cy="2251349"/>
          </a:xfrm>
          <a:prstGeom prst="rect">
            <a:avLst/>
          </a:prstGeom>
          <a:noFill/>
          <a:ln>
            <a:noFill/>
          </a:ln>
        </p:spPr>
      </p:pic>
      <p:pic>
        <p:nvPicPr>
          <p:cNvPr id="192" name="Google Shape;192;p7"/>
          <p:cNvPicPr preferRelativeResize="0"/>
          <p:nvPr/>
        </p:nvPicPr>
        <p:blipFill rotWithShape="1">
          <a:blip r:embed="rId5">
            <a:alphaModFix/>
          </a:blip>
          <a:srcRect l="16177" t="18956" r="17094" b="9903"/>
          <a:stretch/>
        </p:blipFill>
        <p:spPr>
          <a:xfrm>
            <a:off x="109391" y="3009712"/>
            <a:ext cx="1844695" cy="2168027"/>
          </a:xfrm>
          <a:prstGeom prst="rect">
            <a:avLst/>
          </a:prstGeom>
          <a:noFill/>
          <a:ln>
            <a:noFill/>
          </a:ln>
        </p:spPr>
      </p:pic>
      <p:pic>
        <p:nvPicPr>
          <p:cNvPr id="193" name="Google Shape;193;p7"/>
          <p:cNvPicPr preferRelativeResize="0"/>
          <p:nvPr/>
        </p:nvPicPr>
        <p:blipFill rotWithShape="1">
          <a:blip r:embed="rId6">
            <a:alphaModFix/>
          </a:blip>
          <a:srcRect l="15992" t="18956" r="17278" b="9352"/>
          <a:stretch/>
        </p:blipFill>
        <p:spPr>
          <a:xfrm>
            <a:off x="2114269" y="3006868"/>
            <a:ext cx="1803999" cy="2136632"/>
          </a:xfrm>
          <a:prstGeom prst="rect">
            <a:avLst/>
          </a:prstGeom>
          <a:noFill/>
          <a:ln>
            <a:noFill/>
          </a:ln>
        </p:spPr>
      </p:pic>
      <p:sp>
        <p:nvSpPr>
          <p:cNvPr id="194" name="Google Shape;194;p7"/>
          <p:cNvSpPr txBox="1"/>
          <p:nvPr/>
        </p:nvSpPr>
        <p:spPr>
          <a:xfrm>
            <a:off x="3900760" y="3006868"/>
            <a:ext cx="1437909" cy="5077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accent6"/>
                </a:solidFill>
                <a:latin typeface="Arial"/>
                <a:ea typeface="Arial"/>
                <a:cs typeface="Arial"/>
                <a:sym typeface="Arial"/>
              </a:rPr>
              <a:t>52 years old man with metastatic oral cavity carcinoma (C and D). </a:t>
            </a:r>
            <a:endParaRPr sz="900" b="0" i="0" u="none" strike="noStrike" cap="none">
              <a:solidFill>
                <a:srgbClr val="FFFF00"/>
              </a:solidFill>
              <a:latin typeface="Arial"/>
              <a:ea typeface="Arial"/>
              <a:cs typeface="Arial"/>
              <a:sym typeface="Arial"/>
            </a:endParaRPr>
          </a:p>
        </p:txBody>
      </p:sp>
      <p:pic>
        <p:nvPicPr>
          <p:cNvPr id="195" name="Google Shape;195;p7"/>
          <p:cNvPicPr preferRelativeResize="0"/>
          <p:nvPr/>
        </p:nvPicPr>
        <p:blipFill rotWithShape="1">
          <a:blip r:embed="rId7">
            <a:alphaModFix/>
          </a:blip>
          <a:srcRect l="16177" t="19876" r="15073" b="5676"/>
          <a:stretch/>
        </p:blipFill>
        <p:spPr>
          <a:xfrm>
            <a:off x="7233274" y="626623"/>
            <a:ext cx="1888030" cy="2096727"/>
          </a:xfrm>
          <a:prstGeom prst="ellipse">
            <a:avLst/>
          </a:prstGeom>
          <a:noFill/>
          <a:ln>
            <a:noFill/>
          </a:ln>
        </p:spPr>
      </p:pic>
      <p:pic>
        <p:nvPicPr>
          <p:cNvPr id="196" name="Google Shape;196;p7"/>
          <p:cNvPicPr preferRelativeResize="0"/>
          <p:nvPr/>
        </p:nvPicPr>
        <p:blipFill rotWithShape="1">
          <a:blip r:embed="rId8">
            <a:alphaModFix/>
          </a:blip>
          <a:srcRect l="19005" t="16016" r="17665" b="7644"/>
          <a:stretch/>
        </p:blipFill>
        <p:spPr>
          <a:xfrm>
            <a:off x="5404266" y="2789958"/>
            <a:ext cx="1864046" cy="2246994"/>
          </a:xfrm>
          <a:prstGeom prst="ellipse">
            <a:avLst/>
          </a:prstGeom>
          <a:noFill/>
          <a:ln>
            <a:noFill/>
          </a:ln>
        </p:spPr>
      </p:pic>
      <p:pic>
        <p:nvPicPr>
          <p:cNvPr id="197" name="Google Shape;197;p7"/>
          <p:cNvPicPr preferRelativeResize="0"/>
          <p:nvPr/>
        </p:nvPicPr>
        <p:blipFill rotWithShape="1">
          <a:blip r:embed="rId9">
            <a:alphaModFix/>
          </a:blip>
          <a:srcRect l="36839" t="20315" r="10833" b="10570"/>
          <a:stretch/>
        </p:blipFill>
        <p:spPr>
          <a:xfrm>
            <a:off x="5198400" y="624337"/>
            <a:ext cx="1979565" cy="1988730"/>
          </a:xfrm>
          <a:prstGeom prst="ellipse">
            <a:avLst/>
          </a:prstGeom>
          <a:noFill/>
          <a:ln>
            <a:noFill/>
          </a:ln>
        </p:spPr>
      </p:pic>
      <p:sp>
        <p:nvSpPr>
          <p:cNvPr id="198" name="Google Shape;198;p7"/>
          <p:cNvSpPr/>
          <p:nvPr/>
        </p:nvSpPr>
        <p:spPr>
          <a:xfrm>
            <a:off x="355725" y="891525"/>
            <a:ext cx="1009816" cy="1864762"/>
          </a:xfrm>
          <a:prstGeom prst="ellipse">
            <a:avLst/>
          </a:prstGeom>
          <a:noFill/>
          <a:ln w="25400" cap="flat" cmpd="sng">
            <a:solidFill>
              <a:srgbClr val="FFFF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9" name="Google Shape;199;p7"/>
          <p:cNvSpPr/>
          <p:nvPr/>
        </p:nvSpPr>
        <p:spPr>
          <a:xfrm>
            <a:off x="2387749" y="902557"/>
            <a:ext cx="1009816" cy="1864762"/>
          </a:xfrm>
          <a:prstGeom prst="ellipse">
            <a:avLst/>
          </a:prstGeom>
          <a:noFill/>
          <a:ln w="25400" cap="flat" cmpd="sng">
            <a:solidFill>
              <a:srgbClr val="FFFF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200" name="Google Shape;200;p7"/>
          <p:cNvCxnSpPr/>
          <p:nvPr/>
        </p:nvCxnSpPr>
        <p:spPr>
          <a:xfrm>
            <a:off x="1365541" y="4183778"/>
            <a:ext cx="399118" cy="0"/>
          </a:xfrm>
          <a:prstGeom prst="straightConnector1">
            <a:avLst/>
          </a:prstGeom>
          <a:noFill/>
          <a:ln w="9525" cap="flat" cmpd="sng">
            <a:solidFill>
              <a:srgbClr val="FFFF00"/>
            </a:solidFill>
            <a:prstDash val="solid"/>
            <a:round/>
            <a:headEnd type="none" w="sm" len="sm"/>
            <a:tailEnd type="triangle" w="med" len="med"/>
          </a:ln>
        </p:spPr>
      </p:cxnSp>
      <p:cxnSp>
        <p:nvCxnSpPr>
          <p:cNvPr id="201" name="Google Shape;201;p7"/>
          <p:cNvCxnSpPr/>
          <p:nvPr/>
        </p:nvCxnSpPr>
        <p:spPr>
          <a:xfrm>
            <a:off x="3397565" y="4103067"/>
            <a:ext cx="281110" cy="0"/>
          </a:xfrm>
          <a:prstGeom prst="straightConnector1">
            <a:avLst/>
          </a:prstGeom>
          <a:noFill/>
          <a:ln w="9525" cap="flat" cmpd="sng">
            <a:solidFill>
              <a:srgbClr val="FFFF00"/>
            </a:solidFill>
            <a:prstDash val="solid"/>
            <a:round/>
            <a:headEnd type="none" w="sm" len="sm"/>
            <a:tailEnd type="triangle" w="med" len="med"/>
          </a:ln>
        </p:spPr>
      </p:cxnSp>
      <p:sp>
        <p:nvSpPr>
          <p:cNvPr id="202" name="Google Shape;202;p7"/>
          <p:cNvSpPr txBox="1"/>
          <p:nvPr/>
        </p:nvSpPr>
        <p:spPr>
          <a:xfrm>
            <a:off x="3900760" y="3510661"/>
            <a:ext cx="1437900" cy="646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Axial T1WI </a:t>
            </a:r>
            <a:r>
              <a:rPr lang="en-US" sz="900" b="0" i="0" u="none" strike="noStrike" cap="none" dirty="0">
                <a:solidFill>
                  <a:srgbClr val="FFFF00"/>
                </a:solidFill>
                <a:latin typeface="Arial"/>
                <a:ea typeface="Arial"/>
                <a:cs typeface="Arial"/>
                <a:sym typeface="Arial"/>
              </a:rPr>
              <a:t>(C) </a:t>
            </a:r>
            <a:r>
              <a:rPr lang="en-US" sz="900" b="0" i="0" u="none" strike="noStrike" cap="none" dirty="0">
                <a:solidFill>
                  <a:schemeClr val="lt1"/>
                </a:solidFill>
                <a:latin typeface="Arial"/>
                <a:ea typeface="Arial"/>
                <a:cs typeface="Arial"/>
                <a:sym typeface="Arial"/>
              </a:rPr>
              <a:t>and T1W-Gd image </a:t>
            </a:r>
            <a:r>
              <a:rPr lang="en-US" sz="900" b="0" i="0" u="none" strike="noStrike" cap="none" dirty="0">
                <a:solidFill>
                  <a:srgbClr val="FFFF00"/>
                </a:solidFill>
                <a:latin typeface="Arial"/>
                <a:ea typeface="Arial"/>
                <a:cs typeface="Arial"/>
                <a:sym typeface="Arial"/>
              </a:rPr>
              <a:t>(D)  </a:t>
            </a:r>
            <a:r>
              <a:rPr lang="en-US" sz="900" b="0" i="0" u="none" strike="noStrike" cap="none" dirty="0">
                <a:solidFill>
                  <a:schemeClr val="lt1"/>
                </a:solidFill>
                <a:latin typeface="Arial"/>
                <a:ea typeface="Arial"/>
                <a:cs typeface="Arial"/>
                <a:sym typeface="Arial"/>
              </a:rPr>
              <a:t>shows left parietal bone metastases </a:t>
            </a:r>
            <a:r>
              <a:rPr lang="en-US" sz="900" b="0" i="0" u="none" strike="noStrike" cap="none" dirty="0">
                <a:solidFill>
                  <a:srgbClr val="FFFF00"/>
                </a:solidFill>
                <a:latin typeface="Arial"/>
                <a:ea typeface="Arial"/>
                <a:cs typeface="Arial"/>
                <a:sym typeface="Arial"/>
              </a:rPr>
              <a:t>(arrows).</a:t>
            </a:r>
            <a:endParaRPr sz="900" b="0" i="0" u="none" strike="noStrike" cap="none" dirty="0">
              <a:solidFill>
                <a:srgbClr val="FFFF00"/>
              </a:solidFill>
              <a:latin typeface="Arial"/>
              <a:ea typeface="Arial"/>
              <a:cs typeface="Arial"/>
              <a:sym typeface="Arial"/>
            </a:endParaRPr>
          </a:p>
        </p:txBody>
      </p:sp>
      <p:sp>
        <p:nvSpPr>
          <p:cNvPr id="203" name="Google Shape;203;p7"/>
          <p:cNvSpPr txBox="1"/>
          <p:nvPr/>
        </p:nvSpPr>
        <p:spPr>
          <a:xfrm>
            <a:off x="3960358" y="1213343"/>
            <a:ext cx="1265376" cy="92328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Sagittal T1WI </a:t>
            </a:r>
            <a:r>
              <a:rPr lang="en-US" sz="900" b="0" i="0" u="none" strike="noStrike" cap="none" dirty="0">
                <a:solidFill>
                  <a:srgbClr val="FFFF00"/>
                </a:solidFill>
                <a:latin typeface="Arial"/>
                <a:ea typeface="Arial"/>
                <a:cs typeface="Arial"/>
                <a:sym typeface="Arial"/>
              </a:rPr>
              <a:t>(A) </a:t>
            </a:r>
            <a:r>
              <a:rPr lang="en-US" sz="900" b="0" i="0" u="none" strike="noStrike" cap="none" dirty="0">
                <a:solidFill>
                  <a:schemeClr val="lt1"/>
                </a:solidFill>
                <a:latin typeface="Arial"/>
                <a:ea typeface="Arial"/>
                <a:cs typeface="Arial"/>
                <a:sym typeface="Arial"/>
              </a:rPr>
              <a:t>and T1W-Gd image </a:t>
            </a:r>
            <a:r>
              <a:rPr lang="en-US" sz="900" b="0" i="0" u="none" strike="noStrike" cap="none" dirty="0">
                <a:solidFill>
                  <a:srgbClr val="FFFF00"/>
                </a:solidFill>
                <a:latin typeface="Arial"/>
                <a:ea typeface="Arial"/>
                <a:cs typeface="Arial"/>
                <a:sym typeface="Arial"/>
              </a:rPr>
              <a:t>(B)  </a:t>
            </a:r>
            <a:r>
              <a:rPr lang="en-US" sz="900" b="0" i="0" u="none" strike="noStrike" cap="none" dirty="0">
                <a:solidFill>
                  <a:schemeClr val="lt1"/>
                </a:solidFill>
                <a:latin typeface="Arial"/>
                <a:ea typeface="Arial"/>
                <a:cs typeface="Arial"/>
                <a:sym typeface="Arial"/>
              </a:rPr>
              <a:t>shows cliv</a:t>
            </a:r>
            <a:r>
              <a:rPr lang="en-US" sz="900" dirty="0">
                <a:solidFill>
                  <a:schemeClr val="lt1"/>
                </a:solidFill>
              </a:rPr>
              <a:t>us</a:t>
            </a:r>
            <a:r>
              <a:rPr lang="en-US" sz="900" b="0" i="0" u="none" strike="noStrike" cap="none" dirty="0">
                <a:solidFill>
                  <a:schemeClr val="lt1"/>
                </a:solidFill>
                <a:latin typeface="Arial"/>
                <a:ea typeface="Arial"/>
                <a:cs typeface="Arial"/>
                <a:sym typeface="Arial"/>
              </a:rPr>
              <a:t> and odontoid bone metastases </a:t>
            </a:r>
            <a:r>
              <a:rPr lang="en-US" sz="900" b="0" i="0" u="none" strike="noStrike" cap="none" dirty="0">
                <a:solidFill>
                  <a:srgbClr val="FFFF00"/>
                </a:solidFill>
                <a:latin typeface="Arial"/>
                <a:ea typeface="Arial"/>
                <a:cs typeface="Arial"/>
                <a:sym typeface="Arial"/>
              </a:rPr>
              <a:t>(yellow dots).</a:t>
            </a:r>
            <a:endParaRPr sz="900" b="0" i="0" u="none" strike="noStrike" cap="none" dirty="0">
              <a:solidFill>
                <a:srgbClr val="FFFF00"/>
              </a:solidFill>
              <a:latin typeface="Arial"/>
              <a:ea typeface="Arial"/>
              <a:cs typeface="Arial"/>
              <a:sym typeface="Arial"/>
            </a:endParaRPr>
          </a:p>
        </p:txBody>
      </p:sp>
      <p:sp>
        <p:nvSpPr>
          <p:cNvPr id="204" name="Google Shape;204;p7"/>
          <p:cNvSpPr txBox="1"/>
          <p:nvPr/>
        </p:nvSpPr>
        <p:spPr>
          <a:xfrm>
            <a:off x="7268311" y="2871815"/>
            <a:ext cx="1764709" cy="216978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dirty="0">
                <a:solidFill>
                  <a:schemeClr val="accent6"/>
                </a:solidFill>
                <a:latin typeface="Arial"/>
                <a:ea typeface="Arial"/>
                <a:cs typeface="Arial"/>
                <a:sym typeface="Arial"/>
              </a:rPr>
              <a:t>49 years old man with lung cancer (E and F). </a:t>
            </a:r>
            <a:r>
              <a:rPr lang="en-US" sz="900" b="0" i="0" u="none" strike="noStrike" cap="none" dirty="0">
                <a:solidFill>
                  <a:schemeClr val="lt1"/>
                </a:solidFill>
                <a:latin typeface="Arial"/>
                <a:ea typeface="Arial"/>
                <a:cs typeface="Arial"/>
                <a:sym typeface="Arial"/>
              </a:rPr>
              <a:t>Sagittal </a:t>
            </a:r>
            <a:r>
              <a:rPr lang="en-US" sz="900" b="0" i="0" u="none" strike="noStrike" cap="none" dirty="0">
                <a:solidFill>
                  <a:srgbClr val="FFFF00"/>
                </a:solidFill>
                <a:latin typeface="Arial"/>
                <a:ea typeface="Arial"/>
                <a:cs typeface="Arial"/>
                <a:sym typeface="Arial"/>
              </a:rPr>
              <a:t>(E) </a:t>
            </a:r>
            <a:r>
              <a:rPr lang="en-US" sz="900" b="0" i="0" u="none" strike="noStrike" cap="none" dirty="0">
                <a:solidFill>
                  <a:schemeClr val="lt1"/>
                </a:solidFill>
                <a:latin typeface="Arial"/>
                <a:ea typeface="Arial"/>
                <a:cs typeface="Arial"/>
                <a:sym typeface="Arial"/>
              </a:rPr>
              <a:t>and axial T1W-Gd </a:t>
            </a:r>
            <a:r>
              <a:rPr lang="en-US" sz="900" b="0" i="0" u="none" strike="noStrike" cap="none" dirty="0">
                <a:solidFill>
                  <a:srgbClr val="FFFF00"/>
                </a:solidFill>
                <a:latin typeface="Arial"/>
                <a:ea typeface="Arial"/>
                <a:cs typeface="Arial"/>
                <a:sym typeface="Arial"/>
              </a:rPr>
              <a:t>(F) </a:t>
            </a:r>
            <a:r>
              <a:rPr lang="en-US" sz="900" b="0" i="0" u="none" strike="noStrike" cap="none" dirty="0">
                <a:solidFill>
                  <a:schemeClr val="lt1"/>
                </a:solidFill>
                <a:latin typeface="Arial"/>
                <a:ea typeface="Arial"/>
                <a:cs typeface="Arial"/>
                <a:sym typeface="Arial"/>
              </a:rPr>
              <a:t>shows leptomeningeal </a:t>
            </a:r>
            <a:r>
              <a:rPr lang="en-US" sz="900" b="0" i="0" u="none" strike="noStrike" cap="none" dirty="0">
                <a:solidFill>
                  <a:srgbClr val="FFFF00"/>
                </a:solidFill>
                <a:latin typeface="Arial"/>
                <a:ea typeface="Arial"/>
                <a:cs typeface="Arial"/>
                <a:sym typeface="Arial"/>
              </a:rPr>
              <a:t>(E-arrow) </a:t>
            </a:r>
            <a:r>
              <a:rPr lang="en-US" sz="900" b="0" i="0" u="none" strike="noStrike" cap="none" dirty="0">
                <a:solidFill>
                  <a:schemeClr val="lt1"/>
                </a:solidFill>
                <a:latin typeface="Arial"/>
                <a:ea typeface="Arial"/>
                <a:cs typeface="Arial"/>
                <a:sym typeface="Arial"/>
              </a:rPr>
              <a:t>and  </a:t>
            </a:r>
            <a:r>
              <a:rPr lang="en-US" sz="900" b="0" i="0" u="none" strike="noStrike" cap="none" dirty="0" err="1">
                <a:solidFill>
                  <a:schemeClr val="lt1"/>
                </a:solidFill>
                <a:latin typeface="Arial"/>
                <a:ea typeface="Arial"/>
                <a:cs typeface="Arial"/>
                <a:sym typeface="Arial"/>
              </a:rPr>
              <a:t>pachymeningeal</a:t>
            </a:r>
            <a:r>
              <a:rPr lang="en-US" sz="900" b="0" i="0" u="none" strike="noStrike" cap="none" dirty="0">
                <a:solidFill>
                  <a:schemeClr val="lt1"/>
                </a:solidFill>
                <a:latin typeface="Arial"/>
                <a:ea typeface="Arial"/>
                <a:cs typeface="Arial"/>
                <a:sym typeface="Arial"/>
              </a:rPr>
              <a:t> </a:t>
            </a:r>
            <a:r>
              <a:rPr lang="en-US" sz="900" b="0" i="0" u="none" strike="noStrike" cap="none" dirty="0">
                <a:solidFill>
                  <a:srgbClr val="FFFF00"/>
                </a:solidFill>
                <a:latin typeface="Arial"/>
                <a:ea typeface="Arial"/>
                <a:cs typeface="Arial"/>
                <a:sym typeface="Arial"/>
              </a:rPr>
              <a:t>(F-arrows) </a:t>
            </a:r>
            <a:r>
              <a:rPr lang="en-US" sz="900" b="0" i="0" u="none" strike="noStrike" cap="none" dirty="0">
                <a:solidFill>
                  <a:schemeClr val="lt1"/>
                </a:solidFill>
                <a:latin typeface="Arial"/>
                <a:ea typeface="Arial"/>
                <a:cs typeface="Arial"/>
                <a:sym typeface="Arial"/>
              </a:rPr>
              <a:t>metastases.</a:t>
            </a:r>
            <a:endParaRPr dirty="0"/>
          </a:p>
          <a:p>
            <a:pPr marL="0" marR="0" lvl="0" indent="0" algn="just" rtl="0">
              <a:lnSpc>
                <a:spcPct val="100000"/>
              </a:lnSpc>
              <a:spcBef>
                <a:spcPts val="0"/>
              </a:spcBef>
              <a:spcAft>
                <a:spcPts val="0"/>
              </a:spcAft>
              <a:buNone/>
            </a:pPr>
            <a:endParaRPr sz="9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endParaRPr sz="9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r>
              <a:rPr lang="en-US" sz="900" b="0" i="0" u="none" strike="noStrike" cap="none" dirty="0">
                <a:solidFill>
                  <a:schemeClr val="accent6"/>
                </a:solidFill>
                <a:latin typeface="Arial"/>
                <a:ea typeface="Arial"/>
                <a:cs typeface="Arial"/>
                <a:sym typeface="Arial"/>
              </a:rPr>
              <a:t>52 years old woman with breast cancer (G). </a:t>
            </a:r>
            <a:r>
              <a:rPr lang="en-US" sz="900" b="0" i="0" u="none" strike="noStrike" cap="none" dirty="0">
                <a:solidFill>
                  <a:schemeClr val="lt1"/>
                </a:solidFill>
                <a:latin typeface="Arial"/>
                <a:ea typeface="Arial"/>
                <a:cs typeface="Arial"/>
                <a:sym typeface="Arial"/>
              </a:rPr>
              <a:t>T1W-Gd shows metastatic involvement of </a:t>
            </a:r>
            <a:r>
              <a:rPr lang="en-US" sz="900" b="0" i="0" u="none" strike="noStrike" cap="none" dirty="0" err="1">
                <a:solidFill>
                  <a:schemeClr val="lt1"/>
                </a:solidFill>
                <a:latin typeface="Arial"/>
                <a:ea typeface="Arial"/>
                <a:cs typeface="Arial"/>
                <a:sym typeface="Arial"/>
              </a:rPr>
              <a:t>pachymeninges</a:t>
            </a:r>
            <a:r>
              <a:rPr lang="en-US" sz="900" b="0" i="0" u="none" strike="noStrike" cap="none" dirty="0">
                <a:solidFill>
                  <a:schemeClr val="lt1"/>
                </a:solidFill>
                <a:latin typeface="Arial"/>
                <a:ea typeface="Arial"/>
                <a:cs typeface="Arial"/>
                <a:sym typeface="Arial"/>
              </a:rPr>
              <a:t> </a:t>
            </a:r>
            <a:r>
              <a:rPr lang="en-US" sz="900" b="0" i="0" u="none" strike="noStrike" cap="none" dirty="0">
                <a:solidFill>
                  <a:srgbClr val="FFFF00"/>
                </a:solidFill>
                <a:latin typeface="Arial"/>
                <a:ea typeface="Arial"/>
                <a:cs typeface="Arial"/>
                <a:sym typeface="Arial"/>
              </a:rPr>
              <a:t>(arrow), </a:t>
            </a:r>
            <a:r>
              <a:rPr lang="en-US" sz="900" b="0" i="0" u="none" strike="noStrike" cap="none" dirty="0">
                <a:solidFill>
                  <a:schemeClr val="lt1"/>
                </a:solidFill>
                <a:latin typeface="Arial"/>
                <a:ea typeface="Arial"/>
                <a:cs typeface="Arial"/>
                <a:sym typeface="Arial"/>
              </a:rPr>
              <a:t>brain parenchyma </a:t>
            </a:r>
            <a:r>
              <a:rPr lang="en-US" sz="900" b="0" i="0" u="none" strike="noStrike" cap="none" dirty="0">
                <a:solidFill>
                  <a:srgbClr val="FF0000"/>
                </a:solidFill>
                <a:latin typeface="Arial"/>
                <a:ea typeface="Arial"/>
                <a:cs typeface="Arial"/>
                <a:sym typeface="Arial"/>
              </a:rPr>
              <a:t>(red arrow) </a:t>
            </a:r>
            <a:r>
              <a:rPr lang="en-US" sz="900" b="0" i="0" u="none" strike="noStrike" cap="none" dirty="0">
                <a:solidFill>
                  <a:schemeClr val="lt1"/>
                </a:solidFill>
                <a:latin typeface="Arial"/>
                <a:ea typeface="Arial"/>
                <a:cs typeface="Arial"/>
                <a:sym typeface="Arial"/>
              </a:rPr>
              <a:t>and cranial bones </a:t>
            </a:r>
            <a:r>
              <a:rPr lang="en-US" sz="900" b="0" i="0" u="none" strike="noStrike" cap="none" dirty="0">
                <a:solidFill>
                  <a:srgbClr val="FFFF00"/>
                </a:solidFill>
                <a:latin typeface="Arial"/>
                <a:ea typeface="Arial"/>
                <a:cs typeface="Arial"/>
                <a:sym typeface="Arial"/>
              </a:rPr>
              <a:t>(arrowheads).</a:t>
            </a:r>
            <a:endParaRPr sz="900" b="0" i="0" u="none" strike="noStrike" cap="none" dirty="0">
              <a:solidFill>
                <a:srgbClr val="FFFF00"/>
              </a:solidFill>
              <a:latin typeface="Arial"/>
              <a:ea typeface="Arial"/>
              <a:cs typeface="Arial"/>
              <a:sym typeface="Arial"/>
            </a:endParaRPr>
          </a:p>
        </p:txBody>
      </p:sp>
      <p:cxnSp>
        <p:nvCxnSpPr>
          <p:cNvPr id="205" name="Google Shape;205;p7"/>
          <p:cNvCxnSpPr/>
          <p:nvPr/>
        </p:nvCxnSpPr>
        <p:spPr>
          <a:xfrm flipH="1">
            <a:off x="6707682" y="1525181"/>
            <a:ext cx="318167" cy="35032"/>
          </a:xfrm>
          <a:prstGeom prst="straightConnector1">
            <a:avLst/>
          </a:prstGeom>
          <a:noFill/>
          <a:ln w="9525" cap="flat" cmpd="sng">
            <a:solidFill>
              <a:srgbClr val="FFFF00"/>
            </a:solidFill>
            <a:prstDash val="solid"/>
            <a:round/>
            <a:headEnd type="none" w="sm" len="sm"/>
            <a:tailEnd type="triangle" w="med" len="med"/>
          </a:ln>
        </p:spPr>
      </p:cxnSp>
      <p:cxnSp>
        <p:nvCxnSpPr>
          <p:cNvPr id="206" name="Google Shape;206;p7"/>
          <p:cNvCxnSpPr/>
          <p:nvPr/>
        </p:nvCxnSpPr>
        <p:spPr>
          <a:xfrm rot="10800000">
            <a:off x="6727371" y="3848077"/>
            <a:ext cx="194591" cy="220557"/>
          </a:xfrm>
          <a:prstGeom prst="straightConnector1">
            <a:avLst/>
          </a:prstGeom>
          <a:noFill/>
          <a:ln w="9525" cap="flat" cmpd="sng">
            <a:solidFill>
              <a:srgbClr val="FF0000"/>
            </a:solidFill>
            <a:prstDash val="solid"/>
            <a:round/>
            <a:headEnd type="none" w="sm" len="sm"/>
            <a:tailEnd type="triangle" w="med" len="med"/>
          </a:ln>
        </p:spPr>
      </p:cxnSp>
      <p:cxnSp>
        <p:nvCxnSpPr>
          <p:cNvPr id="207" name="Google Shape;207;p7"/>
          <p:cNvCxnSpPr/>
          <p:nvPr/>
        </p:nvCxnSpPr>
        <p:spPr>
          <a:xfrm>
            <a:off x="5460797" y="3076262"/>
            <a:ext cx="320182" cy="90729"/>
          </a:xfrm>
          <a:prstGeom prst="straightConnector1">
            <a:avLst/>
          </a:prstGeom>
          <a:noFill/>
          <a:ln w="9525" cap="flat" cmpd="sng">
            <a:solidFill>
              <a:srgbClr val="FFFF00"/>
            </a:solidFill>
            <a:prstDash val="solid"/>
            <a:round/>
            <a:headEnd type="none" w="sm" len="sm"/>
            <a:tailEnd type="triangle" w="med" len="med"/>
          </a:ln>
        </p:spPr>
      </p:cxnSp>
      <p:cxnSp>
        <p:nvCxnSpPr>
          <p:cNvPr id="208" name="Google Shape;208;p7"/>
          <p:cNvCxnSpPr>
            <a:cxnSpLocks/>
          </p:cNvCxnSpPr>
          <p:nvPr/>
        </p:nvCxnSpPr>
        <p:spPr>
          <a:xfrm flipV="1">
            <a:off x="5648987" y="4766266"/>
            <a:ext cx="36332" cy="74485"/>
          </a:xfrm>
          <a:prstGeom prst="straightConnector1">
            <a:avLst/>
          </a:prstGeom>
          <a:noFill/>
          <a:ln w="38100" cap="flat" cmpd="sng">
            <a:solidFill>
              <a:srgbClr val="FFFF00"/>
            </a:solidFill>
            <a:prstDash val="solid"/>
            <a:round/>
            <a:headEnd type="none" w="sm" len="sm"/>
            <a:tailEnd type="triangle" w="med" len="med"/>
          </a:ln>
        </p:spPr>
      </p:cxnSp>
      <p:cxnSp>
        <p:nvCxnSpPr>
          <p:cNvPr id="209" name="Google Shape;209;p7"/>
          <p:cNvCxnSpPr>
            <a:cxnSpLocks/>
          </p:cNvCxnSpPr>
          <p:nvPr/>
        </p:nvCxnSpPr>
        <p:spPr>
          <a:xfrm flipV="1">
            <a:off x="5338660" y="4179404"/>
            <a:ext cx="74413" cy="4374"/>
          </a:xfrm>
          <a:prstGeom prst="straightConnector1">
            <a:avLst/>
          </a:prstGeom>
          <a:noFill/>
          <a:ln w="38100" cap="flat" cmpd="sng">
            <a:solidFill>
              <a:srgbClr val="FFFF00"/>
            </a:solidFill>
            <a:prstDash val="solid"/>
            <a:round/>
            <a:headEnd type="none" w="sm" len="sm"/>
            <a:tailEnd type="triangle" w="med" len="med"/>
          </a:ln>
        </p:spPr>
      </p:cxnSp>
      <p:cxnSp>
        <p:nvCxnSpPr>
          <p:cNvPr id="210" name="Google Shape;210;p7"/>
          <p:cNvCxnSpPr>
            <a:cxnSpLocks/>
            <a:stCxn id="196" idx="5"/>
          </p:cNvCxnSpPr>
          <p:nvPr/>
        </p:nvCxnSpPr>
        <p:spPr>
          <a:xfrm flipH="1" flipV="1">
            <a:off x="6985603" y="4692367"/>
            <a:ext cx="9726" cy="15520"/>
          </a:xfrm>
          <a:prstGeom prst="straightConnector1">
            <a:avLst/>
          </a:prstGeom>
          <a:noFill/>
          <a:ln w="38100" cap="flat" cmpd="sng">
            <a:solidFill>
              <a:srgbClr val="FFFF00"/>
            </a:solidFill>
            <a:prstDash val="solid"/>
            <a:round/>
            <a:headEnd type="none" w="sm" len="sm"/>
            <a:tailEnd type="triangle" w="med" len="med"/>
          </a:ln>
        </p:spPr>
      </p:cxnSp>
      <p:pic>
        <p:nvPicPr>
          <p:cNvPr id="211" name="Google Shape;211;p7"/>
          <p:cNvPicPr preferRelativeResize="0"/>
          <p:nvPr/>
        </p:nvPicPr>
        <p:blipFill rotWithShape="1">
          <a:blip r:embed="rId10">
            <a:alphaModFix/>
          </a:blip>
          <a:srcRect/>
          <a:stretch/>
        </p:blipFill>
        <p:spPr>
          <a:xfrm>
            <a:off x="84799" y="2696293"/>
            <a:ext cx="271935" cy="271935"/>
          </a:xfrm>
          <a:prstGeom prst="rect">
            <a:avLst/>
          </a:prstGeom>
          <a:noFill/>
          <a:ln>
            <a:noFill/>
          </a:ln>
        </p:spPr>
      </p:pic>
      <p:sp>
        <p:nvSpPr>
          <p:cNvPr id="212" name="Google Shape;212;p7"/>
          <p:cNvSpPr txBox="1"/>
          <p:nvPr/>
        </p:nvSpPr>
        <p:spPr>
          <a:xfrm>
            <a:off x="78439" y="271566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213" name="Google Shape;213;p7"/>
          <p:cNvPicPr preferRelativeResize="0"/>
          <p:nvPr/>
        </p:nvPicPr>
        <p:blipFill rotWithShape="1">
          <a:blip r:embed="rId10">
            <a:alphaModFix/>
          </a:blip>
          <a:srcRect/>
          <a:stretch/>
        </p:blipFill>
        <p:spPr>
          <a:xfrm>
            <a:off x="2059465" y="2694509"/>
            <a:ext cx="271935" cy="271935"/>
          </a:xfrm>
          <a:prstGeom prst="rect">
            <a:avLst/>
          </a:prstGeom>
          <a:noFill/>
          <a:ln>
            <a:noFill/>
          </a:ln>
        </p:spPr>
      </p:pic>
      <p:sp>
        <p:nvSpPr>
          <p:cNvPr id="214" name="Google Shape;214;p7"/>
          <p:cNvSpPr txBox="1"/>
          <p:nvPr/>
        </p:nvSpPr>
        <p:spPr>
          <a:xfrm>
            <a:off x="2053105" y="271387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215" name="Google Shape;215;p7"/>
          <p:cNvPicPr preferRelativeResize="0"/>
          <p:nvPr/>
        </p:nvPicPr>
        <p:blipFill rotWithShape="1">
          <a:blip r:embed="rId10">
            <a:alphaModFix/>
          </a:blip>
          <a:srcRect/>
          <a:stretch/>
        </p:blipFill>
        <p:spPr>
          <a:xfrm>
            <a:off x="23155" y="4851025"/>
            <a:ext cx="271935" cy="271935"/>
          </a:xfrm>
          <a:prstGeom prst="rect">
            <a:avLst/>
          </a:prstGeom>
          <a:noFill/>
          <a:ln>
            <a:noFill/>
          </a:ln>
        </p:spPr>
      </p:pic>
      <p:sp>
        <p:nvSpPr>
          <p:cNvPr id="216" name="Google Shape;216;p7"/>
          <p:cNvSpPr txBox="1"/>
          <p:nvPr/>
        </p:nvSpPr>
        <p:spPr>
          <a:xfrm>
            <a:off x="16795" y="487039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217" name="Google Shape;217;p7"/>
          <p:cNvPicPr preferRelativeResize="0"/>
          <p:nvPr/>
        </p:nvPicPr>
        <p:blipFill rotWithShape="1">
          <a:blip r:embed="rId10">
            <a:alphaModFix/>
          </a:blip>
          <a:srcRect/>
          <a:stretch/>
        </p:blipFill>
        <p:spPr>
          <a:xfrm>
            <a:off x="1996076" y="4840751"/>
            <a:ext cx="271935" cy="271935"/>
          </a:xfrm>
          <a:prstGeom prst="rect">
            <a:avLst/>
          </a:prstGeom>
          <a:noFill/>
          <a:ln>
            <a:noFill/>
          </a:ln>
        </p:spPr>
      </p:pic>
      <p:sp>
        <p:nvSpPr>
          <p:cNvPr id="218" name="Google Shape;218;p7"/>
          <p:cNvSpPr txBox="1"/>
          <p:nvPr/>
        </p:nvSpPr>
        <p:spPr>
          <a:xfrm>
            <a:off x="1989716" y="486011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219" name="Google Shape;219;p7"/>
          <p:cNvPicPr preferRelativeResize="0"/>
          <p:nvPr/>
        </p:nvPicPr>
        <p:blipFill rotWithShape="1">
          <a:blip r:embed="rId10">
            <a:alphaModFix/>
          </a:blip>
          <a:srcRect/>
          <a:stretch/>
        </p:blipFill>
        <p:spPr>
          <a:xfrm>
            <a:off x="5149451" y="2425257"/>
            <a:ext cx="271935" cy="271935"/>
          </a:xfrm>
          <a:prstGeom prst="rect">
            <a:avLst/>
          </a:prstGeom>
          <a:noFill/>
          <a:ln>
            <a:noFill/>
          </a:ln>
        </p:spPr>
      </p:pic>
      <p:sp>
        <p:nvSpPr>
          <p:cNvPr id="220" name="Google Shape;220;p7"/>
          <p:cNvSpPr txBox="1"/>
          <p:nvPr/>
        </p:nvSpPr>
        <p:spPr>
          <a:xfrm>
            <a:off x="5143091" y="244462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221" name="Google Shape;221;p7"/>
          <p:cNvPicPr preferRelativeResize="0"/>
          <p:nvPr/>
        </p:nvPicPr>
        <p:blipFill rotWithShape="1">
          <a:blip r:embed="rId10">
            <a:alphaModFix/>
          </a:blip>
          <a:srcRect/>
          <a:stretch/>
        </p:blipFill>
        <p:spPr>
          <a:xfrm>
            <a:off x="7129652" y="2425257"/>
            <a:ext cx="271935" cy="271935"/>
          </a:xfrm>
          <a:prstGeom prst="rect">
            <a:avLst/>
          </a:prstGeom>
          <a:noFill/>
          <a:ln>
            <a:noFill/>
          </a:ln>
        </p:spPr>
      </p:pic>
      <p:sp>
        <p:nvSpPr>
          <p:cNvPr id="222" name="Google Shape;222;p7"/>
          <p:cNvSpPr txBox="1"/>
          <p:nvPr/>
        </p:nvSpPr>
        <p:spPr>
          <a:xfrm>
            <a:off x="7123292" y="244462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cxnSp>
        <p:nvCxnSpPr>
          <p:cNvPr id="223" name="Google Shape;223;p7"/>
          <p:cNvCxnSpPr/>
          <p:nvPr/>
        </p:nvCxnSpPr>
        <p:spPr>
          <a:xfrm rot="10800000" flipH="1">
            <a:off x="5620888" y="7137300"/>
            <a:ext cx="56199" cy="23469"/>
          </a:xfrm>
          <a:prstGeom prst="straightConnector1">
            <a:avLst/>
          </a:prstGeom>
          <a:noFill/>
          <a:ln w="38100" cap="flat" cmpd="sng">
            <a:solidFill>
              <a:srgbClr val="FFFF00"/>
            </a:solidFill>
            <a:prstDash val="solid"/>
            <a:round/>
            <a:headEnd type="none" w="sm" len="sm"/>
            <a:tailEnd type="triangle" w="med" len="med"/>
          </a:ln>
        </p:spPr>
      </p:cxnSp>
      <p:pic>
        <p:nvPicPr>
          <p:cNvPr id="224" name="Google Shape;224;p7"/>
          <p:cNvPicPr preferRelativeResize="0"/>
          <p:nvPr/>
        </p:nvPicPr>
        <p:blipFill rotWithShape="1">
          <a:blip r:embed="rId10">
            <a:alphaModFix/>
          </a:blip>
          <a:srcRect/>
          <a:stretch/>
        </p:blipFill>
        <p:spPr>
          <a:xfrm>
            <a:off x="5227670" y="4767632"/>
            <a:ext cx="271935" cy="271935"/>
          </a:xfrm>
          <a:prstGeom prst="rect">
            <a:avLst/>
          </a:prstGeom>
          <a:noFill/>
          <a:ln>
            <a:noFill/>
          </a:ln>
        </p:spPr>
      </p:pic>
      <p:sp>
        <p:nvSpPr>
          <p:cNvPr id="225" name="Google Shape;225;p7"/>
          <p:cNvSpPr txBox="1"/>
          <p:nvPr/>
        </p:nvSpPr>
        <p:spPr>
          <a:xfrm>
            <a:off x="5221310" y="4787000"/>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cxnSp>
        <p:nvCxnSpPr>
          <p:cNvPr id="226" name="Google Shape;226;p7"/>
          <p:cNvCxnSpPr/>
          <p:nvPr/>
        </p:nvCxnSpPr>
        <p:spPr>
          <a:xfrm rot="10800000" flipH="1">
            <a:off x="8534994" y="1510697"/>
            <a:ext cx="253281" cy="5783"/>
          </a:xfrm>
          <a:prstGeom prst="straightConnector1">
            <a:avLst/>
          </a:prstGeom>
          <a:noFill/>
          <a:ln w="9525" cap="flat" cmpd="sng">
            <a:solidFill>
              <a:srgbClr val="FFFF00"/>
            </a:solidFill>
            <a:prstDash val="solid"/>
            <a:round/>
            <a:headEnd type="none" w="sm" len="sm"/>
            <a:tailEnd type="triangle" w="med" len="med"/>
          </a:ln>
        </p:spPr>
      </p:cxnSp>
      <p:cxnSp>
        <p:nvCxnSpPr>
          <p:cNvPr id="227" name="Google Shape;227;p7"/>
          <p:cNvCxnSpPr/>
          <p:nvPr/>
        </p:nvCxnSpPr>
        <p:spPr>
          <a:xfrm>
            <a:off x="8613716" y="1821940"/>
            <a:ext cx="220310" cy="113694"/>
          </a:xfrm>
          <a:prstGeom prst="straightConnector1">
            <a:avLst/>
          </a:prstGeom>
          <a:noFill/>
          <a:ln w="9525" cap="flat" cmpd="sng">
            <a:solidFill>
              <a:srgbClr val="FFFF00"/>
            </a:solidFill>
            <a:prstDash val="solid"/>
            <a:round/>
            <a:headEnd type="none" w="sm" len="sm"/>
            <a:tailEnd type="triangle" w="med" len="med"/>
          </a:ln>
        </p:spPr>
      </p:cxnSp>
      <p:cxnSp>
        <p:nvCxnSpPr>
          <p:cNvPr id="228" name="Google Shape;228;p7"/>
          <p:cNvCxnSpPr/>
          <p:nvPr/>
        </p:nvCxnSpPr>
        <p:spPr>
          <a:xfrm rot="10800000" flipH="1">
            <a:off x="8458097" y="1113519"/>
            <a:ext cx="155619" cy="206557"/>
          </a:xfrm>
          <a:prstGeom prst="straightConnector1">
            <a:avLst/>
          </a:prstGeom>
          <a:noFill/>
          <a:ln w="9525" cap="flat" cmpd="sng">
            <a:solidFill>
              <a:srgbClr val="FFFF00"/>
            </a:solidFill>
            <a:prstDash val="solid"/>
            <a:round/>
            <a:headEnd type="none" w="sm" len="sm"/>
            <a:tailEnd type="triangle" w="med" len="med"/>
          </a:ln>
        </p:spPr>
      </p:cxnSp>
      <p:grpSp>
        <p:nvGrpSpPr>
          <p:cNvPr id="52" name="Google Shape;233;p8">
            <a:extLst>
              <a:ext uri="{FF2B5EF4-FFF2-40B4-BE49-F238E27FC236}">
                <a16:creationId xmlns:a16="http://schemas.microsoft.com/office/drawing/2014/main" id="{B31A69EB-BD3B-41CF-8AF7-FAC1A0E14FA3}"/>
              </a:ext>
            </a:extLst>
          </p:cNvPr>
          <p:cNvGrpSpPr/>
          <p:nvPr/>
        </p:nvGrpSpPr>
        <p:grpSpPr>
          <a:xfrm>
            <a:off x="6663728" y="2825951"/>
            <a:ext cx="2633958" cy="2234763"/>
            <a:chOff x="4768374" y="2817083"/>
            <a:chExt cx="2633958" cy="2234763"/>
          </a:xfrm>
        </p:grpSpPr>
        <p:pic>
          <p:nvPicPr>
            <p:cNvPr id="53" name="Google Shape;234;p8">
              <a:extLst>
                <a:ext uri="{FF2B5EF4-FFF2-40B4-BE49-F238E27FC236}">
                  <a16:creationId xmlns:a16="http://schemas.microsoft.com/office/drawing/2014/main" id="{F88DC63D-4268-4FE0-85D1-F6668D444A79}"/>
                </a:ext>
              </a:extLst>
            </p:cNvPr>
            <p:cNvPicPr preferRelativeResize="0"/>
            <p:nvPr/>
          </p:nvPicPr>
          <p:blipFill rotWithShape="1">
            <a:blip r:embed="rId11">
              <a:alphaModFix/>
            </a:blip>
            <a:srcRect b="14297"/>
            <a:stretch/>
          </p:blipFill>
          <p:spPr>
            <a:xfrm>
              <a:off x="4768374" y="2817083"/>
              <a:ext cx="2633958" cy="2234763"/>
            </a:xfrm>
            <a:prstGeom prst="rect">
              <a:avLst/>
            </a:prstGeom>
            <a:noFill/>
            <a:ln>
              <a:noFill/>
            </a:ln>
          </p:spPr>
        </p:pic>
        <p:cxnSp>
          <p:nvCxnSpPr>
            <p:cNvPr id="54" name="Google Shape;235;p8">
              <a:extLst>
                <a:ext uri="{FF2B5EF4-FFF2-40B4-BE49-F238E27FC236}">
                  <a16:creationId xmlns:a16="http://schemas.microsoft.com/office/drawing/2014/main" id="{09D8D6B2-C7C0-45D1-B652-89159216E576}"/>
                </a:ext>
              </a:extLst>
            </p:cNvPr>
            <p:cNvCxnSpPr/>
            <p:nvPr/>
          </p:nvCxnSpPr>
          <p:spPr>
            <a:xfrm flipH="1">
              <a:off x="6608337" y="3830019"/>
              <a:ext cx="198597" cy="213934"/>
            </a:xfrm>
            <a:prstGeom prst="straightConnector1">
              <a:avLst/>
            </a:prstGeom>
            <a:noFill/>
            <a:ln w="9525" cap="flat" cmpd="sng">
              <a:solidFill>
                <a:srgbClr val="FFFF00"/>
              </a:solidFill>
              <a:prstDash val="solid"/>
              <a:round/>
              <a:headEnd type="none" w="sm" len="sm"/>
              <a:tailEnd type="triangle" w="med" len="med"/>
            </a:ln>
          </p:spPr>
        </p:cxnSp>
        <p:cxnSp>
          <p:nvCxnSpPr>
            <p:cNvPr id="55" name="Google Shape;236;p8">
              <a:extLst>
                <a:ext uri="{FF2B5EF4-FFF2-40B4-BE49-F238E27FC236}">
                  <a16:creationId xmlns:a16="http://schemas.microsoft.com/office/drawing/2014/main" id="{F171D59D-63C6-46BA-8D17-91D806D90441}"/>
                </a:ext>
              </a:extLst>
            </p:cNvPr>
            <p:cNvCxnSpPr/>
            <p:nvPr/>
          </p:nvCxnSpPr>
          <p:spPr>
            <a:xfrm flipH="1">
              <a:off x="6403526" y="3303124"/>
              <a:ext cx="198597" cy="213934"/>
            </a:xfrm>
            <a:prstGeom prst="straightConnector1">
              <a:avLst/>
            </a:prstGeom>
            <a:noFill/>
            <a:ln w="9525" cap="flat" cmpd="sng">
              <a:solidFill>
                <a:srgbClr val="FFFF00"/>
              </a:solidFill>
              <a:prstDash val="solid"/>
              <a:round/>
              <a:headEnd type="none" w="sm" len="sm"/>
              <a:tailEnd type="triangle" w="med" len="med"/>
            </a:ln>
          </p:spPr>
        </p:cxnSp>
      </p:grpSp>
      <p:grpSp>
        <p:nvGrpSpPr>
          <p:cNvPr id="56" name="Google Shape;237;p8">
            <a:extLst>
              <a:ext uri="{FF2B5EF4-FFF2-40B4-BE49-F238E27FC236}">
                <a16:creationId xmlns:a16="http://schemas.microsoft.com/office/drawing/2014/main" id="{16356492-9BE4-4249-8403-323792458C30}"/>
              </a:ext>
            </a:extLst>
          </p:cNvPr>
          <p:cNvGrpSpPr/>
          <p:nvPr/>
        </p:nvGrpSpPr>
        <p:grpSpPr>
          <a:xfrm>
            <a:off x="6750730" y="469851"/>
            <a:ext cx="2454326" cy="2341483"/>
            <a:chOff x="4768479" y="480644"/>
            <a:chExt cx="2454326" cy="2341483"/>
          </a:xfrm>
        </p:grpSpPr>
        <p:pic>
          <p:nvPicPr>
            <p:cNvPr id="57" name="Google Shape;238;p8">
              <a:extLst>
                <a:ext uri="{FF2B5EF4-FFF2-40B4-BE49-F238E27FC236}">
                  <a16:creationId xmlns:a16="http://schemas.microsoft.com/office/drawing/2014/main" id="{EA948BD6-6C36-4B1B-8E92-36921DFD2DA8}"/>
                </a:ext>
              </a:extLst>
            </p:cNvPr>
            <p:cNvPicPr preferRelativeResize="0"/>
            <p:nvPr/>
          </p:nvPicPr>
          <p:blipFill rotWithShape="1">
            <a:blip r:embed="rId12">
              <a:alphaModFix/>
            </a:blip>
            <a:srcRect/>
            <a:stretch/>
          </p:blipFill>
          <p:spPr>
            <a:xfrm>
              <a:off x="4768479" y="480644"/>
              <a:ext cx="2454326" cy="2341483"/>
            </a:xfrm>
            <a:prstGeom prst="rect">
              <a:avLst/>
            </a:prstGeom>
            <a:noFill/>
            <a:ln>
              <a:noFill/>
            </a:ln>
          </p:spPr>
        </p:pic>
        <p:cxnSp>
          <p:nvCxnSpPr>
            <p:cNvPr id="58" name="Google Shape;239;p8">
              <a:extLst>
                <a:ext uri="{FF2B5EF4-FFF2-40B4-BE49-F238E27FC236}">
                  <a16:creationId xmlns:a16="http://schemas.microsoft.com/office/drawing/2014/main" id="{F6622D07-BD0F-4D51-81AF-D671B5444E25}"/>
                </a:ext>
              </a:extLst>
            </p:cNvPr>
            <p:cNvCxnSpPr/>
            <p:nvPr/>
          </p:nvCxnSpPr>
          <p:spPr>
            <a:xfrm flipH="1">
              <a:off x="6272054" y="1115794"/>
              <a:ext cx="198597" cy="213934"/>
            </a:xfrm>
            <a:prstGeom prst="straightConnector1">
              <a:avLst/>
            </a:prstGeom>
            <a:noFill/>
            <a:ln w="9525" cap="flat" cmpd="sng">
              <a:solidFill>
                <a:srgbClr val="FFFF00"/>
              </a:solidFill>
              <a:prstDash val="solid"/>
              <a:round/>
              <a:headEnd type="none" w="sm" len="sm"/>
              <a:tailEnd type="triangle" w="med" len="med"/>
            </a:ln>
          </p:spPr>
        </p:cxnSp>
        <p:cxnSp>
          <p:nvCxnSpPr>
            <p:cNvPr id="59" name="Google Shape;240;p8">
              <a:extLst>
                <a:ext uri="{FF2B5EF4-FFF2-40B4-BE49-F238E27FC236}">
                  <a16:creationId xmlns:a16="http://schemas.microsoft.com/office/drawing/2014/main" id="{A55D64D7-ADD8-40B1-B76B-BE58A50B1766}"/>
                </a:ext>
              </a:extLst>
            </p:cNvPr>
            <p:cNvCxnSpPr/>
            <p:nvPr/>
          </p:nvCxnSpPr>
          <p:spPr>
            <a:xfrm flipH="1">
              <a:off x="6587086" y="1630267"/>
              <a:ext cx="198597" cy="213934"/>
            </a:xfrm>
            <a:prstGeom prst="straightConnector1">
              <a:avLst/>
            </a:prstGeom>
            <a:noFill/>
            <a:ln w="9525" cap="flat" cmpd="sng">
              <a:solidFill>
                <a:srgbClr val="FFFF00"/>
              </a:solidFill>
              <a:prstDash val="solid"/>
              <a:round/>
              <a:headEnd type="none" w="sm" len="sm"/>
              <a:tailEnd type="triangle" w="med" len="med"/>
            </a:ln>
          </p:spPr>
        </p:cxnSp>
      </p:grpSp>
      <p:sp>
        <p:nvSpPr>
          <p:cNvPr id="60" name="Google Shape;241;p8">
            <a:extLst>
              <a:ext uri="{FF2B5EF4-FFF2-40B4-BE49-F238E27FC236}">
                <a16:creationId xmlns:a16="http://schemas.microsoft.com/office/drawing/2014/main" id="{DAAFD356-8AE6-4966-ACD1-0936EAFA65F5}"/>
              </a:ext>
            </a:extLst>
          </p:cNvPr>
          <p:cNvSpPr txBox="1"/>
          <p:nvPr/>
        </p:nvSpPr>
        <p:spPr>
          <a:xfrm>
            <a:off x="22546" y="3335825"/>
            <a:ext cx="4685903"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accent6"/>
                </a:solidFill>
                <a:latin typeface="Arial"/>
                <a:ea typeface="Arial"/>
                <a:cs typeface="Arial"/>
                <a:sym typeface="Arial"/>
              </a:rPr>
              <a:t>51 years-old man with multiple myeloma (A,B and C)</a:t>
            </a:r>
            <a:r>
              <a:rPr lang="en-US" sz="1000" dirty="0">
                <a:solidFill>
                  <a:schemeClr val="accent6"/>
                </a:solidFill>
              </a:rPr>
              <a:t> </a:t>
            </a:r>
            <a:r>
              <a:rPr lang="en-US" sz="1000" b="0" i="0" u="none" strike="noStrike" cap="none" dirty="0">
                <a:solidFill>
                  <a:schemeClr val="lt1"/>
                </a:solidFill>
                <a:latin typeface="Arial"/>
                <a:ea typeface="Arial"/>
                <a:cs typeface="Arial"/>
                <a:sym typeface="Arial"/>
              </a:rPr>
              <a:t>present</a:t>
            </a:r>
            <a:r>
              <a:rPr lang="en-US" sz="1000" dirty="0">
                <a:solidFill>
                  <a:schemeClr val="lt1"/>
                </a:solidFill>
              </a:rPr>
              <a:t>ing</a:t>
            </a:r>
            <a:r>
              <a:rPr lang="en-US" sz="1000" b="0" i="0" u="none" strike="noStrike" cap="none" dirty="0">
                <a:solidFill>
                  <a:schemeClr val="lt1"/>
                </a:solidFill>
                <a:latin typeface="Arial"/>
                <a:ea typeface="Arial"/>
                <a:cs typeface="Arial"/>
                <a:sym typeface="Arial"/>
              </a:rPr>
              <a:t> with subacute onset lower limbs paraplegia. T1WI </a:t>
            </a:r>
            <a:r>
              <a:rPr lang="en-US" sz="1000" b="0" i="0" u="none" strike="noStrike" cap="none" dirty="0">
                <a:solidFill>
                  <a:srgbClr val="FF0000"/>
                </a:solidFill>
                <a:latin typeface="Arial"/>
                <a:ea typeface="Arial"/>
                <a:cs typeface="Arial"/>
                <a:sym typeface="Arial"/>
              </a:rPr>
              <a:t>(A-red arrow), </a:t>
            </a:r>
            <a:r>
              <a:rPr lang="en-US" sz="1000" b="0" i="0" u="none" strike="noStrike" cap="none" dirty="0">
                <a:solidFill>
                  <a:schemeClr val="lt1"/>
                </a:solidFill>
                <a:latin typeface="Arial"/>
                <a:ea typeface="Arial"/>
                <a:cs typeface="Arial"/>
                <a:sym typeface="Arial"/>
              </a:rPr>
              <a:t>T1W-Gd</a:t>
            </a:r>
            <a:r>
              <a:rPr lang="en-US" sz="1000" b="0" i="0" u="none" strike="noStrike" cap="none" dirty="0">
                <a:solidFill>
                  <a:schemeClr val="bg1"/>
                </a:solidFill>
                <a:latin typeface="Arial"/>
                <a:ea typeface="Arial"/>
                <a:cs typeface="Arial"/>
                <a:sym typeface="Arial"/>
              </a:rPr>
              <a:t> image </a:t>
            </a:r>
            <a:r>
              <a:rPr lang="en-US" sz="1000" b="0" i="0" u="none" strike="noStrike" cap="none" dirty="0">
                <a:solidFill>
                  <a:srgbClr val="FF0000"/>
                </a:solidFill>
                <a:latin typeface="Arial"/>
                <a:ea typeface="Arial"/>
                <a:cs typeface="Arial"/>
                <a:sym typeface="Arial"/>
              </a:rPr>
              <a:t>(B-red arrow)</a:t>
            </a:r>
            <a:r>
              <a:rPr lang="en-US" sz="1000" b="0" i="0" u="none" strike="noStrike" cap="none" dirty="0">
                <a:solidFill>
                  <a:schemeClr val="lt1"/>
                </a:solidFill>
                <a:latin typeface="Arial"/>
                <a:ea typeface="Arial"/>
                <a:cs typeface="Arial"/>
                <a:sym typeface="Arial"/>
              </a:rPr>
              <a:t> and T2 STIR </a:t>
            </a:r>
            <a:r>
              <a:rPr lang="en-US" sz="1000" b="0" i="0" u="none" strike="noStrike" cap="none" dirty="0">
                <a:solidFill>
                  <a:srgbClr val="FFFF00"/>
                </a:solidFill>
                <a:latin typeface="Arial"/>
                <a:ea typeface="Arial"/>
                <a:cs typeface="Arial"/>
                <a:sym typeface="Arial"/>
              </a:rPr>
              <a:t>(C-yellow arrow) </a:t>
            </a:r>
            <a:r>
              <a:rPr lang="en-US" sz="1000" b="0" i="0" u="none" strike="noStrike" cap="none" dirty="0">
                <a:solidFill>
                  <a:schemeClr val="lt1"/>
                </a:solidFill>
                <a:latin typeface="Arial"/>
                <a:ea typeface="Arial"/>
                <a:cs typeface="Arial"/>
                <a:sym typeface="Arial"/>
              </a:rPr>
              <a:t>shows acute spinal cord compression.</a:t>
            </a:r>
            <a:endParaRPr sz="1000" b="0" i="0" u="none" strike="noStrike" cap="none" dirty="0">
              <a:solidFill>
                <a:srgbClr val="FF0000"/>
              </a:solidFill>
              <a:latin typeface="Arial"/>
              <a:ea typeface="Arial"/>
              <a:cs typeface="Arial"/>
              <a:sym typeface="Arial"/>
            </a:endParaRPr>
          </a:p>
        </p:txBody>
      </p:sp>
      <p:sp>
        <p:nvSpPr>
          <p:cNvPr id="61" name="Google Shape;242;p8">
            <a:extLst>
              <a:ext uri="{FF2B5EF4-FFF2-40B4-BE49-F238E27FC236}">
                <a16:creationId xmlns:a16="http://schemas.microsoft.com/office/drawing/2014/main" id="{EDBFE3BF-7BDF-466F-8C59-4B79036FDF63}"/>
              </a:ext>
            </a:extLst>
          </p:cNvPr>
          <p:cNvSpPr txBox="1"/>
          <p:nvPr/>
        </p:nvSpPr>
        <p:spPr>
          <a:xfrm>
            <a:off x="146357"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1" i="0" u="none" strike="noStrike" cap="none" dirty="0">
                <a:solidFill>
                  <a:srgbClr val="A4C2F4"/>
                </a:solidFill>
                <a:latin typeface="Arial"/>
                <a:ea typeface="Arial"/>
                <a:cs typeface="Arial"/>
                <a:sym typeface="Arial"/>
              </a:rPr>
              <a:t>Acute Spinal Cord Compression and Hydrocephalus</a:t>
            </a:r>
            <a:endParaRPr sz="2000" b="0" i="0" u="none" strike="noStrike" cap="none" dirty="0">
              <a:solidFill>
                <a:srgbClr val="A4C2F4"/>
              </a:solidFill>
              <a:latin typeface="Arial"/>
              <a:ea typeface="Arial"/>
              <a:cs typeface="Arial"/>
              <a:sym typeface="Arial"/>
            </a:endParaRPr>
          </a:p>
        </p:txBody>
      </p:sp>
      <p:sp>
        <p:nvSpPr>
          <p:cNvPr id="62" name="Google Shape;243;p8">
            <a:extLst>
              <a:ext uri="{FF2B5EF4-FFF2-40B4-BE49-F238E27FC236}">
                <a16:creationId xmlns:a16="http://schemas.microsoft.com/office/drawing/2014/main" id="{01384964-56D7-4A55-987B-0FBECA9DFB73}"/>
              </a:ext>
            </a:extLst>
          </p:cNvPr>
          <p:cNvSpPr txBox="1"/>
          <p:nvPr/>
        </p:nvSpPr>
        <p:spPr>
          <a:xfrm>
            <a:off x="18918" y="4232681"/>
            <a:ext cx="4680896" cy="86173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accent6"/>
                </a:solidFill>
                <a:latin typeface="Arial"/>
                <a:ea typeface="Arial"/>
                <a:cs typeface="Arial"/>
                <a:sym typeface="Arial"/>
              </a:rPr>
              <a:t>59 years-old woman with breast cancer (D,E,F,G).</a:t>
            </a:r>
            <a:r>
              <a:rPr lang="en-US" sz="1000" b="0" i="0" u="none" strike="noStrike" cap="none">
                <a:solidFill>
                  <a:schemeClr val="lt1"/>
                </a:solidFill>
                <a:latin typeface="Arial"/>
                <a:ea typeface="Arial"/>
                <a:cs typeface="Arial"/>
                <a:sym typeface="Arial"/>
              </a:rPr>
              <a:t> Axial T1W-Gd image </a:t>
            </a:r>
            <a:r>
              <a:rPr lang="en-US" sz="1000" b="0" i="0" u="none" strike="noStrike" cap="none">
                <a:solidFill>
                  <a:srgbClr val="FFFF00"/>
                </a:solidFill>
                <a:latin typeface="Arial"/>
                <a:ea typeface="Arial"/>
                <a:cs typeface="Arial"/>
                <a:sym typeface="Arial"/>
              </a:rPr>
              <a:t>(D) </a:t>
            </a:r>
            <a:r>
              <a:rPr lang="en-US" sz="1000" b="0" i="0" u="none" strike="noStrike" cap="none">
                <a:solidFill>
                  <a:schemeClr val="lt1"/>
                </a:solidFill>
                <a:latin typeface="Arial"/>
                <a:ea typeface="Arial"/>
                <a:cs typeface="Arial"/>
                <a:sym typeface="Arial"/>
              </a:rPr>
              <a:t>and coronal T2WI </a:t>
            </a:r>
            <a:r>
              <a:rPr lang="en-US" sz="1000" b="0" i="0" u="none" strike="noStrike" cap="none">
                <a:solidFill>
                  <a:srgbClr val="FFFF00"/>
                </a:solidFill>
                <a:latin typeface="Arial"/>
                <a:ea typeface="Arial"/>
                <a:cs typeface="Arial"/>
                <a:sym typeface="Arial"/>
              </a:rPr>
              <a:t>(E) </a:t>
            </a:r>
            <a:r>
              <a:rPr lang="en-US" sz="1000" b="0" i="0" u="none" strike="noStrike" cap="none">
                <a:solidFill>
                  <a:schemeClr val="lt1"/>
                </a:solidFill>
                <a:latin typeface="Arial"/>
                <a:ea typeface="Arial"/>
                <a:cs typeface="Arial"/>
                <a:sym typeface="Arial"/>
              </a:rPr>
              <a:t>show leptomeningeal metastases along the surface of the brain stem </a:t>
            </a:r>
            <a:r>
              <a:rPr lang="en-US" sz="1000" b="0" i="0" u="none" strike="noStrike" cap="none">
                <a:solidFill>
                  <a:srgbClr val="FFFF00"/>
                </a:solidFill>
                <a:latin typeface="Arial"/>
                <a:ea typeface="Arial"/>
                <a:cs typeface="Arial"/>
                <a:sym typeface="Arial"/>
              </a:rPr>
              <a:t>(D-arrow)  </a:t>
            </a:r>
            <a:r>
              <a:rPr lang="en-US" sz="1000" b="0" i="0" u="none" strike="noStrike" cap="none">
                <a:solidFill>
                  <a:schemeClr val="lt1"/>
                </a:solidFill>
                <a:latin typeface="Arial"/>
                <a:ea typeface="Arial"/>
                <a:cs typeface="Arial"/>
                <a:sym typeface="Arial"/>
              </a:rPr>
              <a:t>and mild ventricular ectasia </a:t>
            </a:r>
            <a:r>
              <a:rPr lang="en-US" sz="1000" b="0" i="0" u="none" strike="noStrike" cap="none">
                <a:solidFill>
                  <a:srgbClr val="FFFF00"/>
                </a:solidFill>
                <a:latin typeface="Arial"/>
                <a:ea typeface="Arial"/>
                <a:cs typeface="Arial"/>
                <a:sym typeface="Arial"/>
              </a:rPr>
              <a:t>(E-arrows). </a:t>
            </a:r>
            <a:r>
              <a:rPr lang="en-US" sz="1000" b="0" i="0" u="none" strike="noStrike" cap="none">
                <a:solidFill>
                  <a:schemeClr val="lt1"/>
                </a:solidFill>
                <a:latin typeface="Arial"/>
                <a:ea typeface="Arial"/>
                <a:cs typeface="Arial"/>
                <a:sym typeface="Arial"/>
              </a:rPr>
              <a:t>One month after, control MRI show development of communicating hydrocephalus </a:t>
            </a:r>
            <a:r>
              <a:rPr lang="en-US" sz="1000" b="0" i="0" u="none" strike="noStrike" cap="none">
                <a:solidFill>
                  <a:srgbClr val="FFFF00"/>
                </a:solidFill>
                <a:latin typeface="Arial"/>
                <a:ea typeface="Arial"/>
                <a:cs typeface="Arial"/>
                <a:sym typeface="Arial"/>
              </a:rPr>
              <a:t>(F and G-arrows).</a:t>
            </a:r>
            <a:endParaRPr sz="1000" b="0" i="0" u="none" strike="noStrike" cap="none">
              <a:solidFill>
                <a:srgbClr val="FFFF00"/>
              </a:solidFill>
              <a:latin typeface="Arial"/>
              <a:ea typeface="Arial"/>
              <a:cs typeface="Arial"/>
              <a:sym typeface="Arial"/>
            </a:endParaRPr>
          </a:p>
        </p:txBody>
      </p:sp>
      <p:pic>
        <p:nvPicPr>
          <p:cNvPr id="63" name="Google Shape;244;p8">
            <a:extLst>
              <a:ext uri="{FF2B5EF4-FFF2-40B4-BE49-F238E27FC236}">
                <a16:creationId xmlns:a16="http://schemas.microsoft.com/office/drawing/2014/main" id="{6C06D211-54D5-4E62-811E-BE2863591A2A}"/>
              </a:ext>
            </a:extLst>
          </p:cNvPr>
          <p:cNvPicPr preferRelativeResize="0"/>
          <p:nvPr/>
        </p:nvPicPr>
        <p:blipFill rotWithShape="1">
          <a:blip r:embed="rId13">
            <a:alphaModFix/>
          </a:blip>
          <a:srcRect l="62823" t="56567" r="9061"/>
          <a:stretch/>
        </p:blipFill>
        <p:spPr>
          <a:xfrm>
            <a:off x="12117" y="640387"/>
            <a:ext cx="1707389" cy="2637503"/>
          </a:xfrm>
          <a:prstGeom prst="rect">
            <a:avLst/>
          </a:prstGeom>
          <a:noFill/>
          <a:ln>
            <a:noFill/>
          </a:ln>
        </p:spPr>
      </p:pic>
      <p:pic>
        <p:nvPicPr>
          <p:cNvPr id="64" name="Google Shape;245;p8">
            <a:extLst>
              <a:ext uri="{FF2B5EF4-FFF2-40B4-BE49-F238E27FC236}">
                <a16:creationId xmlns:a16="http://schemas.microsoft.com/office/drawing/2014/main" id="{0D7B68A4-83B8-41E9-85A7-E14E2ABDAA3D}"/>
              </a:ext>
            </a:extLst>
          </p:cNvPr>
          <p:cNvPicPr preferRelativeResize="0"/>
          <p:nvPr/>
        </p:nvPicPr>
        <p:blipFill rotWithShape="1">
          <a:blip r:embed="rId14">
            <a:alphaModFix/>
          </a:blip>
          <a:srcRect l="58875" t="56721" r="10846"/>
          <a:stretch/>
        </p:blipFill>
        <p:spPr>
          <a:xfrm>
            <a:off x="2869681" y="636137"/>
            <a:ext cx="1838768" cy="2628099"/>
          </a:xfrm>
          <a:prstGeom prst="rect">
            <a:avLst/>
          </a:prstGeom>
          <a:noFill/>
          <a:ln>
            <a:noFill/>
          </a:ln>
        </p:spPr>
      </p:pic>
      <p:pic>
        <p:nvPicPr>
          <p:cNvPr id="65" name="Google Shape;246;p8">
            <a:extLst>
              <a:ext uri="{FF2B5EF4-FFF2-40B4-BE49-F238E27FC236}">
                <a16:creationId xmlns:a16="http://schemas.microsoft.com/office/drawing/2014/main" id="{8E94FFB0-35D6-4E7F-BA7A-8B7AAF73E9B3}"/>
              </a:ext>
            </a:extLst>
          </p:cNvPr>
          <p:cNvPicPr preferRelativeResize="0"/>
          <p:nvPr/>
        </p:nvPicPr>
        <p:blipFill rotWithShape="1">
          <a:blip r:embed="rId15">
            <a:alphaModFix/>
          </a:blip>
          <a:srcRect l="62425" t="58273" r="10293" b="-1"/>
          <a:stretch/>
        </p:blipFill>
        <p:spPr>
          <a:xfrm>
            <a:off x="1480402" y="640387"/>
            <a:ext cx="1724472" cy="2637503"/>
          </a:xfrm>
          <a:prstGeom prst="rect">
            <a:avLst/>
          </a:prstGeom>
          <a:noFill/>
          <a:ln>
            <a:noFill/>
          </a:ln>
        </p:spPr>
      </p:pic>
      <p:pic>
        <p:nvPicPr>
          <p:cNvPr id="66" name="Google Shape;247;p8">
            <a:extLst>
              <a:ext uri="{FF2B5EF4-FFF2-40B4-BE49-F238E27FC236}">
                <a16:creationId xmlns:a16="http://schemas.microsoft.com/office/drawing/2014/main" id="{800C7B83-A2C9-4816-A1DB-09FC4EF44433}"/>
              </a:ext>
            </a:extLst>
          </p:cNvPr>
          <p:cNvPicPr preferRelativeResize="0"/>
          <p:nvPr/>
        </p:nvPicPr>
        <p:blipFill rotWithShape="1">
          <a:blip r:embed="rId10">
            <a:alphaModFix/>
          </a:blip>
          <a:srcRect/>
          <a:stretch/>
        </p:blipFill>
        <p:spPr>
          <a:xfrm>
            <a:off x="12974" y="3019205"/>
            <a:ext cx="271935" cy="271935"/>
          </a:xfrm>
          <a:prstGeom prst="rect">
            <a:avLst/>
          </a:prstGeom>
          <a:noFill/>
          <a:ln>
            <a:noFill/>
          </a:ln>
        </p:spPr>
      </p:pic>
      <p:sp>
        <p:nvSpPr>
          <p:cNvPr id="67" name="Google Shape;248;p8">
            <a:extLst>
              <a:ext uri="{FF2B5EF4-FFF2-40B4-BE49-F238E27FC236}">
                <a16:creationId xmlns:a16="http://schemas.microsoft.com/office/drawing/2014/main" id="{1B4590C5-EBE6-48A5-ADF6-D2F60160B09F}"/>
              </a:ext>
            </a:extLst>
          </p:cNvPr>
          <p:cNvSpPr txBox="1"/>
          <p:nvPr/>
        </p:nvSpPr>
        <p:spPr>
          <a:xfrm>
            <a:off x="6614" y="303857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68" name="Google Shape;249;p8">
            <a:extLst>
              <a:ext uri="{FF2B5EF4-FFF2-40B4-BE49-F238E27FC236}">
                <a16:creationId xmlns:a16="http://schemas.microsoft.com/office/drawing/2014/main" id="{11566A55-633E-4EC8-A90D-C0ACF5709F45}"/>
              </a:ext>
            </a:extLst>
          </p:cNvPr>
          <p:cNvPicPr preferRelativeResize="0"/>
          <p:nvPr/>
        </p:nvPicPr>
        <p:blipFill rotWithShape="1">
          <a:blip r:embed="rId10">
            <a:alphaModFix/>
          </a:blip>
          <a:srcRect/>
          <a:stretch/>
        </p:blipFill>
        <p:spPr>
          <a:xfrm>
            <a:off x="1463431" y="3019205"/>
            <a:ext cx="271935" cy="271935"/>
          </a:xfrm>
          <a:prstGeom prst="rect">
            <a:avLst/>
          </a:prstGeom>
          <a:noFill/>
          <a:ln>
            <a:noFill/>
          </a:ln>
        </p:spPr>
      </p:pic>
      <p:sp>
        <p:nvSpPr>
          <p:cNvPr id="69" name="Google Shape;250;p8">
            <a:extLst>
              <a:ext uri="{FF2B5EF4-FFF2-40B4-BE49-F238E27FC236}">
                <a16:creationId xmlns:a16="http://schemas.microsoft.com/office/drawing/2014/main" id="{99F906CE-5C40-4D0B-8BC9-BA92E3D9E9A6}"/>
              </a:ext>
            </a:extLst>
          </p:cNvPr>
          <p:cNvSpPr txBox="1"/>
          <p:nvPr/>
        </p:nvSpPr>
        <p:spPr>
          <a:xfrm>
            <a:off x="1457071" y="303857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70" name="Google Shape;251;p8">
            <a:extLst>
              <a:ext uri="{FF2B5EF4-FFF2-40B4-BE49-F238E27FC236}">
                <a16:creationId xmlns:a16="http://schemas.microsoft.com/office/drawing/2014/main" id="{5E666CA7-DBE8-4269-AE71-512923479649}"/>
              </a:ext>
            </a:extLst>
          </p:cNvPr>
          <p:cNvPicPr preferRelativeResize="0"/>
          <p:nvPr/>
        </p:nvPicPr>
        <p:blipFill rotWithShape="1">
          <a:blip r:embed="rId10">
            <a:alphaModFix/>
          </a:blip>
          <a:srcRect/>
          <a:stretch/>
        </p:blipFill>
        <p:spPr>
          <a:xfrm>
            <a:off x="3199935" y="3008931"/>
            <a:ext cx="271935" cy="271935"/>
          </a:xfrm>
          <a:prstGeom prst="rect">
            <a:avLst/>
          </a:prstGeom>
          <a:noFill/>
          <a:ln>
            <a:noFill/>
          </a:ln>
        </p:spPr>
      </p:pic>
      <p:sp>
        <p:nvSpPr>
          <p:cNvPr id="71" name="Google Shape;252;p8">
            <a:extLst>
              <a:ext uri="{FF2B5EF4-FFF2-40B4-BE49-F238E27FC236}">
                <a16:creationId xmlns:a16="http://schemas.microsoft.com/office/drawing/2014/main" id="{47B717D0-CCD1-49C5-BD06-4AA16DD1B9F9}"/>
              </a:ext>
            </a:extLst>
          </p:cNvPr>
          <p:cNvSpPr txBox="1"/>
          <p:nvPr/>
        </p:nvSpPr>
        <p:spPr>
          <a:xfrm>
            <a:off x="3193575" y="302829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72" name="Google Shape;253;p8">
            <a:extLst>
              <a:ext uri="{FF2B5EF4-FFF2-40B4-BE49-F238E27FC236}">
                <a16:creationId xmlns:a16="http://schemas.microsoft.com/office/drawing/2014/main" id="{86A9FAE9-7377-442C-884B-F55B597213F8}"/>
              </a:ext>
            </a:extLst>
          </p:cNvPr>
          <p:cNvPicPr preferRelativeResize="0"/>
          <p:nvPr/>
        </p:nvPicPr>
        <p:blipFill rotWithShape="1">
          <a:blip r:embed="rId10">
            <a:alphaModFix/>
          </a:blip>
          <a:srcRect/>
          <a:stretch/>
        </p:blipFill>
        <p:spPr>
          <a:xfrm>
            <a:off x="4766663" y="4795046"/>
            <a:ext cx="271935" cy="271935"/>
          </a:xfrm>
          <a:prstGeom prst="rect">
            <a:avLst/>
          </a:prstGeom>
          <a:noFill/>
          <a:ln>
            <a:noFill/>
          </a:ln>
        </p:spPr>
      </p:pic>
      <p:sp>
        <p:nvSpPr>
          <p:cNvPr id="73" name="Google Shape;254;p8">
            <a:extLst>
              <a:ext uri="{FF2B5EF4-FFF2-40B4-BE49-F238E27FC236}">
                <a16:creationId xmlns:a16="http://schemas.microsoft.com/office/drawing/2014/main" id="{57C5D542-2ABB-4D1C-A551-FF462F78A0FA}"/>
              </a:ext>
            </a:extLst>
          </p:cNvPr>
          <p:cNvSpPr txBox="1"/>
          <p:nvPr/>
        </p:nvSpPr>
        <p:spPr>
          <a:xfrm>
            <a:off x="4760303" y="481441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74" name="Google Shape;255;p8">
            <a:extLst>
              <a:ext uri="{FF2B5EF4-FFF2-40B4-BE49-F238E27FC236}">
                <a16:creationId xmlns:a16="http://schemas.microsoft.com/office/drawing/2014/main" id="{0161D8F3-A18A-403D-891D-D47BA349290B}"/>
              </a:ext>
            </a:extLst>
          </p:cNvPr>
          <p:cNvPicPr preferRelativeResize="0"/>
          <p:nvPr/>
        </p:nvPicPr>
        <p:blipFill rotWithShape="1">
          <a:blip r:embed="rId10">
            <a:alphaModFix/>
          </a:blip>
          <a:srcRect/>
          <a:stretch/>
        </p:blipFill>
        <p:spPr>
          <a:xfrm>
            <a:off x="4766663" y="2589100"/>
            <a:ext cx="271935" cy="271935"/>
          </a:xfrm>
          <a:prstGeom prst="rect">
            <a:avLst/>
          </a:prstGeom>
          <a:noFill/>
          <a:ln>
            <a:noFill/>
          </a:ln>
        </p:spPr>
      </p:pic>
      <p:sp>
        <p:nvSpPr>
          <p:cNvPr id="75" name="Google Shape;256;p8">
            <a:extLst>
              <a:ext uri="{FF2B5EF4-FFF2-40B4-BE49-F238E27FC236}">
                <a16:creationId xmlns:a16="http://schemas.microsoft.com/office/drawing/2014/main" id="{CB82006F-BBEC-41C9-94A6-91813E03E696}"/>
              </a:ext>
            </a:extLst>
          </p:cNvPr>
          <p:cNvSpPr txBox="1"/>
          <p:nvPr/>
        </p:nvSpPr>
        <p:spPr>
          <a:xfrm>
            <a:off x="4760303" y="260846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76" name="Google Shape;257;p8">
            <a:extLst>
              <a:ext uri="{FF2B5EF4-FFF2-40B4-BE49-F238E27FC236}">
                <a16:creationId xmlns:a16="http://schemas.microsoft.com/office/drawing/2014/main" id="{47696032-5548-468D-9305-B43A27224719}"/>
              </a:ext>
            </a:extLst>
          </p:cNvPr>
          <p:cNvPicPr preferRelativeResize="0"/>
          <p:nvPr/>
        </p:nvPicPr>
        <p:blipFill rotWithShape="1">
          <a:blip r:embed="rId10">
            <a:alphaModFix/>
          </a:blip>
          <a:srcRect/>
          <a:stretch/>
        </p:blipFill>
        <p:spPr>
          <a:xfrm>
            <a:off x="6649483" y="2578779"/>
            <a:ext cx="271935" cy="271935"/>
          </a:xfrm>
          <a:prstGeom prst="rect">
            <a:avLst/>
          </a:prstGeom>
          <a:noFill/>
          <a:ln>
            <a:noFill/>
          </a:ln>
        </p:spPr>
      </p:pic>
      <p:sp>
        <p:nvSpPr>
          <p:cNvPr id="77" name="Google Shape;258;p8">
            <a:extLst>
              <a:ext uri="{FF2B5EF4-FFF2-40B4-BE49-F238E27FC236}">
                <a16:creationId xmlns:a16="http://schemas.microsoft.com/office/drawing/2014/main" id="{A2AC8020-3C56-457B-9DBA-809EC1BD962E}"/>
              </a:ext>
            </a:extLst>
          </p:cNvPr>
          <p:cNvSpPr txBox="1"/>
          <p:nvPr/>
        </p:nvSpPr>
        <p:spPr>
          <a:xfrm>
            <a:off x="6643123" y="259814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78" name="Google Shape;259;p8">
            <a:extLst>
              <a:ext uri="{FF2B5EF4-FFF2-40B4-BE49-F238E27FC236}">
                <a16:creationId xmlns:a16="http://schemas.microsoft.com/office/drawing/2014/main" id="{9A4CA415-B050-4366-9ACF-DE1B88C56AF7}"/>
              </a:ext>
            </a:extLst>
          </p:cNvPr>
          <p:cNvPicPr preferRelativeResize="0"/>
          <p:nvPr/>
        </p:nvPicPr>
        <p:blipFill rotWithShape="1">
          <a:blip r:embed="rId10">
            <a:alphaModFix/>
          </a:blip>
          <a:srcRect/>
          <a:stretch/>
        </p:blipFill>
        <p:spPr>
          <a:xfrm>
            <a:off x="6649483" y="4830063"/>
            <a:ext cx="271935" cy="271935"/>
          </a:xfrm>
          <a:prstGeom prst="rect">
            <a:avLst/>
          </a:prstGeom>
          <a:noFill/>
          <a:ln>
            <a:noFill/>
          </a:ln>
        </p:spPr>
      </p:pic>
      <p:sp>
        <p:nvSpPr>
          <p:cNvPr id="79" name="Google Shape;260;p8">
            <a:extLst>
              <a:ext uri="{FF2B5EF4-FFF2-40B4-BE49-F238E27FC236}">
                <a16:creationId xmlns:a16="http://schemas.microsoft.com/office/drawing/2014/main" id="{FB6A186E-DE17-4FDC-A4FB-6073B1815060}"/>
              </a:ext>
            </a:extLst>
          </p:cNvPr>
          <p:cNvSpPr txBox="1"/>
          <p:nvPr/>
        </p:nvSpPr>
        <p:spPr>
          <a:xfrm>
            <a:off x="6643123" y="484943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cxnSp>
        <p:nvCxnSpPr>
          <p:cNvPr id="80" name="Google Shape;261;p8">
            <a:extLst>
              <a:ext uri="{FF2B5EF4-FFF2-40B4-BE49-F238E27FC236}">
                <a16:creationId xmlns:a16="http://schemas.microsoft.com/office/drawing/2014/main" id="{8D2D18AD-E7BB-41F4-99AA-615232BF19F5}"/>
              </a:ext>
            </a:extLst>
          </p:cNvPr>
          <p:cNvCxnSpPr/>
          <p:nvPr/>
        </p:nvCxnSpPr>
        <p:spPr>
          <a:xfrm flipH="1">
            <a:off x="1090815" y="1647744"/>
            <a:ext cx="379576" cy="335838"/>
          </a:xfrm>
          <a:prstGeom prst="straightConnector1">
            <a:avLst/>
          </a:prstGeom>
          <a:noFill/>
          <a:ln w="9525" cap="flat" cmpd="sng">
            <a:solidFill>
              <a:srgbClr val="FF0000"/>
            </a:solidFill>
            <a:prstDash val="solid"/>
            <a:round/>
            <a:headEnd type="none" w="sm" len="sm"/>
            <a:tailEnd type="triangle" w="med" len="med"/>
          </a:ln>
        </p:spPr>
      </p:cxnSp>
      <p:cxnSp>
        <p:nvCxnSpPr>
          <p:cNvPr id="81" name="Google Shape;262;p8">
            <a:extLst>
              <a:ext uri="{FF2B5EF4-FFF2-40B4-BE49-F238E27FC236}">
                <a16:creationId xmlns:a16="http://schemas.microsoft.com/office/drawing/2014/main" id="{3FE31518-DCBB-4DDE-9898-D81384CE1A2A}"/>
              </a:ext>
            </a:extLst>
          </p:cNvPr>
          <p:cNvCxnSpPr/>
          <p:nvPr/>
        </p:nvCxnSpPr>
        <p:spPr>
          <a:xfrm flipH="1">
            <a:off x="2729209" y="1647744"/>
            <a:ext cx="379576" cy="335838"/>
          </a:xfrm>
          <a:prstGeom prst="straightConnector1">
            <a:avLst/>
          </a:prstGeom>
          <a:noFill/>
          <a:ln w="9525" cap="flat" cmpd="sng">
            <a:solidFill>
              <a:srgbClr val="FF0000"/>
            </a:solidFill>
            <a:prstDash val="solid"/>
            <a:round/>
            <a:headEnd type="none" w="sm" len="sm"/>
            <a:tailEnd type="triangle" w="med" len="med"/>
          </a:ln>
        </p:spPr>
      </p:cxnSp>
      <p:cxnSp>
        <p:nvCxnSpPr>
          <p:cNvPr id="82" name="Google Shape;263;p8">
            <a:extLst>
              <a:ext uri="{FF2B5EF4-FFF2-40B4-BE49-F238E27FC236}">
                <a16:creationId xmlns:a16="http://schemas.microsoft.com/office/drawing/2014/main" id="{C1743311-F866-40D7-8BBD-03C8DCF2DFBB}"/>
              </a:ext>
            </a:extLst>
          </p:cNvPr>
          <p:cNvCxnSpPr/>
          <p:nvPr/>
        </p:nvCxnSpPr>
        <p:spPr>
          <a:xfrm flipH="1">
            <a:off x="4198079" y="1647744"/>
            <a:ext cx="379576" cy="335838"/>
          </a:xfrm>
          <a:prstGeom prst="straightConnector1">
            <a:avLst/>
          </a:prstGeom>
          <a:noFill/>
          <a:ln w="9525" cap="flat" cmpd="sng">
            <a:solidFill>
              <a:srgbClr val="FFFF00"/>
            </a:solidFill>
            <a:prstDash val="solid"/>
            <a:round/>
            <a:headEnd type="none" w="sm" len="sm"/>
            <a:tailEnd type="triangle" w="med" len="med"/>
          </a:ln>
        </p:spPr>
      </p:cxnSp>
      <p:grpSp>
        <p:nvGrpSpPr>
          <p:cNvPr id="83" name="Google Shape;264;p8">
            <a:extLst>
              <a:ext uri="{FF2B5EF4-FFF2-40B4-BE49-F238E27FC236}">
                <a16:creationId xmlns:a16="http://schemas.microsoft.com/office/drawing/2014/main" id="{C3E3F614-323C-4352-B46F-B225AA5594BF}"/>
              </a:ext>
            </a:extLst>
          </p:cNvPr>
          <p:cNvGrpSpPr/>
          <p:nvPr/>
        </p:nvGrpSpPr>
        <p:grpSpPr>
          <a:xfrm>
            <a:off x="4822459" y="625863"/>
            <a:ext cx="2019300" cy="2402436"/>
            <a:chOff x="7209955" y="565687"/>
            <a:chExt cx="2019300" cy="2402436"/>
          </a:xfrm>
        </p:grpSpPr>
        <p:pic>
          <p:nvPicPr>
            <p:cNvPr id="84" name="Google Shape;265;p8">
              <a:extLst>
                <a:ext uri="{FF2B5EF4-FFF2-40B4-BE49-F238E27FC236}">
                  <a16:creationId xmlns:a16="http://schemas.microsoft.com/office/drawing/2014/main" id="{CA7B9C60-4141-4AF6-BBBF-78B183BEFD5F}"/>
                </a:ext>
              </a:extLst>
            </p:cNvPr>
            <p:cNvPicPr preferRelativeResize="0"/>
            <p:nvPr/>
          </p:nvPicPr>
          <p:blipFill rotWithShape="1">
            <a:blip r:embed="rId16">
              <a:alphaModFix/>
            </a:blip>
            <a:srcRect/>
            <a:stretch/>
          </p:blipFill>
          <p:spPr>
            <a:xfrm>
              <a:off x="7209955" y="565687"/>
              <a:ext cx="2019300" cy="2402436"/>
            </a:xfrm>
            <a:prstGeom prst="rect">
              <a:avLst/>
            </a:prstGeom>
            <a:noFill/>
            <a:ln>
              <a:noFill/>
            </a:ln>
          </p:spPr>
        </p:pic>
        <p:cxnSp>
          <p:nvCxnSpPr>
            <p:cNvPr id="85" name="Google Shape;266;p8">
              <a:extLst>
                <a:ext uri="{FF2B5EF4-FFF2-40B4-BE49-F238E27FC236}">
                  <a16:creationId xmlns:a16="http://schemas.microsoft.com/office/drawing/2014/main" id="{362986EE-E7ED-4296-9C2C-1558B5D0E97B}"/>
                </a:ext>
              </a:extLst>
            </p:cNvPr>
            <p:cNvCxnSpPr/>
            <p:nvPr/>
          </p:nvCxnSpPr>
          <p:spPr>
            <a:xfrm flipH="1">
              <a:off x="8403781" y="1433810"/>
              <a:ext cx="198597" cy="213934"/>
            </a:xfrm>
            <a:prstGeom prst="straightConnector1">
              <a:avLst/>
            </a:prstGeom>
            <a:noFill/>
            <a:ln w="9525" cap="flat" cmpd="sng">
              <a:solidFill>
                <a:srgbClr val="FFFF00"/>
              </a:solidFill>
              <a:prstDash val="solid"/>
              <a:round/>
              <a:headEnd type="none" w="sm" len="sm"/>
              <a:tailEnd type="triangle" w="med" len="med"/>
            </a:ln>
          </p:spPr>
        </p:cxnSp>
      </p:grpSp>
      <p:grpSp>
        <p:nvGrpSpPr>
          <p:cNvPr id="86" name="Google Shape;267;p8">
            <a:extLst>
              <a:ext uri="{FF2B5EF4-FFF2-40B4-BE49-F238E27FC236}">
                <a16:creationId xmlns:a16="http://schemas.microsoft.com/office/drawing/2014/main" id="{6E57C728-255C-4A52-9368-E7B925BD0642}"/>
              </a:ext>
            </a:extLst>
          </p:cNvPr>
          <p:cNvGrpSpPr/>
          <p:nvPr/>
        </p:nvGrpSpPr>
        <p:grpSpPr>
          <a:xfrm>
            <a:off x="4842147" y="2903671"/>
            <a:ext cx="2019300" cy="2339750"/>
            <a:chOff x="7172509" y="2871322"/>
            <a:chExt cx="2019300" cy="2339750"/>
          </a:xfrm>
        </p:grpSpPr>
        <p:pic>
          <p:nvPicPr>
            <p:cNvPr id="87" name="Google Shape;268;p8">
              <a:extLst>
                <a:ext uri="{FF2B5EF4-FFF2-40B4-BE49-F238E27FC236}">
                  <a16:creationId xmlns:a16="http://schemas.microsoft.com/office/drawing/2014/main" id="{77E0FCAE-EA69-4E47-891B-3A878FAC41B3}"/>
                </a:ext>
              </a:extLst>
            </p:cNvPr>
            <p:cNvPicPr preferRelativeResize="0"/>
            <p:nvPr/>
          </p:nvPicPr>
          <p:blipFill rotWithShape="1">
            <a:blip r:embed="rId17">
              <a:alphaModFix/>
            </a:blip>
            <a:srcRect/>
            <a:stretch/>
          </p:blipFill>
          <p:spPr>
            <a:xfrm>
              <a:off x="7172509" y="2871322"/>
              <a:ext cx="2019300" cy="2339750"/>
            </a:xfrm>
            <a:prstGeom prst="rect">
              <a:avLst/>
            </a:prstGeom>
            <a:noFill/>
            <a:ln>
              <a:noFill/>
            </a:ln>
          </p:spPr>
        </p:pic>
        <p:cxnSp>
          <p:nvCxnSpPr>
            <p:cNvPr id="88" name="Google Shape;269;p8">
              <a:extLst>
                <a:ext uri="{FF2B5EF4-FFF2-40B4-BE49-F238E27FC236}">
                  <a16:creationId xmlns:a16="http://schemas.microsoft.com/office/drawing/2014/main" id="{50FD7CE5-EDCD-490C-95A6-90256A882A3C}"/>
                </a:ext>
              </a:extLst>
            </p:cNvPr>
            <p:cNvCxnSpPr/>
            <p:nvPr/>
          </p:nvCxnSpPr>
          <p:spPr>
            <a:xfrm flipH="1">
              <a:off x="8590987" y="3575784"/>
              <a:ext cx="198597" cy="213934"/>
            </a:xfrm>
            <a:prstGeom prst="straightConnector1">
              <a:avLst/>
            </a:prstGeom>
            <a:noFill/>
            <a:ln w="9525" cap="flat" cmpd="sng">
              <a:solidFill>
                <a:srgbClr val="FFFF00"/>
              </a:solidFill>
              <a:prstDash val="solid"/>
              <a:round/>
              <a:headEnd type="none" w="sm" len="sm"/>
              <a:tailEnd type="triangle" w="med" len="med"/>
            </a:ln>
          </p:spPr>
        </p:cxnSp>
      </p:grpSp>
    </p:spTree>
    <p:extLst>
      <p:ext uri="{BB962C8B-B14F-4D97-AF65-F5344CB8AC3E}">
        <p14:creationId xmlns:p14="http://schemas.microsoft.com/office/powerpoint/2010/main" val="169551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0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0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1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1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1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1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1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1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1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2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2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2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2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2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2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2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2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grpId="1" nodeType="clickEffect">
                                  <p:stCondLst>
                                    <p:cond delay="0"/>
                                  </p:stCondLst>
                                  <p:childTnLst>
                                    <p:set>
                                      <p:cBhvr>
                                        <p:cTn id="88" dur="1" fill="hold">
                                          <p:stCondLst>
                                            <p:cond delay="0"/>
                                          </p:stCondLst>
                                        </p:cTn>
                                        <p:tgtEl>
                                          <p:spTgt spid="18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189"/>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190"/>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191"/>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192"/>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193"/>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194"/>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195"/>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196"/>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197"/>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198"/>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199"/>
                                        </p:tgtEl>
                                        <p:attrNameLst>
                                          <p:attrName>style.visibility</p:attrName>
                                        </p:attrNameLst>
                                      </p:cBhvr>
                                      <p:to>
                                        <p:strVal val="hidden"/>
                                      </p:to>
                                    </p:set>
                                  </p:childTnLst>
                                </p:cTn>
                              </p:par>
                              <p:par>
                                <p:cTn id="111" presetID="1" presetClass="exit" presetSubtype="0" fill="hold" nodeType="withEffect">
                                  <p:stCondLst>
                                    <p:cond delay="0"/>
                                  </p:stCondLst>
                                  <p:childTnLst>
                                    <p:set>
                                      <p:cBhvr>
                                        <p:cTn id="112" dur="1" fill="hold">
                                          <p:stCondLst>
                                            <p:cond delay="0"/>
                                          </p:stCondLst>
                                        </p:cTn>
                                        <p:tgtEl>
                                          <p:spTgt spid="200"/>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201"/>
                                        </p:tgtEl>
                                        <p:attrNameLst>
                                          <p:attrName>style.visibility</p:attrName>
                                        </p:attrNameLst>
                                      </p:cBhvr>
                                      <p:to>
                                        <p:strVal val="hidden"/>
                                      </p:to>
                                    </p:set>
                                  </p:childTnLst>
                                </p:cTn>
                              </p:par>
                              <p:par>
                                <p:cTn id="115" presetID="1" presetClass="exit" presetSubtype="0" fill="hold" grpId="1" nodeType="withEffect">
                                  <p:stCondLst>
                                    <p:cond delay="0"/>
                                  </p:stCondLst>
                                  <p:childTnLst>
                                    <p:set>
                                      <p:cBhvr>
                                        <p:cTn id="116" dur="1" fill="hold">
                                          <p:stCondLst>
                                            <p:cond delay="0"/>
                                          </p:stCondLst>
                                        </p:cTn>
                                        <p:tgtEl>
                                          <p:spTgt spid="202"/>
                                        </p:tgtEl>
                                        <p:attrNameLst>
                                          <p:attrName>style.visibility</p:attrName>
                                        </p:attrNameLst>
                                      </p:cBhvr>
                                      <p:to>
                                        <p:strVal val="hidden"/>
                                      </p:to>
                                    </p:set>
                                  </p:childTnLst>
                                </p:cTn>
                              </p:par>
                              <p:par>
                                <p:cTn id="117" presetID="1" presetClass="exit" presetSubtype="0" fill="hold" grpId="1" nodeType="withEffect">
                                  <p:stCondLst>
                                    <p:cond delay="0"/>
                                  </p:stCondLst>
                                  <p:childTnLst>
                                    <p:set>
                                      <p:cBhvr>
                                        <p:cTn id="118" dur="1" fill="hold">
                                          <p:stCondLst>
                                            <p:cond delay="0"/>
                                          </p:stCondLst>
                                        </p:cTn>
                                        <p:tgtEl>
                                          <p:spTgt spid="203"/>
                                        </p:tgtEl>
                                        <p:attrNameLst>
                                          <p:attrName>style.visibility</p:attrName>
                                        </p:attrNameLst>
                                      </p:cBhvr>
                                      <p:to>
                                        <p:strVal val="hidden"/>
                                      </p:to>
                                    </p:set>
                                  </p:childTnLst>
                                </p:cTn>
                              </p:par>
                              <p:par>
                                <p:cTn id="119" presetID="1" presetClass="exit" presetSubtype="0" fill="hold" grpId="1" nodeType="withEffect">
                                  <p:stCondLst>
                                    <p:cond delay="0"/>
                                  </p:stCondLst>
                                  <p:childTnLst>
                                    <p:set>
                                      <p:cBhvr>
                                        <p:cTn id="120" dur="1" fill="hold">
                                          <p:stCondLst>
                                            <p:cond delay="0"/>
                                          </p:stCondLst>
                                        </p:cTn>
                                        <p:tgtEl>
                                          <p:spTgt spid="204"/>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205"/>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206"/>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207"/>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208"/>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209"/>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210"/>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0"/>
                                          </p:stCondLst>
                                        </p:cTn>
                                        <p:tgtEl>
                                          <p:spTgt spid="211"/>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212"/>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0"/>
                                          </p:stCondLst>
                                        </p:cTn>
                                        <p:tgtEl>
                                          <p:spTgt spid="213"/>
                                        </p:tgtEl>
                                        <p:attrNameLst>
                                          <p:attrName>style.visibility</p:attrName>
                                        </p:attrNameLst>
                                      </p:cBhvr>
                                      <p:to>
                                        <p:strVal val="hidden"/>
                                      </p:to>
                                    </p:set>
                                  </p:childTnLst>
                                </p:cTn>
                              </p:par>
                              <p:par>
                                <p:cTn id="139" presetID="1" presetClass="exit" presetSubtype="0" fill="hold" grpId="1" nodeType="withEffect">
                                  <p:stCondLst>
                                    <p:cond delay="0"/>
                                  </p:stCondLst>
                                  <p:childTnLst>
                                    <p:set>
                                      <p:cBhvr>
                                        <p:cTn id="140" dur="1" fill="hold">
                                          <p:stCondLst>
                                            <p:cond delay="0"/>
                                          </p:stCondLst>
                                        </p:cTn>
                                        <p:tgtEl>
                                          <p:spTgt spid="214"/>
                                        </p:tgtEl>
                                        <p:attrNameLst>
                                          <p:attrName>style.visibility</p:attrName>
                                        </p:attrNameLst>
                                      </p:cBhvr>
                                      <p:to>
                                        <p:strVal val="hidden"/>
                                      </p:to>
                                    </p:set>
                                  </p:childTnLst>
                                </p:cTn>
                              </p:par>
                              <p:par>
                                <p:cTn id="141" presetID="1" presetClass="exit" presetSubtype="0" fill="hold" nodeType="withEffect">
                                  <p:stCondLst>
                                    <p:cond delay="0"/>
                                  </p:stCondLst>
                                  <p:childTnLst>
                                    <p:set>
                                      <p:cBhvr>
                                        <p:cTn id="142" dur="1" fill="hold">
                                          <p:stCondLst>
                                            <p:cond delay="0"/>
                                          </p:stCondLst>
                                        </p:cTn>
                                        <p:tgtEl>
                                          <p:spTgt spid="215"/>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216"/>
                                        </p:tgtEl>
                                        <p:attrNameLst>
                                          <p:attrName>style.visibility</p:attrName>
                                        </p:attrNameLst>
                                      </p:cBhvr>
                                      <p:to>
                                        <p:strVal val="hidden"/>
                                      </p:to>
                                    </p:set>
                                  </p:childTnLst>
                                </p:cTn>
                              </p:par>
                              <p:par>
                                <p:cTn id="145" presetID="1" presetClass="exit" presetSubtype="0" fill="hold" nodeType="withEffect">
                                  <p:stCondLst>
                                    <p:cond delay="0"/>
                                  </p:stCondLst>
                                  <p:childTnLst>
                                    <p:set>
                                      <p:cBhvr>
                                        <p:cTn id="146" dur="1" fill="hold">
                                          <p:stCondLst>
                                            <p:cond delay="0"/>
                                          </p:stCondLst>
                                        </p:cTn>
                                        <p:tgtEl>
                                          <p:spTgt spid="217"/>
                                        </p:tgtEl>
                                        <p:attrNameLst>
                                          <p:attrName>style.visibility</p:attrName>
                                        </p:attrNameLst>
                                      </p:cBhvr>
                                      <p:to>
                                        <p:strVal val="hidden"/>
                                      </p:to>
                                    </p:set>
                                  </p:childTnLst>
                                </p:cTn>
                              </p:par>
                              <p:par>
                                <p:cTn id="147" presetID="1" presetClass="exit" presetSubtype="0" fill="hold" grpId="1" nodeType="withEffect">
                                  <p:stCondLst>
                                    <p:cond delay="0"/>
                                  </p:stCondLst>
                                  <p:childTnLst>
                                    <p:set>
                                      <p:cBhvr>
                                        <p:cTn id="148" dur="1" fill="hold">
                                          <p:stCondLst>
                                            <p:cond delay="0"/>
                                          </p:stCondLst>
                                        </p:cTn>
                                        <p:tgtEl>
                                          <p:spTgt spid="218"/>
                                        </p:tgtEl>
                                        <p:attrNameLst>
                                          <p:attrName>style.visibility</p:attrName>
                                        </p:attrNameLst>
                                      </p:cBhvr>
                                      <p:to>
                                        <p:strVal val="hidden"/>
                                      </p:to>
                                    </p:set>
                                  </p:childTnLst>
                                </p:cTn>
                              </p:par>
                              <p:par>
                                <p:cTn id="149" presetID="1" presetClass="exit" presetSubtype="0" fill="hold" nodeType="withEffect">
                                  <p:stCondLst>
                                    <p:cond delay="0"/>
                                  </p:stCondLst>
                                  <p:childTnLst>
                                    <p:set>
                                      <p:cBhvr>
                                        <p:cTn id="150" dur="1" fill="hold">
                                          <p:stCondLst>
                                            <p:cond delay="0"/>
                                          </p:stCondLst>
                                        </p:cTn>
                                        <p:tgtEl>
                                          <p:spTgt spid="219"/>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220"/>
                                        </p:tgtEl>
                                        <p:attrNameLst>
                                          <p:attrName>style.visibility</p:attrName>
                                        </p:attrNameLst>
                                      </p:cBhvr>
                                      <p:to>
                                        <p:strVal val="hidden"/>
                                      </p:to>
                                    </p:set>
                                  </p:childTnLst>
                                </p:cTn>
                              </p:par>
                              <p:par>
                                <p:cTn id="153" presetID="1" presetClass="exit" presetSubtype="0" fill="hold" nodeType="withEffect">
                                  <p:stCondLst>
                                    <p:cond delay="0"/>
                                  </p:stCondLst>
                                  <p:childTnLst>
                                    <p:set>
                                      <p:cBhvr>
                                        <p:cTn id="154" dur="1" fill="hold">
                                          <p:stCondLst>
                                            <p:cond delay="0"/>
                                          </p:stCondLst>
                                        </p:cTn>
                                        <p:tgtEl>
                                          <p:spTgt spid="221"/>
                                        </p:tgtEl>
                                        <p:attrNameLst>
                                          <p:attrName>style.visibility</p:attrName>
                                        </p:attrNameLst>
                                      </p:cBhvr>
                                      <p:to>
                                        <p:strVal val="hidden"/>
                                      </p:to>
                                    </p:set>
                                  </p:childTnLst>
                                </p:cTn>
                              </p:par>
                              <p:par>
                                <p:cTn id="155" presetID="1" presetClass="exit" presetSubtype="0" fill="hold" grpId="1" nodeType="withEffect">
                                  <p:stCondLst>
                                    <p:cond delay="0"/>
                                  </p:stCondLst>
                                  <p:childTnLst>
                                    <p:set>
                                      <p:cBhvr>
                                        <p:cTn id="156" dur="1" fill="hold">
                                          <p:stCondLst>
                                            <p:cond delay="0"/>
                                          </p:stCondLst>
                                        </p:cTn>
                                        <p:tgtEl>
                                          <p:spTgt spid="222"/>
                                        </p:tgtEl>
                                        <p:attrNameLst>
                                          <p:attrName>style.visibility</p:attrName>
                                        </p:attrNameLst>
                                      </p:cBhvr>
                                      <p:to>
                                        <p:strVal val="hidden"/>
                                      </p:to>
                                    </p:set>
                                  </p:childTnLst>
                                </p:cTn>
                              </p:par>
                              <p:par>
                                <p:cTn id="157" presetID="1" presetClass="exit" presetSubtype="0" fill="hold" nodeType="withEffect">
                                  <p:stCondLst>
                                    <p:cond delay="0"/>
                                  </p:stCondLst>
                                  <p:childTnLst>
                                    <p:set>
                                      <p:cBhvr>
                                        <p:cTn id="158" dur="1" fill="hold">
                                          <p:stCondLst>
                                            <p:cond delay="0"/>
                                          </p:stCondLst>
                                        </p:cTn>
                                        <p:tgtEl>
                                          <p:spTgt spid="224"/>
                                        </p:tgtEl>
                                        <p:attrNameLst>
                                          <p:attrName>style.visibility</p:attrName>
                                        </p:attrNameLst>
                                      </p:cBhvr>
                                      <p:to>
                                        <p:strVal val="hidden"/>
                                      </p:to>
                                    </p:set>
                                  </p:childTnLst>
                                </p:cTn>
                              </p:par>
                              <p:par>
                                <p:cTn id="159" presetID="1" presetClass="exit" presetSubtype="0" fill="hold" grpId="1" nodeType="withEffect">
                                  <p:stCondLst>
                                    <p:cond delay="0"/>
                                  </p:stCondLst>
                                  <p:childTnLst>
                                    <p:set>
                                      <p:cBhvr>
                                        <p:cTn id="160" dur="1" fill="hold">
                                          <p:stCondLst>
                                            <p:cond delay="0"/>
                                          </p:stCondLst>
                                        </p:cTn>
                                        <p:tgtEl>
                                          <p:spTgt spid="225"/>
                                        </p:tgtEl>
                                        <p:attrNameLst>
                                          <p:attrName>style.visibility</p:attrName>
                                        </p:attrNameLst>
                                      </p:cBhvr>
                                      <p:to>
                                        <p:strVal val="hidden"/>
                                      </p:to>
                                    </p:set>
                                  </p:childTnLst>
                                </p:cTn>
                              </p:par>
                              <p:par>
                                <p:cTn id="161" presetID="1" presetClass="exit" presetSubtype="0" fill="hold" nodeType="withEffect">
                                  <p:stCondLst>
                                    <p:cond delay="0"/>
                                  </p:stCondLst>
                                  <p:childTnLst>
                                    <p:set>
                                      <p:cBhvr>
                                        <p:cTn id="162" dur="1" fill="hold">
                                          <p:stCondLst>
                                            <p:cond delay="0"/>
                                          </p:stCondLst>
                                        </p:cTn>
                                        <p:tgtEl>
                                          <p:spTgt spid="226"/>
                                        </p:tgtEl>
                                        <p:attrNameLst>
                                          <p:attrName>style.visibility</p:attrName>
                                        </p:attrNameLst>
                                      </p:cBhvr>
                                      <p:to>
                                        <p:strVal val="hidden"/>
                                      </p:to>
                                    </p:set>
                                  </p:childTnLst>
                                </p:cTn>
                              </p:par>
                              <p:par>
                                <p:cTn id="163" presetID="1" presetClass="exit" presetSubtype="0" fill="hold" nodeType="withEffect">
                                  <p:stCondLst>
                                    <p:cond delay="0"/>
                                  </p:stCondLst>
                                  <p:childTnLst>
                                    <p:set>
                                      <p:cBhvr>
                                        <p:cTn id="164" dur="1" fill="hold">
                                          <p:stCondLst>
                                            <p:cond delay="0"/>
                                          </p:stCondLst>
                                        </p:cTn>
                                        <p:tgtEl>
                                          <p:spTgt spid="227"/>
                                        </p:tgtEl>
                                        <p:attrNameLst>
                                          <p:attrName>style.visibility</p:attrName>
                                        </p:attrNameLst>
                                      </p:cBhvr>
                                      <p:to>
                                        <p:strVal val="hidden"/>
                                      </p:to>
                                    </p:set>
                                  </p:childTnLst>
                                </p:cTn>
                              </p:par>
                              <p:par>
                                <p:cTn id="165" presetID="1" presetClass="exit" presetSubtype="0" fill="hold" nodeType="withEffect">
                                  <p:stCondLst>
                                    <p:cond delay="0"/>
                                  </p:stCondLst>
                                  <p:childTnLst>
                                    <p:set>
                                      <p:cBhvr>
                                        <p:cTn id="166" dur="1" fill="hold">
                                          <p:stCondLst>
                                            <p:cond delay="0"/>
                                          </p:stCondLst>
                                        </p:cTn>
                                        <p:tgtEl>
                                          <p:spTgt spid="228"/>
                                        </p:tgtEl>
                                        <p:attrNameLst>
                                          <p:attrName>style.visibility</p:attrName>
                                        </p:attrNameLst>
                                      </p:cBhvr>
                                      <p:to>
                                        <p:strVal val="hidden"/>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nodeType="clickEffect">
                                  <p:stCondLst>
                                    <p:cond delay="0"/>
                                  </p:stCondLst>
                                  <p:childTnLst>
                                    <p:set>
                                      <p:cBhvr>
                                        <p:cTn id="170" dur="1" fill="hold">
                                          <p:stCondLst>
                                            <p:cond delay="0"/>
                                          </p:stCondLst>
                                        </p:cTn>
                                        <p:tgtEl>
                                          <p:spTgt spid="52"/>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56"/>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60"/>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61"/>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62"/>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63"/>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64"/>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65"/>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66"/>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67"/>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68"/>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69"/>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70"/>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71"/>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72"/>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73"/>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74"/>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75"/>
                                        </p:tgtEl>
                                        <p:attrNameLst>
                                          <p:attrName>style.visibility</p:attrName>
                                        </p:attrNameLst>
                                      </p:cBhvr>
                                      <p:to>
                                        <p:strVal val="visible"/>
                                      </p:to>
                                    </p:set>
                                  </p:childTnLst>
                                </p:cTn>
                              </p:par>
                              <p:par>
                                <p:cTn id="205" presetID="1" presetClass="entr" presetSubtype="0" fill="hold" nodeType="withEffect">
                                  <p:stCondLst>
                                    <p:cond delay="0"/>
                                  </p:stCondLst>
                                  <p:childTnLst>
                                    <p:set>
                                      <p:cBhvr>
                                        <p:cTn id="206" dur="1" fill="hold">
                                          <p:stCondLst>
                                            <p:cond delay="0"/>
                                          </p:stCondLst>
                                        </p:cTn>
                                        <p:tgtEl>
                                          <p:spTgt spid="76"/>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77"/>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78"/>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79"/>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80"/>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81"/>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82"/>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83"/>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88" grpId="1"/>
      <p:bldP spid="189" grpId="0"/>
      <p:bldP spid="189" grpId="1"/>
      <p:bldP spid="194" grpId="0"/>
      <p:bldP spid="194" grpId="1"/>
      <p:bldP spid="198" grpId="0" animBg="1"/>
      <p:bldP spid="198" grpId="1" animBg="1"/>
      <p:bldP spid="199" grpId="0" animBg="1"/>
      <p:bldP spid="199" grpId="1" animBg="1"/>
      <p:bldP spid="202" grpId="0"/>
      <p:bldP spid="202" grpId="1"/>
      <p:bldP spid="203" grpId="0"/>
      <p:bldP spid="203" grpId="1"/>
      <p:bldP spid="204" grpId="0"/>
      <p:bldP spid="204" grpId="1"/>
      <p:bldP spid="212" grpId="0"/>
      <p:bldP spid="212" grpId="1"/>
      <p:bldP spid="214" grpId="0"/>
      <p:bldP spid="214" grpId="1"/>
      <p:bldP spid="216" grpId="0"/>
      <p:bldP spid="216" grpId="1"/>
      <p:bldP spid="218" grpId="0"/>
      <p:bldP spid="218" grpId="1"/>
      <p:bldP spid="220" grpId="0"/>
      <p:bldP spid="220" grpId="1"/>
      <p:bldP spid="222" grpId="0"/>
      <p:bldP spid="222" grpId="1"/>
      <p:bldP spid="225" grpId="0"/>
      <p:bldP spid="225" grpId="1"/>
      <p:bldP spid="60" grpId="0"/>
      <p:bldP spid="61" grpId="0"/>
      <p:bldP spid="62" grpId="0"/>
      <p:bldP spid="67" grpId="0"/>
      <p:bldP spid="69" grpId="0"/>
      <p:bldP spid="71" grpId="0"/>
      <p:bldP spid="73" grpId="0"/>
      <p:bldP spid="75" grpId="0"/>
      <p:bldP spid="77" grpId="0"/>
      <p:bldP spid="7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9"/>
          <p:cNvPicPr preferRelativeResize="0"/>
          <p:nvPr/>
        </p:nvPicPr>
        <p:blipFill rotWithShape="1">
          <a:blip r:embed="rId3">
            <a:alphaModFix/>
          </a:blip>
          <a:srcRect l="22891" t="19253" r="23387" b="16279"/>
          <a:stretch/>
        </p:blipFill>
        <p:spPr>
          <a:xfrm>
            <a:off x="5727428" y="3079401"/>
            <a:ext cx="1672127" cy="2006552"/>
          </a:xfrm>
          <a:prstGeom prst="rect">
            <a:avLst/>
          </a:prstGeom>
          <a:noFill/>
          <a:ln>
            <a:noFill/>
          </a:ln>
        </p:spPr>
      </p:pic>
      <p:pic>
        <p:nvPicPr>
          <p:cNvPr id="275" name="Google Shape;275;p9"/>
          <p:cNvPicPr preferRelativeResize="0"/>
          <p:nvPr/>
        </p:nvPicPr>
        <p:blipFill rotWithShape="1">
          <a:blip r:embed="rId4">
            <a:alphaModFix/>
          </a:blip>
          <a:srcRect l="24184" t="19921" r="24623" b="16034"/>
          <a:stretch/>
        </p:blipFill>
        <p:spPr>
          <a:xfrm>
            <a:off x="5740312" y="1217722"/>
            <a:ext cx="1617805" cy="1973457"/>
          </a:xfrm>
          <a:prstGeom prst="rect">
            <a:avLst/>
          </a:prstGeom>
          <a:noFill/>
          <a:ln>
            <a:noFill/>
          </a:ln>
        </p:spPr>
      </p:pic>
      <p:sp>
        <p:nvSpPr>
          <p:cNvPr id="276" name="Google Shape;276;p9"/>
          <p:cNvSpPr txBox="1"/>
          <p:nvPr/>
        </p:nvSpPr>
        <p:spPr>
          <a:xfrm>
            <a:off x="0" y="565967"/>
            <a:ext cx="9121200" cy="8004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When the </a:t>
            </a:r>
            <a:r>
              <a:rPr lang="en-US" sz="1000" b="0" i="0" u="none" strike="noStrike" cap="none">
                <a:solidFill>
                  <a:srgbClr val="A4C2F4"/>
                </a:solidFill>
                <a:latin typeface="Arial"/>
                <a:ea typeface="Arial"/>
                <a:cs typeface="Arial"/>
                <a:sym typeface="Arial"/>
              </a:rPr>
              <a:t>serum viscosity rises, blood flow is delayed </a:t>
            </a:r>
            <a:r>
              <a:rPr lang="en-US" sz="1000" b="0" i="0" u="none" strike="noStrike" cap="none">
                <a:solidFill>
                  <a:schemeClr val="lt1"/>
                </a:solidFill>
                <a:latin typeface="Arial"/>
                <a:ea typeface="Arial"/>
                <a:cs typeface="Arial"/>
                <a:sym typeface="Arial"/>
              </a:rPr>
              <a:t>and </a:t>
            </a:r>
            <a:r>
              <a:rPr lang="en-US" sz="1000" b="0" i="0" u="none" strike="noStrike" cap="none">
                <a:solidFill>
                  <a:srgbClr val="A4C2F4"/>
                </a:solidFill>
                <a:latin typeface="Arial"/>
                <a:ea typeface="Arial"/>
                <a:cs typeface="Arial"/>
                <a:sym typeface="Arial"/>
              </a:rPr>
              <a:t>peripheral circulation disturbance </a:t>
            </a:r>
            <a:r>
              <a:rPr lang="en-US" sz="1000" b="0" i="0" u="none" strike="noStrike" cap="none">
                <a:solidFill>
                  <a:schemeClr val="lt1"/>
                </a:solidFill>
                <a:latin typeface="Arial"/>
                <a:ea typeface="Arial"/>
                <a:cs typeface="Arial"/>
                <a:sym typeface="Arial"/>
              </a:rPr>
              <a:t>occurs. The classic triad for </a:t>
            </a:r>
            <a:r>
              <a:rPr lang="en-US" sz="1000" b="0" i="0" u="none" strike="noStrike" cap="none">
                <a:solidFill>
                  <a:srgbClr val="A4C2F4"/>
                </a:solidFill>
                <a:latin typeface="Arial"/>
                <a:ea typeface="Arial"/>
                <a:cs typeface="Arial"/>
                <a:sym typeface="Arial"/>
              </a:rPr>
              <a:t>HVS</a:t>
            </a:r>
            <a:r>
              <a:rPr lang="en-US" sz="1000" b="0" i="0" u="none" strike="noStrike" cap="none">
                <a:solidFill>
                  <a:schemeClr val="lt1"/>
                </a:solidFill>
                <a:latin typeface="Arial"/>
                <a:ea typeface="Arial"/>
                <a:cs typeface="Arial"/>
                <a:sym typeface="Arial"/>
              </a:rPr>
              <a:t> consists of </a:t>
            </a:r>
            <a:r>
              <a:rPr lang="en-US" sz="1000" b="0" i="0" u="none" strike="noStrike" cap="none">
                <a:solidFill>
                  <a:srgbClr val="A4C2F4"/>
                </a:solidFill>
                <a:latin typeface="Arial"/>
                <a:ea typeface="Arial"/>
                <a:cs typeface="Arial"/>
                <a:sym typeface="Arial"/>
              </a:rPr>
              <a:t>bleeding, neurological symptoms and visual disturbances</a:t>
            </a:r>
            <a:r>
              <a:rPr lang="en-US" sz="1000" b="0" i="0" u="none" strike="noStrike" cap="none">
                <a:solidFill>
                  <a:schemeClr val="lt1"/>
                </a:solidFill>
                <a:latin typeface="Arial"/>
                <a:ea typeface="Arial"/>
                <a:cs typeface="Arial"/>
                <a:sym typeface="Arial"/>
              </a:rPr>
              <a:t>. However, in addition to these symptoms, a variety of </a:t>
            </a:r>
            <a:r>
              <a:rPr lang="en-US" sz="1000" b="0" i="0" u="none" strike="noStrike" cap="none">
                <a:solidFill>
                  <a:srgbClr val="A4C2F4"/>
                </a:solidFill>
                <a:latin typeface="Arial"/>
                <a:ea typeface="Arial"/>
                <a:cs typeface="Arial"/>
                <a:sym typeface="Arial"/>
              </a:rPr>
              <a:t>end organ damage </a:t>
            </a:r>
            <a:r>
              <a:rPr lang="en-US" sz="1000" b="0" i="0" u="none" strike="noStrike" cap="none">
                <a:solidFill>
                  <a:schemeClr val="lt1"/>
                </a:solidFill>
                <a:latin typeface="Arial"/>
                <a:ea typeface="Arial"/>
                <a:cs typeface="Arial"/>
                <a:sym typeface="Arial"/>
              </a:rPr>
              <a:t>can be observed</a:t>
            </a:r>
            <a:r>
              <a:rPr lang="en-US" sz="1000" b="0" i="0" u="none" strike="noStrike" cap="none">
                <a:solidFill>
                  <a:srgbClr val="A4C2F4"/>
                </a:solidFill>
                <a:latin typeface="Arial"/>
                <a:ea typeface="Arial"/>
                <a:cs typeface="Arial"/>
                <a:sym typeface="Arial"/>
              </a:rPr>
              <a:t>. Multiple myeloma and primary macroglobulinaemia </a:t>
            </a:r>
            <a:r>
              <a:rPr lang="en-US" sz="1000" b="0" i="0" u="none" strike="noStrike" cap="none">
                <a:solidFill>
                  <a:schemeClr val="lt1"/>
                </a:solidFill>
                <a:latin typeface="Arial"/>
                <a:ea typeface="Arial"/>
                <a:cs typeface="Arial"/>
                <a:sym typeface="Arial"/>
              </a:rPr>
              <a:t>are the most commo</a:t>
            </a:r>
            <a:r>
              <a:rPr lang="en-US" sz="1000">
                <a:solidFill>
                  <a:schemeClr val="lt1"/>
                </a:solidFill>
              </a:rPr>
              <a:t>n related </a:t>
            </a:r>
            <a:r>
              <a:rPr lang="en-US" sz="1000" b="0" i="0" u="none" strike="noStrike" cap="none">
                <a:solidFill>
                  <a:schemeClr val="lt1"/>
                </a:solidFill>
                <a:latin typeface="Arial"/>
                <a:ea typeface="Arial"/>
                <a:cs typeface="Arial"/>
                <a:sym typeface="Arial"/>
              </a:rPr>
              <a:t>neoplasms, but patients with other hematologic cancers like </a:t>
            </a:r>
            <a:r>
              <a:rPr lang="en-US" sz="1000" b="0" i="0" u="none" strike="noStrike" cap="none">
                <a:solidFill>
                  <a:srgbClr val="A4C2F4"/>
                </a:solidFill>
                <a:latin typeface="Arial"/>
                <a:ea typeface="Arial"/>
                <a:cs typeface="Arial"/>
                <a:sym typeface="Arial"/>
              </a:rPr>
              <a:t>leukemia</a:t>
            </a:r>
            <a:r>
              <a:rPr lang="en-US" sz="1000" b="0" i="0" u="none" strike="noStrike" cap="none">
                <a:solidFill>
                  <a:schemeClr val="lt1"/>
                </a:solidFill>
                <a:latin typeface="Arial"/>
                <a:ea typeface="Arial"/>
                <a:cs typeface="Arial"/>
                <a:sym typeface="Arial"/>
              </a:rPr>
              <a:t> and some </a:t>
            </a:r>
            <a:r>
              <a:rPr lang="en-US" sz="1000" b="0" i="0" u="none" strike="noStrike" cap="none">
                <a:solidFill>
                  <a:srgbClr val="A4C2F4"/>
                </a:solidFill>
                <a:latin typeface="Arial"/>
                <a:ea typeface="Arial"/>
                <a:cs typeface="Arial"/>
                <a:sym typeface="Arial"/>
              </a:rPr>
              <a:t>lymphomas</a:t>
            </a:r>
            <a:r>
              <a:rPr lang="en-US" sz="1000" b="0" i="0" u="none" strike="noStrike" cap="none">
                <a:solidFill>
                  <a:schemeClr val="lt1"/>
                </a:solidFill>
                <a:latin typeface="Arial"/>
                <a:ea typeface="Arial"/>
                <a:cs typeface="Arial"/>
                <a:sym typeface="Arial"/>
              </a:rPr>
              <a:t> may also </a:t>
            </a:r>
            <a:r>
              <a:rPr lang="en-US" sz="1000">
                <a:solidFill>
                  <a:schemeClr val="lt1"/>
                </a:solidFill>
              </a:rPr>
              <a:t>present HSV</a:t>
            </a:r>
            <a:r>
              <a:rPr lang="en-US" sz="1000" b="0" i="0" u="none" strike="noStrike" cap="none">
                <a:solidFill>
                  <a:schemeClr val="lt1"/>
                </a:solidFill>
                <a:latin typeface="Arial"/>
                <a:ea typeface="Arial"/>
                <a:cs typeface="Arial"/>
                <a:sym typeface="Arial"/>
              </a:rPr>
              <a:t>.</a:t>
            </a:r>
            <a:endParaRPr sz="1000" b="0" i="0" u="none" strike="noStrike" cap="none">
              <a:solidFill>
                <a:schemeClr val="lt1"/>
              </a:solidFill>
              <a:latin typeface="Arial"/>
              <a:ea typeface="Arial"/>
              <a:cs typeface="Arial"/>
              <a:sym typeface="Arial"/>
            </a:endParaRPr>
          </a:p>
        </p:txBody>
      </p:sp>
      <p:sp>
        <p:nvSpPr>
          <p:cNvPr id="277" name="Google Shape;277;p9"/>
          <p:cNvSpPr txBox="1"/>
          <p:nvPr/>
        </p:nvSpPr>
        <p:spPr>
          <a:xfrm>
            <a:off x="146357"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Direct  Effects:  </a:t>
            </a:r>
            <a:r>
              <a:rPr lang="en-US" sz="2200" b="1" i="0" u="none" strike="noStrike" cap="none">
                <a:solidFill>
                  <a:srgbClr val="A4C2F4"/>
                </a:solidFill>
                <a:latin typeface="Arial"/>
                <a:ea typeface="Arial"/>
                <a:cs typeface="Arial"/>
                <a:sym typeface="Arial"/>
              </a:rPr>
              <a:t>Hyperviscosity Syndrome</a:t>
            </a:r>
            <a:endParaRPr sz="2200" b="0" i="0" u="none" strike="noStrike" cap="none">
              <a:solidFill>
                <a:srgbClr val="A4C2F4"/>
              </a:solidFill>
              <a:latin typeface="Arial"/>
              <a:ea typeface="Arial"/>
              <a:cs typeface="Arial"/>
              <a:sym typeface="Arial"/>
            </a:endParaRPr>
          </a:p>
        </p:txBody>
      </p:sp>
      <p:sp>
        <p:nvSpPr>
          <p:cNvPr id="278" name="Google Shape;278;p9"/>
          <p:cNvSpPr txBox="1"/>
          <p:nvPr/>
        </p:nvSpPr>
        <p:spPr>
          <a:xfrm>
            <a:off x="22845" y="1304021"/>
            <a:ext cx="4080578" cy="6463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The most frequent symptom is </a:t>
            </a:r>
            <a:r>
              <a:rPr lang="en-US" sz="1000" b="0" i="0" u="none" strike="noStrike" cap="none">
                <a:solidFill>
                  <a:srgbClr val="A4C2F4"/>
                </a:solidFill>
                <a:latin typeface="Arial"/>
                <a:ea typeface="Arial"/>
                <a:cs typeface="Arial"/>
                <a:sym typeface="Arial"/>
              </a:rPr>
              <a:t>bleeding</a:t>
            </a:r>
            <a:r>
              <a:rPr lang="en-US" sz="1000" b="0" i="0" u="none" strike="noStrike" cap="none">
                <a:solidFill>
                  <a:schemeClr val="lt1"/>
                </a:solidFill>
                <a:latin typeface="Arial"/>
                <a:ea typeface="Arial"/>
                <a:cs typeface="Arial"/>
                <a:sym typeface="Arial"/>
              </a:rPr>
              <a:t>, and it can result from </a:t>
            </a:r>
            <a:r>
              <a:rPr lang="en-US" sz="1000" b="0" i="0" u="none" strike="noStrike" cap="none">
                <a:solidFill>
                  <a:srgbClr val="A4C2F4"/>
                </a:solidFill>
                <a:latin typeface="Arial"/>
                <a:ea typeface="Arial"/>
                <a:cs typeface="Arial"/>
                <a:sym typeface="Arial"/>
              </a:rPr>
              <a:t>blood vessel wall abnormality</a:t>
            </a:r>
            <a:r>
              <a:rPr lang="en-US" sz="1000" b="0" i="0" u="none" strike="noStrike" cap="none">
                <a:solidFill>
                  <a:schemeClr val="lt1"/>
                </a:solidFill>
                <a:latin typeface="Arial"/>
                <a:ea typeface="Arial"/>
                <a:cs typeface="Arial"/>
                <a:sym typeface="Arial"/>
              </a:rPr>
              <a:t> caused by an </a:t>
            </a:r>
            <a:r>
              <a:rPr lang="en-US" sz="1000" b="0" i="0" u="none" strike="noStrike" cap="none">
                <a:solidFill>
                  <a:srgbClr val="A4C2F4"/>
                </a:solidFill>
                <a:latin typeface="Arial"/>
                <a:ea typeface="Arial"/>
                <a:cs typeface="Arial"/>
                <a:sym typeface="Arial"/>
              </a:rPr>
              <a:t>intravascular friction phenomenon </a:t>
            </a:r>
            <a:r>
              <a:rPr lang="en-US" sz="1000" b="0" i="0" u="none" strike="noStrike" cap="none">
                <a:solidFill>
                  <a:schemeClr val="lt1"/>
                </a:solidFill>
                <a:latin typeface="Arial"/>
                <a:ea typeface="Arial"/>
                <a:cs typeface="Arial"/>
                <a:sym typeface="Arial"/>
              </a:rPr>
              <a:t>due to the increased blood viscosity.</a:t>
            </a:r>
            <a:endParaRPr sz="1000" b="0" i="0" u="none" strike="noStrike" cap="none">
              <a:solidFill>
                <a:schemeClr val="lt1"/>
              </a:solidFill>
              <a:latin typeface="Arial"/>
              <a:ea typeface="Arial"/>
              <a:cs typeface="Arial"/>
              <a:sym typeface="Arial"/>
            </a:endParaRPr>
          </a:p>
        </p:txBody>
      </p:sp>
      <p:sp>
        <p:nvSpPr>
          <p:cNvPr id="279" name="Google Shape;279;p9"/>
          <p:cNvSpPr txBox="1"/>
          <p:nvPr/>
        </p:nvSpPr>
        <p:spPr>
          <a:xfrm>
            <a:off x="50003" y="1869766"/>
            <a:ext cx="3960600" cy="4926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MRI may </a:t>
            </a:r>
            <a:r>
              <a:rPr lang="en-US" sz="1000" b="0" i="0" u="none" strike="noStrike" cap="none">
                <a:solidFill>
                  <a:srgbClr val="A4C2F4"/>
                </a:solidFill>
                <a:latin typeface="Arial"/>
                <a:ea typeface="Arial"/>
                <a:cs typeface="Arial"/>
                <a:sym typeface="Arial"/>
              </a:rPr>
              <a:t>show multifocal parenchymal microhaemorrhages </a:t>
            </a:r>
            <a:r>
              <a:rPr lang="en-US" sz="1000" b="0" i="0" u="none" strike="noStrike" cap="none">
                <a:solidFill>
                  <a:schemeClr val="lt1"/>
                </a:solidFill>
                <a:latin typeface="Arial"/>
                <a:ea typeface="Arial"/>
                <a:cs typeface="Arial"/>
                <a:sym typeface="Arial"/>
              </a:rPr>
              <a:t>or </a:t>
            </a:r>
            <a:r>
              <a:rPr lang="en-US" sz="1000" b="0" i="0" u="none" strike="noStrike" cap="none">
                <a:solidFill>
                  <a:srgbClr val="A4C2F4"/>
                </a:solidFill>
                <a:latin typeface="Arial"/>
                <a:ea typeface="Arial"/>
                <a:cs typeface="Arial"/>
                <a:sym typeface="Arial"/>
              </a:rPr>
              <a:t>haematoma</a:t>
            </a:r>
            <a:r>
              <a:rPr lang="en-US" sz="1000" b="0" i="0" u="none" strike="noStrike" cap="none">
                <a:solidFill>
                  <a:schemeClr val="lt1"/>
                </a:solidFill>
                <a:latin typeface="Arial"/>
                <a:ea typeface="Arial"/>
                <a:cs typeface="Arial"/>
                <a:sym typeface="Arial"/>
              </a:rPr>
              <a:t>.</a:t>
            </a:r>
            <a:endParaRPr sz="1000" b="0" i="0" u="none" strike="noStrike" cap="none">
              <a:solidFill>
                <a:schemeClr val="lt1"/>
              </a:solidFill>
              <a:latin typeface="Arial"/>
              <a:ea typeface="Arial"/>
              <a:cs typeface="Arial"/>
              <a:sym typeface="Arial"/>
            </a:endParaRPr>
          </a:p>
        </p:txBody>
      </p:sp>
      <p:sp>
        <p:nvSpPr>
          <p:cNvPr id="280" name="Google Shape;280;p9"/>
          <p:cNvSpPr txBox="1"/>
          <p:nvPr/>
        </p:nvSpPr>
        <p:spPr>
          <a:xfrm>
            <a:off x="50003" y="2745123"/>
            <a:ext cx="3958800" cy="161578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100" b="0" i="0" u="none" strike="noStrike" cap="none" dirty="0">
                <a:solidFill>
                  <a:srgbClr val="FFFF00"/>
                </a:solidFill>
                <a:latin typeface="Arial"/>
                <a:ea typeface="Arial"/>
                <a:cs typeface="Arial"/>
                <a:sym typeface="Arial"/>
              </a:rPr>
              <a:t>A 4-months-boy with Infant B-cell acute lymphoblastic leukemia  whose white blood cell count reached 960,000, present</a:t>
            </a:r>
            <a:r>
              <a:rPr lang="en-US" sz="1100" dirty="0">
                <a:solidFill>
                  <a:srgbClr val="FFFF00"/>
                </a:solidFill>
              </a:rPr>
              <a:t>ing</a:t>
            </a:r>
            <a:r>
              <a:rPr lang="en-US" sz="1100" b="0" i="0" u="none" strike="noStrike" cap="none" dirty="0">
                <a:solidFill>
                  <a:srgbClr val="FFFF00"/>
                </a:solidFill>
                <a:latin typeface="Arial"/>
                <a:ea typeface="Arial"/>
                <a:cs typeface="Arial"/>
                <a:sym typeface="Arial"/>
              </a:rPr>
              <a:t> with vomiting. </a:t>
            </a:r>
            <a:endParaRPr sz="1100" b="0" i="0" u="none" strike="noStrike" cap="none" dirty="0">
              <a:solidFill>
                <a:srgbClr val="FFFF00"/>
              </a:solidFill>
              <a:latin typeface="Arial"/>
              <a:ea typeface="Arial"/>
              <a:cs typeface="Arial"/>
              <a:sym typeface="Arial"/>
            </a:endParaRPr>
          </a:p>
          <a:p>
            <a:pPr marL="0" marR="0" lvl="0" indent="0" algn="just" rtl="0">
              <a:lnSpc>
                <a:spcPct val="100000"/>
              </a:lnSpc>
              <a:spcBef>
                <a:spcPts val="0"/>
              </a:spcBef>
              <a:spcAft>
                <a:spcPts val="0"/>
              </a:spcAft>
              <a:buNone/>
            </a:pPr>
            <a:endParaRPr sz="11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r>
              <a:rPr lang="en-US" sz="1100" b="0" i="0" u="none" strike="noStrike" cap="none" dirty="0">
                <a:solidFill>
                  <a:schemeClr val="lt1"/>
                </a:solidFill>
                <a:latin typeface="Arial"/>
                <a:ea typeface="Arial"/>
                <a:cs typeface="Arial"/>
                <a:sym typeface="Arial"/>
              </a:rPr>
              <a:t>T1WI </a:t>
            </a:r>
            <a:r>
              <a:rPr lang="en-US" sz="1100" b="0" i="0" u="none" strike="noStrike" cap="none" dirty="0">
                <a:solidFill>
                  <a:srgbClr val="FFFF00"/>
                </a:solidFill>
                <a:latin typeface="Arial"/>
                <a:ea typeface="Arial"/>
                <a:cs typeface="Arial"/>
                <a:sym typeface="Arial"/>
              </a:rPr>
              <a:t>(A and E) </a:t>
            </a:r>
            <a:r>
              <a:rPr lang="en-US" sz="1100" b="0" i="0" u="none" strike="noStrike" cap="none" dirty="0">
                <a:solidFill>
                  <a:schemeClr val="lt1"/>
                </a:solidFill>
                <a:latin typeface="Arial"/>
                <a:ea typeface="Arial"/>
                <a:cs typeface="Arial"/>
                <a:sym typeface="Arial"/>
              </a:rPr>
              <a:t>shows multiple bilateral hyperintensity areas in brain parenchyma </a:t>
            </a:r>
            <a:r>
              <a:rPr lang="en-US" sz="1100" b="0" i="0" u="none" strike="noStrike" cap="none" dirty="0">
                <a:solidFill>
                  <a:srgbClr val="FFFF00"/>
                </a:solidFill>
                <a:latin typeface="Arial"/>
                <a:ea typeface="Arial"/>
                <a:cs typeface="Arial"/>
                <a:sym typeface="Arial"/>
              </a:rPr>
              <a:t>(arrows). </a:t>
            </a:r>
            <a:r>
              <a:rPr lang="en-US" sz="1100" b="0" i="0" u="none" strike="noStrike" cap="none" dirty="0">
                <a:solidFill>
                  <a:schemeClr val="lt1"/>
                </a:solidFill>
                <a:latin typeface="Arial"/>
                <a:ea typeface="Arial"/>
                <a:cs typeface="Arial"/>
                <a:sym typeface="Arial"/>
              </a:rPr>
              <a:t>These lesions show hyperintensity with a </a:t>
            </a:r>
            <a:r>
              <a:rPr lang="en-US" sz="1100" b="0" i="0" u="none" strike="noStrike" cap="none" dirty="0" err="1">
                <a:solidFill>
                  <a:schemeClr val="lt1"/>
                </a:solidFill>
                <a:latin typeface="Arial"/>
                <a:ea typeface="Arial"/>
                <a:cs typeface="Arial"/>
                <a:sym typeface="Arial"/>
              </a:rPr>
              <a:t>hypointensity</a:t>
            </a:r>
            <a:r>
              <a:rPr lang="en-US" sz="1100" b="0" i="0" u="none" strike="noStrike" cap="none" dirty="0">
                <a:solidFill>
                  <a:schemeClr val="lt1"/>
                </a:solidFill>
                <a:latin typeface="Arial"/>
                <a:ea typeface="Arial"/>
                <a:cs typeface="Arial"/>
                <a:sym typeface="Arial"/>
              </a:rPr>
              <a:t> rim on SWI </a:t>
            </a:r>
            <a:r>
              <a:rPr lang="en-US" sz="1100" b="0" i="0" u="none" strike="noStrike" cap="none" dirty="0">
                <a:solidFill>
                  <a:srgbClr val="FFFF00"/>
                </a:solidFill>
                <a:latin typeface="Arial"/>
                <a:ea typeface="Arial"/>
                <a:cs typeface="Arial"/>
                <a:sym typeface="Arial"/>
              </a:rPr>
              <a:t>(B and F) </a:t>
            </a:r>
            <a:r>
              <a:rPr lang="en-US" sz="1100" b="0" i="0" u="none" strike="noStrike" cap="none" dirty="0">
                <a:solidFill>
                  <a:schemeClr val="lt1"/>
                </a:solidFill>
                <a:latin typeface="Arial"/>
                <a:ea typeface="Arial"/>
                <a:cs typeface="Arial"/>
                <a:sym typeface="Arial"/>
              </a:rPr>
              <a:t>and T2WI </a:t>
            </a:r>
            <a:r>
              <a:rPr lang="en-US" sz="1100" b="0" i="0" u="none" strike="noStrike" cap="none" dirty="0">
                <a:solidFill>
                  <a:srgbClr val="FFFF00"/>
                </a:solidFill>
                <a:latin typeface="Arial"/>
                <a:ea typeface="Arial"/>
                <a:cs typeface="Arial"/>
                <a:sym typeface="Arial"/>
              </a:rPr>
              <a:t>(D and G), </a:t>
            </a:r>
            <a:r>
              <a:rPr lang="en-US" sz="1100" b="0" i="0" u="none" strike="noStrike" cap="none" dirty="0">
                <a:solidFill>
                  <a:schemeClr val="lt1"/>
                </a:solidFill>
                <a:latin typeface="Arial"/>
                <a:ea typeface="Arial"/>
                <a:cs typeface="Arial"/>
                <a:sym typeface="Arial"/>
              </a:rPr>
              <a:t>indicating </a:t>
            </a:r>
            <a:r>
              <a:rPr lang="en-US" sz="1100" b="0" i="0" u="none" strike="noStrike" cap="none" dirty="0" err="1">
                <a:solidFill>
                  <a:schemeClr val="lt1"/>
                </a:solidFill>
                <a:latin typeface="Arial"/>
                <a:ea typeface="Arial"/>
                <a:cs typeface="Arial"/>
                <a:sym typeface="Arial"/>
              </a:rPr>
              <a:t>haemorrhage</a:t>
            </a:r>
            <a:r>
              <a:rPr lang="en-US" sz="1100" b="0" i="0" u="none" strike="noStrike" cap="none" dirty="0">
                <a:solidFill>
                  <a:schemeClr val="lt1"/>
                </a:solidFill>
                <a:latin typeface="Arial"/>
                <a:ea typeface="Arial"/>
                <a:cs typeface="Arial"/>
                <a:sym typeface="Arial"/>
              </a:rPr>
              <a:t> in the subacute phase. </a:t>
            </a:r>
            <a:endParaRPr sz="1100" b="0" i="0" u="none" strike="noStrike" cap="none" dirty="0">
              <a:solidFill>
                <a:schemeClr val="lt1"/>
              </a:solidFill>
              <a:latin typeface="Arial"/>
              <a:ea typeface="Arial"/>
              <a:cs typeface="Arial"/>
              <a:sym typeface="Arial"/>
            </a:endParaRPr>
          </a:p>
        </p:txBody>
      </p:sp>
      <p:pic>
        <p:nvPicPr>
          <p:cNvPr id="281" name="Google Shape;281;p9"/>
          <p:cNvPicPr preferRelativeResize="0"/>
          <p:nvPr/>
        </p:nvPicPr>
        <p:blipFill rotWithShape="1">
          <a:blip r:embed="rId5">
            <a:alphaModFix/>
          </a:blip>
          <a:srcRect l="19961" t="19589" r="18747" b="11674"/>
          <a:stretch/>
        </p:blipFill>
        <p:spPr>
          <a:xfrm>
            <a:off x="7311453" y="1237380"/>
            <a:ext cx="1713234" cy="1921316"/>
          </a:xfrm>
          <a:prstGeom prst="rect">
            <a:avLst/>
          </a:prstGeom>
          <a:noFill/>
          <a:ln>
            <a:noFill/>
          </a:ln>
        </p:spPr>
      </p:pic>
      <p:pic>
        <p:nvPicPr>
          <p:cNvPr id="282" name="Google Shape;282;p9"/>
          <p:cNvPicPr preferRelativeResize="0"/>
          <p:nvPr/>
        </p:nvPicPr>
        <p:blipFill rotWithShape="1">
          <a:blip r:embed="rId6">
            <a:alphaModFix/>
          </a:blip>
          <a:srcRect l="20754" t="18156" r="21204" b="12269"/>
          <a:stretch/>
        </p:blipFill>
        <p:spPr>
          <a:xfrm>
            <a:off x="4208011" y="1221672"/>
            <a:ext cx="1593781" cy="1910483"/>
          </a:xfrm>
          <a:prstGeom prst="rect">
            <a:avLst/>
          </a:prstGeom>
          <a:noFill/>
          <a:ln>
            <a:noFill/>
          </a:ln>
        </p:spPr>
      </p:pic>
      <p:pic>
        <p:nvPicPr>
          <p:cNvPr id="283" name="Google Shape;283;p9"/>
          <p:cNvPicPr preferRelativeResize="0"/>
          <p:nvPr/>
        </p:nvPicPr>
        <p:blipFill rotWithShape="1">
          <a:blip r:embed="rId7">
            <a:alphaModFix/>
          </a:blip>
          <a:srcRect l="20384" t="18043" r="21116" b="13183"/>
          <a:stretch/>
        </p:blipFill>
        <p:spPr>
          <a:xfrm>
            <a:off x="7389620" y="3092499"/>
            <a:ext cx="1626811" cy="2016612"/>
          </a:xfrm>
          <a:prstGeom prst="rect">
            <a:avLst/>
          </a:prstGeom>
          <a:noFill/>
          <a:ln>
            <a:noFill/>
          </a:ln>
        </p:spPr>
      </p:pic>
      <p:pic>
        <p:nvPicPr>
          <p:cNvPr id="284" name="Google Shape;284;p9"/>
          <p:cNvPicPr preferRelativeResize="0"/>
          <p:nvPr/>
        </p:nvPicPr>
        <p:blipFill rotWithShape="1">
          <a:blip r:embed="rId8">
            <a:alphaModFix/>
          </a:blip>
          <a:srcRect l="20682" t="17448" r="21238" b="12669"/>
          <a:stretch/>
        </p:blipFill>
        <p:spPr>
          <a:xfrm>
            <a:off x="4167689" y="3105719"/>
            <a:ext cx="1597410" cy="1980234"/>
          </a:xfrm>
          <a:prstGeom prst="rect">
            <a:avLst/>
          </a:prstGeom>
          <a:noFill/>
          <a:ln>
            <a:noFill/>
          </a:ln>
        </p:spPr>
      </p:pic>
      <p:pic>
        <p:nvPicPr>
          <p:cNvPr id="285" name="Google Shape;285;p9"/>
          <p:cNvPicPr preferRelativeResize="0"/>
          <p:nvPr/>
        </p:nvPicPr>
        <p:blipFill rotWithShape="1">
          <a:blip r:embed="rId9">
            <a:alphaModFix/>
          </a:blip>
          <a:srcRect/>
          <a:stretch/>
        </p:blipFill>
        <p:spPr>
          <a:xfrm>
            <a:off x="4192419" y="2820683"/>
            <a:ext cx="271935" cy="271935"/>
          </a:xfrm>
          <a:prstGeom prst="rect">
            <a:avLst/>
          </a:prstGeom>
          <a:noFill/>
          <a:ln>
            <a:noFill/>
          </a:ln>
        </p:spPr>
      </p:pic>
      <p:sp>
        <p:nvSpPr>
          <p:cNvPr id="286" name="Google Shape;286;p9"/>
          <p:cNvSpPr txBox="1"/>
          <p:nvPr/>
        </p:nvSpPr>
        <p:spPr>
          <a:xfrm>
            <a:off x="4186059" y="284005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287" name="Google Shape;287;p9"/>
          <p:cNvPicPr preferRelativeResize="0"/>
          <p:nvPr/>
        </p:nvPicPr>
        <p:blipFill rotWithShape="1">
          <a:blip r:embed="rId9">
            <a:alphaModFix/>
          </a:blip>
          <a:srcRect/>
          <a:stretch/>
        </p:blipFill>
        <p:spPr>
          <a:xfrm>
            <a:off x="5705751" y="2820683"/>
            <a:ext cx="271935" cy="271935"/>
          </a:xfrm>
          <a:prstGeom prst="rect">
            <a:avLst/>
          </a:prstGeom>
          <a:noFill/>
          <a:ln>
            <a:noFill/>
          </a:ln>
        </p:spPr>
      </p:pic>
      <p:sp>
        <p:nvSpPr>
          <p:cNvPr id="288" name="Google Shape;288;p9"/>
          <p:cNvSpPr txBox="1"/>
          <p:nvPr/>
        </p:nvSpPr>
        <p:spPr>
          <a:xfrm>
            <a:off x="5699391" y="284005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289" name="Google Shape;289;p9"/>
          <p:cNvPicPr preferRelativeResize="0"/>
          <p:nvPr/>
        </p:nvPicPr>
        <p:blipFill rotWithShape="1">
          <a:blip r:embed="rId9">
            <a:alphaModFix/>
          </a:blip>
          <a:srcRect/>
          <a:stretch/>
        </p:blipFill>
        <p:spPr>
          <a:xfrm>
            <a:off x="7332973" y="2820683"/>
            <a:ext cx="271935" cy="271935"/>
          </a:xfrm>
          <a:prstGeom prst="rect">
            <a:avLst/>
          </a:prstGeom>
          <a:noFill/>
          <a:ln>
            <a:noFill/>
          </a:ln>
        </p:spPr>
      </p:pic>
      <p:sp>
        <p:nvSpPr>
          <p:cNvPr id="290" name="Google Shape;290;p9"/>
          <p:cNvSpPr txBox="1"/>
          <p:nvPr/>
        </p:nvSpPr>
        <p:spPr>
          <a:xfrm>
            <a:off x="7326613" y="284005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291" name="Google Shape;291;p9"/>
          <p:cNvPicPr preferRelativeResize="0"/>
          <p:nvPr/>
        </p:nvPicPr>
        <p:blipFill rotWithShape="1">
          <a:blip r:embed="rId9">
            <a:alphaModFix/>
          </a:blip>
          <a:srcRect/>
          <a:stretch/>
        </p:blipFill>
        <p:spPr>
          <a:xfrm>
            <a:off x="7332973" y="4793326"/>
            <a:ext cx="271935" cy="271935"/>
          </a:xfrm>
          <a:prstGeom prst="rect">
            <a:avLst/>
          </a:prstGeom>
          <a:noFill/>
          <a:ln>
            <a:noFill/>
          </a:ln>
        </p:spPr>
      </p:pic>
      <p:sp>
        <p:nvSpPr>
          <p:cNvPr id="292" name="Google Shape;292;p9"/>
          <p:cNvSpPr txBox="1"/>
          <p:nvPr/>
        </p:nvSpPr>
        <p:spPr>
          <a:xfrm>
            <a:off x="7326613" y="481269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pic>
        <p:nvPicPr>
          <p:cNvPr id="293" name="Google Shape;293;p9"/>
          <p:cNvPicPr preferRelativeResize="0"/>
          <p:nvPr/>
        </p:nvPicPr>
        <p:blipFill rotWithShape="1">
          <a:blip r:embed="rId9">
            <a:alphaModFix/>
          </a:blip>
          <a:srcRect/>
          <a:stretch/>
        </p:blipFill>
        <p:spPr>
          <a:xfrm>
            <a:off x="5844846" y="4793326"/>
            <a:ext cx="271935" cy="271935"/>
          </a:xfrm>
          <a:prstGeom prst="rect">
            <a:avLst/>
          </a:prstGeom>
          <a:noFill/>
          <a:ln>
            <a:noFill/>
          </a:ln>
        </p:spPr>
      </p:pic>
      <p:sp>
        <p:nvSpPr>
          <p:cNvPr id="294" name="Google Shape;294;p9"/>
          <p:cNvSpPr txBox="1"/>
          <p:nvPr/>
        </p:nvSpPr>
        <p:spPr>
          <a:xfrm>
            <a:off x="5838486" y="481269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295" name="Google Shape;295;p9"/>
          <p:cNvPicPr preferRelativeResize="0"/>
          <p:nvPr/>
        </p:nvPicPr>
        <p:blipFill rotWithShape="1">
          <a:blip r:embed="rId9">
            <a:alphaModFix/>
          </a:blip>
          <a:srcRect/>
          <a:stretch/>
        </p:blipFill>
        <p:spPr>
          <a:xfrm>
            <a:off x="4206251" y="4793326"/>
            <a:ext cx="271935" cy="271935"/>
          </a:xfrm>
          <a:prstGeom prst="rect">
            <a:avLst/>
          </a:prstGeom>
          <a:noFill/>
          <a:ln>
            <a:noFill/>
          </a:ln>
        </p:spPr>
      </p:pic>
      <p:sp>
        <p:nvSpPr>
          <p:cNvPr id="296" name="Google Shape;296;p9"/>
          <p:cNvSpPr txBox="1"/>
          <p:nvPr/>
        </p:nvSpPr>
        <p:spPr>
          <a:xfrm>
            <a:off x="4199891" y="481269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cxnSp>
        <p:nvCxnSpPr>
          <p:cNvPr id="297" name="Google Shape;297;p9"/>
          <p:cNvCxnSpPr/>
          <p:nvPr/>
        </p:nvCxnSpPr>
        <p:spPr>
          <a:xfrm>
            <a:off x="4397766" y="1501183"/>
            <a:ext cx="187395" cy="113816"/>
          </a:xfrm>
          <a:prstGeom prst="straightConnector1">
            <a:avLst/>
          </a:prstGeom>
          <a:noFill/>
          <a:ln w="9525" cap="flat" cmpd="sng">
            <a:solidFill>
              <a:srgbClr val="FFFF00"/>
            </a:solidFill>
            <a:prstDash val="solid"/>
            <a:round/>
            <a:headEnd type="none" w="sm" len="sm"/>
            <a:tailEnd type="triangle" w="med" len="med"/>
          </a:ln>
        </p:spPr>
      </p:cxnSp>
      <p:cxnSp>
        <p:nvCxnSpPr>
          <p:cNvPr id="298" name="Google Shape;298;p9"/>
          <p:cNvCxnSpPr/>
          <p:nvPr/>
        </p:nvCxnSpPr>
        <p:spPr>
          <a:xfrm>
            <a:off x="4397766" y="2249992"/>
            <a:ext cx="187395" cy="113816"/>
          </a:xfrm>
          <a:prstGeom prst="straightConnector1">
            <a:avLst/>
          </a:prstGeom>
          <a:noFill/>
          <a:ln w="9525" cap="flat" cmpd="sng">
            <a:solidFill>
              <a:srgbClr val="FFFF00"/>
            </a:solidFill>
            <a:prstDash val="solid"/>
            <a:round/>
            <a:headEnd type="none" w="sm" len="sm"/>
            <a:tailEnd type="triangle" w="med" len="med"/>
          </a:ln>
        </p:spPr>
      </p:cxnSp>
      <p:cxnSp>
        <p:nvCxnSpPr>
          <p:cNvPr id="299" name="Google Shape;299;p9"/>
          <p:cNvCxnSpPr/>
          <p:nvPr/>
        </p:nvCxnSpPr>
        <p:spPr>
          <a:xfrm flipH="1">
            <a:off x="5520345" y="2306900"/>
            <a:ext cx="189755" cy="166429"/>
          </a:xfrm>
          <a:prstGeom prst="straightConnector1">
            <a:avLst/>
          </a:prstGeom>
          <a:noFill/>
          <a:ln w="9525" cap="flat" cmpd="sng">
            <a:solidFill>
              <a:srgbClr val="FFFF00"/>
            </a:solidFill>
            <a:prstDash val="solid"/>
            <a:round/>
            <a:headEnd type="none" w="sm" len="sm"/>
            <a:tailEnd type="triangle" w="med" len="med"/>
          </a:ln>
        </p:spPr>
      </p:cxnSp>
      <p:cxnSp>
        <p:nvCxnSpPr>
          <p:cNvPr id="300" name="Google Shape;300;p9"/>
          <p:cNvCxnSpPr/>
          <p:nvPr/>
        </p:nvCxnSpPr>
        <p:spPr>
          <a:xfrm flipH="1">
            <a:off x="5332221" y="3999462"/>
            <a:ext cx="189755" cy="166429"/>
          </a:xfrm>
          <a:prstGeom prst="straightConnector1">
            <a:avLst/>
          </a:prstGeom>
          <a:noFill/>
          <a:ln w="9525" cap="flat" cmpd="sng">
            <a:solidFill>
              <a:srgbClr val="FFFF00"/>
            </a:solidFill>
            <a:prstDash val="solid"/>
            <a:round/>
            <a:headEnd type="none" w="sm" len="sm"/>
            <a:tailEnd type="triangle" w="med" len="med"/>
          </a:ln>
        </p:spPr>
      </p:cxnSp>
      <p:cxnSp>
        <p:nvCxnSpPr>
          <p:cNvPr id="301" name="Google Shape;301;p9"/>
          <p:cNvCxnSpPr/>
          <p:nvPr/>
        </p:nvCxnSpPr>
        <p:spPr>
          <a:xfrm>
            <a:off x="4397766" y="3354562"/>
            <a:ext cx="187395" cy="113816"/>
          </a:xfrm>
          <a:prstGeom prst="straightConnector1">
            <a:avLst/>
          </a:prstGeom>
          <a:noFill/>
          <a:ln w="9525" cap="flat" cmpd="sng">
            <a:solidFill>
              <a:srgbClr val="FFFF00"/>
            </a:solidFill>
            <a:prstDash val="solid"/>
            <a:round/>
            <a:headEnd type="none" w="sm" len="sm"/>
            <a:tailEnd type="triangle" w="med" len="med"/>
          </a:ln>
        </p:spPr>
      </p:cxnSp>
      <p:cxnSp>
        <p:nvCxnSpPr>
          <p:cNvPr id="302" name="Google Shape;302;p9"/>
          <p:cNvCxnSpPr/>
          <p:nvPr/>
        </p:nvCxnSpPr>
        <p:spPr>
          <a:xfrm flipH="1">
            <a:off x="4824162" y="3204979"/>
            <a:ext cx="193838" cy="161681"/>
          </a:xfrm>
          <a:prstGeom prst="straightConnector1">
            <a:avLst/>
          </a:prstGeom>
          <a:noFill/>
          <a:ln w="9525" cap="flat" cmpd="sng">
            <a:solidFill>
              <a:srgbClr val="FFFF00"/>
            </a:solidFill>
            <a:prstDash val="solid"/>
            <a:round/>
            <a:headEnd type="none" w="sm" len="sm"/>
            <a:tailEnd type="triangle" w="med" len="med"/>
          </a:ln>
        </p:spPr>
      </p:cxnSp>
      <p:cxnSp>
        <p:nvCxnSpPr>
          <p:cNvPr id="303" name="Google Shape;303;p9"/>
          <p:cNvCxnSpPr/>
          <p:nvPr/>
        </p:nvCxnSpPr>
        <p:spPr>
          <a:xfrm>
            <a:off x="4323912" y="4316851"/>
            <a:ext cx="187395" cy="113816"/>
          </a:xfrm>
          <a:prstGeom prst="straightConnector1">
            <a:avLst/>
          </a:prstGeom>
          <a:noFill/>
          <a:ln w="9525" cap="flat" cmpd="sng">
            <a:solidFill>
              <a:srgbClr val="FFFF00"/>
            </a:solidFill>
            <a:prstDash val="solid"/>
            <a:round/>
            <a:headEnd type="none" w="sm" len="sm"/>
            <a:tailEnd type="triangle" w="med" len="med"/>
          </a:ln>
        </p:spPr>
      </p:cxnSp>
    </p:spTree>
    <p:extLst>
      <p:ext uri="{BB962C8B-B14F-4D97-AF65-F5344CB8AC3E}">
        <p14:creationId xmlns:p14="http://schemas.microsoft.com/office/powerpoint/2010/main" val="2500347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10"/>
          <p:cNvPicPr preferRelativeResize="0"/>
          <p:nvPr/>
        </p:nvPicPr>
        <p:blipFill rotWithShape="1">
          <a:blip r:embed="rId3">
            <a:alphaModFix/>
          </a:blip>
          <a:srcRect l="6385" t="12778" r="6727" b="14167"/>
          <a:stretch/>
        </p:blipFill>
        <p:spPr>
          <a:xfrm>
            <a:off x="243191" y="1548027"/>
            <a:ext cx="8900809" cy="1955260"/>
          </a:xfrm>
          <a:prstGeom prst="rect">
            <a:avLst/>
          </a:prstGeom>
          <a:noFill/>
          <a:ln>
            <a:noFill/>
          </a:ln>
        </p:spPr>
      </p:pic>
      <p:sp>
        <p:nvSpPr>
          <p:cNvPr id="309" name="Google Shape;309;p10"/>
          <p:cNvSpPr txBox="1"/>
          <p:nvPr/>
        </p:nvSpPr>
        <p:spPr>
          <a:xfrm>
            <a:off x="0" y="1971675"/>
            <a:ext cx="9144000" cy="1107965"/>
          </a:xfrm>
          <a:prstGeom prst="rect">
            <a:avLst/>
          </a:prstGeom>
          <a:noFill/>
          <a:ln>
            <a:noFill/>
          </a:ln>
        </p:spPr>
        <p:txBody>
          <a:bodyPr spcFirstLastPara="1" wrap="square" lIns="91425" tIns="91425" rIns="91425" bIns="91425" anchor="t" anchorCtr="0">
            <a:spAutoFit/>
          </a:bodyPr>
          <a:lstStyle/>
          <a:p>
            <a:pPr marL="146050" marR="0" lvl="0" indent="0" algn="ctr" rtl="0">
              <a:lnSpc>
                <a:spcPct val="100000"/>
              </a:lnSpc>
              <a:spcBef>
                <a:spcPts val="0"/>
              </a:spcBef>
              <a:spcAft>
                <a:spcPts val="0"/>
              </a:spcAft>
              <a:buNone/>
            </a:pPr>
            <a:r>
              <a:rPr lang="en-US" sz="6000" b="1" i="1" u="none" strike="noStrike" cap="none">
                <a:solidFill>
                  <a:srgbClr val="FFFFFF"/>
                </a:solidFill>
                <a:latin typeface="Arial"/>
                <a:ea typeface="Arial"/>
                <a:cs typeface="Arial"/>
                <a:sym typeface="Arial"/>
              </a:rPr>
              <a:t>INDIRECT EFFECTS</a:t>
            </a:r>
            <a:endParaRPr/>
          </a:p>
        </p:txBody>
      </p:sp>
      <p:sp>
        <p:nvSpPr>
          <p:cNvPr id="4" name="Google Shape;314;p11">
            <a:extLst>
              <a:ext uri="{FF2B5EF4-FFF2-40B4-BE49-F238E27FC236}">
                <a16:creationId xmlns:a16="http://schemas.microsoft.com/office/drawing/2014/main" id="{217ABA65-3B3A-428D-83B3-94DFC7804A7C}"/>
              </a:ext>
            </a:extLst>
          </p:cNvPr>
          <p:cNvSpPr/>
          <p:nvPr/>
        </p:nvSpPr>
        <p:spPr>
          <a:xfrm>
            <a:off x="285266" y="678571"/>
            <a:ext cx="8550000" cy="2453735"/>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a:solidFill>
                  <a:srgbClr val="A4C2F4"/>
                </a:solidFill>
                <a:latin typeface="Arial"/>
                <a:ea typeface="Arial"/>
                <a:cs typeface="Arial"/>
                <a:sym typeface="Arial"/>
              </a:rPr>
              <a:t>Paraneoplastic syndromes </a:t>
            </a:r>
            <a:r>
              <a:rPr lang="en-US" sz="1200" b="0" i="0" u="none" strike="noStrike" cap="none">
                <a:solidFill>
                  <a:srgbClr val="FFFFFF"/>
                </a:solidFill>
                <a:latin typeface="Arial"/>
                <a:ea typeface="Arial"/>
                <a:cs typeface="Arial"/>
                <a:sym typeface="Arial"/>
              </a:rPr>
              <a:t>are the remote effects of the primary tumor and encompass various disorders that </a:t>
            </a:r>
            <a:r>
              <a:rPr lang="en-US" sz="1200" b="0" i="0" u="none" strike="noStrike" cap="none">
                <a:solidFill>
                  <a:srgbClr val="A4C2F4"/>
                </a:solidFill>
                <a:latin typeface="Arial"/>
                <a:ea typeface="Arial"/>
                <a:cs typeface="Arial"/>
                <a:sym typeface="Arial"/>
              </a:rPr>
              <a:t>can not be attributed to identifiable mechanisms</a:t>
            </a:r>
            <a:r>
              <a:rPr lang="en-US" sz="1200" b="0" i="0" u="none" strike="noStrike" cap="none">
                <a:solidFill>
                  <a:srgbClr val="FFFFFF"/>
                </a:solidFill>
                <a:latin typeface="Arial"/>
                <a:ea typeface="Arial"/>
                <a:cs typeface="Arial"/>
                <a:sym typeface="Arial"/>
              </a:rPr>
              <a:t>, such as direct invasion of the nervous system by the neoplasm, infections, coagulopathy, or side-effects of cancer treatment. </a:t>
            </a:r>
            <a:endParaRPr/>
          </a:p>
          <a:p>
            <a:pPr marL="127000" marR="0" lvl="0" indent="0" algn="just" rtl="0">
              <a:lnSpc>
                <a:spcPct val="150000"/>
              </a:lnSpc>
              <a:spcBef>
                <a:spcPts val="0"/>
              </a:spcBef>
              <a:spcAft>
                <a:spcPts val="0"/>
              </a:spcAft>
              <a:buNone/>
            </a:pPr>
            <a:endParaRPr sz="500" b="0" i="0" u="none" strike="noStrike" cap="none">
              <a:solidFill>
                <a:srgbClr val="FFFFFF"/>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a:solidFill>
                  <a:srgbClr val="FFFFFF"/>
                </a:solidFill>
                <a:latin typeface="Arial"/>
                <a:ea typeface="Arial"/>
                <a:cs typeface="Arial"/>
                <a:sym typeface="Arial"/>
              </a:rPr>
              <a:t>Many paraneoplastic neurological disorders are </a:t>
            </a:r>
            <a:r>
              <a:rPr lang="en-US" sz="1200" b="0" i="0" u="none" strike="noStrike" cap="none">
                <a:solidFill>
                  <a:srgbClr val="A4C2F4"/>
                </a:solidFill>
                <a:latin typeface="Arial"/>
                <a:ea typeface="Arial"/>
                <a:cs typeface="Arial"/>
                <a:sym typeface="Arial"/>
              </a:rPr>
              <a:t>immune-mediated</a:t>
            </a:r>
            <a:r>
              <a:rPr lang="en-US" sz="1200" b="0" i="0" u="none" strike="noStrike" cap="none">
                <a:solidFill>
                  <a:srgbClr val="FFFFFF"/>
                </a:solidFill>
                <a:latin typeface="Arial"/>
                <a:ea typeface="Arial"/>
                <a:cs typeface="Arial"/>
                <a:sym typeface="Arial"/>
              </a:rPr>
              <a:t> and lead to clinical symptoms like </a:t>
            </a:r>
            <a:r>
              <a:rPr lang="en-US" sz="1200" b="0" i="0" u="none" strike="noStrike" cap="none">
                <a:solidFill>
                  <a:srgbClr val="A4C2F4"/>
                </a:solidFill>
                <a:latin typeface="Arial"/>
                <a:ea typeface="Arial"/>
                <a:cs typeface="Arial"/>
                <a:sym typeface="Arial"/>
              </a:rPr>
              <a:t>memory loss, cognitive dysfunction, dementia, anxiety, depression, hallucinations and seizures.</a:t>
            </a:r>
            <a:r>
              <a:rPr lang="en-US" sz="1200" b="0" i="0" u="none" strike="noStrike" cap="none">
                <a:solidFill>
                  <a:srgbClr val="FFFFFF"/>
                </a:solidFill>
                <a:latin typeface="Arial"/>
                <a:ea typeface="Arial"/>
                <a:cs typeface="Arial"/>
                <a:sym typeface="Arial"/>
              </a:rPr>
              <a:t> Neurologic sympto</a:t>
            </a:r>
            <a:r>
              <a:rPr lang="en-US" sz="1200">
                <a:solidFill>
                  <a:srgbClr val="FFFFFF"/>
                </a:solidFill>
              </a:rPr>
              <a:t>m</a:t>
            </a:r>
            <a:r>
              <a:rPr lang="en-US" sz="1200" b="0" i="0" u="none" strike="noStrike" cap="none">
                <a:solidFill>
                  <a:srgbClr val="FFFFFF"/>
                </a:solidFill>
                <a:latin typeface="Arial"/>
                <a:ea typeface="Arial"/>
                <a:cs typeface="Arial"/>
                <a:sym typeface="Arial"/>
              </a:rPr>
              <a:t>s preceding tumor diagnosis </a:t>
            </a:r>
            <a:r>
              <a:rPr lang="en-US" sz="1200">
                <a:solidFill>
                  <a:srgbClr val="FFFFFF"/>
                </a:solidFill>
              </a:rPr>
              <a:t>occurs in about </a:t>
            </a:r>
            <a:r>
              <a:rPr lang="en-US" sz="1200" b="0" i="0" u="none" strike="noStrike" cap="none">
                <a:solidFill>
                  <a:srgbClr val="FFFFFF"/>
                </a:solidFill>
                <a:latin typeface="Arial"/>
                <a:ea typeface="Arial"/>
                <a:cs typeface="Arial"/>
                <a:sym typeface="Arial"/>
              </a:rPr>
              <a:t>70% of the patients.</a:t>
            </a:r>
            <a:endParaRPr/>
          </a:p>
          <a:p>
            <a:pPr marL="127000" marR="0" lvl="0" indent="0" algn="just" rtl="0">
              <a:lnSpc>
                <a:spcPct val="150000"/>
              </a:lnSpc>
              <a:spcBef>
                <a:spcPts val="0"/>
              </a:spcBef>
              <a:spcAft>
                <a:spcPts val="0"/>
              </a:spcAft>
              <a:buNone/>
            </a:pPr>
            <a:endParaRPr sz="500" b="0" i="0" u="none" strike="noStrike" cap="none">
              <a:solidFill>
                <a:srgbClr val="FFFFFF"/>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a:solidFill>
                  <a:srgbClr val="FFFFFF"/>
                </a:solidFill>
                <a:latin typeface="Arial"/>
                <a:ea typeface="Arial"/>
                <a:cs typeface="Arial"/>
                <a:sym typeface="Arial"/>
              </a:rPr>
              <a:t>The </a:t>
            </a:r>
            <a:r>
              <a:rPr lang="en-US" sz="1200" b="0" i="0" u="none" strike="noStrike" cap="none">
                <a:solidFill>
                  <a:srgbClr val="A4C2F4"/>
                </a:solidFill>
                <a:latin typeface="Arial"/>
                <a:ea typeface="Arial"/>
                <a:cs typeface="Arial"/>
                <a:sym typeface="Arial"/>
              </a:rPr>
              <a:t>main paraneoplastic neurological syndromes </a:t>
            </a:r>
            <a:r>
              <a:rPr lang="en-US" sz="1200" b="0" i="0" u="none" strike="noStrike" cap="none">
                <a:solidFill>
                  <a:srgbClr val="FFFFFF"/>
                </a:solidFill>
                <a:latin typeface="Arial"/>
                <a:ea typeface="Arial"/>
                <a:cs typeface="Arial"/>
                <a:sym typeface="Arial"/>
              </a:rPr>
              <a:t>are:</a:t>
            </a:r>
            <a:endParaRPr/>
          </a:p>
          <a:p>
            <a:pPr marL="127000" marR="0" lvl="0" indent="0" algn="just" rtl="0">
              <a:lnSpc>
                <a:spcPct val="150000"/>
              </a:lnSpc>
              <a:spcBef>
                <a:spcPts val="0"/>
              </a:spcBef>
              <a:spcAft>
                <a:spcPts val="0"/>
              </a:spcAft>
              <a:buNone/>
            </a:pPr>
            <a:endParaRPr sz="1400" b="0" i="0" u="none" strike="noStrike" cap="none">
              <a:solidFill>
                <a:srgbClr val="FFFFFF"/>
              </a:solidFill>
              <a:latin typeface="Arial"/>
              <a:ea typeface="Arial"/>
              <a:cs typeface="Arial"/>
              <a:sym typeface="Arial"/>
            </a:endParaRPr>
          </a:p>
          <a:p>
            <a:pPr marL="127000" marR="0" lvl="0" indent="0" algn="just" rtl="0">
              <a:lnSpc>
                <a:spcPct val="15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 name="Google Shape;315;p11">
            <a:extLst>
              <a:ext uri="{FF2B5EF4-FFF2-40B4-BE49-F238E27FC236}">
                <a16:creationId xmlns:a16="http://schemas.microsoft.com/office/drawing/2014/main" id="{E2777241-B391-4B95-9E78-21C30358FB3E}"/>
              </a:ext>
            </a:extLst>
          </p:cNvPr>
          <p:cNvSpPr txBox="1"/>
          <p:nvPr/>
        </p:nvSpPr>
        <p:spPr>
          <a:xfrm>
            <a:off x="146357"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Indirect  Effects:  </a:t>
            </a:r>
            <a:r>
              <a:rPr lang="en-US" sz="2200" b="1" i="0" u="none" strike="noStrike" cap="none">
                <a:solidFill>
                  <a:srgbClr val="A4C2F4"/>
                </a:solidFill>
                <a:latin typeface="Arial"/>
                <a:ea typeface="Arial"/>
                <a:cs typeface="Arial"/>
                <a:sym typeface="Arial"/>
              </a:rPr>
              <a:t>Paraneoplastic Syndromes</a:t>
            </a:r>
            <a:endParaRPr sz="2200" b="0" i="0" u="none" strike="noStrike" cap="none">
              <a:solidFill>
                <a:srgbClr val="A4C2F4"/>
              </a:solidFill>
              <a:latin typeface="Arial"/>
              <a:ea typeface="Arial"/>
              <a:cs typeface="Arial"/>
              <a:sym typeface="Arial"/>
            </a:endParaRPr>
          </a:p>
        </p:txBody>
      </p:sp>
      <p:sp>
        <p:nvSpPr>
          <p:cNvPr id="6" name="Google Shape;316;p11">
            <a:extLst>
              <a:ext uri="{FF2B5EF4-FFF2-40B4-BE49-F238E27FC236}">
                <a16:creationId xmlns:a16="http://schemas.microsoft.com/office/drawing/2014/main" id="{6278505A-45A6-47D9-947C-EEF146CFECD0}"/>
              </a:ext>
            </a:extLst>
          </p:cNvPr>
          <p:cNvSpPr txBox="1"/>
          <p:nvPr/>
        </p:nvSpPr>
        <p:spPr>
          <a:xfrm>
            <a:off x="125487" y="3489184"/>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Limbic encephalitis</a:t>
            </a:r>
            <a:endParaRPr/>
          </a:p>
        </p:txBody>
      </p:sp>
      <p:pic>
        <p:nvPicPr>
          <p:cNvPr id="7" name="Google Shape;317;p11">
            <a:extLst>
              <a:ext uri="{FF2B5EF4-FFF2-40B4-BE49-F238E27FC236}">
                <a16:creationId xmlns:a16="http://schemas.microsoft.com/office/drawing/2014/main" id="{029EA699-0F33-4ABE-9DA6-311E96CFEA5A}"/>
              </a:ext>
            </a:extLst>
          </p:cNvPr>
          <p:cNvPicPr preferRelativeResize="0"/>
          <p:nvPr/>
        </p:nvPicPr>
        <p:blipFill rotWithShape="1">
          <a:blip r:embed="rId4">
            <a:alphaModFix/>
          </a:blip>
          <a:srcRect l="3358" t="15184" r="2787" b="7145"/>
          <a:stretch/>
        </p:blipFill>
        <p:spPr>
          <a:xfrm>
            <a:off x="231670" y="3202910"/>
            <a:ext cx="1998566" cy="308382"/>
          </a:xfrm>
          <a:prstGeom prst="rect">
            <a:avLst/>
          </a:prstGeom>
          <a:noFill/>
          <a:ln>
            <a:noFill/>
          </a:ln>
        </p:spPr>
      </p:pic>
      <p:sp>
        <p:nvSpPr>
          <p:cNvPr id="8" name="Google Shape;318;p11">
            <a:extLst>
              <a:ext uri="{FF2B5EF4-FFF2-40B4-BE49-F238E27FC236}">
                <a16:creationId xmlns:a16="http://schemas.microsoft.com/office/drawing/2014/main" id="{D8CD90B8-1E9F-464D-B5BE-403ED1A99503}"/>
              </a:ext>
            </a:extLst>
          </p:cNvPr>
          <p:cNvSpPr txBox="1"/>
          <p:nvPr/>
        </p:nvSpPr>
        <p:spPr>
          <a:xfrm>
            <a:off x="246354" y="3172265"/>
            <a:ext cx="2005085" cy="307746"/>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800" b="1" i="1" u="none" strike="noStrike" cap="none">
                <a:solidFill>
                  <a:srgbClr val="FFFFFF"/>
                </a:solidFill>
                <a:latin typeface="Arial"/>
                <a:ea typeface="Arial"/>
                <a:cs typeface="Arial"/>
                <a:sym typeface="Arial"/>
              </a:rPr>
              <a:t>BRAIN AND CRANIAL NERVES</a:t>
            </a:r>
            <a:endParaRPr sz="800" b="1" i="1" u="none" strike="noStrike" cap="none">
              <a:solidFill>
                <a:srgbClr val="FFFFFF"/>
              </a:solidFill>
              <a:latin typeface="Arial"/>
              <a:ea typeface="Arial"/>
              <a:cs typeface="Arial"/>
              <a:sym typeface="Arial"/>
            </a:endParaRPr>
          </a:p>
        </p:txBody>
      </p:sp>
      <p:sp>
        <p:nvSpPr>
          <p:cNvPr id="9" name="Google Shape;319;p11">
            <a:extLst>
              <a:ext uri="{FF2B5EF4-FFF2-40B4-BE49-F238E27FC236}">
                <a16:creationId xmlns:a16="http://schemas.microsoft.com/office/drawing/2014/main" id="{96AD1065-C7D0-4D4C-9462-6A5E2046F7F2}"/>
              </a:ext>
            </a:extLst>
          </p:cNvPr>
          <p:cNvSpPr txBox="1"/>
          <p:nvPr/>
        </p:nvSpPr>
        <p:spPr>
          <a:xfrm>
            <a:off x="125487" y="3673365"/>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Striatal encephalitis or chorea</a:t>
            </a:r>
            <a:endParaRPr/>
          </a:p>
        </p:txBody>
      </p:sp>
      <p:sp>
        <p:nvSpPr>
          <p:cNvPr id="10" name="Google Shape;320;p11">
            <a:extLst>
              <a:ext uri="{FF2B5EF4-FFF2-40B4-BE49-F238E27FC236}">
                <a16:creationId xmlns:a16="http://schemas.microsoft.com/office/drawing/2014/main" id="{DF5700A5-2E6A-4234-8F6B-16FE68570AD6}"/>
              </a:ext>
            </a:extLst>
          </p:cNvPr>
          <p:cNvSpPr txBox="1"/>
          <p:nvPr/>
        </p:nvSpPr>
        <p:spPr>
          <a:xfrm>
            <a:off x="125487" y="3866620"/>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Brainstem encephalitis</a:t>
            </a:r>
            <a:endParaRPr/>
          </a:p>
        </p:txBody>
      </p:sp>
      <p:sp>
        <p:nvSpPr>
          <p:cNvPr id="11" name="Google Shape;321;p11">
            <a:extLst>
              <a:ext uri="{FF2B5EF4-FFF2-40B4-BE49-F238E27FC236}">
                <a16:creationId xmlns:a16="http://schemas.microsoft.com/office/drawing/2014/main" id="{E62C0DBA-AA4C-465E-8BE3-5D946EDB9977}"/>
              </a:ext>
            </a:extLst>
          </p:cNvPr>
          <p:cNvSpPr txBox="1"/>
          <p:nvPr/>
        </p:nvSpPr>
        <p:spPr>
          <a:xfrm>
            <a:off x="125487" y="4057140"/>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dirty="0">
                <a:solidFill>
                  <a:srgbClr val="FFFFFF"/>
                </a:solidFill>
                <a:latin typeface="Arial"/>
                <a:ea typeface="Arial"/>
                <a:cs typeface="Arial"/>
                <a:sym typeface="Arial"/>
              </a:rPr>
              <a:t>Cerebellar degeneration</a:t>
            </a:r>
            <a:endParaRPr dirty="0"/>
          </a:p>
        </p:txBody>
      </p:sp>
      <p:sp>
        <p:nvSpPr>
          <p:cNvPr id="12" name="Google Shape;322;p11">
            <a:extLst>
              <a:ext uri="{FF2B5EF4-FFF2-40B4-BE49-F238E27FC236}">
                <a16:creationId xmlns:a16="http://schemas.microsoft.com/office/drawing/2014/main" id="{A1E52CEF-75F1-4264-BC5D-F7F6F8D82FF5}"/>
              </a:ext>
            </a:extLst>
          </p:cNvPr>
          <p:cNvSpPr txBox="1"/>
          <p:nvPr/>
        </p:nvSpPr>
        <p:spPr>
          <a:xfrm>
            <a:off x="125487" y="4245923"/>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Optic neuritis</a:t>
            </a:r>
            <a:endParaRPr/>
          </a:p>
        </p:txBody>
      </p:sp>
      <p:pic>
        <p:nvPicPr>
          <p:cNvPr id="13" name="Google Shape;323;p11">
            <a:extLst>
              <a:ext uri="{FF2B5EF4-FFF2-40B4-BE49-F238E27FC236}">
                <a16:creationId xmlns:a16="http://schemas.microsoft.com/office/drawing/2014/main" id="{03E2A282-0B26-4B9C-9CEF-D87E3D75E12E}"/>
              </a:ext>
            </a:extLst>
          </p:cNvPr>
          <p:cNvPicPr preferRelativeResize="0"/>
          <p:nvPr/>
        </p:nvPicPr>
        <p:blipFill rotWithShape="1">
          <a:blip r:embed="rId4">
            <a:alphaModFix/>
          </a:blip>
          <a:srcRect l="3358" t="15184" r="2787" b="7145"/>
          <a:stretch/>
        </p:blipFill>
        <p:spPr>
          <a:xfrm>
            <a:off x="2501585" y="3202910"/>
            <a:ext cx="1998566" cy="308382"/>
          </a:xfrm>
          <a:prstGeom prst="rect">
            <a:avLst/>
          </a:prstGeom>
          <a:noFill/>
          <a:ln>
            <a:noFill/>
          </a:ln>
        </p:spPr>
      </p:pic>
      <p:sp>
        <p:nvSpPr>
          <p:cNvPr id="14" name="Google Shape;324;p11">
            <a:extLst>
              <a:ext uri="{FF2B5EF4-FFF2-40B4-BE49-F238E27FC236}">
                <a16:creationId xmlns:a16="http://schemas.microsoft.com/office/drawing/2014/main" id="{67C71C56-5721-4EDB-A968-393FBCBC0F33}"/>
              </a:ext>
            </a:extLst>
          </p:cNvPr>
          <p:cNvSpPr txBox="1"/>
          <p:nvPr/>
        </p:nvSpPr>
        <p:spPr>
          <a:xfrm>
            <a:off x="2905390" y="3172265"/>
            <a:ext cx="1170512" cy="307746"/>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800" b="1" i="1" u="none" strike="noStrike" cap="none">
                <a:solidFill>
                  <a:srgbClr val="FFFFFF"/>
                </a:solidFill>
                <a:latin typeface="Arial"/>
                <a:ea typeface="Arial"/>
                <a:cs typeface="Arial"/>
                <a:sym typeface="Arial"/>
              </a:rPr>
              <a:t>SPINAL CORD</a:t>
            </a:r>
            <a:endParaRPr/>
          </a:p>
        </p:txBody>
      </p:sp>
      <p:sp>
        <p:nvSpPr>
          <p:cNvPr id="15" name="Google Shape;325;p11">
            <a:extLst>
              <a:ext uri="{FF2B5EF4-FFF2-40B4-BE49-F238E27FC236}">
                <a16:creationId xmlns:a16="http://schemas.microsoft.com/office/drawing/2014/main" id="{F6173A6F-4D83-4713-B49F-FEDE8DFFD28D}"/>
              </a:ext>
            </a:extLst>
          </p:cNvPr>
          <p:cNvSpPr txBox="1"/>
          <p:nvPr/>
        </p:nvSpPr>
        <p:spPr>
          <a:xfrm>
            <a:off x="2411480" y="3489184"/>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Paraneoplastic myelitis</a:t>
            </a:r>
            <a:endParaRPr/>
          </a:p>
        </p:txBody>
      </p:sp>
      <p:sp>
        <p:nvSpPr>
          <p:cNvPr id="16" name="Google Shape;326;p11">
            <a:extLst>
              <a:ext uri="{FF2B5EF4-FFF2-40B4-BE49-F238E27FC236}">
                <a16:creationId xmlns:a16="http://schemas.microsoft.com/office/drawing/2014/main" id="{6CD33CCE-D534-4FF8-A825-664AEEA0E68D}"/>
              </a:ext>
            </a:extLst>
          </p:cNvPr>
          <p:cNvSpPr txBox="1"/>
          <p:nvPr/>
        </p:nvSpPr>
        <p:spPr>
          <a:xfrm>
            <a:off x="2407087" y="3673365"/>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Stiff-person syndrome</a:t>
            </a:r>
            <a:endParaRPr/>
          </a:p>
        </p:txBody>
      </p:sp>
      <p:sp>
        <p:nvSpPr>
          <p:cNvPr id="17" name="Google Shape;327;p11">
            <a:extLst>
              <a:ext uri="{FF2B5EF4-FFF2-40B4-BE49-F238E27FC236}">
                <a16:creationId xmlns:a16="http://schemas.microsoft.com/office/drawing/2014/main" id="{B00CEC7C-6767-4EF5-A26F-E49E1D16B9BB}"/>
              </a:ext>
            </a:extLst>
          </p:cNvPr>
          <p:cNvSpPr txBox="1"/>
          <p:nvPr/>
        </p:nvSpPr>
        <p:spPr>
          <a:xfrm>
            <a:off x="2411480" y="3866620"/>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Necrotising myelopathy</a:t>
            </a:r>
            <a:endParaRPr/>
          </a:p>
        </p:txBody>
      </p:sp>
      <p:sp>
        <p:nvSpPr>
          <p:cNvPr id="18" name="Google Shape;328;p11">
            <a:extLst>
              <a:ext uri="{FF2B5EF4-FFF2-40B4-BE49-F238E27FC236}">
                <a16:creationId xmlns:a16="http://schemas.microsoft.com/office/drawing/2014/main" id="{51E95BB6-77CC-409C-B62C-25666F88A2B8}"/>
              </a:ext>
            </a:extLst>
          </p:cNvPr>
          <p:cNvSpPr txBox="1"/>
          <p:nvPr/>
        </p:nvSpPr>
        <p:spPr>
          <a:xfrm>
            <a:off x="4640533" y="3489184"/>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Hypertrophic polyneuropathy</a:t>
            </a:r>
            <a:endParaRPr/>
          </a:p>
        </p:txBody>
      </p:sp>
      <p:pic>
        <p:nvPicPr>
          <p:cNvPr id="19" name="Google Shape;329;p11">
            <a:extLst>
              <a:ext uri="{FF2B5EF4-FFF2-40B4-BE49-F238E27FC236}">
                <a16:creationId xmlns:a16="http://schemas.microsoft.com/office/drawing/2014/main" id="{5AC4223F-F4DA-407B-915F-1175AB606FAA}"/>
              </a:ext>
            </a:extLst>
          </p:cNvPr>
          <p:cNvPicPr preferRelativeResize="0"/>
          <p:nvPr/>
        </p:nvPicPr>
        <p:blipFill rotWithShape="1">
          <a:blip r:embed="rId4">
            <a:alphaModFix/>
          </a:blip>
          <a:srcRect l="3358" t="15184" r="2787" b="7145"/>
          <a:stretch/>
        </p:blipFill>
        <p:spPr>
          <a:xfrm>
            <a:off x="4746716" y="3202910"/>
            <a:ext cx="1998566" cy="308382"/>
          </a:xfrm>
          <a:prstGeom prst="rect">
            <a:avLst/>
          </a:prstGeom>
          <a:noFill/>
          <a:ln>
            <a:noFill/>
          </a:ln>
        </p:spPr>
      </p:pic>
      <p:sp>
        <p:nvSpPr>
          <p:cNvPr id="20" name="Google Shape;330;p11">
            <a:extLst>
              <a:ext uri="{FF2B5EF4-FFF2-40B4-BE49-F238E27FC236}">
                <a16:creationId xmlns:a16="http://schemas.microsoft.com/office/drawing/2014/main" id="{B6898E80-2551-4F46-9522-5EF2F9867CAE}"/>
              </a:ext>
            </a:extLst>
          </p:cNvPr>
          <p:cNvSpPr txBox="1"/>
          <p:nvPr/>
        </p:nvSpPr>
        <p:spPr>
          <a:xfrm>
            <a:off x="5009735" y="3172265"/>
            <a:ext cx="1571918" cy="307746"/>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800" b="1" i="1" u="none" strike="noStrike" cap="none">
                <a:solidFill>
                  <a:srgbClr val="FFFFFF"/>
                </a:solidFill>
                <a:latin typeface="Arial"/>
                <a:ea typeface="Arial"/>
                <a:cs typeface="Arial"/>
                <a:sym typeface="Arial"/>
              </a:rPr>
              <a:t>PERIPHERAL NERVES</a:t>
            </a:r>
            <a:endParaRPr/>
          </a:p>
        </p:txBody>
      </p:sp>
      <p:sp>
        <p:nvSpPr>
          <p:cNvPr id="21" name="Google Shape;331;p11">
            <a:extLst>
              <a:ext uri="{FF2B5EF4-FFF2-40B4-BE49-F238E27FC236}">
                <a16:creationId xmlns:a16="http://schemas.microsoft.com/office/drawing/2014/main" id="{9125D13D-82C7-45E5-8BC9-B99D08FAB7A7}"/>
              </a:ext>
            </a:extLst>
          </p:cNvPr>
          <p:cNvSpPr txBox="1"/>
          <p:nvPr/>
        </p:nvSpPr>
        <p:spPr>
          <a:xfrm>
            <a:off x="4640533" y="3673365"/>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Autonomic neuropathies</a:t>
            </a:r>
            <a:endParaRPr/>
          </a:p>
        </p:txBody>
      </p:sp>
      <p:sp>
        <p:nvSpPr>
          <p:cNvPr id="22" name="Google Shape;332;p11">
            <a:extLst>
              <a:ext uri="{FF2B5EF4-FFF2-40B4-BE49-F238E27FC236}">
                <a16:creationId xmlns:a16="http://schemas.microsoft.com/office/drawing/2014/main" id="{406FCF43-F884-4BBA-B696-EC316CF8E824}"/>
              </a:ext>
            </a:extLst>
          </p:cNvPr>
          <p:cNvSpPr txBox="1"/>
          <p:nvPr/>
        </p:nvSpPr>
        <p:spPr>
          <a:xfrm>
            <a:off x="6866372" y="3489184"/>
            <a:ext cx="2583664" cy="492412"/>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Lambert-Eaton myasthenic </a:t>
            </a:r>
            <a:endParaRPr/>
          </a:p>
          <a:p>
            <a:pPr marL="146050" marR="0" lvl="0" indent="0" algn="just" rtl="0">
              <a:lnSpc>
                <a:spcPct val="100000"/>
              </a:lnSpc>
              <a:spcBef>
                <a:spcPts val="0"/>
              </a:spcBef>
              <a:spcAft>
                <a:spcPts val="0"/>
              </a:spcAft>
              <a:buNone/>
            </a:pPr>
            <a:r>
              <a:rPr lang="en-US" sz="1000" b="0" i="1" u="none" strike="noStrike" cap="none">
                <a:solidFill>
                  <a:srgbClr val="FFFFFF"/>
                </a:solidFill>
                <a:latin typeface="Arial"/>
                <a:ea typeface="Arial"/>
                <a:cs typeface="Arial"/>
                <a:sym typeface="Arial"/>
              </a:rPr>
              <a:t>                 syndrome</a:t>
            </a:r>
            <a:endParaRPr/>
          </a:p>
        </p:txBody>
      </p:sp>
      <p:pic>
        <p:nvPicPr>
          <p:cNvPr id="23" name="Google Shape;333;p11">
            <a:extLst>
              <a:ext uri="{FF2B5EF4-FFF2-40B4-BE49-F238E27FC236}">
                <a16:creationId xmlns:a16="http://schemas.microsoft.com/office/drawing/2014/main" id="{767990B1-B3D0-4F27-9BDC-A41F26A07AE9}"/>
              </a:ext>
            </a:extLst>
          </p:cNvPr>
          <p:cNvPicPr preferRelativeResize="0"/>
          <p:nvPr/>
        </p:nvPicPr>
        <p:blipFill rotWithShape="1">
          <a:blip r:embed="rId4">
            <a:alphaModFix/>
          </a:blip>
          <a:srcRect l="3358" t="15184" r="2787" b="7145"/>
          <a:stretch/>
        </p:blipFill>
        <p:spPr>
          <a:xfrm>
            <a:off x="6972555" y="3202910"/>
            <a:ext cx="1998566" cy="308382"/>
          </a:xfrm>
          <a:prstGeom prst="rect">
            <a:avLst/>
          </a:prstGeom>
          <a:noFill/>
          <a:ln>
            <a:noFill/>
          </a:ln>
        </p:spPr>
      </p:pic>
      <p:sp>
        <p:nvSpPr>
          <p:cNvPr id="24" name="Google Shape;334;p11">
            <a:extLst>
              <a:ext uri="{FF2B5EF4-FFF2-40B4-BE49-F238E27FC236}">
                <a16:creationId xmlns:a16="http://schemas.microsoft.com/office/drawing/2014/main" id="{0EDD2B93-E8B0-47D6-86EE-B80E4F108AB4}"/>
              </a:ext>
            </a:extLst>
          </p:cNvPr>
          <p:cNvSpPr txBox="1"/>
          <p:nvPr/>
        </p:nvSpPr>
        <p:spPr>
          <a:xfrm>
            <a:off x="6987239" y="3172265"/>
            <a:ext cx="2005085" cy="307746"/>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800" b="1" i="1" u="none" strike="noStrike" cap="none">
                <a:solidFill>
                  <a:srgbClr val="FFFFFF"/>
                </a:solidFill>
                <a:latin typeface="Arial"/>
                <a:ea typeface="Arial"/>
                <a:cs typeface="Arial"/>
                <a:sym typeface="Arial"/>
              </a:rPr>
              <a:t>NEUROMUSCULAR JUCNTION</a:t>
            </a:r>
            <a:endParaRPr/>
          </a:p>
        </p:txBody>
      </p:sp>
      <p:sp>
        <p:nvSpPr>
          <p:cNvPr id="25" name="Google Shape;335;p11">
            <a:extLst>
              <a:ext uri="{FF2B5EF4-FFF2-40B4-BE49-F238E27FC236}">
                <a16:creationId xmlns:a16="http://schemas.microsoft.com/office/drawing/2014/main" id="{7F62AEE1-779A-4165-9E2A-0C98CD96B4AF}"/>
              </a:ext>
            </a:extLst>
          </p:cNvPr>
          <p:cNvSpPr txBox="1"/>
          <p:nvPr/>
        </p:nvSpPr>
        <p:spPr>
          <a:xfrm>
            <a:off x="6866372" y="3816655"/>
            <a:ext cx="2583664" cy="338524"/>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000" b="0" i="1" u="none" strike="noStrike" cap="none">
                <a:solidFill>
                  <a:srgbClr val="FFFFFF"/>
                </a:solidFill>
                <a:latin typeface="Arial"/>
                <a:ea typeface="Arial"/>
                <a:cs typeface="Arial"/>
                <a:sym typeface="Arial"/>
              </a:rPr>
              <a:t>Myasthenia gravis</a:t>
            </a:r>
            <a:endParaRPr/>
          </a:p>
        </p:txBody>
      </p:sp>
    </p:spTree>
    <p:extLst>
      <p:ext uri="{BB962C8B-B14F-4D97-AF65-F5344CB8AC3E}">
        <p14:creationId xmlns:p14="http://schemas.microsoft.com/office/powerpoint/2010/main" val="274062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08"/>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30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0"/>
      <p:bldP spid="309" grpId="1"/>
      <p:bldP spid="4" grpId="0"/>
      <p:bldP spid="5" grpId="0"/>
      <p:bldP spid="6" grpId="0"/>
      <p:bldP spid="8" grpId="0"/>
      <p:bldP spid="9" grpId="0"/>
      <p:bldP spid="10" grpId="0"/>
      <p:bldP spid="11" grpId="0"/>
      <p:bldP spid="12" grpId="0"/>
      <p:bldP spid="14" grpId="0"/>
      <p:bldP spid="15" grpId="0"/>
      <p:bldP spid="16" grpId="0"/>
      <p:bldP spid="17" grpId="0"/>
      <p:bldP spid="18" grpId="0"/>
      <p:bldP spid="20" grpId="0"/>
      <p:bldP spid="21" grpId="0"/>
      <p:bldP spid="22"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12"/>
          <p:cNvPicPr preferRelativeResize="0"/>
          <p:nvPr/>
        </p:nvPicPr>
        <p:blipFill rotWithShape="1">
          <a:blip r:embed="rId3">
            <a:alphaModFix/>
          </a:blip>
          <a:srcRect l="31250" t="28515" r="30881" b="41889"/>
          <a:stretch/>
        </p:blipFill>
        <p:spPr>
          <a:xfrm>
            <a:off x="6443083" y="713033"/>
            <a:ext cx="2511603" cy="1811460"/>
          </a:xfrm>
          <a:prstGeom prst="rect">
            <a:avLst/>
          </a:prstGeom>
          <a:noFill/>
          <a:ln>
            <a:noFill/>
          </a:ln>
        </p:spPr>
      </p:pic>
      <p:sp>
        <p:nvSpPr>
          <p:cNvPr id="341" name="Google Shape;341;p12"/>
          <p:cNvSpPr txBox="1"/>
          <p:nvPr/>
        </p:nvSpPr>
        <p:spPr>
          <a:xfrm>
            <a:off x="146357"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Indirect  Effects:  </a:t>
            </a:r>
            <a:r>
              <a:rPr lang="en-US" sz="2200" b="1" i="0" u="none" strike="noStrike" cap="none">
                <a:solidFill>
                  <a:srgbClr val="A4C2F4"/>
                </a:solidFill>
                <a:latin typeface="Arial"/>
                <a:ea typeface="Arial"/>
                <a:cs typeface="Arial"/>
                <a:sym typeface="Arial"/>
              </a:rPr>
              <a:t>Limbic Encephalitis</a:t>
            </a:r>
            <a:endParaRPr sz="2200" b="0" i="0" u="none" strike="noStrike" cap="none">
              <a:solidFill>
                <a:srgbClr val="A4C2F4"/>
              </a:solidFill>
              <a:latin typeface="Arial"/>
              <a:ea typeface="Arial"/>
              <a:cs typeface="Arial"/>
              <a:sym typeface="Arial"/>
            </a:endParaRPr>
          </a:p>
        </p:txBody>
      </p:sp>
      <p:sp>
        <p:nvSpPr>
          <p:cNvPr id="342" name="Google Shape;342;p12"/>
          <p:cNvSpPr txBox="1"/>
          <p:nvPr/>
        </p:nvSpPr>
        <p:spPr>
          <a:xfrm>
            <a:off x="22845" y="607669"/>
            <a:ext cx="6390300" cy="4926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The malignancies most commonly associated with </a:t>
            </a:r>
            <a:r>
              <a:rPr lang="en-US" sz="1000" b="0" i="0" u="none" strike="noStrike" cap="none">
                <a:solidFill>
                  <a:srgbClr val="A4C2F4"/>
                </a:solidFill>
                <a:latin typeface="Arial"/>
                <a:ea typeface="Arial"/>
                <a:cs typeface="Arial"/>
                <a:sym typeface="Arial"/>
              </a:rPr>
              <a:t>paraneoplastic limbic encephalitis </a:t>
            </a:r>
            <a:r>
              <a:rPr lang="en-US" sz="1000" b="0" i="0" u="none" strike="noStrike" cap="none">
                <a:solidFill>
                  <a:schemeClr val="lt1"/>
                </a:solidFill>
                <a:latin typeface="Arial"/>
                <a:ea typeface="Arial"/>
                <a:cs typeface="Arial"/>
                <a:sym typeface="Arial"/>
              </a:rPr>
              <a:t>are </a:t>
            </a:r>
            <a:r>
              <a:rPr lang="en-US" sz="1000" b="0" i="0" u="none" strike="noStrike" cap="none">
                <a:solidFill>
                  <a:srgbClr val="A4C2F4"/>
                </a:solidFill>
                <a:latin typeface="Arial"/>
                <a:ea typeface="Arial"/>
                <a:cs typeface="Arial"/>
                <a:sym typeface="Arial"/>
              </a:rPr>
              <a:t>small cell lung cancer, testicular germ cell neoplasms, thymoma, teratoma, and Hodgkin lymphoma</a:t>
            </a:r>
            <a:r>
              <a:rPr lang="en-US" sz="1000" b="0" i="0" u="none" strike="noStrike" cap="none">
                <a:solidFill>
                  <a:schemeClr val="lt1"/>
                </a:solidFill>
                <a:latin typeface="Arial"/>
                <a:ea typeface="Arial"/>
                <a:cs typeface="Arial"/>
                <a:sym typeface="Arial"/>
              </a:rPr>
              <a:t>.</a:t>
            </a:r>
            <a:endParaRPr sz="1000" b="0" i="0" u="none" strike="noStrike" cap="none">
              <a:solidFill>
                <a:schemeClr val="lt1"/>
              </a:solidFill>
              <a:latin typeface="Arial"/>
              <a:ea typeface="Arial"/>
              <a:cs typeface="Arial"/>
              <a:sym typeface="Arial"/>
            </a:endParaRPr>
          </a:p>
        </p:txBody>
      </p:sp>
      <p:sp>
        <p:nvSpPr>
          <p:cNvPr id="343" name="Google Shape;343;p12"/>
          <p:cNvSpPr txBox="1"/>
          <p:nvPr/>
        </p:nvSpPr>
        <p:spPr>
          <a:xfrm>
            <a:off x="44474" y="1022707"/>
            <a:ext cx="6368700" cy="6465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MRI usually shows bilateral and asymmetric increased T2 and FLAIR signal in the amygdala</a:t>
            </a:r>
            <a:r>
              <a:rPr lang="en-US" sz="1000">
                <a:solidFill>
                  <a:schemeClr val="lt1"/>
                </a:solidFill>
              </a:rPr>
              <a:t>, </a:t>
            </a:r>
            <a:r>
              <a:rPr lang="en-US" sz="1000" b="0" i="0" u="none" strike="noStrike" cap="none">
                <a:solidFill>
                  <a:schemeClr val="lt1"/>
                </a:solidFill>
                <a:latin typeface="Arial"/>
                <a:ea typeface="Arial"/>
                <a:cs typeface="Arial"/>
                <a:sym typeface="Arial"/>
              </a:rPr>
              <a:t>hippocampal formation and </a:t>
            </a:r>
            <a:r>
              <a:rPr lang="en-US" sz="1000">
                <a:solidFill>
                  <a:schemeClr val="lt1"/>
                </a:solidFill>
              </a:rPr>
              <a:t>other </a:t>
            </a:r>
            <a:r>
              <a:rPr lang="en-US" sz="1000" b="0" i="0" u="none" strike="noStrike" cap="none">
                <a:solidFill>
                  <a:schemeClr val="lt1"/>
                </a:solidFill>
                <a:latin typeface="Arial"/>
                <a:ea typeface="Arial"/>
                <a:cs typeface="Arial"/>
                <a:sym typeface="Arial"/>
              </a:rPr>
              <a:t>mesial temporal lobes struc</a:t>
            </a:r>
            <a:r>
              <a:rPr lang="en-US" sz="1000">
                <a:solidFill>
                  <a:schemeClr val="lt1"/>
                </a:solidFill>
              </a:rPr>
              <a:t>tures</a:t>
            </a:r>
            <a:r>
              <a:rPr lang="en-US" sz="1000" b="0" i="0" u="none" strike="noStrike" cap="none">
                <a:solidFill>
                  <a:schemeClr val="lt1"/>
                </a:solidFill>
                <a:latin typeface="Arial"/>
                <a:ea typeface="Arial"/>
                <a:cs typeface="Arial"/>
                <a:sym typeface="Arial"/>
              </a:rPr>
              <a:t>. </a:t>
            </a:r>
            <a:r>
              <a:rPr lang="en-US" sz="1000">
                <a:solidFill>
                  <a:schemeClr val="lt1"/>
                </a:solidFill>
              </a:rPr>
              <a:t>On follow-up</a:t>
            </a:r>
            <a:r>
              <a:rPr lang="en-US" sz="1000" b="0" i="0" u="none" strike="noStrike" cap="none">
                <a:solidFill>
                  <a:schemeClr val="lt1"/>
                </a:solidFill>
                <a:latin typeface="Arial"/>
                <a:ea typeface="Arial"/>
                <a:cs typeface="Arial"/>
                <a:sym typeface="Arial"/>
              </a:rPr>
              <a:t>, the T2 hyperintense signal decreases and focal, temporal, or generalized cerebral atrophy ensues.</a:t>
            </a:r>
            <a:endParaRPr sz="1000" b="0" i="0" u="none" strike="noStrike" cap="none">
              <a:solidFill>
                <a:schemeClr val="lt1"/>
              </a:solidFill>
              <a:latin typeface="Arial"/>
              <a:ea typeface="Arial"/>
              <a:cs typeface="Arial"/>
              <a:sym typeface="Arial"/>
            </a:endParaRPr>
          </a:p>
        </p:txBody>
      </p:sp>
      <p:sp>
        <p:nvSpPr>
          <p:cNvPr id="344" name="Google Shape;344;p12"/>
          <p:cNvSpPr txBox="1"/>
          <p:nvPr/>
        </p:nvSpPr>
        <p:spPr>
          <a:xfrm>
            <a:off x="6300839" y="2528312"/>
            <a:ext cx="2757230" cy="1261854"/>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An FDG-PET scan can shows hypermetabolism in the affected areas and the tracer uptake on FDG-PET is shown to increase simultaneously with increase in the level of oncoantibodies. Hence the tracer uptake in these patients may also help to assess response to the treatment.</a:t>
            </a:r>
            <a:endParaRPr sz="1000" b="0" i="0" u="none" strike="noStrike" cap="none">
              <a:solidFill>
                <a:schemeClr val="lt1"/>
              </a:solidFill>
              <a:latin typeface="Arial"/>
              <a:ea typeface="Arial"/>
              <a:cs typeface="Arial"/>
              <a:sym typeface="Arial"/>
            </a:endParaRPr>
          </a:p>
        </p:txBody>
      </p:sp>
      <p:pic>
        <p:nvPicPr>
          <p:cNvPr id="345" name="Google Shape;345;p12"/>
          <p:cNvPicPr preferRelativeResize="0"/>
          <p:nvPr/>
        </p:nvPicPr>
        <p:blipFill rotWithShape="1">
          <a:blip r:embed="rId4">
            <a:alphaModFix/>
          </a:blip>
          <a:srcRect l="56248" t="14267" b="50326"/>
          <a:stretch/>
        </p:blipFill>
        <p:spPr>
          <a:xfrm>
            <a:off x="3020642" y="3718899"/>
            <a:ext cx="1971139" cy="1317623"/>
          </a:xfrm>
          <a:prstGeom prst="rect">
            <a:avLst/>
          </a:prstGeom>
          <a:noFill/>
          <a:ln>
            <a:noFill/>
          </a:ln>
        </p:spPr>
      </p:pic>
      <p:pic>
        <p:nvPicPr>
          <p:cNvPr id="346" name="Google Shape;346;p12"/>
          <p:cNvPicPr preferRelativeResize="0"/>
          <p:nvPr/>
        </p:nvPicPr>
        <p:blipFill rotWithShape="1">
          <a:blip r:embed="rId5">
            <a:alphaModFix/>
          </a:blip>
          <a:srcRect l="18196" t="5009" r="18566" b="22380"/>
          <a:stretch/>
        </p:blipFill>
        <p:spPr>
          <a:xfrm>
            <a:off x="36338" y="1680546"/>
            <a:ext cx="2936588" cy="3371953"/>
          </a:xfrm>
          <a:prstGeom prst="rect">
            <a:avLst/>
          </a:prstGeom>
          <a:noFill/>
          <a:ln>
            <a:noFill/>
          </a:ln>
        </p:spPr>
      </p:pic>
      <p:pic>
        <p:nvPicPr>
          <p:cNvPr id="347" name="Google Shape;347;p12"/>
          <p:cNvPicPr preferRelativeResize="0"/>
          <p:nvPr/>
        </p:nvPicPr>
        <p:blipFill rotWithShape="1">
          <a:blip r:embed="rId6">
            <a:alphaModFix/>
          </a:blip>
          <a:srcRect/>
          <a:stretch/>
        </p:blipFill>
        <p:spPr>
          <a:xfrm>
            <a:off x="6360" y="4786831"/>
            <a:ext cx="271935" cy="271935"/>
          </a:xfrm>
          <a:prstGeom prst="rect">
            <a:avLst/>
          </a:prstGeom>
          <a:noFill/>
          <a:ln>
            <a:noFill/>
          </a:ln>
        </p:spPr>
      </p:pic>
      <p:sp>
        <p:nvSpPr>
          <p:cNvPr id="348" name="Google Shape;348;p12"/>
          <p:cNvSpPr txBox="1"/>
          <p:nvPr/>
        </p:nvSpPr>
        <p:spPr>
          <a:xfrm>
            <a:off x="0" y="480619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349" name="Google Shape;349;p12"/>
          <p:cNvPicPr preferRelativeResize="0"/>
          <p:nvPr/>
        </p:nvPicPr>
        <p:blipFill rotWithShape="1">
          <a:blip r:embed="rId7">
            <a:alphaModFix/>
          </a:blip>
          <a:srcRect l="15485" t="4697" r="16393" b="7508"/>
          <a:stretch/>
        </p:blipFill>
        <p:spPr>
          <a:xfrm>
            <a:off x="3084267" y="1536725"/>
            <a:ext cx="1576787" cy="1996623"/>
          </a:xfrm>
          <a:prstGeom prst="ellipse">
            <a:avLst/>
          </a:prstGeom>
          <a:noFill/>
          <a:ln>
            <a:noFill/>
          </a:ln>
        </p:spPr>
      </p:pic>
      <p:pic>
        <p:nvPicPr>
          <p:cNvPr id="350" name="Google Shape;350;p12"/>
          <p:cNvPicPr preferRelativeResize="0"/>
          <p:nvPr/>
        </p:nvPicPr>
        <p:blipFill rotWithShape="1">
          <a:blip r:embed="rId8">
            <a:alphaModFix/>
          </a:blip>
          <a:srcRect l="18382" t="12705" r="18382" b="5859"/>
          <a:stretch/>
        </p:blipFill>
        <p:spPr>
          <a:xfrm>
            <a:off x="4847820" y="1562449"/>
            <a:ext cx="1453019" cy="1945177"/>
          </a:xfrm>
          <a:prstGeom prst="ellipse">
            <a:avLst/>
          </a:prstGeom>
          <a:noFill/>
          <a:ln>
            <a:noFill/>
          </a:ln>
        </p:spPr>
      </p:pic>
      <p:pic>
        <p:nvPicPr>
          <p:cNvPr id="351" name="Google Shape;351;p12"/>
          <p:cNvPicPr preferRelativeResize="0"/>
          <p:nvPr/>
        </p:nvPicPr>
        <p:blipFill rotWithShape="1">
          <a:blip r:embed="rId6">
            <a:alphaModFix/>
          </a:blip>
          <a:srcRect/>
          <a:stretch/>
        </p:blipFill>
        <p:spPr>
          <a:xfrm>
            <a:off x="3053539" y="3236185"/>
            <a:ext cx="271935" cy="271935"/>
          </a:xfrm>
          <a:prstGeom prst="rect">
            <a:avLst/>
          </a:prstGeom>
          <a:noFill/>
          <a:ln>
            <a:noFill/>
          </a:ln>
        </p:spPr>
      </p:pic>
      <p:sp>
        <p:nvSpPr>
          <p:cNvPr id="352" name="Google Shape;352;p12"/>
          <p:cNvSpPr txBox="1"/>
          <p:nvPr/>
        </p:nvSpPr>
        <p:spPr>
          <a:xfrm>
            <a:off x="3047179" y="325555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353" name="Google Shape;353;p12"/>
          <p:cNvPicPr preferRelativeResize="0"/>
          <p:nvPr/>
        </p:nvPicPr>
        <p:blipFill rotWithShape="1">
          <a:blip r:embed="rId6">
            <a:alphaModFix/>
          </a:blip>
          <a:srcRect/>
          <a:stretch/>
        </p:blipFill>
        <p:spPr>
          <a:xfrm>
            <a:off x="4748392" y="3236185"/>
            <a:ext cx="271935" cy="271935"/>
          </a:xfrm>
          <a:prstGeom prst="rect">
            <a:avLst/>
          </a:prstGeom>
          <a:noFill/>
          <a:ln>
            <a:noFill/>
          </a:ln>
        </p:spPr>
      </p:pic>
      <p:sp>
        <p:nvSpPr>
          <p:cNvPr id="354" name="Google Shape;354;p12"/>
          <p:cNvSpPr txBox="1"/>
          <p:nvPr/>
        </p:nvSpPr>
        <p:spPr>
          <a:xfrm>
            <a:off x="4742032" y="325555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355" name="Google Shape;355;p12"/>
          <p:cNvPicPr preferRelativeResize="0"/>
          <p:nvPr/>
        </p:nvPicPr>
        <p:blipFill rotWithShape="1">
          <a:blip r:embed="rId6">
            <a:alphaModFix/>
          </a:blip>
          <a:srcRect/>
          <a:stretch/>
        </p:blipFill>
        <p:spPr>
          <a:xfrm>
            <a:off x="6438426" y="2248677"/>
            <a:ext cx="271935" cy="271935"/>
          </a:xfrm>
          <a:prstGeom prst="rect">
            <a:avLst/>
          </a:prstGeom>
          <a:noFill/>
          <a:ln>
            <a:noFill/>
          </a:ln>
        </p:spPr>
      </p:pic>
      <p:sp>
        <p:nvSpPr>
          <p:cNvPr id="356" name="Google Shape;356;p12"/>
          <p:cNvSpPr txBox="1"/>
          <p:nvPr/>
        </p:nvSpPr>
        <p:spPr>
          <a:xfrm>
            <a:off x="6432066" y="226804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357" name="Google Shape;357;p12"/>
          <p:cNvPicPr preferRelativeResize="0"/>
          <p:nvPr/>
        </p:nvPicPr>
        <p:blipFill rotWithShape="1">
          <a:blip r:embed="rId6">
            <a:alphaModFix/>
          </a:blip>
          <a:srcRect/>
          <a:stretch/>
        </p:blipFill>
        <p:spPr>
          <a:xfrm>
            <a:off x="3014504" y="4770854"/>
            <a:ext cx="271935" cy="271935"/>
          </a:xfrm>
          <a:prstGeom prst="rect">
            <a:avLst/>
          </a:prstGeom>
          <a:noFill/>
          <a:ln>
            <a:noFill/>
          </a:ln>
        </p:spPr>
      </p:pic>
      <p:sp>
        <p:nvSpPr>
          <p:cNvPr id="358" name="Google Shape;358;p12"/>
          <p:cNvSpPr txBox="1"/>
          <p:nvPr/>
        </p:nvSpPr>
        <p:spPr>
          <a:xfrm>
            <a:off x="3008144" y="479022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cxnSp>
        <p:nvCxnSpPr>
          <p:cNvPr id="359" name="Google Shape;359;p12"/>
          <p:cNvCxnSpPr/>
          <p:nvPr/>
        </p:nvCxnSpPr>
        <p:spPr>
          <a:xfrm flipH="1">
            <a:off x="8014927" y="1347636"/>
            <a:ext cx="307196" cy="256946"/>
          </a:xfrm>
          <a:prstGeom prst="straightConnector1">
            <a:avLst/>
          </a:prstGeom>
          <a:noFill/>
          <a:ln w="9525" cap="flat" cmpd="sng">
            <a:solidFill>
              <a:srgbClr val="FFFF00"/>
            </a:solidFill>
            <a:prstDash val="solid"/>
            <a:round/>
            <a:headEnd type="none" w="sm" len="sm"/>
            <a:tailEnd type="triangle" w="med" len="med"/>
          </a:ln>
        </p:spPr>
      </p:cxnSp>
      <p:sp>
        <p:nvSpPr>
          <p:cNvPr id="360" name="Google Shape;360;p12"/>
          <p:cNvSpPr txBox="1"/>
          <p:nvPr/>
        </p:nvSpPr>
        <p:spPr>
          <a:xfrm>
            <a:off x="4989802" y="3695280"/>
            <a:ext cx="4068300" cy="147728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dirty="0">
                <a:solidFill>
                  <a:schemeClr val="accent6"/>
                </a:solidFill>
                <a:latin typeface="Arial"/>
                <a:ea typeface="Arial"/>
                <a:cs typeface="Arial"/>
                <a:sym typeface="Arial"/>
              </a:rPr>
              <a:t>A 55 years old man presented in an acutely confused state. His examination and basic blood tests were unremarkable. </a:t>
            </a:r>
            <a:r>
              <a:rPr lang="en-US" sz="900" b="0" i="0" u="none" strike="noStrike" cap="none" dirty="0">
                <a:solidFill>
                  <a:schemeClr val="lt1"/>
                </a:solidFill>
                <a:latin typeface="Arial"/>
                <a:ea typeface="Arial"/>
                <a:cs typeface="Arial"/>
                <a:sym typeface="Arial"/>
              </a:rPr>
              <a:t>Coronal T2WI </a:t>
            </a:r>
            <a:r>
              <a:rPr lang="en-US" sz="900" b="0" i="0" u="none" strike="noStrike" cap="none" dirty="0">
                <a:solidFill>
                  <a:srgbClr val="FFFF00"/>
                </a:solidFill>
                <a:latin typeface="Arial"/>
                <a:ea typeface="Arial"/>
                <a:cs typeface="Arial"/>
                <a:sym typeface="Arial"/>
              </a:rPr>
              <a:t>(A)</a:t>
            </a:r>
            <a:r>
              <a:rPr lang="en-US" sz="900" b="0" i="0" u="none" strike="noStrike" cap="none" dirty="0">
                <a:solidFill>
                  <a:schemeClr val="lt1"/>
                </a:solidFill>
                <a:latin typeface="Arial"/>
                <a:ea typeface="Arial"/>
                <a:cs typeface="Arial"/>
                <a:sym typeface="Arial"/>
              </a:rPr>
              <a:t>, axial FLAIR </a:t>
            </a:r>
            <a:r>
              <a:rPr lang="en-US" sz="900" b="0" i="0" u="none" strike="noStrike" cap="none" dirty="0">
                <a:solidFill>
                  <a:srgbClr val="FFFF00"/>
                </a:solidFill>
                <a:latin typeface="Arial"/>
                <a:ea typeface="Arial"/>
                <a:cs typeface="Arial"/>
                <a:sym typeface="Arial"/>
              </a:rPr>
              <a:t>(B) </a:t>
            </a:r>
            <a:r>
              <a:rPr lang="en-US" sz="900" b="0" i="0" u="none" strike="noStrike" cap="none" dirty="0">
                <a:solidFill>
                  <a:schemeClr val="lt1"/>
                </a:solidFill>
                <a:latin typeface="Arial"/>
                <a:ea typeface="Arial"/>
                <a:cs typeface="Arial"/>
                <a:sym typeface="Arial"/>
              </a:rPr>
              <a:t>and axial  T1W-Gd images </a:t>
            </a:r>
            <a:r>
              <a:rPr lang="en-US" sz="900" b="0" i="0" u="none" strike="noStrike" cap="none" dirty="0">
                <a:solidFill>
                  <a:srgbClr val="FFFF00"/>
                </a:solidFill>
                <a:latin typeface="Arial"/>
                <a:ea typeface="Arial"/>
                <a:cs typeface="Arial"/>
                <a:sym typeface="Arial"/>
              </a:rPr>
              <a:t>(C) </a:t>
            </a:r>
            <a:r>
              <a:rPr lang="en-US" sz="900" b="0" i="0" u="none" strike="noStrike" cap="none" dirty="0">
                <a:solidFill>
                  <a:schemeClr val="lt1"/>
                </a:solidFill>
                <a:latin typeface="Arial"/>
                <a:ea typeface="Arial"/>
                <a:cs typeface="Arial"/>
                <a:sym typeface="Arial"/>
              </a:rPr>
              <a:t>show expansile T2 and FLAIR  hyperintensity, in left insula and left frontal lobe </a:t>
            </a:r>
            <a:r>
              <a:rPr lang="en-US" sz="900" b="0" i="0" u="none" strike="noStrike" cap="none" dirty="0">
                <a:solidFill>
                  <a:srgbClr val="FFFF00"/>
                </a:solidFill>
                <a:latin typeface="Arial"/>
                <a:ea typeface="Arial"/>
                <a:cs typeface="Arial"/>
                <a:sym typeface="Arial"/>
              </a:rPr>
              <a:t>(A,B-arrows) </a:t>
            </a:r>
            <a:r>
              <a:rPr lang="en-US" sz="900" b="0" i="0" u="none" strike="noStrike" cap="none" dirty="0">
                <a:solidFill>
                  <a:schemeClr val="lt1"/>
                </a:solidFill>
                <a:latin typeface="Arial"/>
                <a:ea typeface="Arial"/>
                <a:cs typeface="Arial"/>
                <a:sym typeface="Arial"/>
              </a:rPr>
              <a:t>without enhancement </a:t>
            </a:r>
            <a:r>
              <a:rPr lang="en-US" sz="900" b="0" i="0" u="none" strike="noStrike" cap="none" dirty="0">
                <a:solidFill>
                  <a:srgbClr val="FFFF00"/>
                </a:solidFill>
                <a:latin typeface="Arial"/>
                <a:ea typeface="Arial"/>
                <a:cs typeface="Arial"/>
                <a:sym typeface="Arial"/>
              </a:rPr>
              <a:t>(C-arrows).</a:t>
            </a:r>
            <a:endParaRPr dirty="0"/>
          </a:p>
          <a:p>
            <a:pPr marL="0" marR="0" lvl="0" indent="0" algn="just" rtl="0">
              <a:lnSpc>
                <a:spcPct val="100000"/>
              </a:lnSpc>
              <a:spcBef>
                <a:spcPts val="0"/>
              </a:spcBef>
              <a:spcAft>
                <a:spcPts val="0"/>
              </a:spcAft>
              <a:buNone/>
            </a:pPr>
            <a:endParaRPr sz="9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He </a:t>
            </a:r>
            <a:r>
              <a:rPr lang="en-US" sz="900" dirty="0">
                <a:solidFill>
                  <a:schemeClr val="lt1"/>
                </a:solidFill>
              </a:rPr>
              <a:t>underwent whole body cancer screening</a:t>
            </a:r>
            <a:r>
              <a:rPr lang="en-US" sz="900" b="0" i="0" u="none" strike="noStrike" cap="none" dirty="0">
                <a:solidFill>
                  <a:schemeClr val="lt1"/>
                </a:solidFill>
                <a:latin typeface="Arial"/>
                <a:ea typeface="Arial"/>
                <a:cs typeface="Arial"/>
                <a:sym typeface="Arial"/>
              </a:rPr>
              <a:t> and testicular microlithiasis was </a:t>
            </a:r>
            <a:r>
              <a:rPr lang="en-US" sz="900" dirty="0">
                <a:solidFill>
                  <a:schemeClr val="lt1"/>
                </a:solidFill>
              </a:rPr>
              <a:t>visualized</a:t>
            </a:r>
            <a:r>
              <a:rPr lang="en-US" sz="900" b="0" i="0" u="none" strike="noStrike" cap="none" dirty="0">
                <a:solidFill>
                  <a:schemeClr val="lt1"/>
                </a:solidFill>
                <a:latin typeface="Arial"/>
                <a:ea typeface="Arial"/>
                <a:cs typeface="Arial"/>
                <a:sym typeface="Arial"/>
              </a:rPr>
              <a:t> on ultrasound </a:t>
            </a:r>
            <a:r>
              <a:rPr lang="en-US" sz="900" b="0" i="0" u="none" strike="noStrike" cap="none" dirty="0">
                <a:solidFill>
                  <a:srgbClr val="FFFF00"/>
                </a:solidFill>
                <a:latin typeface="Arial"/>
                <a:ea typeface="Arial"/>
                <a:cs typeface="Arial"/>
                <a:sym typeface="Arial"/>
              </a:rPr>
              <a:t>(D)</a:t>
            </a:r>
            <a:r>
              <a:rPr lang="en-US" sz="900" b="0" i="0" u="none" strike="noStrike" cap="none" dirty="0">
                <a:solidFill>
                  <a:schemeClr val="lt1"/>
                </a:solidFill>
                <a:latin typeface="Arial"/>
                <a:ea typeface="Arial"/>
                <a:cs typeface="Arial"/>
                <a:sym typeface="Arial"/>
              </a:rPr>
              <a:t> </a:t>
            </a:r>
            <a:r>
              <a:rPr lang="en-US" sz="900" dirty="0">
                <a:solidFill>
                  <a:schemeClr val="lt1"/>
                </a:solidFill>
              </a:rPr>
              <a:t>as  increased 18F-FDG uptake in a left paraaortic lymph node </a:t>
            </a:r>
            <a:r>
              <a:rPr lang="en-US" sz="900" b="0" i="0" u="none" strike="noStrike" cap="none" dirty="0">
                <a:solidFill>
                  <a:schemeClr val="lt1"/>
                </a:solidFill>
                <a:latin typeface="Arial"/>
                <a:ea typeface="Arial"/>
                <a:cs typeface="Arial"/>
                <a:sym typeface="Arial"/>
              </a:rPr>
              <a:t> </a:t>
            </a:r>
            <a:r>
              <a:rPr lang="en-US" sz="900" b="0" i="0" u="none" strike="noStrike" cap="none" dirty="0">
                <a:solidFill>
                  <a:srgbClr val="FFFF00"/>
                </a:solidFill>
                <a:latin typeface="Arial"/>
                <a:ea typeface="Arial"/>
                <a:cs typeface="Arial"/>
                <a:sym typeface="Arial"/>
              </a:rPr>
              <a:t>(arrow on F)</a:t>
            </a:r>
            <a:r>
              <a:rPr lang="en-US" sz="900" b="0" i="0" u="none" strike="noStrike" cap="none" dirty="0">
                <a:solidFill>
                  <a:schemeClr val="lt1"/>
                </a:solidFill>
                <a:latin typeface="Arial"/>
                <a:ea typeface="Arial"/>
                <a:cs typeface="Arial"/>
                <a:sym typeface="Arial"/>
              </a:rPr>
              <a:t>. This patient had a </a:t>
            </a:r>
            <a:r>
              <a:rPr lang="en-US" sz="900" dirty="0">
                <a:solidFill>
                  <a:schemeClr val="accent6"/>
                </a:solidFill>
              </a:rPr>
              <a:t>occult</a:t>
            </a:r>
            <a:r>
              <a:rPr lang="en-US" sz="900" b="0" i="0" u="none" strike="noStrike" cap="none" dirty="0">
                <a:solidFill>
                  <a:schemeClr val="lt1"/>
                </a:solidFill>
                <a:latin typeface="Arial"/>
                <a:ea typeface="Arial"/>
                <a:cs typeface="Arial"/>
                <a:sym typeface="Arial"/>
              </a:rPr>
              <a:t> </a:t>
            </a:r>
            <a:r>
              <a:rPr lang="en-US" sz="900" b="0" i="0" u="none" strike="noStrike" cap="none" dirty="0">
                <a:solidFill>
                  <a:schemeClr val="accent6"/>
                </a:solidFill>
                <a:latin typeface="Arial"/>
                <a:ea typeface="Arial"/>
                <a:cs typeface="Arial"/>
                <a:sym typeface="Arial"/>
              </a:rPr>
              <a:t>testicular germ cell tumor</a:t>
            </a:r>
            <a:r>
              <a:rPr lang="en-US" sz="900" b="0" i="0" u="none" strike="noStrike" cap="none" dirty="0">
                <a:solidFill>
                  <a:schemeClr val="lt1"/>
                </a:solidFill>
                <a:latin typeface="Arial"/>
                <a:ea typeface="Arial"/>
                <a:cs typeface="Arial"/>
                <a:sym typeface="Arial"/>
              </a:rPr>
              <a:t>.</a:t>
            </a:r>
            <a:endParaRPr sz="900" b="0" i="0" u="none" strike="noStrike" cap="none" dirty="0">
              <a:solidFill>
                <a:srgbClr val="FF0000"/>
              </a:solidFill>
              <a:latin typeface="Arial"/>
              <a:ea typeface="Arial"/>
              <a:cs typeface="Arial"/>
              <a:sym typeface="Arial"/>
            </a:endParaRPr>
          </a:p>
        </p:txBody>
      </p:sp>
      <p:cxnSp>
        <p:nvCxnSpPr>
          <p:cNvPr id="361" name="Google Shape;361;p12"/>
          <p:cNvCxnSpPr/>
          <p:nvPr/>
        </p:nvCxnSpPr>
        <p:spPr>
          <a:xfrm flipH="1">
            <a:off x="2277638" y="2571750"/>
            <a:ext cx="166798" cy="221601"/>
          </a:xfrm>
          <a:prstGeom prst="straightConnector1">
            <a:avLst/>
          </a:prstGeom>
          <a:noFill/>
          <a:ln w="9525" cap="flat" cmpd="sng">
            <a:solidFill>
              <a:srgbClr val="FFFF00"/>
            </a:solidFill>
            <a:prstDash val="solid"/>
            <a:round/>
            <a:headEnd type="none" w="sm" len="sm"/>
            <a:tailEnd type="triangle" w="med" len="med"/>
          </a:ln>
        </p:spPr>
      </p:cxnSp>
      <p:cxnSp>
        <p:nvCxnSpPr>
          <p:cNvPr id="362" name="Google Shape;362;p12"/>
          <p:cNvCxnSpPr/>
          <p:nvPr/>
        </p:nvCxnSpPr>
        <p:spPr>
          <a:xfrm flipH="1">
            <a:off x="4242262" y="1964963"/>
            <a:ext cx="156081" cy="154025"/>
          </a:xfrm>
          <a:prstGeom prst="straightConnector1">
            <a:avLst/>
          </a:prstGeom>
          <a:noFill/>
          <a:ln w="9525" cap="flat" cmpd="sng">
            <a:solidFill>
              <a:srgbClr val="FFFF00"/>
            </a:solidFill>
            <a:prstDash val="solid"/>
            <a:round/>
            <a:headEnd type="none" w="sm" len="sm"/>
            <a:tailEnd type="triangle" w="med" len="med"/>
          </a:ln>
        </p:spPr>
      </p:cxnSp>
      <p:cxnSp>
        <p:nvCxnSpPr>
          <p:cNvPr id="363" name="Google Shape;363;p12"/>
          <p:cNvCxnSpPr/>
          <p:nvPr/>
        </p:nvCxnSpPr>
        <p:spPr>
          <a:xfrm>
            <a:off x="5447580" y="2385835"/>
            <a:ext cx="275314" cy="0"/>
          </a:xfrm>
          <a:prstGeom prst="straightConnector1">
            <a:avLst/>
          </a:prstGeom>
          <a:noFill/>
          <a:ln w="9525" cap="flat" cmpd="sng">
            <a:solidFill>
              <a:srgbClr val="FFFF00"/>
            </a:solidFill>
            <a:prstDash val="solid"/>
            <a:round/>
            <a:headEnd type="none" w="sm" len="sm"/>
            <a:tailEnd type="triangle" w="med" len="med"/>
          </a:ln>
        </p:spPr>
      </p:cxnSp>
    </p:spTree>
    <p:extLst>
      <p:ext uri="{BB962C8B-B14F-4D97-AF65-F5344CB8AC3E}">
        <p14:creationId xmlns:p14="http://schemas.microsoft.com/office/powerpoint/2010/main" val="110545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13"/>
          <p:cNvSpPr txBox="1"/>
          <p:nvPr/>
        </p:nvSpPr>
        <p:spPr>
          <a:xfrm>
            <a:off x="-87323"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Indirect  Effects:  </a:t>
            </a:r>
            <a:r>
              <a:rPr lang="en-US" sz="2200" b="1" i="0" u="none" strike="noStrike" cap="none">
                <a:solidFill>
                  <a:srgbClr val="A4C2F4"/>
                </a:solidFill>
                <a:latin typeface="Arial"/>
                <a:ea typeface="Arial"/>
                <a:cs typeface="Arial"/>
                <a:sym typeface="Arial"/>
              </a:rPr>
              <a:t>Cerebellar Degeneration</a:t>
            </a:r>
            <a:endParaRPr sz="2200" b="0" i="0" u="none" strike="noStrike" cap="none">
              <a:solidFill>
                <a:srgbClr val="A4C2F4"/>
              </a:solidFill>
              <a:latin typeface="Arial"/>
              <a:ea typeface="Arial"/>
              <a:cs typeface="Arial"/>
              <a:sym typeface="Arial"/>
            </a:endParaRPr>
          </a:p>
        </p:txBody>
      </p:sp>
      <p:pic>
        <p:nvPicPr>
          <p:cNvPr id="369" name="Google Shape;369;p13"/>
          <p:cNvPicPr preferRelativeResize="0"/>
          <p:nvPr/>
        </p:nvPicPr>
        <p:blipFill rotWithShape="1">
          <a:blip r:embed="rId3">
            <a:alphaModFix/>
          </a:blip>
          <a:srcRect l="9585" t="24057" r="16458" b="11509"/>
          <a:stretch/>
        </p:blipFill>
        <p:spPr>
          <a:xfrm>
            <a:off x="4686201" y="2198823"/>
            <a:ext cx="2103039" cy="2041753"/>
          </a:xfrm>
          <a:prstGeom prst="rect">
            <a:avLst/>
          </a:prstGeom>
          <a:noFill/>
          <a:ln>
            <a:noFill/>
          </a:ln>
        </p:spPr>
      </p:pic>
      <p:pic>
        <p:nvPicPr>
          <p:cNvPr id="370" name="Google Shape;370;p13"/>
          <p:cNvPicPr preferRelativeResize="0"/>
          <p:nvPr/>
        </p:nvPicPr>
        <p:blipFill rotWithShape="1">
          <a:blip r:embed="rId4">
            <a:alphaModFix/>
          </a:blip>
          <a:srcRect l="19366" t="11052" r="18501" b="27994"/>
          <a:stretch/>
        </p:blipFill>
        <p:spPr>
          <a:xfrm>
            <a:off x="7070523" y="657419"/>
            <a:ext cx="1927254" cy="1890691"/>
          </a:xfrm>
          <a:prstGeom prst="ellipse">
            <a:avLst/>
          </a:prstGeom>
          <a:noFill/>
          <a:ln>
            <a:noFill/>
          </a:ln>
        </p:spPr>
      </p:pic>
      <p:pic>
        <p:nvPicPr>
          <p:cNvPr id="371" name="Google Shape;371;p13"/>
          <p:cNvPicPr preferRelativeResize="0"/>
          <p:nvPr/>
        </p:nvPicPr>
        <p:blipFill rotWithShape="1">
          <a:blip r:embed="rId5">
            <a:alphaModFix/>
          </a:blip>
          <a:srcRect l="13826" t="17104" r="13805" b="9914"/>
          <a:stretch/>
        </p:blipFill>
        <p:spPr>
          <a:xfrm>
            <a:off x="7169473" y="2512999"/>
            <a:ext cx="1856720" cy="1832357"/>
          </a:xfrm>
          <a:prstGeom prst="ellipse">
            <a:avLst/>
          </a:prstGeom>
          <a:noFill/>
          <a:ln>
            <a:noFill/>
          </a:ln>
        </p:spPr>
      </p:pic>
      <p:pic>
        <p:nvPicPr>
          <p:cNvPr id="372" name="Google Shape;372;p13"/>
          <p:cNvPicPr preferRelativeResize="0"/>
          <p:nvPr/>
        </p:nvPicPr>
        <p:blipFill rotWithShape="1">
          <a:blip r:embed="rId6">
            <a:alphaModFix/>
          </a:blip>
          <a:srcRect l="36914" t="20532" r="5191" b="24897"/>
          <a:stretch/>
        </p:blipFill>
        <p:spPr>
          <a:xfrm>
            <a:off x="129191" y="2148949"/>
            <a:ext cx="2274068" cy="2143498"/>
          </a:xfrm>
          <a:prstGeom prst="rect">
            <a:avLst/>
          </a:prstGeom>
          <a:noFill/>
          <a:ln>
            <a:noFill/>
          </a:ln>
        </p:spPr>
      </p:pic>
      <p:pic>
        <p:nvPicPr>
          <p:cNvPr id="373" name="Google Shape;373;p13"/>
          <p:cNvPicPr preferRelativeResize="0"/>
          <p:nvPr/>
        </p:nvPicPr>
        <p:blipFill rotWithShape="1">
          <a:blip r:embed="rId7">
            <a:alphaModFix/>
          </a:blip>
          <a:srcRect l="28905" t="26700" r="9890" b="14603"/>
          <a:stretch/>
        </p:blipFill>
        <p:spPr>
          <a:xfrm>
            <a:off x="2438907" y="2148949"/>
            <a:ext cx="2232975" cy="2141502"/>
          </a:xfrm>
          <a:prstGeom prst="rect">
            <a:avLst/>
          </a:prstGeom>
          <a:noFill/>
          <a:ln>
            <a:noFill/>
          </a:ln>
        </p:spPr>
      </p:pic>
      <p:sp>
        <p:nvSpPr>
          <p:cNvPr id="374" name="Google Shape;374;p13"/>
          <p:cNvSpPr txBox="1"/>
          <p:nvPr/>
        </p:nvSpPr>
        <p:spPr>
          <a:xfrm>
            <a:off x="22845" y="640632"/>
            <a:ext cx="6927600" cy="4926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rgbClr val="A4C2F4"/>
                </a:solidFill>
                <a:latin typeface="Arial"/>
                <a:ea typeface="Arial"/>
                <a:cs typeface="Arial"/>
                <a:sym typeface="Arial"/>
              </a:rPr>
              <a:t>Paraneoplastic cerebellar degeneration </a:t>
            </a:r>
            <a:r>
              <a:rPr lang="en-US" sz="1000" b="0" i="0" u="none" strike="noStrike" cap="none">
                <a:solidFill>
                  <a:schemeClr val="lt1"/>
                </a:solidFill>
                <a:latin typeface="Arial"/>
                <a:ea typeface="Arial"/>
                <a:cs typeface="Arial"/>
                <a:sym typeface="Arial"/>
              </a:rPr>
              <a:t>is commonly </a:t>
            </a:r>
            <a:r>
              <a:rPr lang="en-US" sz="1000">
                <a:solidFill>
                  <a:schemeClr val="lt1"/>
                </a:solidFill>
              </a:rPr>
              <a:t>associated </a:t>
            </a:r>
            <a:r>
              <a:rPr lang="en-US" sz="1000" b="0" i="0" u="none" strike="noStrike" cap="none">
                <a:solidFill>
                  <a:schemeClr val="lt1"/>
                </a:solidFill>
                <a:latin typeface="Arial"/>
                <a:ea typeface="Arial"/>
                <a:cs typeface="Arial"/>
                <a:sym typeface="Arial"/>
              </a:rPr>
              <a:t>with small cell </a:t>
            </a:r>
            <a:r>
              <a:rPr lang="en-US" sz="1000" b="0" i="0" u="none" strike="noStrike" cap="none">
                <a:solidFill>
                  <a:srgbClr val="A4C2F4"/>
                </a:solidFill>
                <a:latin typeface="Arial"/>
                <a:ea typeface="Arial"/>
                <a:cs typeface="Arial"/>
                <a:sym typeface="Arial"/>
              </a:rPr>
              <a:t>lung cancer, gynecological and breast cancers</a:t>
            </a:r>
            <a:r>
              <a:rPr lang="en-US" sz="1000" b="0" i="0" u="none" strike="noStrike" cap="none">
                <a:solidFill>
                  <a:schemeClr val="lt1"/>
                </a:solidFill>
                <a:latin typeface="Arial"/>
                <a:ea typeface="Arial"/>
                <a:cs typeface="Arial"/>
                <a:sym typeface="Arial"/>
              </a:rPr>
              <a:t>, as well as </a:t>
            </a:r>
            <a:r>
              <a:rPr lang="en-US" sz="1000" b="0" i="0" u="none" strike="noStrike" cap="none">
                <a:solidFill>
                  <a:srgbClr val="A4C2F4"/>
                </a:solidFill>
                <a:latin typeface="Arial"/>
                <a:ea typeface="Arial"/>
                <a:cs typeface="Arial"/>
                <a:sym typeface="Arial"/>
              </a:rPr>
              <a:t>Hodgkin lymphoma.</a:t>
            </a:r>
            <a:endParaRPr sz="1000" b="0" i="0" u="none" strike="noStrike" cap="none">
              <a:solidFill>
                <a:srgbClr val="A4C2F4"/>
              </a:solidFill>
              <a:latin typeface="Arial"/>
              <a:ea typeface="Arial"/>
              <a:cs typeface="Arial"/>
              <a:sym typeface="Arial"/>
            </a:endParaRPr>
          </a:p>
        </p:txBody>
      </p:sp>
      <p:sp>
        <p:nvSpPr>
          <p:cNvPr id="375" name="Google Shape;375;p13"/>
          <p:cNvSpPr txBox="1"/>
          <p:nvPr/>
        </p:nvSpPr>
        <p:spPr>
          <a:xfrm>
            <a:off x="24941" y="1105727"/>
            <a:ext cx="6927646" cy="49241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This disorder is usually associated with the presence of </a:t>
            </a:r>
            <a:r>
              <a:rPr lang="en-US" sz="1000" b="0" i="0" u="none" strike="noStrike" cap="none">
                <a:solidFill>
                  <a:srgbClr val="A4C2F4"/>
                </a:solidFill>
                <a:latin typeface="Arial"/>
                <a:ea typeface="Arial"/>
                <a:cs typeface="Arial"/>
                <a:sym typeface="Arial"/>
              </a:rPr>
              <a:t>anti-Yo, anti-Hu, or anti-Tr antibodies </a:t>
            </a:r>
            <a:r>
              <a:rPr lang="en-US" sz="1000" b="0" i="0" u="none" strike="noStrike" cap="none">
                <a:solidFill>
                  <a:schemeClr val="lt1"/>
                </a:solidFill>
                <a:latin typeface="Arial"/>
                <a:ea typeface="Arial"/>
                <a:cs typeface="Arial"/>
                <a:sym typeface="Arial"/>
              </a:rPr>
              <a:t>in the cerebrospinal fluid. </a:t>
            </a:r>
            <a:r>
              <a:rPr lang="en-US" sz="1000" b="0" i="0" u="none" strike="noStrike" cap="none">
                <a:solidFill>
                  <a:srgbClr val="A4C2F4"/>
                </a:solidFill>
                <a:latin typeface="Arial"/>
                <a:ea typeface="Arial"/>
                <a:cs typeface="Arial"/>
                <a:sym typeface="Arial"/>
              </a:rPr>
              <a:t>The loss of Purkinje cells </a:t>
            </a:r>
            <a:r>
              <a:rPr lang="en-US" sz="1000" b="0" i="0" u="none" strike="noStrike" cap="none">
                <a:solidFill>
                  <a:schemeClr val="lt1"/>
                </a:solidFill>
                <a:latin typeface="Arial"/>
                <a:ea typeface="Arial"/>
                <a:cs typeface="Arial"/>
                <a:sym typeface="Arial"/>
              </a:rPr>
              <a:t>in the cerebellum is the pathognomonic finding on histology.</a:t>
            </a:r>
            <a:endParaRPr sz="1000" b="0" i="0" u="none" strike="noStrike" cap="none">
              <a:solidFill>
                <a:schemeClr val="lt1"/>
              </a:solidFill>
              <a:latin typeface="Arial"/>
              <a:ea typeface="Arial"/>
              <a:cs typeface="Arial"/>
              <a:sym typeface="Arial"/>
            </a:endParaRPr>
          </a:p>
        </p:txBody>
      </p:sp>
      <p:sp>
        <p:nvSpPr>
          <p:cNvPr id="376" name="Google Shape;376;p13"/>
          <p:cNvSpPr txBox="1"/>
          <p:nvPr/>
        </p:nvSpPr>
        <p:spPr>
          <a:xfrm>
            <a:off x="40670" y="1608998"/>
            <a:ext cx="6927646" cy="49241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Though the clinical manifestations (ataxia, diplopia, and dysarthria) are disabling, </a:t>
            </a:r>
            <a:r>
              <a:rPr lang="en-US" sz="1000" b="0" i="0" u="none" strike="noStrike" cap="none">
                <a:solidFill>
                  <a:srgbClr val="A4C2F4"/>
                </a:solidFill>
                <a:latin typeface="Arial"/>
                <a:ea typeface="Arial"/>
                <a:cs typeface="Arial"/>
                <a:sym typeface="Arial"/>
              </a:rPr>
              <a:t>neuroimaging in the early stage</a:t>
            </a:r>
            <a:r>
              <a:rPr lang="en-US" sz="1000" b="0" i="0" u="none" strike="noStrike" cap="none">
                <a:solidFill>
                  <a:schemeClr val="lt1"/>
                </a:solidFill>
                <a:latin typeface="Arial"/>
                <a:ea typeface="Arial"/>
                <a:cs typeface="Arial"/>
                <a:sym typeface="Arial"/>
              </a:rPr>
              <a:t> of disease is usually unremarkable. </a:t>
            </a:r>
            <a:endParaRPr sz="1000" b="0" i="0" u="none" strike="noStrike" cap="none">
              <a:solidFill>
                <a:schemeClr val="lt1"/>
              </a:solidFill>
              <a:latin typeface="Arial"/>
              <a:ea typeface="Arial"/>
              <a:cs typeface="Arial"/>
              <a:sym typeface="Arial"/>
            </a:endParaRPr>
          </a:p>
        </p:txBody>
      </p:sp>
      <p:sp>
        <p:nvSpPr>
          <p:cNvPr id="377" name="Google Shape;377;p13"/>
          <p:cNvSpPr txBox="1"/>
          <p:nvPr/>
        </p:nvSpPr>
        <p:spPr>
          <a:xfrm>
            <a:off x="40669" y="4387463"/>
            <a:ext cx="8829300" cy="708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82 years old woman, with rotational vertigo and nausea. </a:t>
            </a:r>
            <a:r>
              <a:rPr lang="en-US" sz="1000" b="0" i="0" u="none" strike="noStrike" cap="none" dirty="0">
                <a:solidFill>
                  <a:schemeClr val="bg1"/>
                </a:solidFill>
                <a:latin typeface="Arial"/>
                <a:ea typeface="Arial"/>
                <a:cs typeface="Arial"/>
                <a:sym typeface="Arial"/>
              </a:rPr>
              <a:t>Initially</a:t>
            </a:r>
            <a:r>
              <a:rPr lang="en-US" sz="1000" b="0" i="0" u="none" strike="noStrike" cap="none" dirty="0">
                <a:solidFill>
                  <a:schemeClr val="lt1"/>
                </a:solidFill>
                <a:latin typeface="Arial"/>
                <a:ea typeface="Arial"/>
                <a:cs typeface="Arial"/>
                <a:sym typeface="Arial"/>
              </a:rPr>
              <a:t> diagnosed with labyrinthitis. </a:t>
            </a:r>
            <a:r>
              <a:rPr lang="en-US" sz="1000" dirty="0">
                <a:solidFill>
                  <a:schemeClr val="lt1"/>
                </a:solidFill>
              </a:rPr>
              <a:t>She e</a:t>
            </a:r>
            <a:r>
              <a:rPr lang="en-US" sz="1000" b="0" i="0" u="none" strike="noStrike" cap="none" dirty="0">
                <a:solidFill>
                  <a:schemeClr val="lt1"/>
                </a:solidFill>
                <a:latin typeface="Arial"/>
                <a:ea typeface="Arial"/>
                <a:cs typeface="Arial"/>
                <a:sym typeface="Arial"/>
              </a:rPr>
              <a:t>volved with imbalance and incoordination. Baseline MRI shows normal cerebellar volume </a:t>
            </a:r>
            <a:r>
              <a:rPr lang="en-US" sz="1000" b="0" i="0" u="none" strike="noStrike" cap="none" dirty="0">
                <a:solidFill>
                  <a:srgbClr val="FFFF00"/>
                </a:solidFill>
                <a:latin typeface="Arial"/>
                <a:ea typeface="Arial"/>
                <a:cs typeface="Arial"/>
                <a:sym typeface="Arial"/>
              </a:rPr>
              <a:t>(A-yellow dots and D-arrowheads) </a:t>
            </a:r>
            <a:r>
              <a:rPr lang="en-US" sz="1000" b="0" i="0" u="none" strike="noStrike" cap="none" dirty="0">
                <a:solidFill>
                  <a:schemeClr val="lt1"/>
                </a:solidFill>
                <a:latin typeface="Arial"/>
                <a:ea typeface="Arial"/>
                <a:cs typeface="Arial"/>
                <a:sym typeface="Arial"/>
              </a:rPr>
              <a:t>and absence of acute events. Suspected paraneoplastic etiology </a:t>
            </a:r>
            <a:r>
              <a:rPr lang="en-US" sz="1000" dirty="0">
                <a:solidFill>
                  <a:schemeClr val="lt1"/>
                </a:solidFill>
              </a:rPr>
              <a:t>led to </a:t>
            </a:r>
            <a:r>
              <a:rPr lang="en-US" sz="1000" b="0" i="0" u="none" strike="noStrike" cap="none" dirty="0">
                <a:solidFill>
                  <a:schemeClr val="lt1"/>
                </a:solidFill>
                <a:latin typeface="Arial"/>
                <a:ea typeface="Arial"/>
                <a:cs typeface="Arial"/>
                <a:sym typeface="Arial"/>
              </a:rPr>
              <a:t>identification</a:t>
            </a:r>
            <a:r>
              <a:rPr lang="en-US" sz="1000" dirty="0">
                <a:solidFill>
                  <a:schemeClr val="lt1"/>
                </a:solidFill>
              </a:rPr>
              <a:t> of an</a:t>
            </a:r>
            <a:r>
              <a:rPr lang="en-US" sz="1000" b="0" i="0" u="none" strike="noStrike" cap="none" dirty="0">
                <a:solidFill>
                  <a:schemeClr val="lt1"/>
                </a:solidFill>
                <a:latin typeface="Arial"/>
                <a:ea typeface="Arial"/>
                <a:cs typeface="Arial"/>
                <a:sym typeface="Arial"/>
              </a:rPr>
              <a:t> endometrial neoplasm </a:t>
            </a:r>
            <a:r>
              <a:rPr lang="en-US" sz="1000" b="0" i="0" u="none" strike="noStrike" cap="none" dirty="0">
                <a:solidFill>
                  <a:srgbClr val="FF0000"/>
                </a:solidFill>
                <a:latin typeface="Arial"/>
                <a:ea typeface="Arial"/>
                <a:cs typeface="Arial"/>
                <a:sym typeface="Arial"/>
              </a:rPr>
              <a:t>(C-red arrow)</a:t>
            </a:r>
            <a:r>
              <a:rPr lang="en-US" sz="1000" b="0" i="0" u="none" strike="noStrike" cap="none" dirty="0">
                <a:solidFill>
                  <a:schemeClr val="lt1"/>
                </a:solidFill>
                <a:latin typeface="Arial"/>
                <a:ea typeface="Arial"/>
                <a:cs typeface="Arial"/>
                <a:sym typeface="Arial"/>
              </a:rPr>
              <a:t>. </a:t>
            </a:r>
            <a:r>
              <a:rPr lang="en-US" sz="1000" dirty="0">
                <a:solidFill>
                  <a:schemeClr val="lt1"/>
                </a:solidFill>
              </a:rPr>
              <a:t>C</a:t>
            </a:r>
            <a:r>
              <a:rPr lang="en-US" sz="1000" b="0" i="0" u="none" strike="noStrike" cap="none" dirty="0">
                <a:solidFill>
                  <a:schemeClr val="lt1"/>
                </a:solidFill>
                <a:latin typeface="Arial"/>
                <a:ea typeface="Arial"/>
                <a:cs typeface="Arial"/>
                <a:sym typeface="Arial"/>
              </a:rPr>
              <a:t>erebrospinal fluid (CSF)  with </a:t>
            </a:r>
            <a:r>
              <a:rPr lang="en-US" sz="1000" b="0" i="0" u="none" strike="noStrike" cap="none" dirty="0">
                <a:solidFill>
                  <a:srgbClr val="A4C2F4"/>
                </a:solidFill>
                <a:latin typeface="Arial"/>
                <a:ea typeface="Arial"/>
                <a:cs typeface="Arial"/>
                <a:sym typeface="Arial"/>
              </a:rPr>
              <a:t>anti-</a:t>
            </a:r>
            <a:r>
              <a:rPr lang="en-US" sz="1000" b="0" i="0" u="none" strike="noStrike" cap="none" dirty="0" err="1">
                <a:solidFill>
                  <a:srgbClr val="A4C2F4"/>
                </a:solidFill>
                <a:latin typeface="Arial"/>
                <a:ea typeface="Arial"/>
                <a:cs typeface="Arial"/>
                <a:sym typeface="Arial"/>
              </a:rPr>
              <a:t>yo</a:t>
            </a:r>
            <a:r>
              <a:rPr lang="en-US" sz="1000" b="0" i="0" u="none" strike="noStrike" cap="none" dirty="0">
                <a:solidFill>
                  <a:srgbClr val="A4C2F4"/>
                </a:solidFill>
                <a:latin typeface="Arial"/>
                <a:ea typeface="Arial"/>
                <a:cs typeface="Arial"/>
                <a:sym typeface="Arial"/>
              </a:rPr>
              <a:t> positive</a:t>
            </a:r>
            <a:r>
              <a:rPr lang="en-US" sz="1000" b="0" i="0" u="none" strike="noStrike" cap="none" dirty="0">
                <a:solidFill>
                  <a:schemeClr val="lt1"/>
                </a:solidFill>
                <a:latin typeface="Arial"/>
                <a:ea typeface="Arial"/>
                <a:cs typeface="Arial"/>
                <a:sym typeface="Arial"/>
              </a:rPr>
              <a:t>. One year later, control MRI </a:t>
            </a:r>
            <a:r>
              <a:rPr lang="en-US" sz="1000" b="0" i="0" u="none" strike="noStrike" cap="none" dirty="0">
                <a:solidFill>
                  <a:srgbClr val="FFFF00"/>
                </a:solidFill>
                <a:latin typeface="Arial"/>
                <a:ea typeface="Arial"/>
                <a:cs typeface="Arial"/>
                <a:sym typeface="Arial"/>
              </a:rPr>
              <a:t>(B and E): </a:t>
            </a:r>
            <a:r>
              <a:rPr lang="en-US" sz="1000" b="0" i="0" u="none" strike="noStrike" cap="none" dirty="0">
                <a:solidFill>
                  <a:schemeClr val="lt1"/>
                </a:solidFill>
                <a:latin typeface="Arial"/>
                <a:ea typeface="Arial"/>
                <a:cs typeface="Arial"/>
                <a:sym typeface="Arial"/>
              </a:rPr>
              <a:t>sagittal T1-Gd image </a:t>
            </a:r>
            <a:r>
              <a:rPr lang="en-US" sz="1000" b="0" i="0" u="none" strike="noStrike" cap="none" dirty="0">
                <a:solidFill>
                  <a:srgbClr val="FFFF00"/>
                </a:solidFill>
                <a:latin typeface="Arial"/>
                <a:ea typeface="Arial"/>
                <a:cs typeface="Arial"/>
                <a:sym typeface="Arial"/>
              </a:rPr>
              <a:t>(B) </a:t>
            </a:r>
            <a:r>
              <a:rPr lang="en-US" sz="1000" b="0" i="0" u="none" strike="noStrike" cap="none" dirty="0">
                <a:solidFill>
                  <a:schemeClr val="lt1"/>
                </a:solidFill>
                <a:latin typeface="Arial"/>
                <a:ea typeface="Arial"/>
                <a:cs typeface="Arial"/>
                <a:sym typeface="Arial"/>
              </a:rPr>
              <a:t>and coronal T2WI show diffuse cerebellar atrophy. Coronal T2WI reveal vermis atrophy </a:t>
            </a:r>
            <a:r>
              <a:rPr lang="en-US" sz="1000" b="0" i="0" u="none" strike="noStrike" cap="none" dirty="0">
                <a:solidFill>
                  <a:srgbClr val="FFFF00"/>
                </a:solidFill>
                <a:latin typeface="Arial"/>
                <a:ea typeface="Arial"/>
                <a:cs typeface="Arial"/>
                <a:sym typeface="Arial"/>
              </a:rPr>
              <a:t>(E-arrow) </a:t>
            </a:r>
            <a:r>
              <a:rPr lang="en-US" sz="1000" b="0" i="0" u="none" strike="noStrike" cap="none" dirty="0">
                <a:solidFill>
                  <a:schemeClr val="lt1"/>
                </a:solidFill>
                <a:latin typeface="Arial"/>
                <a:ea typeface="Arial"/>
                <a:cs typeface="Arial"/>
                <a:sym typeface="Arial"/>
              </a:rPr>
              <a:t>and opening of cerebellar fissures </a:t>
            </a:r>
            <a:r>
              <a:rPr lang="en-US" sz="1000" b="0" i="0" u="none" strike="noStrike" cap="none" dirty="0">
                <a:solidFill>
                  <a:srgbClr val="FFFF00"/>
                </a:solidFill>
                <a:latin typeface="Arial"/>
                <a:ea typeface="Arial"/>
                <a:cs typeface="Arial"/>
                <a:sym typeface="Arial"/>
              </a:rPr>
              <a:t>(E-arrowheads).</a:t>
            </a:r>
            <a:endParaRPr dirty="0"/>
          </a:p>
        </p:txBody>
      </p:sp>
      <p:pic>
        <p:nvPicPr>
          <p:cNvPr id="378" name="Google Shape;378;p13"/>
          <p:cNvPicPr preferRelativeResize="0"/>
          <p:nvPr/>
        </p:nvPicPr>
        <p:blipFill rotWithShape="1">
          <a:blip r:embed="rId8">
            <a:alphaModFix/>
          </a:blip>
          <a:srcRect/>
          <a:stretch/>
        </p:blipFill>
        <p:spPr>
          <a:xfrm>
            <a:off x="135551" y="4024783"/>
            <a:ext cx="271935" cy="271935"/>
          </a:xfrm>
          <a:prstGeom prst="rect">
            <a:avLst/>
          </a:prstGeom>
          <a:noFill/>
          <a:ln>
            <a:noFill/>
          </a:ln>
        </p:spPr>
      </p:pic>
      <p:sp>
        <p:nvSpPr>
          <p:cNvPr id="379" name="Google Shape;379;p13"/>
          <p:cNvSpPr txBox="1"/>
          <p:nvPr/>
        </p:nvSpPr>
        <p:spPr>
          <a:xfrm>
            <a:off x="129191" y="404415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380" name="Google Shape;380;p13"/>
          <p:cNvPicPr preferRelativeResize="0"/>
          <p:nvPr/>
        </p:nvPicPr>
        <p:blipFill rotWithShape="1">
          <a:blip r:embed="rId8">
            <a:alphaModFix/>
          </a:blip>
          <a:srcRect/>
          <a:stretch/>
        </p:blipFill>
        <p:spPr>
          <a:xfrm>
            <a:off x="2445267" y="4024783"/>
            <a:ext cx="271935" cy="271935"/>
          </a:xfrm>
          <a:prstGeom prst="rect">
            <a:avLst/>
          </a:prstGeom>
          <a:noFill/>
          <a:ln>
            <a:noFill/>
          </a:ln>
        </p:spPr>
      </p:pic>
      <p:sp>
        <p:nvSpPr>
          <p:cNvPr id="381" name="Google Shape;381;p13"/>
          <p:cNvSpPr txBox="1"/>
          <p:nvPr/>
        </p:nvSpPr>
        <p:spPr>
          <a:xfrm>
            <a:off x="2438907" y="404415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cxnSp>
        <p:nvCxnSpPr>
          <p:cNvPr id="382" name="Google Shape;382;p13"/>
          <p:cNvCxnSpPr/>
          <p:nvPr/>
        </p:nvCxnSpPr>
        <p:spPr>
          <a:xfrm flipH="1">
            <a:off x="5707694" y="2444996"/>
            <a:ext cx="200322" cy="143386"/>
          </a:xfrm>
          <a:prstGeom prst="straightConnector1">
            <a:avLst/>
          </a:prstGeom>
          <a:noFill/>
          <a:ln w="9525" cap="flat" cmpd="sng">
            <a:solidFill>
              <a:srgbClr val="FF0000"/>
            </a:solidFill>
            <a:prstDash val="solid"/>
            <a:round/>
            <a:headEnd type="none" w="sm" len="sm"/>
            <a:tailEnd type="triangle" w="med" len="med"/>
          </a:ln>
        </p:spPr>
      </p:cxnSp>
      <p:pic>
        <p:nvPicPr>
          <p:cNvPr id="383" name="Google Shape;383;p13"/>
          <p:cNvPicPr preferRelativeResize="0"/>
          <p:nvPr/>
        </p:nvPicPr>
        <p:blipFill rotWithShape="1">
          <a:blip r:embed="rId8">
            <a:alphaModFix/>
          </a:blip>
          <a:srcRect/>
          <a:stretch/>
        </p:blipFill>
        <p:spPr>
          <a:xfrm>
            <a:off x="4682635" y="4009560"/>
            <a:ext cx="271935" cy="271935"/>
          </a:xfrm>
          <a:prstGeom prst="rect">
            <a:avLst/>
          </a:prstGeom>
          <a:noFill/>
          <a:ln>
            <a:noFill/>
          </a:ln>
        </p:spPr>
      </p:pic>
      <p:sp>
        <p:nvSpPr>
          <p:cNvPr id="384" name="Google Shape;384;p13"/>
          <p:cNvSpPr txBox="1"/>
          <p:nvPr/>
        </p:nvSpPr>
        <p:spPr>
          <a:xfrm>
            <a:off x="4676275" y="402892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385" name="Google Shape;385;p13"/>
          <p:cNvPicPr preferRelativeResize="0"/>
          <p:nvPr/>
        </p:nvPicPr>
        <p:blipFill rotWithShape="1">
          <a:blip r:embed="rId8">
            <a:alphaModFix/>
          </a:blip>
          <a:srcRect/>
          <a:stretch/>
        </p:blipFill>
        <p:spPr>
          <a:xfrm>
            <a:off x="7031716" y="2288745"/>
            <a:ext cx="271935" cy="271935"/>
          </a:xfrm>
          <a:prstGeom prst="rect">
            <a:avLst/>
          </a:prstGeom>
          <a:noFill/>
          <a:ln>
            <a:noFill/>
          </a:ln>
        </p:spPr>
      </p:pic>
      <p:sp>
        <p:nvSpPr>
          <p:cNvPr id="386" name="Google Shape;386;p13"/>
          <p:cNvSpPr txBox="1"/>
          <p:nvPr/>
        </p:nvSpPr>
        <p:spPr>
          <a:xfrm>
            <a:off x="7025356" y="230811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387" name="Google Shape;387;p13"/>
          <p:cNvPicPr preferRelativeResize="0"/>
          <p:nvPr/>
        </p:nvPicPr>
        <p:blipFill rotWithShape="1">
          <a:blip r:embed="rId8">
            <a:alphaModFix/>
          </a:blip>
          <a:srcRect/>
          <a:stretch/>
        </p:blipFill>
        <p:spPr>
          <a:xfrm>
            <a:off x="7052264" y="4073421"/>
            <a:ext cx="271935" cy="271935"/>
          </a:xfrm>
          <a:prstGeom prst="rect">
            <a:avLst/>
          </a:prstGeom>
          <a:noFill/>
          <a:ln>
            <a:noFill/>
          </a:ln>
        </p:spPr>
      </p:pic>
      <p:sp>
        <p:nvSpPr>
          <p:cNvPr id="388" name="Google Shape;388;p13"/>
          <p:cNvSpPr txBox="1"/>
          <p:nvPr/>
        </p:nvSpPr>
        <p:spPr>
          <a:xfrm>
            <a:off x="7045904" y="409278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cxnSp>
        <p:nvCxnSpPr>
          <p:cNvPr id="389" name="Google Shape;389;p13"/>
          <p:cNvCxnSpPr/>
          <p:nvPr/>
        </p:nvCxnSpPr>
        <p:spPr>
          <a:xfrm>
            <a:off x="7226330" y="3809445"/>
            <a:ext cx="204414" cy="86627"/>
          </a:xfrm>
          <a:prstGeom prst="straightConnector1">
            <a:avLst/>
          </a:prstGeom>
          <a:noFill/>
          <a:ln>
            <a:noFill/>
          </a:ln>
        </p:spPr>
      </p:cxnSp>
      <p:cxnSp>
        <p:nvCxnSpPr>
          <p:cNvPr id="390" name="Google Shape;390;p13"/>
          <p:cNvCxnSpPr/>
          <p:nvPr/>
        </p:nvCxnSpPr>
        <p:spPr>
          <a:xfrm>
            <a:off x="8103328" y="3483427"/>
            <a:ext cx="0" cy="203260"/>
          </a:xfrm>
          <a:prstGeom prst="straightConnector1">
            <a:avLst/>
          </a:prstGeom>
          <a:noFill/>
          <a:ln w="9525" cap="flat" cmpd="sng">
            <a:solidFill>
              <a:srgbClr val="FFFF00"/>
            </a:solidFill>
            <a:prstDash val="solid"/>
            <a:round/>
            <a:headEnd type="none" w="sm" len="sm"/>
            <a:tailEnd type="triangle" w="med" len="med"/>
          </a:ln>
        </p:spPr>
      </p:cxnSp>
      <p:cxnSp>
        <p:nvCxnSpPr>
          <p:cNvPr id="391" name="Google Shape;391;p13"/>
          <p:cNvCxnSpPr/>
          <p:nvPr/>
        </p:nvCxnSpPr>
        <p:spPr>
          <a:xfrm rot="10800000" flipH="1">
            <a:off x="7303651" y="2186302"/>
            <a:ext cx="75441" cy="7416"/>
          </a:xfrm>
          <a:prstGeom prst="straightConnector1">
            <a:avLst/>
          </a:prstGeom>
          <a:noFill/>
          <a:ln w="38100" cap="flat" cmpd="sng">
            <a:solidFill>
              <a:srgbClr val="FFFF00"/>
            </a:solidFill>
            <a:prstDash val="solid"/>
            <a:round/>
            <a:headEnd type="none" w="sm" len="sm"/>
            <a:tailEnd type="triangle" w="med" len="med"/>
          </a:ln>
        </p:spPr>
      </p:cxnSp>
      <p:cxnSp>
        <p:nvCxnSpPr>
          <p:cNvPr id="392" name="Google Shape;392;p13"/>
          <p:cNvCxnSpPr/>
          <p:nvPr/>
        </p:nvCxnSpPr>
        <p:spPr>
          <a:xfrm flipH="1">
            <a:off x="8602288" y="2148949"/>
            <a:ext cx="111406" cy="11100"/>
          </a:xfrm>
          <a:prstGeom prst="straightConnector1">
            <a:avLst/>
          </a:prstGeom>
          <a:noFill/>
          <a:ln w="38100" cap="flat" cmpd="sng">
            <a:solidFill>
              <a:srgbClr val="FFFF00"/>
            </a:solidFill>
            <a:prstDash val="solid"/>
            <a:round/>
            <a:headEnd type="none" w="sm" len="sm"/>
            <a:tailEnd type="triangle" w="med" len="med"/>
          </a:ln>
        </p:spPr>
      </p:cxnSp>
      <p:cxnSp>
        <p:nvCxnSpPr>
          <p:cNvPr id="393" name="Google Shape;393;p13"/>
          <p:cNvCxnSpPr/>
          <p:nvPr/>
        </p:nvCxnSpPr>
        <p:spPr>
          <a:xfrm rot="10800000" flipH="1">
            <a:off x="7441215" y="4065116"/>
            <a:ext cx="75441" cy="7416"/>
          </a:xfrm>
          <a:prstGeom prst="straightConnector1">
            <a:avLst/>
          </a:prstGeom>
          <a:noFill/>
          <a:ln w="38100" cap="flat" cmpd="sng">
            <a:solidFill>
              <a:srgbClr val="FFFF00"/>
            </a:solidFill>
            <a:prstDash val="solid"/>
            <a:round/>
            <a:headEnd type="none" w="sm" len="sm"/>
            <a:tailEnd type="triangle" w="med" len="med"/>
          </a:ln>
        </p:spPr>
      </p:cxnSp>
      <p:cxnSp>
        <p:nvCxnSpPr>
          <p:cNvPr id="394" name="Google Shape;394;p13"/>
          <p:cNvCxnSpPr/>
          <p:nvPr/>
        </p:nvCxnSpPr>
        <p:spPr>
          <a:xfrm flipH="1">
            <a:off x="8699392" y="3963027"/>
            <a:ext cx="111406" cy="11100"/>
          </a:xfrm>
          <a:prstGeom prst="straightConnector1">
            <a:avLst/>
          </a:prstGeom>
          <a:noFill/>
          <a:ln w="38100" cap="flat" cmpd="sng">
            <a:solidFill>
              <a:srgbClr val="FFFF00"/>
            </a:solidFill>
            <a:prstDash val="solid"/>
            <a:round/>
            <a:headEnd type="none" w="sm" len="sm"/>
            <a:tailEnd type="triangle" w="med" len="med"/>
          </a:ln>
        </p:spPr>
      </p:cxnSp>
      <p:sp>
        <p:nvSpPr>
          <p:cNvPr id="395" name="Google Shape;395;p13"/>
          <p:cNvSpPr/>
          <p:nvPr/>
        </p:nvSpPr>
        <p:spPr>
          <a:xfrm>
            <a:off x="960633" y="3039198"/>
            <a:ext cx="952533" cy="849881"/>
          </a:xfrm>
          <a:prstGeom prst="ellipse">
            <a:avLst/>
          </a:prstGeom>
          <a:noFill/>
          <a:ln w="25400" cap="flat" cmpd="sng">
            <a:solidFill>
              <a:srgbClr val="FFFF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 name="Google Shape;400;p14">
            <a:extLst>
              <a:ext uri="{FF2B5EF4-FFF2-40B4-BE49-F238E27FC236}">
                <a16:creationId xmlns:a16="http://schemas.microsoft.com/office/drawing/2014/main" id="{BD281D4F-90A1-4EAB-AAC0-4587584E881A}"/>
              </a:ext>
            </a:extLst>
          </p:cNvPr>
          <p:cNvSpPr txBox="1"/>
          <p:nvPr/>
        </p:nvSpPr>
        <p:spPr>
          <a:xfrm>
            <a:off x="493985" y="0"/>
            <a:ext cx="8796371"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Indirect  Effects:  </a:t>
            </a:r>
            <a:r>
              <a:rPr lang="en-US" sz="2200" b="1" i="0" u="none" strike="noStrike" cap="none">
                <a:solidFill>
                  <a:srgbClr val="A4C2F4"/>
                </a:solidFill>
                <a:latin typeface="Arial"/>
                <a:ea typeface="Arial"/>
                <a:cs typeface="Arial"/>
                <a:sym typeface="Arial"/>
              </a:rPr>
              <a:t>Striatal Encephalitis or Chorea</a:t>
            </a:r>
            <a:endParaRPr/>
          </a:p>
        </p:txBody>
      </p:sp>
      <p:pic>
        <p:nvPicPr>
          <p:cNvPr id="31" name="Google Shape;401;p14">
            <a:extLst>
              <a:ext uri="{FF2B5EF4-FFF2-40B4-BE49-F238E27FC236}">
                <a16:creationId xmlns:a16="http://schemas.microsoft.com/office/drawing/2014/main" id="{F8BB0941-AC81-449E-B4DA-CFFC91D8ADFD}"/>
              </a:ext>
            </a:extLst>
          </p:cNvPr>
          <p:cNvPicPr preferRelativeResize="0"/>
          <p:nvPr/>
        </p:nvPicPr>
        <p:blipFill rotWithShape="1">
          <a:blip r:embed="rId9">
            <a:alphaModFix/>
          </a:blip>
          <a:srcRect l="19302" t="35684" r="16726" b="20380"/>
          <a:stretch/>
        </p:blipFill>
        <p:spPr>
          <a:xfrm>
            <a:off x="7344220" y="677912"/>
            <a:ext cx="1707030" cy="1172356"/>
          </a:xfrm>
          <a:prstGeom prst="rect">
            <a:avLst/>
          </a:prstGeom>
          <a:noFill/>
          <a:ln>
            <a:noFill/>
          </a:ln>
        </p:spPr>
      </p:pic>
      <p:sp>
        <p:nvSpPr>
          <p:cNvPr id="32" name="Google Shape;402;p14">
            <a:extLst>
              <a:ext uri="{FF2B5EF4-FFF2-40B4-BE49-F238E27FC236}">
                <a16:creationId xmlns:a16="http://schemas.microsoft.com/office/drawing/2014/main" id="{2B6CFEC8-09A3-45FC-9865-DD3D26DCF7D6}"/>
              </a:ext>
            </a:extLst>
          </p:cNvPr>
          <p:cNvSpPr txBox="1"/>
          <p:nvPr/>
        </p:nvSpPr>
        <p:spPr>
          <a:xfrm>
            <a:off x="22846" y="640632"/>
            <a:ext cx="7236311" cy="49241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rgbClr val="A4C2F4"/>
                </a:solidFill>
                <a:latin typeface="Arial"/>
                <a:ea typeface="Arial"/>
                <a:cs typeface="Arial"/>
                <a:sym typeface="Arial"/>
              </a:rPr>
              <a:t>Paraneoplastic striatal encephalitis </a:t>
            </a:r>
            <a:r>
              <a:rPr lang="en-US" sz="1000" b="0" i="0" u="none" strike="noStrike" cap="none">
                <a:solidFill>
                  <a:schemeClr val="lt1"/>
                </a:solidFill>
                <a:latin typeface="Arial"/>
                <a:ea typeface="Arial"/>
                <a:cs typeface="Arial"/>
                <a:sym typeface="Arial"/>
              </a:rPr>
              <a:t>is most often seen in patients with </a:t>
            </a:r>
            <a:r>
              <a:rPr lang="en-US" sz="1000" b="0" i="0" u="none" strike="noStrike" cap="none">
                <a:solidFill>
                  <a:srgbClr val="A4C2F4"/>
                </a:solidFill>
                <a:latin typeface="Arial"/>
                <a:ea typeface="Arial"/>
                <a:cs typeface="Arial"/>
                <a:sym typeface="Arial"/>
              </a:rPr>
              <a:t>small cell lung cancer and thymoma </a:t>
            </a:r>
            <a:r>
              <a:rPr lang="en-US" sz="1000" b="0" i="0" u="none" strike="noStrike" cap="none">
                <a:solidFill>
                  <a:schemeClr val="lt1"/>
                </a:solidFill>
                <a:latin typeface="Arial"/>
                <a:ea typeface="Arial"/>
                <a:cs typeface="Arial"/>
                <a:sym typeface="Arial"/>
              </a:rPr>
              <a:t>and is commonly associated with presence of </a:t>
            </a:r>
            <a:r>
              <a:rPr lang="en-US" sz="1000" b="0" i="0" u="none" strike="noStrike" cap="none">
                <a:solidFill>
                  <a:srgbClr val="A4C2F4"/>
                </a:solidFill>
                <a:latin typeface="Arial"/>
                <a:ea typeface="Arial"/>
                <a:cs typeface="Arial"/>
                <a:sym typeface="Arial"/>
              </a:rPr>
              <a:t>anti-CV2/CRMP-5 antibodies</a:t>
            </a:r>
            <a:r>
              <a:rPr lang="en-US" sz="1000" b="0" i="0" u="none" strike="noStrike" cap="none">
                <a:solidFill>
                  <a:schemeClr val="lt1"/>
                </a:solidFill>
                <a:latin typeface="Arial"/>
                <a:ea typeface="Arial"/>
                <a:cs typeface="Arial"/>
                <a:sym typeface="Arial"/>
              </a:rPr>
              <a:t>. </a:t>
            </a:r>
            <a:endParaRPr sz="1000" b="0" i="0" u="none" strike="noStrike" cap="none">
              <a:solidFill>
                <a:schemeClr val="lt1"/>
              </a:solidFill>
              <a:latin typeface="Arial"/>
              <a:ea typeface="Arial"/>
              <a:cs typeface="Arial"/>
              <a:sym typeface="Arial"/>
            </a:endParaRPr>
          </a:p>
        </p:txBody>
      </p:sp>
      <p:pic>
        <p:nvPicPr>
          <p:cNvPr id="33" name="Google Shape;403;p14">
            <a:extLst>
              <a:ext uri="{FF2B5EF4-FFF2-40B4-BE49-F238E27FC236}">
                <a16:creationId xmlns:a16="http://schemas.microsoft.com/office/drawing/2014/main" id="{6D94A612-A1EB-4852-9AE8-BCC5B542B9B3}"/>
              </a:ext>
            </a:extLst>
          </p:cNvPr>
          <p:cNvPicPr preferRelativeResize="0"/>
          <p:nvPr/>
        </p:nvPicPr>
        <p:blipFill rotWithShape="1">
          <a:blip r:embed="rId10">
            <a:alphaModFix/>
          </a:blip>
          <a:srcRect l="18718" t="16721" r="18888" b="7218"/>
          <a:stretch/>
        </p:blipFill>
        <p:spPr>
          <a:xfrm rot="-268303">
            <a:off x="5324351" y="1552161"/>
            <a:ext cx="2262771" cy="2758424"/>
          </a:xfrm>
          <a:prstGeom prst="ellipse">
            <a:avLst/>
          </a:prstGeom>
          <a:noFill/>
          <a:ln>
            <a:noFill/>
          </a:ln>
        </p:spPr>
      </p:pic>
      <p:pic>
        <p:nvPicPr>
          <p:cNvPr id="34" name="Google Shape;404;p14">
            <a:extLst>
              <a:ext uri="{FF2B5EF4-FFF2-40B4-BE49-F238E27FC236}">
                <a16:creationId xmlns:a16="http://schemas.microsoft.com/office/drawing/2014/main" id="{107342BF-143D-4896-BDA3-748EA2F38FC6}"/>
              </a:ext>
            </a:extLst>
          </p:cNvPr>
          <p:cNvPicPr preferRelativeResize="0"/>
          <p:nvPr/>
        </p:nvPicPr>
        <p:blipFill rotWithShape="1">
          <a:blip r:embed="rId11">
            <a:alphaModFix/>
          </a:blip>
          <a:srcRect l="19254" t="17774" r="19876" b="7768"/>
          <a:stretch/>
        </p:blipFill>
        <p:spPr>
          <a:xfrm rot="-234232">
            <a:off x="59237" y="1511263"/>
            <a:ext cx="2909629" cy="3559100"/>
          </a:xfrm>
          <a:prstGeom prst="ellipse">
            <a:avLst/>
          </a:prstGeom>
          <a:noFill/>
          <a:ln>
            <a:noFill/>
          </a:ln>
        </p:spPr>
      </p:pic>
      <p:pic>
        <p:nvPicPr>
          <p:cNvPr id="35" name="Google Shape;405;p14">
            <a:extLst>
              <a:ext uri="{FF2B5EF4-FFF2-40B4-BE49-F238E27FC236}">
                <a16:creationId xmlns:a16="http://schemas.microsoft.com/office/drawing/2014/main" id="{06DA3043-4E27-4D68-AE7A-21B878FD2E3D}"/>
              </a:ext>
            </a:extLst>
          </p:cNvPr>
          <p:cNvPicPr preferRelativeResize="0"/>
          <p:nvPr/>
        </p:nvPicPr>
        <p:blipFill rotWithShape="1">
          <a:blip r:embed="rId12">
            <a:alphaModFix/>
          </a:blip>
          <a:srcRect l="19302" t="19193" r="20036" b="7828"/>
          <a:stretch/>
        </p:blipFill>
        <p:spPr>
          <a:xfrm rot="-242329">
            <a:off x="2986393" y="1597324"/>
            <a:ext cx="2289918" cy="2754840"/>
          </a:xfrm>
          <a:prstGeom prst="ellipse">
            <a:avLst/>
          </a:prstGeom>
          <a:noFill/>
          <a:ln>
            <a:noFill/>
          </a:ln>
        </p:spPr>
      </p:pic>
      <p:sp>
        <p:nvSpPr>
          <p:cNvPr id="36" name="Google Shape;406;p14">
            <a:extLst>
              <a:ext uri="{FF2B5EF4-FFF2-40B4-BE49-F238E27FC236}">
                <a16:creationId xmlns:a16="http://schemas.microsoft.com/office/drawing/2014/main" id="{425277EA-F292-4817-BE22-1515494BAD62}"/>
              </a:ext>
            </a:extLst>
          </p:cNvPr>
          <p:cNvSpPr txBox="1"/>
          <p:nvPr/>
        </p:nvSpPr>
        <p:spPr>
          <a:xfrm>
            <a:off x="22846" y="1075709"/>
            <a:ext cx="7236311" cy="49241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Brain MRI in these patients is often abnormal and may show T2WI and FLAIR hyperintensity in bilateral </a:t>
            </a:r>
            <a:r>
              <a:rPr lang="en-US" sz="1000" b="0" i="0" u="none" strike="noStrike" cap="none" dirty="0">
                <a:solidFill>
                  <a:srgbClr val="A4C2F4"/>
                </a:solidFill>
                <a:latin typeface="Arial"/>
                <a:ea typeface="Arial"/>
                <a:cs typeface="Arial"/>
                <a:sym typeface="Arial"/>
              </a:rPr>
              <a:t>caudate nuclei and putamen</a:t>
            </a:r>
            <a:r>
              <a:rPr lang="en-US" sz="1000" b="0" i="0" u="none" strike="noStrike" cap="none" dirty="0">
                <a:solidFill>
                  <a:schemeClr val="lt1"/>
                </a:solidFill>
                <a:latin typeface="Arial"/>
                <a:ea typeface="Arial"/>
                <a:cs typeface="Arial"/>
                <a:sym typeface="Arial"/>
              </a:rPr>
              <a:t>. The signal abnormality may also extend into the adjacent white matter. </a:t>
            </a:r>
            <a:endParaRPr sz="1000" b="0" i="0" u="none" strike="noStrike" cap="none" dirty="0">
              <a:solidFill>
                <a:schemeClr val="lt1"/>
              </a:solidFill>
              <a:latin typeface="Arial"/>
              <a:ea typeface="Arial"/>
              <a:cs typeface="Arial"/>
              <a:sym typeface="Arial"/>
            </a:endParaRPr>
          </a:p>
        </p:txBody>
      </p:sp>
      <p:pic>
        <p:nvPicPr>
          <p:cNvPr id="37" name="Google Shape;407;p14">
            <a:extLst>
              <a:ext uri="{FF2B5EF4-FFF2-40B4-BE49-F238E27FC236}">
                <a16:creationId xmlns:a16="http://schemas.microsoft.com/office/drawing/2014/main" id="{698BEA71-4FCD-46DB-B35F-13F46EEE0F2A}"/>
              </a:ext>
            </a:extLst>
          </p:cNvPr>
          <p:cNvPicPr preferRelativeResize="0"/>
          <p:nvPr/>
        </p:nvPicPr>
        <p:blipFill rotWithShape="1">
          <a:blip r:embed="rId8">
            <a:alphaModFix/>
          </a:blip>
          <a:srcRect/>
          <a:stretch/>
        </p:blipFill>
        <p:spPr>
          <a:xfrm>
            <a:off x="29205" y="4800973"/>
            <a:ext cx="271935" cy="271935"/>
          </a:xfrm>
          <a:prstGeom prst="rect">
            <a:avLst/>
          </a:prstGeom>
          <a:noFill/>
          <a:ln>
            <a:noFill/>
          </a:ln>
        </p:spPr>
      </p:pic>
      <p:sp>
        <p:nvSpPr>
          <p:cNvPr id="38" name="Google Shape;408;p14">
            <a:extLst>
              <a:ext uri="{FF2B5EF4-FFF2-40B4-BE49-F238E27FC236}">
                <a16:creationId xmlns:a16="http://schemas.microsoft.com/office/drawing/2014/main" id="{810E662E-05D9-4089-A819-D6B2AC8B3E7D}"/>
              </a:ext>
            </a:extLst>
          </p:cNvPr>
          <p:cNvSpPr txBox="1"/>
          <p:nvPr/>
        </p:nvSpPr>
        <p:spPr>
          <a:xfrm>
            <a:off x="22845" y="482034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cxnSp>
        <p:nvCxnSpPr>
          <p:cNvPr id="39" name="Google Shape;409;p14">
            <a:extLst>
              <a:ext uri="{FF2B5EF4-FFF2-40B4-BE49-F238E27FC236}">
                <a16:creationId xmlns:a16="http://schemas.microsoft.com/office/drawing/2014/main" id="{D4F2C8FD-2C01-42A4-AF0C-CF08F1399C57}"/>
              </a:ext>
            </a:extLst>
          </p:cNvPr>
          <p:cNvCxnSpPr/>
          <p:nvPr/>
        </p:nvCxnSpPr>
        <p:spPr>
          <a:xfrm flipH="1">
            <a:off x="2109740" y="2586083"/>
            <a:ext cx="307196" cy="256946"/>
          </a:xfrm>
          <a:prstGeom prst="straightConnector1">
            <a:avLst/>
          </a:prstGeom>
          <a:noFill/>
          <a:ln w="9525" cap="flat" cmpd="sng">
            <a:solidFill>
              <a:srgbClr val="FFFF00"/>
            </a:solidFill>
            <a:prstDash val="solid"/>
            <a:round/>
            <a:headEnd type="none" w="sm" len="sm"/>
            <a:tailEnd type="triangle" w="med" len="med"/>
          </a:ln>
        </p:spPr>
      </p:cxnSp>
      <p:sp>
        <p:nvSpPr>
          <p:cNvPr id="40" name="Google Shape;410;p14">
            <a:extLst>
              <a:ext uri="{FF2B5EF4-FFF2-40B4-BE49-F238E27FC236}">
                <a16:creationId xmlns:a16="http://schemas.microsoft.com/office/drawing/2014/main" id="{3247A46B-B87F-42DD-A7DE-38561776C534}"/>
              </a:ext>
            </a:extLst>
          </p:cNvPr>
          <p:cNvSpPr txBox="1"/>
          <p:nvPr/>
        </p:nvSpPr>
        <p:spPr>
          <a:xfrm>
            <a:off x="2763078" y="4368702"/>
            <a:ext cx="6288300" cy="708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65 years old woman present</a:t>
            </a:r>
            <a:r>
              <a:rPr lang="en-US" sz="1000" dirty="0">
                <a:solidFill>
                  <a:srgbClr val="FFFF00"/>
                </a:solidFill>
              </a:rPr>
              <a:t>ing</a:t>
            </a:r>
            <a:r>
              <a:rPr lang="en-US" sz="1000" b="0" i="0" u="none" strike="noStrike" cap="none" dirty="0">
                <a:solidFill>
                  <a:srgbClr val="FFFF00"/>
                </a:solidFill>
                <a:latin typeface="Arial"/>
                <a:ea typeface="Arial"/>
                <a:cs typeface="Arial"/>
                <a:sym typeface="Arial"/>
              </a:rPr>
              <a:t> with headache and chorea. </a:t>
            </a:r>
            <a:r>
              <a:rPr lang="en-US" sz="1000" b="0" i="0" u="none" strike="noStrike" cap="none" dirty="0">
                <a:solidFill>
                  <a:schemeClr val="lt1"/>
                </a:solidFill>
                <a:latin typeface="Arial"/>
                <a:ea typeface="Arial"/>
                <a:cs typeface="Arial"/>
                <a:sym typeface="Arial"/>
              </a:rPr>
              <a:t>Axial FLAIR images </a:t>
            </a:r>
            <a:r>
              <a:rPr lang="en-US" sz="1000" b="0" i="0" u="none" strike="noStrike" cap="none" dirty="0">
                <a:solidFill>
                  <a:srgbClr val="FFFF00"/>
                </a:solidFill>
                <a:latin typeface="Arial"/>
                <a:ea typeface="Arial"/>
                <a:cs typeface="Arial"/>
                <a:sym typeface="Arial"/>
              </a:rPr>
              <a:t>(A, B and C) </a:t>
            </a:r>
            <a:r>
              <a:rPr lang="en-US" sz="1000" b="0" i="0" u="none" strike="noStrike" cap="none" dirty="0">
                <a:solidFill>
                  <a:schemeClr val="lt1"/>
                </a:solidFill>
                <a:latin typeface="Arial"/>
                <a:ea typeface="Arial"/>
                <a:cs typeface="Arial"/>
                <a:sym typeface="Arial"/>
              </a:rPr>
              <a:t>show bilateral striatal and mesial temporal hyperintensity, more evident </a:t>
            </a:r>
            <a:r>
              <a:rPr lang="en-US" sz="1000" dirty="0">
                <a:solidFill>
                  <a:schemeClr val="lt1"/>
                </a:solidFill>
              </a:rPr>
              <a:t>at</a:t>
            </a:r>
            <a:r>
              <a:rPr lang="en-US" sz="1000" b="0" i="0" u="none" strike="noStrike" cap="none" dirty="0">
                <a:solidFill>
                  <a:schemeClr val="lt1"/>
                </a:solidFill>
                <a:latin typeface="Arial"/>
                <a:ea typeface="Arial"/>
                <a:cs typeface="Arial"/>
                <a:sym typeface="Arial"/>
              </a:rPr>
              <a:t> left </a:t>
            </a:r>
            <a:r>
              <a:rPr lang="en-US" sz="1000" b="0" i="0" u="none" strike="noStrike" cap="none" dirty="0">
                <a:solidFill>
                  <a:srgbClr val="FFFF00"/>
                </a:solidFill>
                <a:latin typeface="Arial"/>
                <a:ea typeface="Arial"/>
                <a:cs typeface="Arial"/>
                <a:sym typeface="Arial"/>
              </a:rPr>
              <a:t>(arrows). </a:t>
            </a:r>
            <a:r>
              <a:rPr lang="en-US" sz="1000" dirty="0">
                <a:solidFill>
                  <a:schemeClr val="lt1"/>
                </a:solidFill>
              </a:rPr>
              <a:t>C</a:t>
            </a:r>
            <a:r>
              <a:rPr lang="en-US" sz="1000" b="0" i="0" u="none" strike="noStrike" cap="none" dirty="0">
                <a:solidFill>
                  <a:schemeClr val="lt1"/>
                </a:solidFill>
                <a:latin typeface="Arial"/>
                <a:ea typeface="Arial"/>
                <a:cs typeface="Arial"/>
                <a:sym typeface="Arial"/>
              </a:rPr>
              <a:t>erebrospinal fluid (CSF) with </a:t>
            </a:r>
            <a:r>
              <a:rPr lang="en-US" sz="1000" b="0" i="0" u="none" strike="noStrike" cap="none" dirty="0">
                <a:solidFill>
                  <a:srgbClr val="A4C2F4"/>
                </a:solidFill>
                <a:latin typeface="Arial"/>
                <a:ea typeface="Arial"/>
                <a:cs typeface="Arial"/>
                <a:sym typeface="Arial"/>
              </a:rPr>
              <a:t>anti-CV2 positive.</a:t>
            </a:r>
            <a:r>
              <a:rPr lang="en-US" sz="1000" b="0" i="0" u="none" strike="noStrike" cap="none" dirty="0">
                <a:solidFill>
                  <a:schemeClr val="lt1"/>
                </a:solidFill>
                <a:latin typeface="Arial"/>
                <a:ea typeface="Arial"/>
                <a:cs typeface="Arial"/>
                <a:sym typeface="Arial"/>
              </a:rPr>
              <a:t> Chest CT </a:t>
            </a:r>
            <a:r>
              <a:rPr lang="en-US" sz="1000" b="0" i="0" u="none" strike="noStrike" cap="none" dirty="0">
                <a:solidFill>
                  <a:srgbClr val="FF0000"/>
                </a:solidFill>
                <a:latin typeface="Arial"/>
                <a:ea typeface="Arial"/>
                <a:cs typeface="Arial"/>
                <a:sym typeface="Arial"/>
              </a:rPr>
              <a:t>(D)</a:t>
            </a:r>
            <a:r>
              <a:rPr lang="en-US" sz="1000" b="0" i="0" u="none" strike="noStrike" cap="none" dirty="0">
                <a:solidFill>
                  <a:schemeClr val="lt1"/>
                </a:solidFill>
                <a:latin typeface="Arial"/>
                <a:ea typeface="Arial"/>
                <a:cs typeface="Arial"/>
                <a:sym typeface="Arial"/>
              </a:rPr>
              <a:t> demonstrated a suspected spiculated pulmonary nodule </a:t>
            </a:r>
            <a:r>
              <a:rPr lang="en-US" sz="1000" b="0" i="0" u="none" strike="noStrike" cap="none" dirty="0">
                <a:solidFill>
                  <a:srgbClr val="FF0000"/>
                </a:solidFill>
                <a:latin typeface="Arial"/>
                <a:ea typeface="Arial"/>
                <a:cs typeface="Arial"/>
                <a:sym typeface="Arial"/>
              </a:rPr>
              <a:t>(D- red dots). </a:t>
            </a:r>
            <a:r>
              <a:rPr lang="en-US" sz="1000" b="0" i="0" u="none" strike="noStrike" cap="none" dirty="0">
                <a:solidFill>
                  <a:schemeClr val="lt1"/>
                </a:solidFill>
                <a:latin typeface="Arial"/>
                <a:ea typeface="Arial"/>
                <a:cs typeface="Arial"/>
                <a:sym typeface="Arial"/>
              </a:rPr>
              <a:t>She had a </a:t>
            </a:r>
            <a:r>
              <a:rPr lang="en-US" sz="1000" b="0" i="0" u="none" strike="noStrike" cap="none" dirty="0">
                <a:solidFill>
                  <a:srgbClr val="A4C2F4"/>
                </a:solidFill>
                <a:latin typeface="Arial"/>
                <a:ea typeface="Arial"/>
                <a:cs typeface="Arial"/>
                <a:sym typeface="Arial"/>
              </a:rPr>
              <a:t>small-cell lung cancer with a paraneoplastic striatal encephalitis.</a:t>
            </a:r>
            <a:endParaRPr sz="1000" b="0" i="0" u="none" strike="noStrike" cap="none" dirty="0">
              <a:solidFill>
                <a:srgbClr val="A4C2F4"/>
              </a:solidFill>
              <a:latin typeface="Arial"/>
              <a:ea typeface="Arial"/>
              <a:cs typeface="Arial"/>
              <a:sym typeface="Arial"/>
            </a:endParaRPr>
          </a:p>
        </p:txBody>
      </p:sp>
      <p:sp>
        <p:nvSpPr>
          <p:cNvPr id="41" name="Google Shape;411;p14">
            <a:extLst>
              <a:ext uri="{FF2B5EF4-FFF2-40B4-BE49-F238E27FC236}">
                <a16:creationId xmlns:a16="http://schemas.microsoft.com/office/drawing/2014/main" id="{AC145982-C046-4B52-97F6-3E794B0CEDB8}"/>
              </a:ext>
            </a:extLst>
          </p:cNvPr>
          <p:cNvSpPr/>
          <p:nvPr/>
        </p:nvSpPr>
        <p:spPr>
          <a:xfrm rot="4828837">
            <a:off x="7018622" y="1528765"/>
            <a:ext cx="1162497" cy="1267959"/>
          </a:xfrm>
          <a:prstGeom prst="arc">
            <a:avLst>
              <a:gd name="adj1" fmla="val 16200000"/>
              <a:gd name="adj2" fmla="val 0"/>
            </a:avLst>
          </a:prstGeom>
          <a:noFill/>
          <a:ln w="28575" cap="flat" cmpd="sng">
            <a:solidFill>
              <a:srgbClr val="FFFF00"/>
            </a:solidFill>
            <a:prstDash val="solid"/>
            <a:round/>
            <a:headEnd type="triangle" w="med" len="med"/>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42" name="Google Shape;412;p14">
            <a:extLst>
              <a:ext uri="{FF2B5EF4-FFF2-40B4-BE49-F238E27FC236}">
                <a16:creationId xmlns:a16="http://schemas.microsoft.com/office/drawing/2014/main" id="{5512358B-7C98-43C6-87DB-4BCF64ACB3BB}"/>
              </a:ext>
            </a:extLst>
          </p:cNvPr>
          <p:cNvSpPr/>
          <p:nvPr/>
        </p:nvSpPr>
        <p:spPr>
          <a:xfrm>
            <a:off x="7344220" y="905987"/>
            <a:ext cx="470817" cy="454113"/>
          </a:xfrm>
          <a:prstGeom prst="ellipse">
            <a:avLst/>
          </a:prstGeom>
          <a:noFill/>
          <a:ln w="25400" cap="flat" cmpd="sng">
            <a:solidFill>
              <a:srgbClr val="FF00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43" name="Google Shape;413;p14">
            <a:extLst>
              <a:ext uri="{FF2B5EF4-FFF2-40B4-BE49-F238E27FC236}">
                <a16:creationId xmlns:a16="http://schemas.microsoft.com/office/drawing/2014/main" id="{8C46E5C0-97BA-4BF5-A0ED-DB339192A1D9}"/>
              </a:ext>
            </a:extLst>
          </p:cNvPr>
          <p:cNvPicPr preferRelativeResize="0"/>
          <p:nvPr/>
        </p:nvPicPr>
        <p:blipFill rotWithShape="1">
          <a:blip r:embed="rId8">
            <a:alphaModFix/>
          </a:blip>
          <a:srcRect/>
          <a:stretch/>
        </p:blipFill>
        <p:spPr>
          <a:xfrm>
            <a:off x="2995372" y="4028399"/>
            <a:ext cx="271935" cy="271935"/>
          </a:xfrm>
          <a:prstGeom prst="rect">
            <a:avLst/>
          </a:prstGeom>
          <a:noFill/>
          <a:ln>
            <a:noFill/>
          </a:ln>
        </p:spPr>
      </p:pic>
      <p:sp>
        <p:nvSpPr>
          <p:cNvPr id="44" name="Google Shape;414;p14">
            <a:extLst>
              <a:ext uri="{FF2B5EF4-FFF2-40B4-BE49-F238E27FC236}">
                <a16:creationId xmlns:a16="http://schemas.microsoft.com/office/drawing/2014/main" id="{964086CB-855A-4E91-8303-A41668871DCC}"/>
              </a:ext>
            </a:extLst>
          </p:cNvPr>
          <p:cNvSpPr txBox="1"/>
          <p:nvPr/>
        </p:nvSpPr>
        <p:spPr>
          <a:xfrm>
            <a:off x="2989012" y="404776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45" name="Google Shape;415;p14">
            <a:extLst>
              <a:ext uri="{FF2B5EF4-FFF2-40B4-BE49-F238E27FC236}">
                <a16:creationId xmlns:a16="http://schemas.microsoft.com/office/drawing/2014/main" id="{53F7A4AF-70B5-458F-B933-1ABAD75803EA}"/>
              </a:ext>
            </a:extLst>
          </p:cNvPr>
          <p:cNvPicPr preferRelativeResize="0"/>
          <p:nvPr/>
        </p:nvPicPr>
        <p:blipFill rotWithShape="1">
          <a:blip r:embed="rId8">
            <a:alphaModFix/>
          </a:blip>
          <a:srcRect/>
          <a:stretch/>
        </p:blipFill>
        <p:spPr>
          <a:xfrm>
            <a:off x="5340794" y="4028399"/>
            <a:ext cx="271935" cy="271935"/>
          </a:xfrm>
          <a:prstGeom prst="rect">
            <a:avLst/>
          </a:prstGeom>
          <a:noFill/>
          <a:ln>
            <a:noFill/>
          </a:ln>
        </p:spPr>
      </p:pic>
      <p:sp>
        <p:nvSpPr>
          <p:cNvPr id="46" name="Google Shape;416;p14">
            <a:extLst>
              <a:ext uri="{FF2B5EF4-FFF2-40B4-BE49-F238E27FC236}">
                <a16:creationId xmlns:a16="http://schemas.microsoft.com/office/drawing/2014/main" id="{B83294C5-07D9-4153-92FF-89E4E233B8FA}"/>
              </a:ext>
            </a:extLst>
          </p:cNvPr>
          <p:cNvSpPr txBox="1"/>
          <p:nvPr/>
        </p:nvSpPr>
        <p:spPr>
          <a:xfrm>
            <a:off x="5334434" y="404776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cxnSp>
        <p:nvCxnSpPr>
          <p:cNvPr id="47" name="Google Shape;417;p14">
            <a:extLst>
              <a:ext uri="{FF2B5EF4-FFF2-40B4-BE49-F238E27FC236}">
                <a16:creationId xmlns:a16="http://schemas.microsoft.com/office/drawing/2014/main" id="{3B5CF915-814C-4564-A478-FA3EAD4D0EDA}"/>
              </a:ext>
            </a:extLst>
          </p:cNvPr>
          <p:cNvCxnSpPr/>
          <p:nvPr/>
        </p:nvCxnSpPr>
        <p:spPr>
          <a:xfrm flipH="1">
            <a:off x="6951961" y="2457610"/>
            <a:ext cx="307196" cy="256946"/>
          </a:xfrm>
          <a:prstGeom prst="straightConnector1">
            <a:avLst/>
          </a:prstGeom>
          <a:noFill/>
          <a:ln w="9525" cap="flat" cmpd="sng">
            <a:solidFill>
              <a:srgbClr val="FFFF00"/>
            </a:solidFill>
            <a:prstDash val="solid"/>
            <a:round/>
            <a:headEnd type="none" w="sm" len="sm"/>
            <a:tailEnd type="triangle" w="med" len="med"/>
          </a:ln>
        </p:spPr>
      </p:cxnSp>
      <p:cxnSp>
        <p:nvCxnSpPr>
          <p:cNvPr id="48" name="Google Shape;418;p14">
            <a:extLst>
              <a:ext uri="{FF2B5EF4-FFF2-40B4-BE49-F238E27FC236}">
                <a16:creationId xmlns:a16="http://schemas.microsoft.com/office/drawing/2014/main" id="{EDAB3E61-1343-46BA-91FC-A58AE9FC1803}"/>
              </a:ext>
            </a:extLst>
          </p:cNvPr>
          <p:cNvCxnSpPr/>
          <p:nvPr/>
        </p:nvCxnSpPr>
        <p:spPr>
          <a:xfrm flipH="1">
            <a:off x="4541347" y="2200664"/>
            <a:ext cx="307196" cy="256946"/>
          </a:xfrm>
          <a:prstGeom prst="straightConnector1">
            <a:avLst/>
          </a:prstGeom>
          <a:noFill/>
          <a:ln w="9525" cap="flat" cmpd="sng">
            <a:solidFill>
              <a:srgbClr val="FFFF00"/>
            </a:solidFill>
            <a:prstDash val="solid"/>
            <a:round/>
            <a:headEnd type="none" w="sm" len="sm"/>
            <a:tailEnd type="triangle" w="med" len="med"/>
          </a:ln>
        </p:spPr>
      </p:cxnSp>
      <p:pic>
        <p:nvPicPr>
          <p:cNvPr id="49" name="Google Shape;419;p14">
            <a:extLst>
              <a:ext uri="{FF2B5EF4-FFF2-40B4-BE49-F238E27FC236}">
                <a16:creationId xmlns:a16="http://schemas.microsoft.com/office/drawing/2014/main" id="{B10E11CB-A31A-4F57-8BD8-CFFB8D4E238B}"/>
              </a:ext>
            </a:extLst>
          </p:cNvPr>
          <p:cNvPicPr preferRelativeResize="0"/>
          <p:nvPr/>
        </p:nvPicPr>
        <p:blipFill rotWithShape="1">
          <a:blip r:embed="rId8">
            <a:alphaModFix/>
          </a:blip>
          <a:srcRect/>
          <a:stretch/>
        </p:blipFill>
        <p:spPr>
          <a:xfrm>
            <a:off x="7327830" y="1605893"/>
            <a:ext cx="271935" cy="271935"/>
          </a:xfrm>
          <a:prstGeom prst="rect">
            <a:avLst/>
          </a:prstGeom>
          <a:noFill/>
          <a:ln>
            <a:noFill/>
          </a:ln>
        </p:spPr>
      </p:pic>
      <p:sp>
        <p:nvSpPr>
          <p:cNvPr id="50" name="Google Shape;420;p14">
            <a:extLst>
              <a:ext uri="{FF2B5EF4-FFF2-40B4-BE49-F238E27FC236}">
                <a16:creationId xmlns:a16="http://schemas.microsoft.com/office/drawing/2014/main" id="{837672F3-7B7B-4F7B-AB6C-640EC811D056}"/>
              </a:ext>
            </a:extLst>
          </p:cNvPr>
          <p:cNvSpPr txBox="1"/>
          <p:nvPr/>
        </p:nvSpPr>
        <p:spPr>
          <a:xfrm>
            <a:off x="7321470" y="162526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276360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8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8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8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8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8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9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9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9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9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9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9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368"/>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369"/>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370"/>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371"/>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372"/>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373"/>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374"/>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375"/>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376"/>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37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378"/>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379"/>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380"/>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81"/>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382"/>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383"/>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384"/>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385"/>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386"/>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387"/>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388"/>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389"/>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390"/>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391"/>
                                        </p:tgtEl>
                                        <p:attrNameLst>
                                          <p:attrName>style.visibility</p:attrName>
                                        </p:attrNameLst>
                                      </p:cBhvr>
                                      <p:to>
                                        <p:strVal val="hidden"/>
                                      </p:to>
                                    </p:set>
                                  </p:childTnLst>
                                </p:cTn>
                              </p:par>
                              <p:par>
                                <p:cTn id="111" presetID="1" presetClass="exit" presetSubtype="0" fill="hold" nodeType="withEffect">
                                  <p:stCondLst>
                                    <p:cond delay="0"/>
                                  </p:stCondLst>
                                  <p:childTnLst>
                                    <p:set>
                                      <p:cBhvr>
                                        <p:cTn id="112" dur="1" fill="hold">
                                          <p:stCondLst>
                                            <p:cond delay="0"/>
                                          </p:stCondLst>
                                        </p:cTn>
                                        <p:tgtEl>
                                          <p:spTgt spid="392"/>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393"/>
                                        </p:tgtEl>
                                        <p:attrNameLst>
                                          <p:attrName>style.visibility</p:attrName>
                                        </p:attrNameLst>
                                      </p:cBhvr>
                                      <p:to>
                                        <p:strVal val="hidden"/>
                                      </p:to>
                                    </p:set>
                                  </p:childTnLst>
                                </p:cTn>
                              </p:par>
                              <p:par>
                                <p:cTn id="115" presetID="1" presetClass="exit" presetSubtype="0" fill="hold" nodeType="withEffect">
                                  <p:stCondLst>
                                    <p:cond delay="0"/>
                                  </p:stCondLst>
                                  <p:childTnLst>
                                    <p:set>
                                      <p:cBhvr>
                                        <p:cTn id="116" dur="1" fill="hold">
                                          <p:stCondLst>
                                            <p:cond delay="0"/>
                                          </p:stCondLst>
                                        </p:cTn>
                                        <p:tgtEl>
                                          <p:spTgt spid="394"/>
                                        </p:tgtEl>
                                        <p:attrNameLst>
                                          <p:attrName>style.visibility</p:attrName>
                                        </p:attrNameLst>
                                      </p:cBhvr>
                                      <p:to>
                                        <p:strVal val="hidden"/>
                                      </p:to>
                                    </p:set>
                                  </p:childTnLst>
                                </p:cTn>
                              </p:par>
                              <p:par>
                                <p:cTn id="117" presetID="1" presetClass="exit" presetSubtype="0" fill="hold" grpId="1" nodeType="withEffect">
                                  <p:stCondLst>
                                    <p:cond delay="0"/>
                                  </p:stCondLst>
                                  <p:childTnLst>
                                    <p:set>
                                      <p:cBhvr>
                                        <p:cTn id="118" dur="1" fill="hold">
                                          <p:stCondLst>
                                            <p:cond delay="0"/>
                                          </p:stCondLst>
                                        </p:cTn>
                                        <p:tgtEl>
                                          <p:spTgt spid="395"/>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30"/>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31"/>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32"/>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33"/>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34"/>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35"/>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36"/>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37"/>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38"/>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39"/>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4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4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42"/>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4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44"/>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45"/>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46"/>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47"/>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48"/>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49"/>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 grpId="0"/>
      <p:bldP spid="368" grpId="1"/>
      <p:bldP spid="374" grpId="0"/>
      <p:bldP spid="374" grpId="1"/>
      <p:bldP spid="375" grpId="0"/>
      <p:bldP spid="375" grpId="1"/>
      <p:bldP spid="376" grpId="0"/>
      <p:bldP spid="376" grpId="1"/>
      <p:bldP spid="377" grpId="0"/>
      <p:bldP spid="377" grpId="1"/>
      <p:bldP spid="379" grpId="0"/>
      <p:bldP spid="379" grpId="1"/>
      <p:bldP spid="381" grpId="0"/>
      <p:bldP spid="381" grpId="1"/>
      <p:bldP spid="384" grpId="0"/>
      <p:bldP spid="384" grpId="1"/>
      <p:bldP spid="386" grpId="0"/>
      <p:bldP spid="386" grpId="1"/>
      <p:bldP spid="388" grpId="0"/>
      <p:bldP spid="388" grpId="1"/>
      <p:bldP spid="395" grpId="0" animBg="1"/>
      <p:bldP spid="395" grpId="1" animBg="1"/>
      <p:bldP spid="30" grpId="0"/>
      <p:bldP spid="32" grpId="0"/>
      <p:bldP spid="36" grpId="0"/>
      <p:bldP spid="38" grpId="0"/>
      <p:bldP spid="40" grpId="0"/>
      <p:bldP spid="41" grpId="0" animBg="1"/>
      <p:bldP spid="42" grpId="0" animBg="1"/>
      <p:bldP spid="44" grpId="0"/>
      <p:bldP spid="46"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425" name="Google Shape;425;p15"/>
          <p:cNvPicPr preferRelativeResize="0"/>
          <p:nvPr/>
        </p:nvPicPr>
        <p:blipFill rotWithShape="1">
          <a:blip r:embed="rId3">
            <a:alphaModFix/>
          </a:blip>
          <a:srcRect l="6385" t="12778" r="6727" b="14167"/>
          <a:stretch/>
        </p:blipFill>
        <p:spPr>
          <a:xfrm>
            <a:off x="321012" y="1274322"/>
            <a:ext cx="8453337" cy="2373549"/>
          </a:xfrm>
          <a:prstGeom prst="rect">
            <a:avLst/>
          </a:prstGeom>
          <a:noFill/>
          <a:ln>
            <a:noFill/>
          </a:ln>
        </p:spPr>
      </p:pic>
      <p:sp>
        <p:nvSpPr>
          <p:cNvPr id="426" name="Google Shape;426;p15"/>
          <p:cNvSpPr txBox="1"/>
          <p:nvPr/>
        </p:nvSpPr>
        <p:spPr>
          <a:xfrm>
            <a:off x="0" y="1447800"/>
            <a:ext cx="9144000" cy="2031295"/>
          </a:xfrm>
          <a:prstGeom prst="rect">
            <a:avLst/>
          </a:prstGeom>
          <a:noFill/>
          <a:ln>
            <a:noFill/>
          </a:ln>
        </p:spPr>
        <p:txBody>
          <a:bodyPr spcFirstLastPara="1" wrap="square" lIns="91425" tIns="91425" rIns="91425" bIns="91425" anchor="t" anchorCtr="0">
            <a:spAutoFit/>
          </a:bodyPr>
          <a:lstStyle/>
          <a:p>
            <a:pPr marL="146050" marR="0" lvl="0" indent="0" algn="ctr" rtl="0">
              <a:lnSpc>
                <a:spcPct val="100000"/>
              </a:lnSpc>
              <a:spcBef>
                <a:spcPts val="0"/>
              </a:spcBef>
              <a:spcAft>
                <a:spcPts val="0"/>
              </a:spcAft>
              <a:buNone/>
            </a:pPr>
            <a:r>
              <a:rPr lang="en-US" sz="6000" b="1" i="1" u="none" strike="noStrike" cap="none">
                <a:solidFill>
                  <a:srgbClr val="FFFFFF"/>
                </a:solidFill>
                <a:latin typeface="Arial"/>
                <a:ea typeface="Arial"/>
                <a:cs typeface="Arial"/>
                <a:sym typeface="Arial"/>
              </a:rPr>
              <a:t>TREATMENT </a:t>
            </a:r>
            <a:endParaRPr/>
          </a:p>
          <a:p>
            <a:pPr marL="146050" marR="0" lvl="0" indent="0" algn="ctr" rtl="0">
              <a:lnSpc>
                <a:spcPct val="100000"/>
              </a:lnSpc>
              <a:spcBef>
                <a:spcPts val="0"/>
              </a:spcBef>
              <a:spcAft>
                <a:spcPts val="0"/>
              </a:spcAft>
              <a:buNone/>
            </a:pPr>
            <a:r>
              <a:rPr lang="en-US" sz="6000" b="1" i="1" u="none" strike="noStrike" cap="none">
                <a:solidFill>
                  <a:srgbClr val="FFFFFF"/>
                </a:solidFill>
                <a:latin typeface="Arial"/>
                <a:ea typeface="Arial"/>
                <a:cs typeface="Arial"/>
                <a:sym typeface="Arial"/>
              </a:rPr>
              <a:t>RELATED</a:t>
            </a:r>
            <a:endParaRPr/>
          </a:p>
        </p:txBody>
      </p:sp>
      <p:sp>
        <p:nvSpPr>
          <p:cNvPr id="4" name="Google Shape;431;p16">
            <a:extLst>
              <a:ext uri="{FF2B5EF4-FFF2-40B4-BE49-F238E27FC236}">
                <a16:creationId xmlns:a16="http://schemas.microsoft.com/office/drawing/2014/main" id="{46797DFC-5C1B-4DA6-BCBC-C2BA62C08180}"/>
              </a:ext>
            </a:extLst>
          </p:cNvPr>
          <p:cNvSpPr txBox="1"/>
          <p:nvPr/>
        </p:nvSpPr>
        <p:spPr>
          <a:xfrm>
            <a:off x="0" y="9728"/>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Treatment related</a:t>
            </a:r>
            <a:endParaRPr sz="2200" b="1" i="0" u="none" strike="noStrike" cap="none">
              <a:solidFill>
                <a:srgbClr val="A4C2F4"/>
              </a:solidFill>
              <a:latin typeface="Arial"/>
              <a:ea typeface="Arial"/>
              <a:cs typeface="Arial"/>
              <a:sym typeface="Arial"/>
            </a:endParaRPr>
          </a:p>
        </p:txBody>
      </p:sp>
      <p:sp>
        <p:nvSpPr>
          <p:cNvPr id="5" name="Google Shape;432;p16">
            <a:extLst>
              <a:ext uri="{FF2B5EF4-FFF2-40B4-BE49-F238E27FC236}">
                <a16:creationId xmlns:a16="http://schemas.microsoft.com/office/drawing/2014/main" id="{6B0981D6-04A1-4057-B7EA-96D5E2FB096B}"/>
              </a:ext>
            </a:extLst>
          </p:cNvPr>
          <p:cNvSpPr/>
          <p:nvPr/>
        </p:nvSpPr>
        <p:spPr>
          <a:xfrm>
            <a:off x="277544" y="765783"/>
            <a:ext cx="8550000" cy="2366526"/>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a:solidFill>
                  <a:srgbClr val="A4C2F4"/>
                </a:solidFill>
                <a:latin typeface="Arial"/>
                <a:ea typeface="Arial"/>
                <a:cs typeface="Arial"/>
                <a:sym typeface="Arial"/>
              </a:rPr>
              <a:t>Treatment-related neurotoxicity </a:t>
            </a:r>
            <a:r>
              <a:rPr lang="en-US" sz="1200" b="0" i="0" u="none" strike="noStrike" cap="none">
                <a:solidFill>
                  <a:schemeClr val="lt1"/>
                </a:solidFill>
                <a:latin typeface="Arial"/>
                <a:ea typeface="Arial"/>
                <a:cs typeface="Arial"/>
                <a:sym typeface="Arial"/>
              </a:rPr>
              <a:t>is a frequently observed side effect that has become more prevalent with the increasing number of long-term cancer survivors. </a:t>
            </a:r>
            <a:endParaRPr/>
          </a:p>
          <a:p>
            <a:pPr marL="127000" marR="0" lvl="0" indent="0" algn="just" rtl="0">
              <a:lnSpc>
                <a:spcPct val="150000"/>
              </a:lnSpc>
              <a:spcBef>
                <a:spcPts val="0"/>
              </a:spcBef>
              <a:spcAft>
                <a:spcPts val="0"/>
              </a:spcAft>
              <a:buNone/>
            </a:pPr>
            <a:endParaRPr sz="1200" b="0" i="0" u="none" strike="noStrike" cap="none">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a:solidFill>
                  <a:srgbClr val="FFFFFF"/>
                </a:solidFill>
                <a:latin typeface="Arial"/>
                <a:ea typeface="Arial"/>
                <a:cs typeface="Arial"/>
                <a:sym typeface="Arial"/>
              </a:rPr>
              <a:t>These toxicities can be </a:t>
            </a:r>
            <a:r>
              <a:rPr lang="en-US" sz="1200" b="0" i="0" u="none" strike="noStrike" cap="none">
                <a:solidFill>
                  <a:srgbClr val="A4C2F4"/>
                </a:solidFill>
                <a:latin typeface="Arial"/>
                <a:ea typeface="Arial"/>
                <a:cs typeface="Arial"/>
                <a:sym typeface="Arial"/>
              </a:rPr>
              <a:t>peripheral or central </a:t>
            </a:r>
            <a:r>
              <a:rPr lang="en-US" sz="1200" b="0" i="0" u="none" strike="noStrike" cap="none">
                <a:solidFill>
                  <a:srgbClr val="FFFFFF"/>
                </a:solidFill>
                <a:latin typeface="Arial"/>
                <a:ea typeface="Arial"/>
                <a:cs typeface="Arial"/>
                <a:sym typeface="Arial"/>
              </a:rPr>
              <a:t>and can range from minor cognitive issues to encephalopathy or dementia. Toxicities are often </a:t>
            </a:r>
            <a:r>
              <a:rPr lang="en-US" sz="1200" b="0" i="0" u="none" strike="noStrike" cap="none">
                <a:solidFill>
                  <a:srgbClr val="A4C2F4"/>
                </a:solidFill>
                <a:latin typeface="Arial"/>
                <a:ea typeface="Arial"/>
                <a:cs typeface="Arial"/>
                <a:sym typeface="Arial"/>
              </a:rPr>
              <a:t>dose-limiting, resulting in dose reduction or treatment discontinuation</a:t>
            </a:r>
            <a:r>
              <a:rPr lang="en-US" sz="1200" b="0" i="0" u="none" strike="noStrike" cap="none">
                <a:solidFill>
                  <a:srgbClr val="FFFFFF"/>
                </a:solidFill>
                <a:latin typeface="Arial"/>
                <a:ea typeface="Arial"/>
                <a:cs typeface="Arial"/>
                <a:sym typeface="Arial"/>
              </a:rPr>
              <a:t>, potentially compromising the therapeutic efficacy. </a:t>
            </a:r>
            <a:endParaRPr/>
          </a:p>
          <a:p>
            <a:pPr marL="127000" marR="0" lvl="0" indent="0" algn="just" rtl="0">
              <a:lnSpc>
                <a:spcPct val="150000"/>
              </a:lnSpc>
              <a:spcBef>
                <a:spcPts val="0"/>
              </a:spcBef>
              <a:spcAft>
                <a:spcPts val="0"/>
              </a:spcAft>
              <a:buNone/>
            </a:pPr>
            <a:endParaRPr sz="1200" b="0" i="0" u="none" strike="noStrike" cap="none">
              <a:solidFill>
                <a:srgbClr val="FFFFFF"/>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a:solidFill>
                  <a:srgbClr val="FFFFFF"/>
                </a:solidFill>
                <a:latin typeface="Arial"/>
                <a:ea typeface="Arial"/>
                <a:cs typeface="Arial"/>
                <a:sym typeface="Arial"/>
              </a:rPr>
              <a:t>We will discuss the complications related to the </a:t>
            </a:r>
            <a:r>
              <a:rPr lang="en-US" sz="1200" b="0" i="0" u="none" strike="noStrike" cap="none">
                <a:solidFill>
                  <a:srgbClr val="A4C2F4"/>
                </a:solidFill>
                <a:latin typeface="Arial"/>
                <a:ea typeface="Arial"/>
                <a:cs typeface="Arial"/>
                <a:sym typeface="Arial"/>
              </a:rPr>
              <a:t>three non-surgical therapeutic modalities </a:t>
            </a:r>
            <a:r>
              <a:rPr lang="en-US" sz="1200" b="0" i="0" u="none" strike="noStrike" cap="none">
                <a:solidFill>
                  <a:srgbClr val="FFFFFF"/>
                </a:solidFill>
                <a:latin typeface="Arial"/>
                <a:ea typeface="Arial"/>
                <a:cs typeface="Arial"/>
                <a:sym typeface="Arial"/>
              </a:rPr>
              <a:t>of cancer :</a:t>
            </a:r>
            <a:endParaRPr sz="1400" b="0" i="0" u="none" strike="noStrike" cap="none">
              <a:solidFill>
                <a:srgbClr val="FFFFFF"/>
              </a:solidFill>
              <a:latin typeface="Arial"/>
              <a:ea typeface="Arial"/>
              <a:cs typeface="Arial"/>
              <a:sym typeface="Arial"/>
            </a:endParaRPr>
          </a:p>
        </p:txBody>
      </p:sp>
      <p:pic>
        <p:nvPicPr>
          <p:cNvPr id="6" name="Google Shape;433;p16">
            <a:extLst>
              <a:ext uri="{FF2B5EF4-FFF2-40B4-BE49-F238E27FC236}">
                <a16:creationId xmlns:a16="http://schemas.microsoft.com/office/drawing/2014/main" id="{9BC3CCD2-44D8-431E-8DC2-7C7E12C44FD7}"/>
              </a:ext>
            </a:extLst>
          </p:cNvPr>
          <p:cNvPicPr preferRelativeResize="0"/>
          <p:nvPr/>
        </p:nvPicPr>
        <p:blipFill rotWithShape="1">
          <a:blip r:embed="rId4">
            <a:alphaModFix/>
          </a:blip>
          <a:srcRect l="3358" t="15184" r="2787" b="7145"/>
          <a:stretch/>
        </p:blipFill>
        <p:spPr>
          <a:xfrm>
            <a:off x="216432" y="3495775"/>
            <a:ext cx="2701856" cy="740885"/>
          </a:xfrm>
          <a:prstGeom prst="rect">
            <a:avLst/>
          </a:prstGeom>
          <a:noFill/>
          <a:ln>
            <a:noFill/>
          </a:ln>
        </p:spPr>
      </p:pic>
      <p:sp>
        <p:nvSpPr>
          <p:cNvPr id="7" name="Google Shape;434;p16">
            <a:extLst>
              <a:ext uri="{FF2B5EF4-FFF2-40B4-BE49-F238E27FC236}">
                <a16:creationId xmlns:a16="http://schemas.microsoft.com/office/drawing/2014/main" id="{11AECB05-8CDB-4114-B1FB-AA4723B3533F}"/>
              </a:ext>
            </a:extLst>
          </p:cNvPr>
          <p:cNvSpPr txBox="1"/>
          <p:nvPr/>
        </p:nvSpPr>
        <p:spPr>
          <a:xfrm>
            <a:off x="216432" y="3620011"/>
            <a:ext cx="2645012" cy="492412"/>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2000" b="1" i="1" u="none" strike="noStrike" cap="none">
                <a:solidFill>
                  <a:srgbClr val="FFFFFF"/>
                </a:solidFill>
                <a:latin typeface="Arial"/>
                <a:ea typeface="Arial"/>
                <a:cs typeface="Arial"/>
                <a:sym typeface="Arial"/>
              </a:rPr>
              <a:t>CHEMOTHERAPY</a:t>
            </a:r>
            <a:endParaRPr sz="2000" b="1" i="1" u="none" strike="noStrike" cap="none">
              <a:solidFill>
                <a:srgbClr val="FFFFFF"/>
              </a:solidFill>
              <a:latin typeface="Arial"/>
              <a:ea typeface="Arial"/>
              <a:cs typeface="Arial"/>
              <a:sym typeface="Arial"/>
            </a:endParaRPr>
          </a:p>
        </p:txBody>
      </p:sp>
      <p:pic>
        <p:nvPicPr>
          <p:cNvPr id="8" name="Google Shape;435;p16">
            <a:extLst>
              <a:ext uri="{FF2B5EF4-FFF2-40B4-BE49-F238E27FC236}">
                <a16:creationId xmlns:a16="http://schemas.microsoft.com/office/drawing/2014/main" id="{9BAB3B66-C257-4401-B765-8D2A7A4676FE}"/>
              </a:ext>
            </a:extLst>
          </p:cNvPr>
          <p:cNvPicPr preferRelativeResize="0"/>
          <p:nvPr/>
        </p:nvPicPr>
        <p:blipFill rotWithShape="1">
          <a:blip r:embed="rId4">
            <a:alphaModFix/>
          </a:blip>
          <a:srcRect l="3358" t="15184" r="2787" b="7145"/>
          <a:stretch/>
        </p:blipFill>
        <p:spPr>
          <a:xfrm>
            <a:off x="6218501" y="3495775"/>
            <a:ext cx="2701856" cy="740885"/>
          </a:xfrm>
          <a:prstGeom prst="rect">
            <a:avLst/>
          </a:prstGeom>
          <a:noFill/>
          <a:ln>
            <a:noFill/>
          </a:ln>
        </p:spPr>
      </p:pic>
      <p:sp>
        <p:nvSpPr>
          <p:cNvPr id="9" name="Google Shape;436;p16">
            <a:extLst>
              <a:ext uri="{FF2B5EF4-FFF2-40B4-BE49-F238E27FC236}">
                <a16:creationId xmlns:a16="http://schemas.microsoft.com/office/drawing/2014/main" id="{BE3B3E84-481D-446F-B6F5-FA53952DBAE6}"/>
              </a:ext>
            </a:extLst>
          </p:cNvPr>
          <p:cNvSpPr txBox="1"/>
          <p:nvPr/>
        </p:nvSpPr>
        <p:spPr>
          <a:xfrm>
            <a:off x="6224220" y="3620011"/>
            <a:ext cx="2645012" cy="492412"/>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2000" b="1" i="1" u="none" strike="noStrike" cap="none">
                <a:solidFill>
                  <a:srgbClr val="FFFFFF"/>
                </a:solidFill>
                <a:latin typeface="Arial"/>
                <a:ea typeface="Arial"/>
                <a:cs typeface="Arial"/>
                <a:sym typeface="Arial"/>
              </a:rPr>
              <a:t>IMMUNOTHERAPY</a:t>
            </a:r>
            <a:endParaRPr sz="2000" b="1" i="1" u="none" strike="noStrike" cap="none">
              <a:solidFill>
                <a:srgbClr val="FFFFFF"/>
              </a:solidFill>
              <a:latin typeface="Arial"/>
              <a:ea typeface="Arial"/>
              <a:cs typeface="Arial"/>
              <a:sym typeface="Arial"/>
            </a:endParaRPr>
          </a:p>
        </p:txBody>
      </p:sp>
      <p:pic>
        <p:nvPicPr>
          <p:cNvPr id="10" name="Google Shape;437;p16">
            <a:extLst>
              <a:ext uri="{FF2B5EF4-FFF2-40B4-BE49-F238E27FC236}">
                <a16:creationId xmlns:a16="http://schemas.microsoft.com/office/drawing/2014/main" id="{776DDAD2-FFCA-4753-B7BE-C971D9F31531}"/>
              </a:ext>
            </a:extLst>
          </p:cNvPr>
          <p:cNvPicPr preferRelativeResize="0"/>
          <p:nvPr/>
        </p:nvPicPr>
        <p:blipFill rotWithShape="1">
          <a:blip r:embed="rId4">
            <a:alphaModFix/>
          </a:blip>
          <a:srcRect l="3358" t="15184" r="2787" b="7145"/>
          <a:stretch/>
        </p:blipFill>
        <p:spPr>
          <a:xfrm>
            <a:off x="3249494" y="3495775"/>
            <a:ext cx="2701856" cy="740885"/>
          </a:xfrm>
          <a:prstGeom prst="rect">
            <a:avLst/>
          </a:prstGeom>
          <a:noFill/>
          <a:ln>
            <a:noFill/>
          </a:ln>
        </p:spPr>
      </p:pic>
      <p:sp>
        <p:nvSpPr>
          <p:cNvPr id="11" name="Google Shape;438;p16">
            <a:extLst>
              <a:ext uri="{FF2B5EF4-FFF2-40B4-BE49-F238E27FC236}">
                <a16:creationId xmlns:a16="http://schemas.microsoft.com/office/drawing/2014/main" id="{7A808BD3-3569-4803-87AC-81998E5A92D6}"/>
              </a:ext>
            </a:extLst>
          </p:cNvPr>
          <p:cNvSpPr txBox="1"/>
          <p:nvPr/>
        </p:nvSpPr>
        <p:spPr>
          <a:xfrm>
            <a:off x="3356502" y="3620011"/>
            <a:ext cx="2645012" cy="492412"/>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2000" b="1" i="1" u="none" strike="noStrike" cap="none">
                <a:solidFill>
                  <a:srgbClr val="FFFFFF"/>
                </a:solidFill>
                <a:latin typeface="Arial"/>
                <a:ea typeface="Arial"/>
                <a:cs typeface="Arial"/>
                <a:sym typeface="Arial"/>
              </a:rPr>
              <a:t>RADIOTHERAPY</a:t>
            </a:r>
            <a:endParaRPr sz="2000" b="1" i="1" u="none" strike="noStrike" cap="none">
              <a:solidFill>
                <a:srgbClr val="FFFFFF"/>
              </a:solidFill>
              <a:latin typeface="Arial"/>
              <a:ea typeface="Arial"/>
              <a:cs typeface="Arial"/>
              <a:sym typeface="Arial"/>
            </a:endParaRPr>
          </a:p>
        </p:txBody>
      </p:sp>
      <p:pic>
        <p:nvPicPr>
          <p:cNvPr id="12" name="Google Shape;443;p17">
            <a:extLst>
              <a:ext uri="{FF2B5EF4-FFF2-40B4-BE49-F238E27FC236}">
                <a16:creationId xmlns:a16="http://schemas.microsoft.com/office/drawing/2014/main" id="{88383F13-ACC4-43E9-BB27-12AC43ABC7FE}"/>
              </a:ext>
            </a:extLst>
          </p:cNvPr>
          <p:cNvPicPr preferRelativeResize="0"/>
          <p:nvPr/>
        </p:nvPicPr>
        <p:blipFill rotWithShape="1">
          <a:blip r:embed="rId5">
            <a:alphaModFix/>
          </a:blip>
          <a:srcRect l="2030" t="2746" r="1036"/>
          <a:stretch/>
        </p:blipFill>
        <p:spPr>
          <a:xfrm>
            <a:off x="5466943" y="1915446"/>
            <a:ext cx="3638145" cy="3228054"/>
          </a:xfrm>
          <a:prstGeom prst="rect">
            <a:avLst/>
          </a:prstGeom>
          <a:noFill/>
          <a:ln>
            <a:noFill/>
          </a:ln>
        </p:spPr>
      </p:pic>
      <p:sp>
        <p:nvSpPr>
          <p:cNvPr id="13" name="Google Shape;444;p17">
            <a:extLst>
              <a:ext uri="{FF2B5EF4-FFF2-40B4-BE49-F238E27FC236}">
                <a16:creationId xmlns:a16="http://schemas.microsoft.com/office/drawing/2014/main" id="{543E6137-C3C2-4B3E-B04C-5EFEC8EF0CDA}"/>
              </a:ext>
            </a:extLst>
          </p:cNvPr>
          <p:cNvSpPr txBox="1"/>
          <p:nvPr/>
        </p:nvSpPr>
        <p:spPr>
          <a:xfrm>
            <a:off x="0" y="9728"/>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Treatment related: </a:t>
            </a:r>
            <a:r>
              <a:rPr lang="en-US" sz="2200" b="1" i="0" u="none" strike="noStrike" cap="none">
                <a:solidFill>
                  <a:srgbClr val="A4C2F4"/>
                </a:solidFill>
                <a:latin typeface="Arial"/>
                <a:ea typeface="Arial"/>
                <a:cs typeface="Arial"/>
                <a:sym typeface="Arial"/>
              </a:rPr>
              <a:t>Chemotherapy</a:t>
            </a:r>
            <a:endParaRPr/>
          </a:p>
        </p:txBody>
      </p:sp>
      <p:sp>
        <p:nvSpPr>
          <p:cNvPr id="14" name="Google Shape;445;p17">
            <a:extLst>
              <a:ext uri="{FF2B5EF4-FFF2-40B4-BE49-F238E27FC236}">
                <a16:creationId xmlns:a16="http://schemas.microsoft.com/office/drawing/2014/main" id="{AAB441FA-7807-45BE-8993-0FDDECB64848}"/>
              </a:ext>
            </a:extLst>
          </p:cNvPr>
          <p:cNvSpPr/>
          <p:nvPr/>
        </p:nvSpPr>
        <p:spPr>
          <a:xfrm>
            <a:off x="91665" y="666061"/>
            <a:ext cx="5325588" cy="4263418"/>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50000"/>
              </a:lnSpc>
              <a:spcBef>
                <a:spcPts val="0"/>
              </a:spcBef>
              <a:spcAft>
                <a:spcPts val="0"/>
              </a:spcAft>
              <a:buClr>
                <a:srgbClr val="FFFFFF"/>
              </a:buClr>
              <a:buSzPts val="1600"/>
              <a:buFont typeface="Arial"/>
              <a:buChar char="●"/>
            </a:pPr>
            <a:r>
              <a:rPr lang="en-US" sz="1000" b="0" i="0" u="none" strike="noStrike" cap="none" dirty="0">
                <a:solidFill>
                  <a:schemeClr val="lt1"/>
                </a:solidFill>
                <a:latin typeface="Arial"/>
                <a:ea typeface="Arial"/>
                <a:cs typeface="Arial"/>
                <a:sym typeface="Arial"/>
              </a:rPr>
              <a:t>Compared with radiation-induced CNS complications, the neurotoxic effects of chemotherapy are less well-characterized, but are increasingly being recognized. </a:t>
            </a:r>
          </a:p>
          <a:p>
            <a:pPr marL="127000" marR="0" lvl="0" algn="just" rtl="0">
              <a:lnSpc>
                <a:spcPct val="150000"/>
              </a:lnSpc>
              <a:spcBef>
                <a:spcPts val="0"/>
              </a:spcBef>
              <a:spcAft>
                <a:spcPts val="0"/>
              </a:spcAft>
              <a:buClr>
                <a:srgbClr val="FFFFFF"/>
              </a:buClr>
              <a:buSzPts val="1600"/>
            </a:pPr>
            <a:endParaRPr sz="700" b="0" i="0" u="none" strike="noStrike" cap="none" dirty="0">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000" dirty="0">
                <a:solidFill>
                  <a:schemeClr val="lt1"/>
                </a:solidFill>
              </a:rPr>
              <a:t>Chemotherapy related neurotoxicity </a:t>
            </a:r>
            <a:r>
              <a:rPr lang="en-US" sz="1000" b="0" i="0" u="none" strike="noStrike" cap="none" dirty="0">
                <a:solidFill>
                  <a:schemeClr val="lt1"/>
                </a:solidFill>
                <a:latin typeface="Arial"/>
                <a:ea typeface="Arial"/>
                <a:cs typeface="Arial"/>
                <a:sym typeface="Arial"/>
              </a:rPr>
              <a:t>can manifest in </a:t>
            </a:r>
            <a:r>
              <a:rPr lang="en-US" sz="1000" b="0" i="0" u="none" strike="noStrike" cap="none" dirty="0">
                <a:solidFill>
                  <a:srgbClr val="A4C2F4"/>
                </a:solidFill>
                <a:latin typeface="Arial"/>
                <a:ea typeface="Arial"/>
                <a:cs typeface="Arial"/>
                <a:sym typeface="Arial"/>
              </a:rPr>
              <a:t>many ways</a:t>
            </a:r>
            <a:r>
              <a:rPr lang="en-US" sz="1000" b="0" i="0" u="none" strike="noStrike" cap="none" dirty="0">
                <a:solidFill>
                  <a:schemeClr val="lt1"/>
                </a:solidFill>
                <a:latin typeface="Arial"/>
                <a:ea typeface="Arial"/>
                <a:cs typeface="Arial"/>
                <a:sym typeface="Arial"/>
              </a:rPr>
              <a:t>, including </a:t>
            </a:r>
            <a:r>
              <a:rPr lang="en-US" sz="1000" b="0" i="0" u="none" strike="noStrike" cap="none" dirty="0">
                <a:solidFill>
                  <a:srgbClr val="A4C2F4"/>
                </a:solidFill>
                <a:latin typeface="Arial"/>
                <a:ea typeface="Arial"/>
                <a:cs typeface="Arial"/>
                <a:sym typeface="Arial"/>
              </a:rPr>
              <a:t>encephalopathy syndromes and </a:t>
            </a:r>
            <a:r>
              <a:rPr lang="en-US" sz="1000" b="0" i="0" u="none" strike="noStrike" cap="none" dirty="0" err="1">
                <a:solidFill>
                  <a:srgbClr val="A4C2F4"/>
                </a:solidFill>
                <a:latin typeface="Arial"/>
                <a:ea typeface="Arial"/>
                <a:cs typeface="Arial"/>
                <a:sym typeface="Arial"/>
              </a:rPr>
              <a:t>confusional</a:t>
            </a:r>
            <a:r>
              <a:rPr lang="en-US" sz="1000" b="0" i="0" u="none" strike="noStrike" cap="none" dirty="0">
                <a:solidFill>
                  <a:srgbClr val="A4C2F4"/>
                </a:solidFill>
                <a:latin typeface="Arial"/>
                <a:ea typeface="Arial"/>
                <a:cs typeface="Arial"/>
                <a:sym typeface="Arial"/>
              </a:rPr>
              <a:t> state, visual loss, cerebellar dysfunction, and myelopathy.</a:t>
            </a:r>
          </a:p>
          <a:p>
            <a:pPr marL="127000" marR="0" lvl="0" algn="just" rtl="0">
              <a:lnSpc>
                <a:spcPct val="150000"/>
              </a:lnSpc>
              <a:spcBef>
                <a:spcPts val="0"/>
              </a:spcBef>
              <a:spcAft>
                <a:spcPts val="0"/>
              </a:spcAft>
              <a:buClr>
                <a:srgbClr val="FFFFFF"/>
              </a:buClr>
              <a:buSzPts val="1600"/>
            </a:pPr>
            <a:endParaRPr sz="700" b="0" i="0" u="none" strike="noStrike" cap="none" dirty="0">
              <a:solidFill>
                <a:srgbClr val="A4C2F4"/>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000" b="0" i="0" u="none" strike="noStrike" cap="none" dirty="0">
                <a:solidFill>
                  <a:schemeClr val="lt1"/>
                </a:solidFill>
                <a:latin typeface="Arial"/>
                <a:ea typeface="Arial"/>
                <a:cs typeface="Arial"/>
                <a:sym typeface="Arial"/>
              </a:rPr>
              <a:t>The toxicity of a given drug depends</a:t>
            </a:r>
            <a:r>
              <a:rPr lang="en-US" sz="1000" dirty="0">
                <a:solidFill>
                  <a:schemeClr val="lt1"/>
                </a:solidFill>
              </a:rPr>
              <a:t> mainly on</a:t>
            </a:r>
            <a:r>
              <a:rPr lang="en-US" sz="1000" b="0" i="0" u="none" strike="noStrike" cap="none" dirty="0">
                <a:solidFill>
                  <a:schemeClr val="lt1"/>
                </a:solidFill>
                <a:latin typeface="Arial"/>
                <a:ea typeface="Arial"/>
                <a:cs typeface="Arial"/>
                <a:sym typeface="Arial"/>
              </a:rPr>
              <a:t> </a:t>
            </a:r>
            <a:r>
              <a:rPr lang="en-US" sz="1000" b="0" i="0" u="none" strike="noStrike" cap="none" dirty="0">
                <a:solidFill>
                  <a:srgbClr val="A4C2F4"/>
                </a:solidFill>
                <a:latin typeface="Arial"/>
                <a:ea typeface="Arial"/>
                <a:cs typeface="Arial"/>
                <a:sym typeface="Arial"/>
              </a:rPr>
              <a:t>total dose, route of administration, interactions with other drugs, presence of structural brain lesions, exposure to prior or concurrent RT, and individual patient vulnerability. </a:t>
            </a:r>
          </a:p>
          <a:p>
            <a:pPr marL="127000" marR="0" lvl="0" algn="just" rtl="0">
              <a:lnSpc>
                <a:spcPct val="150000"/>
              </a:lnSpc>
              <a:spcBef>
                <a:spcPts val="0"/>
              </a:spcBef>
              <a:spcAft>
                <a:spcPts val="0"/>
              </a:spcAft>
              <a:buClr>
                <a:srgbClr val="FFFFFF"/>
              </a:buClr>
              <a:buSzPts val="1600"/>
            </a:pPr>
            <a:endParaRPr sz="700" b="0" i="0" u="none" strike="noStrike" cap="none" dirty="0">
              <a:solidFill>
                <a:srgbClr val="A4C2F4"/>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000" dirty="0">
                <a:solidFill>
                  <a:schemeClr val="lt1"/>
                </a:solidFill>
              </a:rPr>
              <a:t>Neurot</a:t>
            </a:r>
            <a:r>
              <a:rPr lang="en-US" sz="1000" b="0" i="0" u="none" strike="noStrike" cap="none" dirty="0">
                <a:solidFill>
                  <a:schemeClr val="lt1"/>
                </a:solidFill>
                <a:latin typeface="Arial"/>
                <a:ea typeface="Arial"/>
                <a:cs typeface="Arial"/>
                <a:sym typeface="Arial"/>
              </a:rPr>
              <a:t>oxicity may occur </a:t>
            </a:r>
            <a:r>
              <a:rPr lang="en-US" sz="1000" b="0" i="0" u="none" strike="noStrike" cap="none" dirty="0">
                <a:solidFill>
                  <a:srgbClr val="A4C2F4"/>
                </a:solidFill>
                <a:latin typeface="Arial"/>
                <a:ea typeface="Arial"/>
                <a:cs typeface="Arial"/>
                <a:sym typeface="Arial"/>
              </a:rPr>
              <a:t>acutely</a:t>
            </a:r>
            <a:r>
              <a:rPr lang="en-US" sz="1000" b="0" i="0" u="none" strike="noStrike" cap="none" dirty="0">
                <a:solidFill>
                  <a:schemeClr val="lt1"/>
                </a:solidFill>
                <a:latin typeface="Arial"/>
                <a:ea typeface="Arial"/>
                <a:cs typeface="Arial"/>
                <a:sym typeface="Arial"/>
              </a:rPr>
              <a:t>, during or shortly after administration of chemotherapeutic agent, or in a </a:t>
            </a:r>
            <a:r>
              <a:rPr lang="en-US" sz="1000" b="0" i="0" u="none" strike="noStrike" cap="none" dirty="0">
                <a:solidFill>
                  <a:srgbClr val="A4C2F4"/>
                </a:solidFill>
                <a:latin typeface="Arial"/>
                <a:ea typeface="Arial"/>
                <a:cs typeface="Arial"/>
                <a:sym typeface="Arial"/>
              </a:rPr>
              <a:t>delayed manner</a:t>
            </a:r>
            <a:r>
              <a:rPr lang="en-US" sz="1000" dirty="0">
                <a:solidFill>
                  <a:srgbClr val="A4C2F4"/>
                </a:solidFill>
              </a:rPr>
              <a:t>. </a:t>
            </a:r>
            <a:r>
              <a:rPr lang="en-US" sz="1000" dirty="0">
                <a:solidFill>
                  <a:srgbClr val="FFFFFF"/>
                </a:solidFill>
              </a:rPr>
              <a:t>It </a:t>
            </a:r>
            <a:r>
              <a:rPr lang="en-US" sz="1000" b="0" i="0" u="none" strike="noStrike" cap="none" dirty="0">
                <a:solidFill>
                  <a:schemeClr val="lt1"/>
                </a:solidFill>
                <a:latin typeface="Arial"/>
                <a:ea typeface="Arial"/>
                <a:cs typeface="Arial"/>
                <a:sym typeface="Arial"/>
              </a:rPr>
              <a:t> may occur following </a:t>
            </a:r>
            <a:r>
              <a:rPr lang="en-US" sz="1000" b="0" i="0" u="none" strike="noStrike" cap="none" dirty="0">
                <a:solidFill>
                  <a:srgbClr val="A4C2F4"/>
                </a:solidFill>
                <a:latin typeface="Arial"/>
                <a:ea typeface="Arial"/>
                <a:cs typeface="Arial"/>
                <a:sym typeface="Arial"/>
              </a:rPr>
              <a:t>systemic</a:t>
            </a:r>
            <a:r>
              <a:rPr lang="en-US" sz="1000" dirty="0">
                <a:solidFill>
                  <a:srgbClr val="A4C2F4"/>
                </a:solidFill>
              </a:rPr>
              <a:t> </a:t>
            </a:r>
            <a:r>
              <a:rPr lang="en-US" sz="1000" b="0" i="0" u="none" strike="noStrike" cap="none" dirty="0">
                <a:solidFill>
                  <a:srgbClr val="A4C2F4"/>
                </a:solidFill>
                <a:latin typeface="Arial"/>
                <a:ea typeface="Arial"/>
                <a:cs typeface="Arial"/>
                <a:sym typeface="Arial"/>
              </a:rPr>
              <a:t>or intrathecal chemotherapy</a:t>
            </a:r>
            <a:r>
              <a:rPr lang="en-US" sz="1000" b="0" i="0" u="none" strike="noStrike" cap="none" dirty="0">
                <a:solidFill>
                  <a:schemeClr val="lt1"/>
                </a:solidFill>
                <a:latin typeface="Arial"/>
                <a:ea typeface="Arial"/>
                <a:cs typeface="Arial"/>
                <a:sym typeface="Arial"/>
              </a:rPr>
              <a:t>.</a:t>
            </a:r>
          </a:p>
          <a:p>
            <a:pPr marL="127000" marR="0" lvl="0" algn="just" rtl="0">
              <a:lnSpc>
                <a:spcPct val="150000"/>
              </a:lnSpc>
              <a:spcBef>
                <a:spcPts val="0"/>
              </a:spcBef>
              <a:spcAft>
                <a:spcPts val="0"/>
              </a:spcAft>
              <a:buClr>
                <a:srgbClr val="FFFFFF"/>
              </a:buClr>
              <a:buSzPts val="1600"/>
            </a:pPr>
            <a:endParaRPr sz="700" b="0" i="0" u="none" strike="noStrike" cap="none" dirty="0">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000" b="0" i="0" u="none" strike="noStrike" cap="none" dirty="0">
                <a:solidFill>
                  <a:srgbClr val="FFFFFF"/>
                </a:solidFill>
                <a:latin typeface="Arial"/>
                <a:ea typeface="Arial"/>
                <a:cs typeface="Arial"/>
                <a:sym typeface="Arial"/>
              </a:rPr>
              <a:t>It is important to be aware of the </a:t>
            </a:r>
            <a:r>
              <a:rPr lang="en-US" sz="1000" b="0" i="0" u="none" strike="noStrike" cap="none" dirty="0">
                <a:solidFill>
                  <a:srgbClr val="A4C2F4"/>
                </a:solidFill>
                <a:latin typeface="Arial"/>
                <a:ea typeface="Arial"/>
                <a:cs typeface="Arial"/>
                <a:sym typeface="Arial"/>
              </a:rPr>
              <a:t>agents that can cause neurotoxicity and their associated imaging findings </a:t>
            </a:r>
            <a:r>
              <a:rPr lang="en-US" sz="1000" b="0" i="0" u="none" strike="noStrike" cap="none" dirty="0">
                <a:solidFill>
                  <a:srgbClr val="FFFFFF"/>
                </a:solidFill>
                <a:latin typeface="Arial"/>
                <a:ea typeface="Arial"/>
                <a:cs typeface="Arial"/>
                <a:sym typeface="Arial"/>
              </a:rPr>
              <a:t>because of potential confusion with other disorders that do not require dose reduction or discontinuation. </a:t>
            </a:r>
            <a:endParaRPr dirty="0"/>
          </a:p>
        </p:txBody>
      </p:sp>
      <p:pic>
        <p:nvPicPr>
          <p:cNvPr id="15" name="Google Shape;446;p17">
            <a:extLst>
              <a:ext uri="{FF2B5EF4-FFF2-40B4-BE49-F238E27FC236}">
                <a16:creationId xmlns:a16="http://schemas.microsoft.com/office/drawing/2014/main" id="{DD4B46CD-15B4-48CC-AE1E-F4313EAC0058}"/>
              </a:ext>
            </a:extLst>
          </p:cNvPr>
          <p:cNvPicPr preferRelativeResize="0"/>
          <p:nvPr/>
        </p:nvPicPr>
        <p:blipFill rotWithShape="1">
          <a:blip r:embed="rId4">
            <a:alphaModFix/>
          </a:blip>
          <a:srcRect l="3358" t="15184" r="2787" b="7145"/>
          <a:stretch/>
        </p:blipFill>
        <p:spPr>
          <a:xfrm>
            <a:off x="5583675" y="2089619"/>
            <a:ext cx="3356042" cy="467858"/>
          </a:xfrm>
          <a:prstGeom prst="rect">
            <a:avLst/>
          </a:prstGeom>
          <a:noFill/>
          <a:ln>
            <a:noFill/>
          </a:ln>
        </p:spPr>
      </p:pic>
      <p:sp>
        <p:nvSpPr>
          <p:cNvPr id="16" name="Google Shape;447;p17">
            <a:extLst>
              <a:ext uri="{FF2B5EF4-FFF2-40B4-BE49-F238E27FC236}">
                <a16:creationId xmlns:a16="http://schemas.microsoft.com/office/drawing/2014/main" id="{FE494CD8-ECEE-436E-A8B9-5FC4EE91BCF9}"/>
              </a:ext>
            </a:extLst>
          </p:cNvPr>
          <p:cNvSpPr txBox="1"/>
          <p:nvPr/>
        </p:nvSpPr>
        <p:spPr>
          <a:xfrm>
            <a:off x="5602166" y="2444315"/>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PRES</a:t>
            </a:r>
            <a:endParaRPr/>
          </a:p>
        </p:txBody>
      </p:sp>
      <p:sp>
        <p:nvSpPr>
          <p:cNvPr id="17" name="Google Shape;448;p17">
            <a:extLst>
              <a:ext uri="{FF2B5EF4-FFF2-40B4-BE49-F238E27FC236}">
                <a16:creationId xmlns:a16="http://schemas.microsoft.com/office/drawing/2014/main" id="{8BEA68BC-0200-488A-91E9-ED826079D31B}"/>
              </a:ext>
            </a:extLst>
          </p:cNvPr>
          <p:cNvSpPr txBox="1"/>
          <p:nvPr/>
        </p:nvSpPr>
        <p:spPr>
          <a:xfrm>
            <a:off x="6085042" y="2058663"/>
            <a:ext cx="2711367" cy="461635"/>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800" b="1" i="1" u="none" strike="noStrike" cap="none">
                <a:solidFill>
                  <a:srgbClr val="FFFFFF"/>
                </a:solidFill>
                <a:latin typeface="Arial"/>
                <a:ea typeface="Arial"/>
                <a:cs typeface="Arial"/>
                <a:sym typeface="Arial"/>
              </a:rPr>
              <a:t>CHEMOTHERAPY</a:t>
            </a:r>
            <a:endParaRPr sz="1800" b="1" i="1" u="none" strike="noStrike" cap="none">
              <a:solidFill>
                <a:srgbClr val="FFFFFF"/>
              </a:solidFill>
              <a:latin typeface="Arial"/>
              <a:ea typeface="Arial"/>
              <a:cs typeface="Arial"/>
              <a:sym typeface="Arial"/>
            </a:endParaRPr>
          </a:p>
        </p:txBody>
      </p:sp>
      <p:sp>
        <p:nvSpPr>
          <p:cNvPr id="18" name="Google Shape;449;p17">
            <a:extLst>
              <a:ext uri="{FF2B5EF4-FFF2-40B4-BE49-F238E27FC236}">
                <a16:creationId xmlns:a16="http://schemas.microsoft.com/office/drawing/2014/main" id="{8B02EBCE-D913-4FD7-A560-74E1EF26078E}"/>
              </a:ext>
            </a:extLst>
          </p:cNvPr>
          <p:cNvSpPr txBox="1"/>
          <p:nvPr/>
        </p:nvSpPr>
        <p:spPr>
          <a:xfrm>
            <a:off x="5602166" y="2637877"/>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Toxic leukoencephalopathy</a:t>
            </a:r>
            <a:endParaRPr/>
          </a:p>
        </p:txBody>
      </p:sp>
      <p:sp>
        <p:nvSpPr>
          <p:cNvPr id="19" name="Google Shape;450;p17">
            <a:extLst>
              <a:ext uri="{FF2B5EF4-FFF2-40B4-BE49-F238E27FC236}">
                <a16:creationId xmlns:a16="http://schemas.microsoft.com/office/drawing/2014/main" id="{E18DF4E9-DE4E-4503-862A-8805045238A7}"/>
              </a:ext>
            </a:extLst>
          </p:cNvPr>
          <p:cNvSpPr txBox="1"/>
          <p:nvPr/>
        </p:nvSpPr>
        <p:spPr>
          <a:xfrm>
            <a:off x="5602166" y="3223121"/>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CLOCCs</a:t>
            </a:r>
            <a:endParaRPr/>
          </a:p>
        </p:txBody>
      </p:sp>
      <p:sp>
        <p:nvSpPr>
          <p:cNvPr id="20" name="Google Shape;451;p17">
            <a:extLst>
              <a:ext uri="{FF2B5EF4-FFF2-40B4-BE49-F238E27FC236}">
                <a16:creationId xmlns:a16="http://schemas.microsoft.com/office/drawing/2014/main" id="{1C9E0FD8-CDEB-4DCB-B3EC-DF92C8BBB8D5}"/>
              </a:ext>
            </a:extLst>
          </p:cNvPr>
          <p:cNvSpPr txBox="1"/>
          <p:nvPr/>
        </p:nvSpPr>
        <p:spPr>
          <a:xfrm>
            <a:off x="5602166" y="3399257"/>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Cerebellar toxicity</a:t>
            </a:r>
            <a:endParaRPr sz="1100" b="0" i="1" u="none" strike="noStrike" cap="none">
              <a:solidFill>
                <a:srgbClr val="FFFFFF"/>
              </a:solidFill>
              <a:latin typeface="Arial"/>
              <a:ea typeface="Arial"/>
              <a:cs typeface="Arial"/>
              <a:sym typeface="Arial"/>
            </a:endParaRPr>
          </a:p>
        </p:txBody>
      </p:sp>
      <p:sp>
        <p:nvSpPr>
          <p:cNvPr id="21" name="Google Shape;452;p17">
            <a:extLst>
              <a:ext uri="{FF2B5EF4-FFF2-40B4-BE49-F238E27FC236}">
                <a16:creationId xmlns:a16="http://schemas.microsoft.com/office/drawing/2014/main" id="{DCF4B627-6475-4D1C-AE7F-43D4F561F205}"/>
              </a:ext>
            </a:extLst>
          </p:cNvPr>
          <p:cNvSpPr txBox="1"/>
          <p:nvPr/>
        </p:nvSpPr>
        <p:spPr>
          <a:xfrm>
            <a:off x="5602166" y="3564997"/>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Spinal cord myelopathy</a:t>
            </a:r>
            <a:endParaRPr sz="1100" b="0" i="1" u="none" strike="noStrike" cap="none">
              <a:solidFill>
                <a:srgbClr val="FFFFFF"/>
              </a:solidFill>
              <a:latin typeface="Arial"/>
              <a:ea typeface="Arial"/>
              <a:cs typeface="Arial"/>
              <a:sym typeface="Arial"/>
            </a:endParaRPr>
          </a:p>
        </p:txBody>
      </p:sp>
      <p:sp>
        <p:nvSpPr>
          <p:cNvPr id="22" name="Google Shape;453;p17">
            <a:extLst>
              <a:ext uri="{FF2B5EF4-FFF2-40B4-BE49-F238E27FC236}">
                <a16:creationId xmlns:a16="http://schemas.microsoft.com/office/drawing/2014/main" id="{01ADFAB7-170A-474F-A26A-C4EF9A210DE9}"/>
              </a:ext>
            </a:extLst>
          </p:cNvPr>
          <p:cNvSpPr txBox="1"/>
          <p:nvPr/>
        </p:nvSpPr>
        <p:spPr>
          <a:xfrm>
            <a:off x="5602166" y="3730874"/>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Aseptic meningitis</a:t>
            </a:r>
            <a:endParaRPr/>
          </a:p>
        </p:txBody>
      </p:sp>
      <p:sp>
        <p:nvSpPr>
          <p:cNvPr id="23" name="Google Shape;454;p17">
            <a:extLst>
              <a:ext uri="{FF2B5EF4-FFF2-40B4-BE49-F238E27FC236}">
                <a16:creationId xmlns:a16="http://schemas.microsoft.com/office/drawing/2014/main" id="{AD4556B1-88F4-4B06-8CB7-F589A240BDCD}"/>
              </a:ext>
            </a:extLst>
          </p:cNvPr>
          <p:cNvSpPr txBox="1"/>
          <p:nvPr/>
        </p:nvSpPr>
        <p:spPr>
          <a:xfrm>
            <a:off x="5602166" y="2839764"/>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Neurocognitive deficit (chemo-brain)</a:t>
            </a:r>
            <a:endParaRPr sz="1100" b="0" i="1" u="none" strike="noStrike" cap="none">
              <a:solidFill>
                <a:srgbClr val="FFFFFF"/>
              </a:solidFill>
              <a:latin typeface="Arial"/>
              <a:ea typeface="Arial"/>
              <a:cs typeface="Arial"/>
              <a:sym typeface="Arial"/>
            </a:endParaRPr>
          </a:p>
        </p:txBody>
      </p:sp>
      <p:sp>
        <p:nvSpPr>
          <p:cNvPr id="24" name="Google Shape;455;p17">
            <a:extLst>
              <a:ext uri="{FF2B5EF4-FFF2-40B4-BE49-F238E27FC236}">
                <a16:creationId xmlns:a16="http://schemas.microsoft.com/office/drawing/2014/main" id="{06D74330-6238-480E-BD35-1FA7780639AD}"/>
              </a:ext>
            </a:extLst>
          </p:cNvPr>
          <p:cNvSpPr txBox="1"/>
          <p:nvPr/>
        </p:nvSpPr>
        <p:spPr>
          <a:xfrm>
            <a:off x="5602166" y="3894662"/>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Ototoxicity</a:t>
            </a:r>
            <a:endParaRPr sz="1100" b="0" i="1" u="none" strike="noStrike" cap="none">
              <a:solidFill>
                <a:srgbClr val="FFFFFF"/>
              </a:solidFill>
              <a:latin typeface="Arial"/>
              <a:ea typeface="Arial"/>
              <a:cs typeface="Arial"/>
              <a:sym typeface="Arial"/>
            </a:endParaRPr>
          </a:p>
        </p:txBody>
      </p:sp>
      <p:sp>
        <p:nvSpPr>
          <p:cNvPr id="25" name="Google Shape;456;p17">
            <a:extLst>
              <a:ext uri="{FF2B5EF4-FFF2-40B4-BE49-F238E27FC236}">
                <a16:creationId xmlns:a16="http://schemas.microsoft.com/office/drawing/2014/main" id="{2A13FF77-1883-4257-8915-CF05418A8BE2}"/>
              </a:ext>
            </a:extLst>
          </p:cNvPr>
          <p:cNvSpPr txBox="1"/>
          <p:nvPr/>
        </p:nvSpPr>
        <p:spPr>
          <a:xfrm>
            <a:off x="5620612" y="4577749"/>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Peripheral neuropathy</a:t>
            </a:r>
            <a:endParaRPr/>
          </a:p>
        </p:txBody>
      </p:sp>
      <p:pic>
        <p:nvPicPr>
          <p:cNvPr id="26" name="Google Shape;457;p17">
            <a:extLst>
              <a:ext uri="{FF2B5EF4-FFF2-40B4-BE49-F238E27FC236}">
                <a16:creationId xmlns:a16="http://schemas.microsoft.com/office/drawing/2014/main" id="{E9617DCD-13F6-4D74-8E76-15711511F118}"/>
              </a:ext>
            </a:extLst>
          </p:cNvPr>
          <p:cNvPicPr preferRelativeResize="0"/>
          <p:nvPr/>
        </p:nvPicPr>
        <p:blipFill rotWithShape="1">
          <a:blip r:embed="rId6">
            <a:alphaModFix amt="88000"/>
          </a:blip>
          <a:srcRect t="4763" r="2600" b="5354"/>
          <a:stretch/>
        </p:blipFill>
        <p:spPr>
          <a:xfrm rot="-5399982">
            <a:off x="6751538" y="-634424"/>
            <a:ext cx="947297" cy="3759799"/>
          </a:xfrm>
          <a:prstGeom prst="rect">
            <a:avLst/>
          </a:prstGeom>
          <a:noFill/>
          <a:ln>
            <a:noFill/>
          </a:ln>
        </p:spPr>
      </p:pic>
      <p:sp>
        <p:nvSpPr>
          <p:cNvPr id="27" name="Google Shape;458;p17">
            <a:extLst>
              <a:ext uri="{FF2B5EF4-FFF2-40B4-BE49-F238E27FC236}">
                <a16:creationId xmlns:a16="http://schemas.microsoft.com/office/drawing/2014/main" id="{F4C230D6-5205-4EA5-89DF-3869BB80BF9B}"/>
              </a:ext>
            </a:extLst>
          </p:cNvPr>
          <p:cNvSpPr txBox="1"/>
          <p:nvPr/>
        </p:nvSpPr>
        <p:spPr>
          <a:xfrm>
            <a:off x="5735343" y="847140"/>
            <a:ext cx="2974800" cy="831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The ma</a:t>
            </a:r>
            <a:r>
              <a:rPr lang="en-US">
                <a:solidFill>
                  <a:schemeClr val="lt1"/>
                </a:solidFill>
              </a:rPr>
              <a:t>jor </a:t>
            </a:r>
            <a:r>
              <a:rPr lang="en-US" sz="1400" b="0" i="0" u="none" strike="noStrike" cap="none">
                <a:solidFill>
                  <a:schemeClr val="lt1"/>
                </a:solidFill>
                <a:latin typeface="Arial"/>
                <a:ea typeface="Arial"/>
                <a:cs typeface="Arial"/>
                <a:sym typeface="Arial"/>
              </a:rPr>
              <a:t>chemotheray-induced central nervous system complications are listed below.</a:t>
            </a:r>
            <a:endParaRPr sz="1400" b="0" i="0" u="none" strike="noStrike" cap="none">
              <a:solidFill>
                <a:schemeClr val="lt1"/>
              </a:solidFill>
              <a:latin typeface="Arial"/>
              <a:ea typeface="Arial"/>
              <a:cs typeface="Arial"/>
              <a:sym typeface="Arial"/>
            </a:endParaRPr>
          </a:p>
        </p:txBody>
      </p:sp>
      <p:sp>
        <p:nvSpPr>
          <p:cNvPr id="28" name="Google Shape;459;p17">
            <a:extLst>
              <a:ext uri="{FF2B5EF4-FFF2-40B4-BE49-F238E27FC236}">
                <a16:creationId xmlns:a16="http://schemas.microsoft.com/office/drawing/2014/main" id="{6E227D17-1585-4FBC-B140-06725C1B4E57}"/>
              </a:ext>
            </a:extLst>
          </p:cNvPr>
          <p:cNvSpPr txBox="1"/>
          <p:nvPr/>
        </p:nvSpPr>
        <p:spPr>
          <a:xfrm>
            <a:off x="5602166" y="4250475"/>
            <a:ext cx="3366735" cy="523190"/>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Chemoradiation induced multiple sclerosis-like demyelination</a:t>
            </a:r>
            <a:endParaRPr sz="1100" b="0" i="1" u="none" strike="noStrike" cap="none">
              <a:solidFill>
                <a:srgbClr val="FFFFFF"/>
              </a:solidFill>
              <a:latin typeface="Arial"/>
              <a:ea typeface="Arial"/>
              <a:cs typeface="Arial"/>
              <a:sym typeface="Arial"/>
            </a:endParaRPr>
          </a:p>
        </p:txBody>
      </p:sp>
      <p:sp>
        <p:nvSpPr>
          <p:cNvPr id="29" name="Google Shape;460;p17">
            <a:extLst>
              <a:ext uri="{FF2B5EF4-FFF2-40B4-BE49-F238E27FC236}">
                <a16:creationId xmlns:a16="http://schemas.microsoft.com/office/drawing/2014/main" id="{A57F79B7-491E-475C-897C-7A267A5ACD8D}"/>
              </a:ext>
            </a:extLst>
          </p:cNvPr>
          <p:cNvSpPr txBox="1"/>
          <p:nvPr/>
        </p:nvSpPr>
        <p:spPr>
          <a:xfrm>
            <a:off x="5602165" y="4059249"/>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Mineralizing microangiopathy </a:t>
            </a:r>
            <a:endParaRPr sz="1100" b="0" i="1" u="none" strike="noStrike" cap="none">
              <a:solidFill>
                <a:srgbClr val="FFFFFF"/>
              </a:solidFill>
              <a:latin typeface="Arial"/>
              <a:ea typeface="Arial"/>
              <a:cs typeface="Arial"/>
              <a:sym typeface="Arial"/>
            </a:endParaRPr>
          </a:p>
        </p:txBody>
      </p:sp>
      <p:sp>
        <p:nvSpPr>
          <p:cNvPr id="30" name="Google Shape;461;p17">
            <a:extLst>
              <a:ext uri="{FF2B5EF4-FFF2-40B4-BE49-F238E27FC236}">
                <a16:creationId xmlns:a16="http://schemas.microsoft.com/office/drawing/2014/main" id="{310B6BCB-A1E6-4D9A-9E59-5F394ABA8E02}"/>
              </a:ext>
            </a:extLst>
          </p:cNvPr>
          <p:cNvSpPr txBox="1"/>
          <p:nvPr/>
        </p:nvSpPr>
        <p:spPr>
          <a:xfrm>
            <a:off x="5602165" y="3024681"/>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Acute basal ganglia toxicity</a:t>
            </a:r>
            <a:endParaRPr/>
          </a:p>
        </p:txBody>
      </p:sp>
    </p:spTree>
    <p:extLst>
      <p:ext uri="{BB962C8B-B14F-4D97-AF65-F5344CB8AC3E}">
        <p14:creationId xmlns:p14="http://schemas.microsoft.com/office/powerpoint/2010/main" val="226791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2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42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4"/>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5"/>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7"/>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8"/>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9"/>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0"/>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 grpId="0"/>
      <p:bldP spid="426" grpId="1"/>
      <p:bldP spid="4" grpId="0"/>
      <p:bldP spid="4" grpId="1"/>
      <p:bldP spid="5" grpId="0"/>
      <p:bldP spid="5" grpId="1"/>
      <p:bldP spid="7" grpId="0"/>
      <p:bldP spid="7" grpId="1"/>
      <p:bldP spid="9" grpId="0"/>
      <p:bldP spid="9" grpId="1"/>
      <p:bldP spid="11" grpId="0"/>
      <p:bldP spid="11" grpId="1"/>
      <p:bldP spid="13" grpId="0"/>
      <p:bldP spid="14" grpId="0"/>
      <p:bldP spid="16" grpId="0"/>
      <p:bldP spid="17" grpId="0"/>
      <p:bldP spid="18" grpId="0"/>
      <p:bldP spid="19" grpId="0"/>
      <p:bldP spid="20" grpId="0"/>
      <p:bldP spid="21" grpId="0"/>
      <p:bldP spid="22" grpId="0"/>
      <p:bldP spid="23" grpId="0"/>
      <p:bldP spid="24" grpId="0"/>
      <p:bldP spid="25"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p18"/>
          <p:cNvPicPr preferRelativeResize="0"/>
          <p:nvPr/>
        </p:nvPicPr>
        <p:blipFill rotWithShape="1">
          <a:blip r:embed="rId3">
            <a:alphaModFix/>
          </a:blip>
          <a:srcRect l="6385" t="12778" r="6727" b="14167"/>
          <a:stretch/>
        </p:blipFill>
        <p:spPr>
          <a:xfrm>
            <a:off x="3861110" y="2147718"/>
            <a:ext cx="1902080" cy="677078"/>
          </a:xfrm>
          <a:prstGeom prst="rect">
            <a:avLst/>
          </a:prstGeom>
          <a:noFill/>
          <a:ln>
            <a:noFill/>
          </a:ln>
        </p:spPr>
      </p:pic>
      <p:sp>
        <p:nvSpPr>
          <p:cNvPr id="467" name="Google Shape;467;p18"/>
          <p:cNvSpPr txBox="1"/>
          <p:nvPr/>
        </p:nvSpPr>
        <p:spPr>
          <a:xfrm>
            <a:off x="716075" y="18047"/>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Chemotherapy :  </a:t>
            </a:r>
            <a:r>
              <a:rPr lang="en-US" sz="2200" b="1" i="0" u="none" strike="noStrike" cap="none">
                <a:solidFill>
                  <a:srgbClr val="A4C2F4"/>
                </a:solidFill>
                <a:latin typeface="Arial"/>
                <a:ea typeface="Arial"/>
                <a:cs typeface="Arial"/>
                <a:sym typeface="Arial"/>
              </a:rPr>
              <a:t>PRES and Toxic Leukoencephalopathy</a:t>
            </a:r>
            <a:endParaRPr/>
          </a:p>
        </p:txBody>
      </p:sp>
      <p:pic>
        <p:nvPicPr>
          <p:cNvPr id="468" name="Google Shape;468;p18"/>
          <p:cNvPicPr preferRelativeResize="0"/>
          <p:nvPr/>
        </p:nvPicPr>
        <p:blipFill rotWithShape="1">
          <a:blip r:embed="rId4">
            <a:alphaModFix/>
          </a:blip>
          <a:srcRect l="16911" t="14178" r="19116" b="6778"/>
          <a:stretch/>
        </p:blipFill>
        <p:spPr>
          <a:xfrm>
            <a:off x="5807042" y="720711"/>
            <a:ext cx="1624832" cy="2007696"/>
          </a:xfrm>
          <a:prstGeom prst="rect">
            <a:avLst/>
          </a:prstGeom>
          <a:noFill/>
          <a:ln>
            <a:noFill/>
          </a:ln>
        </p:spPr>
      </p:pic>
      <p:pic>
        <p:nvPicPr>
          <p:cNvPr id="469" name="Google Shape;469;p18"/>
          <p:cNvPicPr preferRelativeResize="0"/>
          <p:nvPr/>
        </p:nvPicPr>
        <p:blipFill rotWithShape="1">
          <a:blip r:embed="rId5">
            <a:alphaModFix/>
          </a:blip>
          <a:srcRect l="16729" t="14362" r="18748" b="5492"/>
          <a:stretch/>
        </p:blipFill>
        <p:spPr>
          <a:xfrm>
            <a:off x="7422840" y="720711"/>
            <a:ext cx="1616288" cy="2007696"/>
          </a:xfrm>
          <a:prstGeom prst="rect">
            <a:avLst/>
          </a:prstGeom>
          <a:noFill/>
          <a:ln>
            <a:noFill/>
          </a:ln>
        </p:spPr>
      </p:pic>
      <p:pic>
        <p:nvPicPr>
          <p:cNvPr id="470" name="Google Shape;470;p18"/>
          <p:cNvPicPr preferRelativeResize="0"/>
          <p:nvPr/>
        </p:nvPicPr>
        <p:blipFill rotWithShape="1">
          <a:blip r:embed="rId6">
            <a:alphaModFix/>
          </a:blip>
          <a:srcRect l="13524" t="12023" r="12439" b="5807"/>
          <a:stretch/>
        </p:blipFill>
        <p:spPr>
          <a:xfrm>
            <a:off x="7456376" y="2922892"/>
            <a:ext cx="1615196" cy="2007697"/>
          </a:xfrm>
          <a:prstGeom prst="rect">
            <a:avLst/>
          </a:prstGeom>
          <a:noFill/>
          <a:ln>
            <a:noFill/>
          </a:ln>
        </p:spPr>
      </p:pic>
      <p:pic>
        <p:nvPicPr>
          <p:cNvPr id="471" name="Google Shape;471;p18"/>
          <p:cNvPicPr preferRelativeResize="0"/>
          <p:nvPr/>
        </p:nvPicPr>
        <p:blipFill rotWithShape="1">
          <a:blip r:embed="rId7">
            <a:alphaModFix/>
          </a:blip>
          <a:srcRect l="14841" t="13059" r="12137" b="7161"/>
          <a:stretch/>
        </p:blipFill>
        <p:spPr>
          <a:xfrm>
            <a:off x="5801000" y="2922892"/>
            <a:ext cx="1657700" cy="2007697"/>
          </a:xfrm>
          <a:prstGeom prst="rect">
            <a:avLst/>
          </a:prstGeom>
          <a:noFill/>
          <a:ln>
            <a:noFill/>
          </a:ln>
        </p:spPr>
      </p:pic>
      <p:cxnSp>
        <p:nvCxnSpPr>
          <p:cNvPr id="472" name="Google Shape;472;p18"/>
          <p:cNvCxnSpPr/>
          <p:nvPr/>
        </p:nvCxnSpPr>
        <p:spPr>
          <a:xfrm rot="10800000">
            <a:off x="6982932" y="2358929"/>
            <a:ext cx="218760" cy="165238"/>
          </a:xfrm>
          <a:prstGeom prst="straightConnector1">
            <a:avLst/>
          </a:prstGeom>
          <a:noFill/>
          <a:ln w="9525" cap="flat" cmpd="sng">
            <a:solidFill>
              <a:srgbClr val="FFFF00"/>
            </a:solidFill>
            <a:prstDash val="solid"/>
            <a:round/>
            <a:headEnd type="none" w="sm" len="sm"/>
            <a:tailEnd type="triangle" w="med" len="med"/>
          </a:ln>
        </p:spPr>
      </p:cxnSp>
      <p:cxnSp>
        <p:nvCxnSpPr>
          <p:cNvPr id="473" name="Google Shape;473;p18"/>
          <p:cNvCxnSpPr/>
          <p:nvPr/>
        </p:nvCxnSpPr>
        <p:spPr>
          <a:xfrm rot="10800000" flipH="1">
            <a:off x="6069925" y="2358929"/>
            <a:ext cx="218760" cy="165238"/>
          </a:xfrm>
          <a:prstGeom prst="straightConnector1">
            <a:avLst/>
          </a:prstGeom>
          <a:noFill/>
          <a:ln w="9525" cap="flat" cmpd="sng">
            <a:solidFill>
              <a:srgbClr val="FFFF00"/>
            </a:solidFill>
            <a:prstDash val="solid"/>
            <a:round/>
            <a:headEnd type="none" w="sm" len="sm"/>
            <a:tailEnd type="triangle" w="med" len="med"/>
          </a:ln>
        </p:spPr>
      </p:cxnSp>
      <p:cxnSp>
        <p:nvCxnSpPr>
          <p:cNvPr id="474" name="Google Shape;474;p18"/>
          <p:cNvCxnSpPr/>
          <p:nvPr/>
        </p:nvCxnSpPr>
        <p:spPr>
          <a:xfrm rot="10800000">
            <a:off x="8758667" y="2406741"/>
            <a:ext cx="218760" cy="165238"/>
          </a:xfrm>
          <a:prstGeom prst="straightConnector1">
            <a:avLst/>
          </a:prstGeom>
          <a:noFill/>
          <a:ln w="9525" cap="flat" cmpd="sng">
            <a:solidFill>
              <a:srgbClr val="FFFF00"/>
            </a:solidFill>
            <a:prstDash val="solid"/>
            <a:round/>
            <a:headEnd type="none" w="sm" len="sm"/>
            <a:tailEnd type="triangle" w="med" len="med"/>
          </a:ln>
        </p:spPr>
      </p:cxnSp>
      <p:cxnSp>
        <p:nvCxnSpPr>
          <p:cNvPr id="475" name="Google Shape;475;p18"/>
          <p:cNvCxnSpPr/>
          <p:nvPr/>
        </p:nvCxnSpPr>
        <p:spPr>
          <a:xfrm>
            <a:off x="6246612" y="3333466"/>
            <a:ext cx="71723" cy="62885"/>
          </a:xfrm>
          <a:prstGeom prst="straightConnector1">
            <a:avLst/>
          </a:prstGeom>
          <a:noFill/>
          <a:ln w="38100" cap="flat" cmpd="sng">
            <a:solidFill>
              <a:schemeClr val="accent6"/>
            </a:solidFill>
            <a:prstDash val="solid"/>
            <a:round/>
            <a:headEnd type="none" w="sm" len="sm"/>
            <a:tailEnd type="triangle" w="med" len="med"/>
          </a:ln>
        </p:spPr>
      </p:cxnSp>
      <p:cxnSp>
        <p:nvCxnSpPr>
          <p:cNvPr id="476" name="Google Shape;476;p18"/>
          <p:cNvCxnSpPr/>
          <p:nvPr/>
        </p:nvCxnSpPr>
        <p:spPr>
          <a:xfrm rot="10800000" flipH="1">
            <a:off x="6126012" y="4410006"/>
            <a:ext cx="53293" cy="54418"/>
          </a:xfrm>
          <a:prstGeom prst="straightConnector1">
            <a:avLst/>
          </a:prstGeom>
          <a:noFill/>
          <a:ln w="38100" cap="flat" cmpd="sng">
            <a:solidFill>
              <a:srgbClr val="FFFF00"/>
            </a:solidFill>
            <a:prstDash val="solid"/>
            <a:round/>
            <a:headEnd type="none" w="sm" len="sm"/>
            <a:tailEnd type="triangle" w="med" len="med"/>
          </a:ln>
        </p:spPr>
      </p:cxnSp>
      <p:cxnSp>
        <p:nvCxnSpPr>
          <p:cNvPr id="477" name="Google Shape;477;p18"/>
          <p:cNvCxnSpPr/>
          <p:nvPr/>
        </p:nvCxnSpPr>
        <p:spPr>
          <a:xfrm rot="10800000">
            <a:off x="6993012" y="4410005"/>
            <a:ext cx="47400" cy="54419"/>
          </a:xfrm>
          <a:prstGeom prst="straightConnector1">
            <a:avLst/>
          </a:prstGeom>
          <a:noFill/>
          <a:ln w="38100" cap="flat" cmpd="sng">
            <a:solidFill>
              <a:srgbClr val="FFFF00"/>
            </a:solidFill>
            <a:prstDash val="solid"/>
            <a:round/>
            <a:headEnd type="none" w="sm" len="sm"/>
            <a:tailEnd type="triangle" w="med" len="med"/>
          </a:ln>
        </p:spPr>
      </p:cxnSp>
      <p:cxnSp>
        <p:nvCxnSpPr>
          <p:cNvPr id="478" name="Google Shape;478;p18"/>
          <p:cNvCxnSpPr/>
          <p:nvPr/>
        </p:nvCxnSpPr>
        <p:spPr>
          <a:xfrm flipH="1">
            <a:off x="6846192" y="3333466"/>
            <a:ext cx="79396" cy="62885"/>
          </a:xfrm>
          <a:prstGeom prst="straightConnector1">
            <a:avLst/>
          </a:prstGeom>
          <a:noFill/>
          <a:ln w="38100" cap="flat" cmpd="sng">
            <a:solidFill>
              <a:schemeClr val="accent6"/>
            </a:solidFill>
            <a:prstDash val="solid"/>
            <a:round/>
            <a:headEnd type="none" w="sm" len="sm"/>
            <a:tailEnd type="triangle" w="med" len="med"/>
          </a:ln>
        </p:spPr>
      </p:cxnSp>
      <p:sp>
        <p:nvSpPr>
          <p:cNvPr id="479" name="Google Shape;479;p18"/>
          <p:cNvSpPr txBox="1"/>
          <p:nvPr/>
        </p:nvSpPr>
        <p:spPr>
          <a:xfrm>
            <a:off x="0" y="581312"/>
            <a:ext cx="5763300" cy="14931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Two main patterns of chemotherapy-related leukoencephalopathy on MRI  have been described, including </a:t>
            </a:r>
            <a:r>
              <a:rPr lang="en-US" sz="1000" b="0" i="0" u="none" strike="noStrike" cap="none" dirty="0">
                <a:solidFill>
                  <a:srgbClr val="A4C2F4"/>
                </a:solidFill>
                <a:latin typeface="Arial"/>
                <a:ea typeface="Arial"/>
                <a:cs typeface="Arial"/>
                <a:sym typeface="Arial"/>
              </a:rPr>
              <a:t>posterior reversible encephalopathy syndrome (PRES)</a:t>
            </a:r>
            <a:r>
              <a:rPr lang="en-US" sz="1000" b="0" i="0" u="none" strike="noStrike" cap="none" dirty="0">
                <a:solidFill>
                  <a:schemeClr val="lt1"/>
                </a:solidFill>
                <a:latin typeface="Arial"/>
                <a:ea typeface="Arial"/>
                <a:cs typeface="Arial"/>
                <a:sym typeface="Arial"/>
              </a:rPr>
              <a:t> and </a:t>
            </a:r>
            <a:r>
              <a:rPr lang="en-US" sz="1000" b="0" i="0" u="none" strike="noStrike" cap="none" dirty="0">
                <a:solidFill>
                  <a:srgbClr val="A4C2F4"/>
                </a:solidFill>
                <a:latin typeface="Arial"/>
                <a:ea typeface="Arial"/>
                <a:cs typeface="Arial"/>
                <a:sym typeface="Arial"/>
              </a:rPr>
              <a:t>toxic leukoencephalopathy (TL).</a:t>
            </a:r>
            <a:endParaRPr dirty="0"/>
          </a:p>
          <a:p>
            <a:pPr marL="0" marR="0" lvl="0" indent="0" algn="just" rtl="0">
              <a:lnSpc>
                <a:spcPct val="100000"/>
              </a:lnSpc>
              <a:spcBef>
                <a:spcPts val="0"/>
              </a:spcBef>
              <a:spcAft>
                <a:spcPts val="0"/>
              </a:spcAft>
              <a:buNone/>
            </a:pPr>
            <a:endParaRPr sz="500" b="0" i="0" u="none" strike="noStrike" cap="none" dirty="0">
              <a:solidFill>
                <a:srgbClr val="A4C2F4"/>
              </a:solidFill>
              <a:latin typeface="Arial"/>
              <a:ea typeface="Arial"/>
              <a:cs typeface="Arial"/>
              <a:sym typeface="Arial"/>
            </a:endParaRPr>
          </a:p>
          <a:p>
            <a:pPr marL="0" marR="0" lvl="0" indent="0" algn="just" rtl="0">
              <a:lnSpc>
                <a:spcPct val="100000"/>
              </a:lnSpc>
              <a:spcBef>
                <a:spcPts val="0"/>
              </a:spcBef>
              <a:spcAft>
                <a:spcPts val="0"/>
              </a:spcAft>
              <a:buNone/>
            </a:pPr>
            <a:r>
              <a:rPr lang="en-US" sz="1000" b="0" i="0" u="none" strike="noStrike" cap="none" dirty="0">
                <a:solidFill>
                  <a:srgbClr val="A4C2F4"/>
                </a:solidFill>
                <a:latin typeface="Arial"/>
                <a:ea typeface="Arial"/>
                <a:cs typeface="Arial"/>
                <a:sym typeface="Arial"/>
              </a:rPr>
              <a:t>Chemotherapeutic agents </a:t>
            </a:r>
            <a:r>
              <a:rPr lang="en-US" sz="1000" dirty="0">
                <a:solidFill>
                  <a:srgbClr val="A4C2F4"/>
                </a:solidFill>
              </a:rPr>
              <a:t>most commonly related </a:t>
            </a:r>
            <a:r>
              <a:rPr lang="en-US" sz="1000" b="0" i="0" u="none" strike="noStrike" cap="none" dirty="0">
                <a:solidFill>
                  <a:srgbClr val="A4C2F4"/>
                </a:solidFill>
                <a:latin typeface="Arial"/>
                <a:ea typeface="Arial"/>
                <a:cs typeface="Arial"/>
                <a:sym typeface="Arial"/>
              </a:rPr>
              <a:t>to toxic leukoencephalopathy </a:t>
            </a:r>
            <a:r>
              <a:rPr lang="en-US" sz="1000" b="0" i="0" u="none" strike="noStrike" cap="none" dirty="0">
                <a:solidFill>
                  <a:schemeClr val="lt1"/>
                </a:solidFill>
                <a:latin typeface="Arial"/>
                <a:ea typeface="Arial"/>
                <a:cs typeface="Arial"/>
                <a:sym typeface="Arial"/>
              </a:rPr>
              <a:t>include methotrexate, 5-FU, vincristine, cyclosporine, </a:t>
            </a:r>
            <a:r>
              <a:rPr lang="en-US" sz="1000" b="0" i="0" u="none" strike="noStrike" cap="none" dirty="0" err="1">
                <a:solidFill>
                  <a:schemeClr val="lt1"/>
                </a:solidFill>
                <a:latin typeface="Arial"/>
                <a:ea typeface="Arial"/>
                <a:cs typeface="Arial"/>
                <a:sym typeface="Arial"/>
              </a:rPr>
              <a:t>ifosfamide</a:t>
            </a:r>
            <a:r>
              <a:rPr lang="en-US" sz="1000" b="0" i="0" u="none" strike="noStrike" cap="none" dirty="0">
                <a:solidFill>
                  <a:schemeClr val="lt1"/>
                </a:solidFill>
                <a:latin typeface="Arial"/>
                <a:ea typeface="Arial"/>
                <a:cs typeface="Arial"/>
                <a:sym typeface="Arial"/>
              </a:rPr>
              <a:t>, fludarabine, and cisplatin</a:t>
            </a:r>
            <a:r>
              <a:rPr lang="en-US" sz="1000" dirty="0">
                <a:solidFill>
                  <a:schemeClr val="lt1"/>
                </a:solidFill>
              </a:rPr>
              <a:t>, particularly </a:t>
            </a:r>
            <a:r>
              <a:rPr lang="en-US" sz="1000" dirty="0">
                <a:solidFill>
                  <a:srgbClr val="91AEDC"/>
                </a:solidFill>
              </a:rPr>
              <a:t>m</a:t>
            </a:r>
            <a:r>
              <a:rPr lang="en-US" sz="1000" b="0" i="0" u="none" strike="noStrike" cap="none" dirty="0">
                <a:solidFill>
                  <a:srgbClr val="91AEDC"/>
                </a:solidFill>
                <a:latin typeface="Arial"/>
                <a:ea typeface="Arial"/>
                <a:cs typeface="Arial"/>
                <a:sym typeface="Arial"/>
              </a:rPr>
              <a:t>ethotrexate and 5-FU. </a:t>
            </a:r>
            <a:r>
              <a:rPr lang="en-US" sz="1000" b="0" i="0" u="none" strike="noStrike" cap="none" dirty="0">
                <a:solidFill>
                  <a:srgbClr val="A4C2F4"/>
                </a:solidFill>
                <a:latin typeface="Arial"/>
                <a:ea typeface="Arial"/>
                <a:cs typeface="Arial"/>
                <a:sym typeface="Arial"/>
              </a:rPr>
              <a:t>Platinum-containing</a:t>
            </a:r>
            <a:r>
              <a:rPr lang="en-US" sz="1000" b="0" i="0" u="none" strike="noStrike" cap="none" dirty="0">
                <a:solidFill>
                  <a:schemeClr val="lt1"/>
                </a:solidFill>
                <a:latin typeface="Arial"/>
                <a:ea typeface="Arial"/>
                <a:cs typeface="Arial"/>
                <a:sym typeface="Arial"/>
              </a:rPr>
              <a:t> drugs, </a:t>
            </a:r>
            <a:r>
              <a:rPr lang="en-US" sz="1000" b="0" i="0" u="none" strike="noStrike" cap="none" dirty="0">
                <a:solidFill>
                  <a:srgbClr val="A4C2F4"/>
                </a:solidFill>
                <a:latin typeface="Arial"/>
                <a:ea typeface="Arial"/>
                <a:cs typeface="Arial"/>
                <a:sym typeface="Arial"/>
              </a:rPr>
              <a:t>cyclophosphamide, hydroxydaunorubicin, vincristine, prednisone/ R-CHOP</a:t>
            </a:r>
            <a:r>
              <a:rPr lang="en-US" sz="1000" b="0" i="0" u="none" strike="noStrike" cap="none" dirty="0">
                <a:solidFill>
                  <a:schemeClr val="lt1"/>
                </a:solidFill>
                <a:latin typeface="Arial"/>
                <a:ea typeface="Arial"/>
                <a:cs typeface="Arial"/>
                <a:sym typeface="Arial"/>
              </a:rPr>
              <a:t> regimens, and </a:t>
            </a:r>
            <a:r>
              <a:rPr lang="en-US" sz="1000" b="0" i="0" u="none" strike="noStrike" cap="none" dirty="0">
                <a:solidFill>
                  <a:srgbClr val="A4C2F4"/>
                </a:solidFill>
                <a:latin typeface="Arial"/>
                <a:ea typeface="Arial"/>
                <a:cs typeface="Arial"/>
                <a:sym typeface="Arial"/>
              </a:rPr>
              <a:t>gemcitabine</a:t>
            </a:r>
            <a:r>
              <a:rPr lang="en-US" sz="1000" b="0" i="0" u="none" strike="noStrike" cap="none" dirty="0">
                <a:solidFill>
                  <a:schemeClr val="lt1"/>
                </a:solidFill>
                <a:latin typeface="Arial"/>
                <a:ea typeface="Arial"/>
                <a:cs typeface="Arial"/>
                <a:sym typeface="Arial"/>
              </a:rPr>
              <a:t> were the agents most commonly associated with  </a:t>
            </a:r>
            <a:r>
              <a:rPr lang="en-US" sz="1000" b="0" i="0" u="none" strike="noStrike" cap="none" dirty="0">
                <a:solidFill>
                  <a:srgbClr val="A4C2F4"/>
                </a:solidFill>
                <a:latin typeface="Arial"/>
                <a:ea typeface="Arial"/>
                <a:cs typeface="Arial"/>
                <a:sym typeface="Arial"/>
              </a:rPr>
              <a:t>PRES</a:t>
            </a:r>
            <a:r>
              <a:rPr lang="en-US" sz="1000" b="0" i="0" u="none" strike="noStrike" cap="none" dirty="0">
                <a:solidFill>
                  <a:schemeClr val="lt1"/>
                </a:solidFill>
                <a:latin typeface="Arial"/>
                <a:ea typeface="Arial"/>
                <a:cs typeface="Arial"/>
                <a:sym typeface="Arial"/>
              </a:rPr>
              <a:t>.</a:t>
            </a:r>
            <a:endParaRPr sz="1000" b="0" i="0" u="none" strike="noStrike" cap="none" dirty="0">
              <a:solidFill>
                <a:schemeClr val="lt1"/>
              </a:solidFill>
              <a:latin typeface="Arial"/>
              <a:ea typeface="Arial"/>
              <a:cs typeface="Arial"/>
              <a:sym typeface="Arial"/>
            </a:endParaRPr>
          </a:p>
        </p:txBody>
      </p:sp>
      <p:sp>
        <p:nvSpPr>
          <p:cNvPr id="480" name="Google Shape;480;p18"/>
          <p:cNvSpPr txBox="1"/>
          <p:nvPr/>
        </p:nvSpPr>
        <p:spPr>
          <a:xfrm>
            <a:off x="3975013" y="2158735"/>
            <a:ext cx="1686247" cy="677078"/>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Classic PRES starts from subcortical white matter (WM) </a:t>
            </a:r>
            <a:r>
              <a:rPr lang="en-US" sz="800" b="0" i="0" u="none" strike="noStrike" cap="none">
                <a:solidFill>
                  <a:schemeClr val="accent6"/>
                </a:solidFill>
                <a:latin typeface="Arial"/>
                <a:ea typeface="Arial"/>
                <a:cs typeface="Arial"/>
                <a:sym typeface="Arial"/>
              </a:rPr>
              <a:t>(A)</a:t>
            </a:r>
            <a:r>
              <a:rPr lang="en-US" sz="800" b="0" i="0" u="none" strike="noStrike" cap="none">
                <a:solidFill>
                  <a:schemeClr val="lt1"/>
                </a:solidFill>
                <a:latin typeface="Arial"/>
                <a:ea typeface="Arial"/>
                <a:cs typeface="Arial"/>
                <a:sym typeface="Arial"/>
              </a:rPr>
              <a:t>,</a:t>
            </a:r>
            <a:r>
              <a:rPr lang="en-US" sz="800" b="0" i="0" u="none" strike="noStrike" cap="none">
                <a:solidFill>
                  <a:schemeClr val="accent6"/>
                </a:solidFill>
                <a:latin typeface="Arial"/>
                <a:ea typeface="Arial"/>
                <a:cs typeface="Arial"/>
                <a:sym typeface="Arial"/>
              </a:rPr>
              <a:t> </a:t>
            </a:r>
            <a:r>
              <a:rPr lang="en-US" sz="800" b="0" i="0" u="none" strike="noStrike" cap="none">
                <a:solidFill>
                  <a:schemeClr val="lt1"/>
                </a:solidFill>
                <a:latin typeface="Arial"/>
                <a:ea typeface="Arial"/>
                <a:cs typeface="Arial"/>
                <a:sym typeface="Arial"/>
              </a:rPr>
              <a:t>whereas TL starts from periventricular WM </a:t>
            </a:r>
            <a:r>
              <a:rPr lang="en-US" sz="800" b="0" i="0" u="none" strike="noStrike" cap="none">
                <a:solidFill>
                  <a:srgbClr val="FFFF00"/>
                </a:solidFill>
                <a:latin typeface="Arial"/>
                <a:ea typeface="Arial"/>
                <a:cs typeface="Arial"/>
                <a:sym typeface="Arial"/>
              </a:rPr>
              <a:t>(B).</a:t>
            </a:r>
            <a:endParaRPr sz="800" b="0" i="0" u="none" strike="noStrike" cap="none">
              <a:solidFill>
                <a:srgbClr val="FFFF00"/>
              </a:solidFill>
              <a:latin typeface="Arial"/>
              <a:ea typeface="Arial"/>
              <a:cs typeface="Arial"/>
              <a:sym typeface="Arial"/>
            </a:endParaRPr>
          </a:p>
        </p:txBody>
      </p:sp>
      <p:pic>
        <p:nvPicPr>
          <p:cNvPr id="481" name="Google Shape;481;p18"/>
          <p:cNvPicPr preferRelativeResize="0"/>
          <p:nvPr/>
        </p:nvPicPr>
        <p:blipFill rotWithShape="1">
          <a:blip r:embed="rId8">
            <a:alphaModFix/>
          </a:blip>
          <a:srcRect l="7338" t="5202" r="7133" b="6315"/>
          <a:stretch/>
        </p:blipFill>
        <p:spPr>
          <a:xfrm>
            <a:off x="150103" y="2055592"/>
            <a:ext cx="1845829" cy="2233563"/>
          </a:xfrm>
          <a:prstGeom prst="rect">
            <a:avLst/>
          </a:prstGeom>
          <a:noFill/>
          <a:ln w="9525" cap="flat" cmpd="sng">
            <a:solidFill>
              <a:srgbClr val="A4C2F4"/>
            </a:solidFill>
            <a:prstDash val="solid"/>
            <a:round/>
            <a:headEnd type="none" w="sm" len="sm"/>
            <a:tailEnd type="none" w="sm" len="sm"/>
          </a:ln>
        </p:spPr>
      </p:pic>
      <p:pic>
        <p:nvPicPr>
          <p:cNvPr id="482" name="Google Shape;482;p18"/>
          <p:cNvPicPr preferRelativeResize="0"/>
          <p:nvPr/>
        </p:nvPicPr>
        <p:blipFill rotWithShape="1">
          <a:blip r:embed="rId9">
            <a:alphaModFix/>
          </a:blip>
          <a:srcRect l="4969" t="2883" r="5316" b="5409"/>
          <a:stretch/>
        </p:blipFill>
        <p:spPr>
          <a:xfrm>
            <a:off x="2008741" y="2055592"/>
            <a:ext cx="1852369" cy="2233563"/>
          </a:xfrm>
          <a:prstGeom prst="rect">
            <a:avLst/>
          </a:prstGeom>
          <a:noFill/>
          <a:ln w="9525" cap="flat" cmpd="sng">
            <a:solidFill>
              <a:srgbClr val="A4C2F4"/>
            </a:solidFill>
            <a:prstDash val="solid"/>
            <a:round/>
            <a:headEnd type="none" w="sm" len="sm"/>
            <a:tailEnd type="none" w="sm" len="sm"/>
          </a:ln>
        </p:spPr>
      </p:pic>
      <p:cxnSp>
        <p:nvCxnSpPr>
          <p:cNvPr id="483" name="Google Shape;483;p18"/>
          <p:cNvCxnSpPr/>
          <p:nvPr/>
        </p:nvCxnSpPr>
        <p:spPr>
          <a:xfrm rot="10800000">
            <a:off x="4537982" y="2883846"/>
            <a:ext cx="1" cy="438118"/>
          </a:xfrm>
          <a:prstGeom prst="straightConnector1">
            <a:avLst/>
          </a:prstGeom>
          <a:noFill/>
          <a:ln w="19050" cap="flat" cmpd="sng">
            <a:solidFill>
              <a:srgbClr val="FFFF00"/>
            </a:solidFill>
            <a:prstDash val="dot"/>
            <a:round/>
            <a:headEnd type="none" w="sm" len="sm"/>
            <a:tailEnd type="oval" w="med" len="med"/>
          </a:ln>
        </p:spPr>
      </p:cxnSp>
      <p:cxnSp>
        <p:nvCxnSpPr>
          <p:cNvPr id="484" name="Google Shape;484;p18"/>
          <p:cNvCxnSpPr/>
          <p:nvPr/>
        </p:nvCxnSpPr>
        <p:spPr>
          <a:xfrm>
            <a:off x="4076943" y="3308341"/>
            <a:ext cx="461038" cy="1"/>
          </a:xfrm>
          <a:prstGeom prst="straightConnector1">
            <a:avLst/>
          </a:prstGeom>
          <a:noFill/>
          <a:ln w="19050" cap="flat" cmpd="sng">
            <a:solidFill>
              <a:srgbClr val="FFFF00"/>
            </a:solidFill>
            <a:prstDash val="dot"/>
            <a:round/>
            <a:headEnd type="triangle" w="med" len="med"/>
            <a:tailEnd type="none" w="sm" len="sm"/>
          </a:ln>
        </p:spPr>
      </p:cxnSp>
      <p:pic>
        <p:nvPicPr>
          <p:cNvPr id="485" name="Google Shape;485;p18"/>
          <p:cNvPicPr preferRelativeResize="0"/>
          <p:nvPr/>
        </p:nvPicPr>
        <p:blipFill rotWithShape="1">
          <a:blip r:embed="rId10">
            <a:alphaModFix/>
          </a:blip>
          <a:srcRect/>
          <a:stretch/>
        </p:blipFill>
        <p:spPr>
          <a:xfrm>
            <a:off x="156463" y="4017220"/>
            <a:ext cx="271935" cy="271935"/>
          </a:xfrm>
          <a:prstGeom prst="rect">
            <a:avLst/>
          </a:prstGeom>
          <a:noFill/>
          <a:ln>
            <a:noFill/>
          </a:ln>
        </p:spPr>
      </p:pic>
      <p:sp>
        <p:nvSpPr>
          <p:cNvPr id="486" name="Google Shape;486;p18"/>
          <p:cNvSpPr txBox="1"/>
          <p:nvPr/>
        </p:nvSpPr>
        <p:spPr>
          <a:xfrm>
            <a:off x="150103" y="403658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487" name="Google Shape;487;p18"/>
          <p:cNvPicPr preferRelativeResize="0"/>
          <p:nvPr/>
        </p:nvPicPr>
        <p:blipFill rotWithShape="1">
          <a:blip r:embed="rId10">
            <a:alphaModFix/>
          </a:blip>
          <a:srcRect/>
          <a:stretch/>
        </p:blipFill>
        <p:spPr>
          <a:xfrm>
            <a:off x="5797968" y="2468690"/>
            <a:ext cx="271935" cy="271935"/>
          </a:xfrm>
          <a:prstGeom prst="rect">
            <a:avLst/>
          </a:prstGeom>
          <a:noFill/>
          <a:ln>
            <a:noFill/>
          </a:ln>
        </p:spPr>
      </p:pic>
      <p:sp>
        <p:nvSpPr>
          <p:cNvPr id="488" name="Google Shape;488;p18"/>
          <p:cNvSpPr txBox="1"/>
          <p:nvPr/>
        </p:nvSpPr>
        <p:spPr>
          <a:xfrm>
            <a:off x="5791608" y="248805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489" name="Google Shape;489;p18"/>
          <p:cNvPicPr preferRelativeResize="0"/>
          <p:nvPr/>
        </p:nvPicPr>
        <p:blipFill rotWithShape="1">
          <a:blip r:embed="rId10">
            <a:alphaModFix/>
          </a:blip>
          <a:srcRect/>
          <a:stretch/>
        </p:blipFill>
        <p:spPr>
          <a:xfrm>
            <a:off x="7400935" y="2468690"/>
            <a:ext cx="271935" cy="271935"/>
          </a:xfrm>
          <a:prstGeom prst="rect">
            <a:avLst/>
          </a:prstGeom>
          <a:noFill/>
          <a:ln>
            <a:noFill/>
          </a:ln>
        </p:spPr>
      </p:pic>
      <p:sp>
        <p:nvSpPr>
          <p:cNvPr id="490" name="Google Shape;490;p18"/>
          <p:cNvSpPr txBox="1"/>
          <p:nvPr/>
        </p:nvSpPr>
        <p:spPr>
          <a:xfrm>
            <a:off x="7394575" y="248805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491" name="Google Shape;491;p18"/>
          <p:cNvPicPr preferRelativeResize="0"/>
          <p:nvPr/>
        </p:nvPicPr>
        <p:blipFill rotWithShape="1">
          <a:blip r:embed="rId10">
            <a:alphaModFix/>
          </a:blip>
          <a:srcRect/>
          <a:stretch/>
        </p:blipFill>
        <p:spPr>
          <a:xfrm>
            <a:off x="7400935" y="4664921"/>
            <a:ext cx="271935" cy="271935"/>
          </a:xfrm>
          <a:prstGeom prst="rect">
            <a:avLst/>
          </a:prstGeom>
          <a:noFill/>
          <a:ln>
            <a:noFill/>
          </a:ln>
        </p:spPr>
      </p:pic>
      <p:sp>
        <p:nvSpPr>
          <p:cNvPr id="492" name="Google Shape;492;p18"/>
          <p:cNvSpPr txBox="1"/>
          <p:nvPr/>
        </p:nvSpPr>
        <p:spPr>
          <a:xfrm>
            <a:off x="7394575" y="468428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493" name="Google Shape;493;p18"/>
          <p:cNvPicPr preferRelativeResize="0"/>
          <p:nvPr/>
        </p:nvPicPr>
        <p:blipFill rotWithShape="1">
          <a:blip r:embed="rId10">
            <a:alphaModFix/>
          </a:blip>
          <a:srcRect/>
          <a:stretch/>
        </p:blipFill>
        <p:spPr>
          <a:xfrm>
            <a:off x="5818749" y="4664921"/>
            <a:ext cx="271935" cy="271935"/>
          </a:xfrm>
          <a:prstGeom prst="rect">
            <a:avLst/>
          </a:prstGeom>
          <a:noFill/>
          <a:ln>
            <a:noFill/>
          </a:ln>
        </p:spPr>
      </p:pic>
      <p:sp>
        <p:nvSpPr>
          <p:cNvPr id="494" name="Google Shape;494;p18"/>
          <p:cNvSpPr txBox="1"/>
          <p:nvPr/>
        </p:nvSpPr>
        <p:spPr>
          <a:xfrm>
            <a:off x="5812389" y="468428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495" name="Google Shape;495;p18"/>
          <p:cNvPicPr preferRelativeResize="0"/>
          <p:nvPr/>
        </p:nvPicPr>
        <p:blipFill rotWithShape="1">
          <a:blip r:embed="rId10">
            <a:alphaModFix/>
          </a:blip>
          <a:srcRect/>
          <a:stretch/>
        </p:blipFill>
        <p:spPr>
          <a:xfrm>
            <a:off x="2020398" y="4017220"/>
            <a:ext cx="271935" cy="271935"/>
          </a:xfrm>
          <a:prstGeom prst="rect">
            <a:avLst/>
          </a:prstGeom>
          <a:noFill/>
          <a:ln>
            <a:noFill/>
          </a:ln>
        </p:spPr>
      </p:pic>
      <p:sp>
        <p:nvSpPr>
          <p:cNvPr id="496" name="Google Shape;496;p18"/>
          <p:cNvSpPr txBox="1"/>
          <p:nvPr/>
        </p:nvSpPr>
        <p:spPr>
          <a:xfrm>
            <a:off x="2014038" y="403658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cxnSp>
        <p:nvCxnSpPr>
          <p:cNvPr id="497" name="Google Shape;497;p18"/>
          <p:cNvCxnSpPr/>
          <p:nvPr/>
        </p:nvCxnSpPr>
        <p:spPr>
          <a:xfrm rot="10800000" flipH="1">
            <a:off x="7414296" y="2419586"/>
            <a:ext cx="218760" cy="165238"/>
          </a:xfrm>
          <a:prstGeom prst="straightConnector1">
            <a:avLst/>
          </a:prstGeom>
          <a:noFill/>
          <a:ln w="9525" cap="flat" cmpd="sng">
            <a:solidFill>
              <a:srgbClr val="FFFF00"/>
            </a:solidFill>
            <a:prstDash val="solid"/>
            <a:round/>
            <a:headEnd type="none" w="sm" len="sm"/>
            <a:tailEnd type="triangle" w="med" len="med"/>
          </a:ln>
        </p:spPr>
      </p:cxnSp>
      <p:sp>
        <p:nvSpPr>
          <p:cNvPr id="498" name="Google Shape;498;p18"/>
          <p:cNvSpPr txBox="1"/>
          <p:nvPr/>
        </p:nvSpPr>
        <p:spPr>
          <a:xfrm>
            <a:off x="64952" y="4300297"/>
            <a:ext cx="5713645" cy="70784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34 years woman with  PRES secondary to 5- FU (“C” and “D”)</a:t>
            </a:r>
            <a:r>
              <a:rPr lang="en-US" sz="1000" b="0" i="0" u="none" strike="noStrike" cap="none" dirty="0">
                <a:solidFill>
                  <a:schemeClr val="lt1"/>
                </a:solidFill>
                <a:latin typeface="Arial"/>
                <a:ea typeface="Arial"/>
                <a:cs typeface="Arial"/>
                <a:sym typeface="Arial"/>
              </a:rPr>
              <a:t>. Axial FLAIR image </a:t>
            </a:r>
            <a:r>
              <a:rPr lang="en-US" sz="1000" b="0" i="0" u="none" strike="noStrike" cap="none" dirty="0">
                <a:solidFill>
                  <a:srgbClr val="FFFF00"/>
                </a:solidFill>
                <a:latin typeface="Arial"/>
                <a:ea typeface="Arial"/>
                <a:cs typeface="Arial"/>
                <a:sym typeface="Arial"/>
              </a:rPr>
              <a:t>(C and D- arrows) </a:t>
            </a:r>
            <a:r>
              <a:rPr lang="en-US" sz="1000" b="0" i="0" u="none" strike="noStrike" cap="none" dirty="0">
                <a:solidFill>
                  <a:schemeClr val="lt1"/>
                </a:solidFill>
                <a:latin typeface="Arial"/>
                <a:ea typeface="Arial"/>
                <a:cs typeface="Arial"/>
                <a:sym typeface="Arial"/>
              </a:rPr>
              <a:t>show bilateral parieto-occipital vasogenic edema.</a:t>
            </a:r>
            <a:r>
              <a:rPr lang="en-US" sz="1000" b="0" i="0" u="none" strike="noStrike" cap="none" dirty="0">
                <a:solidFill>
                  <a:srgbClr val="FFFF00"/>
                </a:solidFill>
                <a:latin typeface="Arial"/>
                <a:ea typeface="Arial"/>
                <a:cs typeface="Arial"/>
                <a:sym typeface="Arial"/>
              </a:rPr>
              <a:t> 17 years woman, with TL due to intrathecal methotrexate (“E” and “F”). </a:t>
            </a:r>
            <a:r>
              <a:rPr lang="en-US" sz="1000" b="0" i="0" u="none" strike="noStrike" cap="none" dirty="0">
                <a:solidFill>
                  <a:schemeClr val="lt1"/>
                </a:solidFill>
                <a:latin typeface="Arial"/>
                <a:ea typeface="Arial"/>
                <a:cs typeface="Arial"/>
                <a:sym typeface="Arial"/>
              </a:rPr>
              <a:t>There are confluent and symmetric</a:t>
            </a:r>
            <a:r>
              <a:rPr lang="en-US" sz="1000" b="0" i="0" u="none" strike="noStrike" cap="none" dirty="0">
                <a:solidFill>
                  <a:srgbClr val="000000"/>
                </a:solidFill>
                <a:latin typeface="Arial"/>
                <a:ea typeface="Arial"/>
                <a:cs typeface="Arial"/>
                <a:sym typeface="Arial"/>
              </a:rPr>
              <a:t> </a:t>
            </a:r>
            <a:r>
              <a:rPr lang="en-US" sz="1000" b="0" i="0" u="none" strike="noStrike" cap="none" dirty="0">
                <a:solidFill>
                  <a:schemeClr val="lt1"/>
                </a:solidFill>
                <a:latin typeface="Arial"/>
                <a:ea typeface="Arial"/>
                <a:cs typeface="Arial"/>
                <a:sym typeface="Arial"/>
              </a:rPr>
              <a:t>periventricular WM hyperintensity on axial FLAIR images </a:t>
            </a:r>
            <a:r>
              <a:rPr lang="en-US" sz="1000" b="0" i="0" u="none" strike="noStrike" cap="none" dirty="0">
                <a:solidFill>
                  <a:srgbClr val="FFFF00"/>
                </a:solidFill>
                <a:latin typeface="Arial"/>
                <a:ea typeface="Arial"/>
                <a:cs typeface="Arial"/>
                <a:sym typeface="Arial"/>
              </a:rPr>
              <a:t>(E-F, arrowheads).</a:t>
            </a:r>
            <a:endParaRPr lang="en-US" sz="1000" b="0" i="0" u="none" strike="noStrike" cap="none" dirty="0">
              <a:solidFill>
                <a:srgbClr val="FF0000"/>
              </a:solidFill>
              <a:latin typeface="Arial"/>
              <a:ea typeface="Arial"/>
              <a:cs typeface="Arial"/>
              <a:sym typeface="Arial"/>
            </a:endParaRPr>
          </a:p>
        </p:txBody>
      </p:sp>
      <p:cxnSp>
        <p:nvCxnSpPr>
          <p:cNvPr id="499" name="Google Shape;499;p18"/>
          <p:cNvCxnSpPr/>
          <p:nvPr/>
        </p:nvCxnSpPr>
        <p:spPr>
          <a:xfrm>
            <a:off x="7930358" y="3353662"/>
            <a:ext cx="71723" cy="62885"/>
          </a:xfrm>
          <a:prstGeom prst="straightConnector1">
            <a:avLst/>
          </a:prstGeom>
          <a:noFill/>
          <a:ln w="38100" cap="flat" cmpd="sng">
            <a:solidFill>
              <a:schemeClr val="accent6"/>
            </a:solidFill>
            <a:prstDash val="solid"/>
            <a:round/>
            <a:headEnd type="none" w="sm" len="sm"/>
            <a:tailEnd type="triangle" w="med" len="med"/>
          </a:ln>
        </p:spPr>
      </p:cxnSp>
      <p:cxnSp>
        <p:nvCxnSpPr>
          <p:cNvPr id="500" name="Google Shape;500;p18"/>
          <p:cNvCxnSpPr/>
          <p:nvPr/>
        </p:nvCxnSpPr>
        <p:spPr>
          <a:xfrm rot="10800000" flipH="1">
            <a:off x="7809758" y="4430202"/>
            <a:ext cx="53293" cy="54418"/>
          </a:xfrm>
          <a:prstGeom prst="straightConnector1">
            <a:avLst/>
          </a:prstGeom>
          <a:noFill/>
          <a:ln w="38100" cap="flat" cmpd="sng">
            <a:solidFill>
              <a:srgbClr val="FFFF00"/>
            </a:solidFill>
            <a:prstDash val="solid"/>
            <a:round/>
            <a:headEnd type="none" w="sm" len="sm"/>
            <a:tailEnd type="triangle" w="med" len="med"/>
          </a:ln>
        </p:spPr>
      </p:cxnSp>
      <p:cxnSp>
        <p:nvCxnSpPr>
          <p:cNvPr id="501" name="Google Shape;501;p18"/>
          <p:cNvCxnSpPr/>
          <p:nvPr/>
        </p:nvCxnSpPr>
        <p:spPr>
          <a:xfrm rot="10800000">
            <a:off x="8676758" y="4430201"/>
            <a:ext cx="47400" cy="54419"/>
          </a:xfrm>
          <a:prstGeom prst="straightConnector1">
            <a:avLst/>
          </a:prstGeom>
          <a:noFill/>
          <a:ln w="38100" cap="flat" cmpd="sng">
            <a:solidFill>
              <a:srgbClr val="FFFF00"/>
            </a:solidFill>
            <a:prstDash val="solid"/>
            <a:round/>
            <a:headEnd type="none" w="sm" len="sm"/>
            <a:tailEnd type="triangle" w="med" len="med"/>
          </a:ln>
        </p:spPr>
      </p:cxnSp>
      <p:cxnSp>
        <p:nvCxnSpPr>
          <p:cNvPr id="502" name="Google Shape;502;p18"/>
          <p:cNvCxnSpPr/>
          <p:nvPr/>
        </p:nvCxnSpPr>
        <p:spPr>
          <a:xfrm flipH="1">
            <a:off x="8529938" y="3353662"/>
            <a:ext cx="79396" cy="62885"/>
          </a:xfrm>
          <a:prstGeom prst="straightConnector1">
            <a:avLst/>
          </a:prstGeom>
          <a:noFill/>
          <a:ln w="38100" cap="flat" cmpd="sng">
            <a:solidFill>
              <a:schemeClr val="accent6"/>
            </a:solidFill>
            <a:prstDash val="solid"/>
            <a:round/>
            <a:headEnd type="none" w="sm" len="sm"/>
            <a:tailEnd type="triangle" w="med" len="med"/>
          </a:ln>
        </p:spPr>
      </p:cxnSp>
    </p:spTree>
    <p:extLst>
      <p:ext uri="{BB962C8B-B14F-4D97-AF65-F5344CB8AC3E}">
        <p14:creationId xmlns:p14="http://schemas.microsoft.com/office/powerpoint/2010/main" val="273281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p19"/>
          <p:cNvPicPr preferRelativeResize="0"/>
          <p:nvPr/>
        </p:nvPicPr>
        <p:blipFill rotWithShape="1">
          <a:blip r:embed="rId3">
            <a:alphaModFix/>
          </a:blip>
          <a:srcRect l="738"/>
          <a:stretch/>
        </p:blipFill>
        <p:spPr>
          <a:xfrm>
            <a:off x="7124281" y="2872794"/>
            <a:ext cx="2013678" cy="2262731"/>
          </a:xfrm>
          <a:prstGeom prst="rect">
            <a:avLst/>
          </a:prstGeom>
          <a:noFill/>
          <a:ln>
            <a:noFill/>
          </a:ln>
        </p:spPr>
      </p:pic>
      <p:pic>
        <p:nvPicPr>
          <p:cNvPr id="508" name="Google Shape;508;p19" descr="export--351929202.jpg"/>
          <p:cNvPicPr preferRelativeResize="0"/>
          <p:nvPr/>
        </p:nvPicPr>
        <p:blipFill rotWithShape="1">
          <a:blip r:embed="rId4">
            <a:alphaModFix/>
          </a:blip>
          <a:srcRect l="16334" t="18520" r="18580" b="9969"/>
          <a:stretch/>
        </p:blipFill>
        <p:spPr>
          <a:xfrm>
            <a:off x="5089251" y="2872794"/>
            <a:ext cx="2059339" cy="2262731"/>
          </a:xfrm>
          <a:prstGeom prst="rect">
            <a:avLst/>
          </a:prstGeom>
          <a:noFill/>
          <a:ln>
            <a:noFill/>
          </a:ln>
        </p:spPr>
      </p:pic>
      <p:sp>
        <p:nvSpPr>
          <p:cNvPr id="509" name="Google Shape;509;p19"/>
          <p:cNvSpPr txBox="1"/>
          <p:nvPr/>
        </p:nvSpPr>
        <p:spPr>
          <a:xfrm>
            <a:off x="907518" y="-23103"/>
            <a:ext cx="8618327"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Chemotherapy :  </a:t>
            </a:r>
            <a:r>
              <a:rPr lang="en-US" sz="2200" b="1" i="0" u="none" strike="noStrike" cap="none">
                <a:solidFill>
                  <a:srgbClr val="A4C2F4"/>
                </a:solidFill>
                <a:latin typeface="Arial"/>
                <a:ea typeface="Arial"/>
                <a:cs typeface="Arial"/>
                <a:sym typeface="Arial"/>
              </a:rPr>
              <a:t>AcuteToxic Leukoencephalopathy</a:t>
            </a:r>
            <a:endParaRPr/>
          </a:p>
        </p:txBody>
      </p:sp>
      <p:sp>
        <p:nvSpPr>
          <p:cNvPr id="510" name="Google Shape;510;p19"/>
          <p:cNvSpPr txBox="1"/>
          <p:nvPr/>
        </p:nvSpPr>
        <p:spPr>
          <a:xfrm>
            <a:off x="18003" y="622439"/>
            <a:ext cx="3176082" cy="156963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A4C2F4"/>
                </a:solidFill>
                <a:latin typeface="Arial"/>
                <a:ea typeface="Arial"/>
                <a:cs typeface="Arial"/>
                <a:sym typeface="Arial"/>
              </a:rPr>
              <a:t>Toxic leukoencephalopathy (TL) </a:t>
            </a:r>
            <a:r>
              <a:rPr lang="en-US" sz="1000" b="0" i="0" u="none" strike="noStrike" cap="none" dirty="0">
                <a:solidFill>
                  <a:schemeClr val="lt1"/>
                </a:solidFill>
                <a:latin typeface="Arial"/>
                <a:ea typeface="Arial"/>
                <a:cs typeface="Arial"/>
                <a:sym typeface="Arial"/>
              </a:rPr>
              <a:t>refers a structural alteration of cerebral WM, occurring from a variety of exogenous exposures including </a:t>
            </a:r>
            <a:r>
              <a:rPr lang="en-US" sz="1000" b="0" i="0" u="none" strike="noStrike" cap="none" dirty="0">
                <a:solidFill>
                  <a:srgbClr val="A4C2F4"/>
                </a:solidFill>
                <a:latin typeface="Arial"/>
                <a:ea typeface="Arial"/>
                <a:cs typeface="Arial"/>
                <a:sym typeface="Arial"/>
              </a:rPr>
              <a:t>cranial irradiation, therapeutic drugs, drugs of abuse, environmental toxins and metabolic conditions</a:t>
            </a:r>
            <a:r>
              <a:rPr lang="en-US" sz="1000" b="0" i="0" u="none" strike="noStrike" cap="none" dirty="0">
                <a:solidFill>
                  <a:schemeClr val="lt1"/>
                </a:solidFill>
                <a:latin typeface="Arial"/>
                <a:ea typeface="Arial"/>
                <a:cs typeface="Arial"/>
                <a:sym typeface="Arial"/>
              </a:rPr>
              <a:t>. </a:t>
            </a:r>
            <a:endParaRPr dirty="0"/>
          </a:p>
          <a:p>
            <a:pPr marL="0" marR="0" lvl="0" indent="0" algn="just" rtl="0">
              <a:lnSpc>
                <a:spcPct val="100000"/>
              </a:lnSpc>
              <a:spcBef>
                <a:spcPts val="0"/>
              </a:spcBef>
              <a:spcAft>
                <a:spcPts val="0"/>
              </a:spcAft>
              <a:buNone/>
            </a:pPr>
            <a:endParaRPr sz="10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This can exist in either the acute form as </a:t>
            </a:r>
            <a:r>
              <a:rPr lang="en-US" sz="1000" b="0" i="0" u="none" strike="noStrike" cap="none" dirty="0">
                <a:solidFill>
                  <a:srgbClr val="A4C2F4"/>
                </a:solidFill>
                <a:latin typeface="Arial"/>
                <a:ea typeface="Arial"/>
                <a:cs typeface="Arial"/>
                <a:sym typeface="Arial"/>
              </a:rPr>
              <a:t>acute toxic leukoencephalopathy (ATL) </a:t>
            </a:r>
            <a:r>
              <a:rPr lang="en-US" sz="1000" b="0" i="0" u="none" strike="noStrike" cap="none" dirty="0">
                <a:solidFill>
                  <a:schemeClr val="lt1"/>
                </a:solidFill>
                <a:latin typeface="Arial"/>
                <a:ea typeface="Arial"/>
                <a:cs typeface="Arial"/>
                <a:sym typeface="Arial"/>
              </a:rPr>
              <a:t>or in the chronic form as </a:t>
            </a:r>
            <a:r>
              <a:rPr lang="en-US" sz="1000" b="0" i="0" u="none" strike="noStrike" cap="none" dirty="0">
                <a:solidFill>
                  <a:srgbClr val="A4C2F4"/>
                </a:solidFill>
                <a:latin typeface="Arial"/>
                <a:ea typeface="Arial"/>
                <a:cs typeface="Arial"/>
                <a:sym typeface="Arial"/>
              </a:rPr>
              <a:t>chronic toxic leukoencephalopathy (CTL).</a:t>
            </a:r>
            <a:endParaRPr sz="1000" b="0" i="0" u="none" strike="noStrike" cap="none" dirty="0">
              <a:solidFill>
                <a:srgbClr val="A4C2F4"/>
              </a:solidFill>
              <a:latin typeface="Arial"/>
              <a:ea typeface="Arial"/>
              <a:cs typeface="Arial"/>
              <a:sym typeface="Arial"/>
            </a:endParaRPr>
          </a:p>
        </p:txBody>
      </p:sp>
      <p:sp>
        <p:nvSpPr>
          <p:cNvPr id="511" name="Google Shape;511;p19"/>
          <p:cNvSpPr txBox="1"/>
          <p:nvPr/>
        </p:nvSpPr>
        <p:spPr>
          <a:xfrm>
            <a:off x="24854" y="3323939"/>
            <a:ext cx="3164394" cy="178506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accent6"/>
                </a:solidFill>
                <a:latin typeface="Arial"/>
                <a:ea typeface="Arial"/>
                <a:cs typeface="Arial"/>
                <a:sym typeface="Arial"/>
              </a:rPr>
              <a:t>33-year-old female undergoing systemic chemotherapy for treatment of acute lymphoid leukemia. </a:t>
            </a:r>
            <a:r>
              <a:rPr lang="en-US" sz="1000" b="0" i="0" u="none" strike="noStrike" cap="none" dirty="0">
                <a:solidFill>
                  <a:schemeClr val="lt1"/>
                </a:solidFill>
                <a:latin typeface="Arial"/>
                <a:ea typeface="Arial"/>
                <a:cs typeface="Arial"/>
                <a:sym typeface="Arial"/>
              </a:rPr>
              <a:t>She presented sudden-onset aphasia. Diffusion-weighted sequence (DWI) </a:t>
            </a:r>
            <a:r>
              <a:rPr lang="en-US" sz="1000" b="0" i="0" u="none" strike="noStrike" cap="none" dirty="0">
                <a:solidFill>
                  <a:srgbClr val="FFFF00"/>
                </a:solidFill>
                <a:latin typeface="Arial"/>
                <a:ea typeface="Arial"/>
                <a:cs typeface="Arial"/>
                <a:sym typeface="Arial"/>
              </a:rPr>
              <a:t>(A and D-arrows) </a:t>
            </a:r>
            <a:r>
              <a:rPr lang="en-US" sz="1000" b="0" i="0" u="none" strike="noStrike" cap="none" dirty="0">
                <a:solidFill>
                  <a:schemeClr val="lt1"/>
                </a:solidFill>
                <a:latin typeface="Arial"/>
                <a:ea typeface="Arial"/>
                <a:cs typeface="Arial"/>
                <a:sym typeface="Arial"/>
              </a:rPr>
              <a:t>and ADC map </a:t>
            </a:r>
            <a:r>
              <a:rPr lang="en-US" sz="1000" b="0" i="0" u="none" strike="noStrike" cap="none" dirty="0">
                <a:solidFill>
                  <a:srgbClr val="FFFF00"/>
                </a:solidFill>
                <a:latin typeface="Arial"/>
                <a:ea typeface="Arial"/>
                <a:cs typeface="Arial"/>
                <a:sym typeface="Arial"/>
              </a:rPr>
              <a:t>(B and C-arrows) </a:t>
            </a:r>
            <a:r>
              <a:rPr lang="en-US" sz="1000" b="0" i="0" u="none" strike="noStrike" cap="none" dirty="0">
                <a:solidFill>
                  <a:schemeClr val="lt1"/>
                </a:solidFill>
                <a:latin typeface="Arial"/>
                <a:ea typeface="Arial"/>
                <a:cs typeface="Arial"/>
                <a:sym typeface="Arial"/>
              </a:rPr>
              <a:t>show focal areas of restricted diffusion in white matter of both cerebral hemispheres, characterized on FLAIR sequences </a:t>
            </a:r>
            <a:r>
              <a:rPr lang="en-US" sz="1000" b="0" i="0" u="none" strike="noStrike" cap="none" dirty="0">
                <a:solidFill>
                  <a:srgbClr val="FF0000"/>
                </a:solidFill>
                <a:latin typeface="Arial"/>
                <a:ea typeface="Arial"/>
                <a:cs typeface="Arial"/>
                <a:sym typeface="Arial"/>
              </a:rPr>
              <a:t>(C, F- red arrowheads)</a:t>
            </a:r>
            <a:r>
              <a:rPr lang="en-US" sz="1000" b="0" i="0" u="none" strike="noStrike" cap="none" dirty="0">
                <a:solidFill>
                  <a:srgbClr val="FFFF00"/>
                </a:solidFill>
                <a:latin typeface="Arial"/>
                <a:ea typeface="Arial"/>
                <a:cs typeface="Arial"/>
                <a:sym typeface="Arial"/>
              </a:rPr>
              <a:t> </a:t>
            </a:r>
            <a:r>
              <a:rPr lang="en-US" sz="1000" b="0" i="0" u="none" strike="noStrike" cap="none" dirty="0">
                <a:solidFill>
                  <a:schemeClr val="lt1"/>
                </a:solidFill>
                <a:latin typeface="Arial"/>
                <a:ea typeface="Arial"/>
                <a:cs typeface="Arial"/>
                <a:sym typeface="Arial"/>
              </a:rPr>
              <a:t>only three days after the onset of the symptoms. These findings were attributed to chemotherapy with methotrexate, characterizing </a:t>
            </a:r>
            <a:r>
              <a:rPr lang="en-US" sz="1000" b="0" i="0" u="none" strike="noStrike" cap="none" dirty="0">
                <a:solidFill>
                  <a:srgbClr val="A4C2F4"/>
                </a:solidFill>
                <a:latin typeface="Arial"/>
                <a:ea typeface="Arial"/>
                <a:cs typeface="Arial"/>
                <a:sym typeface="Arial"/>
              </a:rPr>
              <a:t>acute toxic leukoencephalopathy.</a:t>
            </a:r>
            <a:endParaRPr sz="1000" b="0" i="0" u="none" strike="noStrike" cap="none" dirty="0">
              <a:solidFill>
                <a:srgbClr val="A4C2F4"/>
              </a:solidFill>
              <a:latin typeface="Arial"/>
              <a:ea typeface="Arial"/>
              <a:cs typeface="Arial"/>
              <a:sym typeface="Arial"/>
            </a:endParaRPr>
          </a:p>
        </p:txBody>
      </p:sp>
      <p:pic>
        <p:nvPicPr>
          <p:cNvPr id="512" name="Google Shape;512;p19" descr="export--351284557.jpg"/>
          <p:cNvPicPr preferRelativeResize="0"/>
          <p:nvPr/>
        </p:nvPicPr>
        <p:blipFill rotWithShape="1">
          <a:blip r:embed="rId5">
            <a:alphaModFix/>
          </a:blip>
          <a:srcRect l="22963" t="21053" r="21873" b="10993"/>
          <a:stretch/>
        </p:blipFill>
        <p:spPr>
          <a:xfrm>
            <a:off x="3204103" y="638175"/>
            <a:ext cx="1948922" cy="2400644"/>
          </a:xfrm>
          <a:prstGeom prst="rect">
            <a:avLst/>
          </a:prstGeom>
          <a:noFill/>
          <a:ln>
            <a:noFill/>
          </a:ln>
        </p:spPr>
      </p:pic>
      <p:pic>
        <p:nvPicPr>
          <p:cNvPr id="513" name="Google Shape;513;p19" descr="export--351284532.jpg"/>
          <p:cNvPicPr preferRelativeResize="0"/>
          <p:nvPr/>
        </p:nvPicPr>
        <p:blipFill rotWithShape="1">
          <a:blip r:embed="rId6">
            <a:alphaModFix/>
          </a:blip>
          <a:srcRect l="16621" t="15569" r="16552" b="6423"/>
          <a:stretch/>
        </p:blipFill>
        <p:spPr>
          <a:xfrm>
            <a:off x="5143500" y="628650"/>
            <a:ext cx="1926972" cy="2256587"/>
          </a:xfrm>
          <a:prstGeom prst="rect">
            <a:avLst/>
          </a:prstGeom>
          <a:noFill/>
          <a:ln>
            <a:noFill/>
          </a:ln>
        </p:spPr>
      </p:pic>
      <p:pic>
        <p:nvPicPr>
          <p:cNvPr id="514" name="Google Shape;514;p19" descr="export--351284582.jpg"/>
          <p:cNvPicPr preferRelativeResize="0"/>
          <p:nvPr/>
        </p:nvPicPr>
        <p:blipFill rotWithShape="1">
          <a:blip r:embed="rId7">
            <a:alphaModFix/>
          </a:blip>
          <a:srcRect l="11700" t="12177" r="10917" b="9951"/>
          <a:stretch/>
        </p:blipFill>
        <p:spPr>
          <a:xfrm>
            <a:off x="7066443" y="631740"/>
            <a:ext cx="2058313" cy="2263009"/>
          </a:xfrm>
          <a:prstGeom prst="rect">
            <a:avLst/>
          </a:prstGeom>
          <a:noFill/>
          <a:ln>
            <a:noFill/>
          </a:ln>
        </p:spPr>
      </p:pic>
      <p:pic>
        <p:nvPicPr>
          <p:cNvPr id="515" name="Google Shape;515;p19" descr="export--351929169.jpg"/>
          <p:cNvPicPr preferRelativeResize="0"/>
          <p:nvPr/>
        </p:nvPicPr>
        <p:blipFill rotWithShape="1">
          <a:blip r:embed="rId8">
            <a:alphaModFix/>
          </a:blip>
          <a:srcRect l="21468" t="21635" r="23164" b="13454"/>
          <a:stretch/>
        </p:blipFill>
        <p:spPr>
          <a:xfrm>
            <a:off x="3195132" y="2872795"/>
            <a:ext cx="1932219" cy="2262730"/>
          </a:xfrm>
          <a:prstGeom prst="rect">
            <a:avLst/>
          </a:prstGeom>
          <a:noFill/>
          <a:ln>
            <a:noFill/>
          </a:ln>
        </p:spPr>
      </p:pic>
      <p:pic>
        <p:nvPicPr>
          <p:cNvPr id="516" name="Google Shape;516;p19"/>
          <p:cNvPicPr preferRelativeResize="0"/>
          <p:nvPr/>
        </p:nvPicPr>
        <p:blipFill rotWithShape="1">
          <a:blip r:embed="rId9">
            <a:alphaModFix/>
          </a:blip>
          <a:srcRect/>
          <a:stretch/>
        </p:blipFill>
        <p:spPr>
          <a:xfrm>
            <a:off x="3197260" y="2676009"/>
            <a:ext cx="271935" cy="271935"/>
          </a:xfrm>
          <a:prstGeom prst="rect">
            <a:avLst/>
          </a:prstGeom>
          <a:noFill/>
          <a:ln>
            <a:noFill/>
          </a:ln>
        </p:spPr>
      </p:pic>
      <p:sp>
        <p:nvSpPr>
          <p:cNvPr id="517" name="Google Shape;517;p19"/>
          <p:cNvSpPr txBox="1"/>
          <p:nvPr/>
        </p:nvSpPr>
        <p:spPr>
          <a:xfrm>
            <a:off x="3190900" y="269537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518" name="Google Shape;518;p19"/>
          <p:cNvPicPr preferRelativeResize="0"/>
          <p:nvPr/>
        </p:nvPicPr>
        <p:blipFill rotWithShape="1">
          <a:blip r:embed="rId9">
            <a:alphaModFix/>
          </a:blip>
          <a:srcRect/>
          <a:stretch/>
        </p:blipFill>
        <p:spPr>
          <a:xfrm>
            <a:off x="5067057" y="2676009"/>
            <a:ext cx="271935" cy="271935"/>
          </a:xfrm>
          <a:prstGeom prst="rect">
            <a:avLst/>
          </a:prstGeom>
          <a:noFill/>
          <a:ln>
            <a:noFill/>
          </a:ln>
        </p:spPr>
      </p:pic>
      <p:sp>
        <p:nvSpPr>
          <p:cNvPr id="519" name="Google Shape;519;p19"/>
          <p:cNvSpPr txBox="1"/>
          <p:nvPr/>
        </p:nvSpPr>
        <p:spPr>
          <a:xfrm>
            <a:off x="5060697" y="269537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520" name="Google Shape;520;p19"/>
          <p:cNvPicPr preferRelativeResize="0"/>
          <p:nvPr/>
        </p:nvPicPr>
        <p:blipFill rotWithShape="1">
          <a:blip r:embed="rId9">
            <a:alphaModFix/>
          </a:blip>
          <a:srcRect/>
          <a:stretch/>
        </p:blipFill>
        <p:spPr>
          <a:xfrm>
            <a:off x="7044533" y="2676009"/>
            <a:ext cx="271935" cy="271935"/>
          </a:xfrm>
          <a:prstGeom prst="rect">
            <a:avLst/>
          </a:prstGeom>
          <a:noFill/>
          <a:ln>
            <a:noFill/>
          </a:ln>
        </p:spPr>
      </p:pic>
      <p:sp>
        <p:nvSpPr>
          <p:cNvPr id="521" name="Google Shape;521;p19"/>
          <p:cNvSpPr txBox="1"/>
          <p:nvPr/>
        </p:nvSpPr>
        <p:spPr>
          <a:xfrm>
            <a:off x="7038173" y="269537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522" name="Google Shape;522;p19"/>
          <p:cNvPicPr preferRelativeResize="0"/>
          <p:nvPr/>
        </p:nvPicPr>
        <p:blipFill rotWithShape="1">
          <a:blip r:embed="rId9">
            <a:alphaModFix/>
          </a:blip>
          <a:srcRect/>
          <a:stretch/>
        </p:blipFill>
        <p:spPr>
          <a:xfrm>
            <a:off x="7044533" y="4843335"/>
            <a:ext cx="271935" cy="271935"/>
          </a:xfrm>
          <a:prstGeom prst="rect">
            <a:avLst/>
          </a:prstGeom>
          <a:noFill/>
          <a:ln>
            <a:noFill/>
          </a:ln>
        </p:spPr>
      </p:pic>
      <p:sp>
        <p:nvSpPr>
          <p:cNvPr id="523" name="Google Shape;523;p19"/>
          <p:cNvSpPr txBox="1"/>
          <p:nvPr/>
        </p:nvSpPr>
        <p:spPr>
          <a:xfrm>
            <a:off x="7038173" y="486270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524" name="Google Shape;524;p19"/>
          <p:cNvPicPr preferRelativeResize="0"/>
          <p:nvPr/>
        </p:nvPicPr>
        <p:blipFill rotWithShape="1">
          <a:blip r:embed="rId9">
            <a:alphaModFix/>
          </a:blip>
          <a:srcRect/>
          <a:stretch/>
        </p:blipFill>
        <p:spPr>
          <a:xfrm>
            <a:off x="5083842" y="4843335"/>
            <a:ext cx="271935" cy="271935"/>
          </a:xfrm>
          <a:prstGeom prst="rect">
            <a:avLst/>
          </a:prstGeom>
          <a:noFill/>
          <a:ln>
            <a:noFill/>
          </a:ln>
        </p:spPr>
      </p:pic>
      <p:sp>
        <p:nvSpPr>
          <p:cNvPr id="525" name="Google Shape;525;p19"/>
          <p:cNvSpPr txBox="1"/>
          <p:nvPr/>
        </p:nvSpPr>
        <p:spPr>
          <a:xfrm>
            <a:off x="5077482" y="486270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526" name="Google Shape;526;p19"/>
          <p:cNvPicPr preferRelativeResize="0"/>
          <p:nvPr/>
        </p:nvPicPr>
        <p:blipFill rotWithShape="1">
          <a:blip r:embed="rId9">
            <a:alphaModFix/>
          </a:blip>
          <a:srcRect/>
          <a:stretch/>
        </p:blipFill>
        <p:spPr>
          <a:xfrm>
            <a:off x="3197155" y="4843335"/>
            <a:ext cx="271935" cy="271935"/>
          </a:xfrm>
          <a:prstGeom prst="rect">
            <a:avLst/>
          </a:prstGeom>
          <a:noFill/>
          <a:ln>
            <a:noFill/>
          </a:ln>
        </p:spPr>
      </p:pic>
      <p:sp>
        <p:nvSpPr>
          <p:cNvPr id="527" name="Google Shape;527;p19"/>
          <p:cNvSpPr txBox="1"/>
          <p:nvPr/>
        </p:nvSpPr>
        <p:spPr>
          <a:xfrm>
            <a:off x="3190795" y="486270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cxnSp>
        <p:nvCxnSpPr>
          <p:cNvPr id="528" name="Google Shape;528;p19"/>
          <p:cNvCxnSpPr/>
          <p:nvPr/>
        </p:nvCxnSpPr>
        <p:spPr>
          <a:xfrm flipH="1">
            <a:off x="4617888" y="1143000"/>
            <a:ext cx="154044" cy="160700"/>
          </a:xfrm>
          <a:prstGeom prst="straightConnector1">
            <a:avLst/>
          </a:prstGeom>
          <a:noFill/>
          <a:ln w="9525" cap="flat" cmpd="sng">
            <a:solidFill>
              <a:srgbClr val="FFFF00"/>
            </a:solidFill>
            <a:prstDash val="solid"/>
            <a:round/>
            <a:headEnd type="none" w="sm" len="sm"/>
            <a:tailEnd type="triangle" w="med" len="med"/>
          </a:ln>
        </p:spPr>
      </p:cxnSp>
      <p:cxnSp>
        <p:nvCxnSpPr>
          <p:cNvPr id="529" name="Google Shape;529;p19"/>
          <p:cNvCxnSpPr/>
          <p:nvPr/>
        </p:nvCxnSpPr>
        <p:spPr>
          <a:xfrm>
            <a:off x="3329995" y="1722355"/>
            <a:ext cx="235658" cy="0"/>
          </a:xfrm>
          <a:prstGeom prst="straightConnector1">
            <a:avLst/>
          </a:prstGeom>
          <a:noFill/>
          <a:ln w="9525" cap="flat" cmpd="sng">
            <a:solidFill>
              <a:srgbClr val="FFFF00"/>
            </a:solidFill>
            <a:prstDash val="solid"/>
            <a:round/>
            <a:headEnd type="none" w="sm" len="sm"/>
            <a:tailEnd type="triangle" w="med" len="med"/>
          </a:ln>
        </p:spPr>
      </p:cxnSp>
      <p:cxnSp>
        <p:nvCxnSpPr>
          <p:cNvPr id="530" name="Google Shape;530;p19"/>
          <p:cNvCxnSpPr/>
          <p:nvPr/>
        </p:nvCxnSpPr>
        <p:spPr>
          <a:xfrm flipH="1">
            <a:off x="6489788" y="1143000"/>
            <a:ext cx="154044" cy="160700"/>
          </a:xfrm>
          <a:prstGeom prst="straightConnector1">
            <a:avLst/>
          </a:prstGeom>
          <a:noFill/>
          <a:ln w="9525" cap="flat" cmpd="sng">
            <a:solidFill>
              <a:srgbClr val="FFFF00"/>
            </a:solidFill>
            <a:prstDash val="solid"/>
            <a:round/>
            <a:headEnd type="none" w="sm" len="sm"/>
            <a:tailEnd type="triangle" w="med" len="med"/>
          </a:ln>
        </p:spPr>
      </p:cxnSp>
      <p:cxnSp>
        <p:nvCxnSpPr>
          <p:cNvPr id="531" name="Google Shape;531;p19"/>
          <p:cNvCxnSpPr/>
          <p:nvPr/>
        </p:nvCxnSpPr>
        <p:spPr>
          <a:xfrm>
            <a:off x="5355777" y="1650659"/>
            <a:ext cx="235658" cy="0"/>
          </a:xfrm>
          <a:prstGeom prst="straightConnector1">
            <a:avLst/>
          </a:prstGeom>
          <a:noFill/>
          <a:ln w="9525" cap="flat" cmpd="sng">
            <a:solidFill>
              <a:srgbClr val="FFFF00"/>
            </a:solidFill>
            <a:prstDash val="solid"/>
            <a:round/>
            <a:headEnd type="none" w="sm" len="sm"/>
            <a:tailEnd type="triangle" w="med" len="med"/>
          </a:ln>
        </p:spPr>
      </p:cxnSp>
      <p:cxnSp>
        <p:nvCxnSpPr>
          <p:cNvPr id="532" name="Google Shape;532;p19"/>
          <p:cNvCxnSpPr/>
          <p:nvPr/>
        </p:nvCxnSpPr>
        <p:spPr>
          <a:xfrm flipH="1">
            <a:off x="4617888" y="3398505"/>
            <a:ext cx="154044" cy="160700"/>
          </a:xfrm>
          <a:prstGeom prst="straightConnector1">
            <a:avLst/>
          </a:prstGeom>
          <a:noFill/>
          <a:ln w="9525" cap="flat" cmpd="sng">
            <a:solidFill>
              <a:srgbClr val="FFFF00"/>
            </a:solidFill>
            <a:prstDash val="solid"/>
            <a:round/>
            <a:headEnd type="none" w="sm" len="sm"/>
            <a:tailEnd type="triangle" w="med" len="med"/>
          </a:ln>
        </p:spPr>
      </p:cxnSp>
      <p:cxnSp>
        <p:nvCxnSpPr>
          <p:cNvPr id="533" name="Google Shape;533;p19"/>
          <p:cNvCxnSpPr/>
          <p:nvPr/>
        </p:nvCxnSpPr>
        <p:spPr>
          <a:xfrm>
            <a:off x="3329995" y="3977860"/>
            <a:ext cx="235658" cy="0"/>
          </a:xfrm>
          <a:prstGeom prst="straightConnector1">
            <a:avLst/>
          </a:prstGeom>
          <a:noFill/>
          <a:ln w="9525" cap="flat" cmpd="sng">
            <a:solidFill>
              <a:srgbClr val="FFFF00"/>
            </a:solidFill>
            <a:prstDash val="solid"/>
            <a:round/>
            <a:headEnd type="none" w="sm" len="sm"/>
            <a:tailEnd type="triangle" w="med" len="med"/>
          </a:ln>
        </p:spPr>
      </p:cxnSp>
      <p:cxnSp>
        <p:nvCxnSpPr>
          <p:cNvPr id="534" name="Google Shape;534;p19"/>
          <p:cNvCxnSpPr/>
          <p:nvPr/>
        </p:nvCxnSpPr>
        <p:spPr>
          <a:xfrm flipH="1">
            <a:off x="6489788" y="3398505"/>
            <a:ext cx="154044" cy="160700"/>
          </a:xfrm>
          <a:prstGeom prst="straightConnector1">
            <a:avLst/>
          </a:prstGeom>
          <a:noFill/>
          <a:ln w="9525" cap="flat" cmpd="sng">
            <a:solidFill>
              <a:srgbClr val="FFFF00"/>
            </a:solidFill>
            <a:prstDash val="solid"/>
            <a:round/>
            <a:headEnd type="none" w="sm" len="sm"/>
            <a:tailEnd type="triangle" w="med" len="med"/>
          </a:ln>
        </p:spPr>
      </p:cxnSp>
      <p:cxnSp>
        <p:nvCxnSpPr>
          <p:cNvPr id="535" name="Google Shape;535;p19"/>
          <p:cNvCxnSpPr/>
          <p:nvPr/>
        </p:nvCxnSpPr>
        <p:spPr>
          <a:xfrm>
            <a:off x="5355777" y="3906164"/>
            <a:ext cx="235658" cy="0"/>
          </a:xfrm>
          <a:prstGeom prst="straightConnector1">
            <a:avLst/>
          </a:prstGeom>
          <a:noFill/>
          <a:ln w="9525" cap="flat" cmpd="sng">
            <a:solidFill>
              <a:srgbClr val="FFFF00"/>
            </a:solidFill>
            <a:prstDash val="solid"/>
            <a:round/>
            <a:headEnd type="none" w="sm" len="sm"/>
            <a:tailEnd type="triangle" w="med" len="med"/>
          </a:ln>
        </p:spPr>
      </p:cxnSp>
      <p:cxnSp>
        <p:nvCxnSpPr>
          <p:cNvPr id="536" name="Google Shape;536;p19"/>
          <p:cNvCxnSpPr/>
          <p:nvPr/>
        </p:nvCxnSpPr>
        <p:spPr>
          <a:xfrm rot="10800000" flipH="1">
            <a:off x="7610475" y="4089884"/>
            <a:ext cx="38197" cy="24916"/>
          </a:xfrm>
          <a:prstGeom prst="straightConnector1">
            <a:avLst/>
          </a:prstGeom>
          <a:noFill/>
          <a:ln w="38100" cap="flat" cmpd="sng">
            <a:solidFill>
              <a:srgbClr val="FF0000"/>
            </a:solidFill>
            <a:prstDash val="solid"/>
            <a:round/>
            <a:headEnd type="none" w="sm" len="sm"/>
            <a:tailEnd type="triangle" w="med" len="med"/>
          </a:ln>
        </p:spPr>
      </p:cxnSp>
      <p:cxnSp>
        <p:nvCxnSpPr>
          <p:cNvPr id="537" name="Google Shape;537;p19"/>
          <p:cNvCxnSpPr/>
          <p:nvPr/>
        </p:nvCxnSpPr>
        <p:spPr>
          <a:xfrm flipH="1">
            <a:off x="8511027" y="3526489"/>
            <a:ext cx="80523" cy="50782"/>
          </a:xfrm>
          <a:prstGeom prst="straightConnector1">
            <a:avLst/>
          </a:prstGeom>
          <a:noFill/>
          <a:ln w="38100" cap="flat" cmpd="sng">
            <a:solidFill>
              <a:srgbClr val="FF0000"/>
            </a:solidFill>
            <a:prstDash val="solid"/>
            <a:round/>
            <a:headEnd type="none" w="sm" len="sm"/>
            <a:tailEnd type="triangle" w="med" len="med"/>
          </a:ln>
        </p:spPr>
      </p:cxnSp>
      <p:sp>
        <p:nvSpPr>
          <p:cNvPr id="538" name="Google Shape;538;p19"/>
          <p:cNvSpPr txBox="1"/>
          <p:nvPr/>
        </p:nvSpPr>
        <p:spPr>
          <a:xfrm>
            <a:off x="412206" y="2790532"/>
            <a:ext cx="3346513"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chemeClr val="lt1"/>
                </a:solidFill>
                <a:latin typeface="Arial"/>
                <a:ea typeface="Arial"/>
                <a:cs typeface="Arial"/>
                <a:sym typeface="Arial"/>
              </a:rPr>
              <a:t>Three days after the onset of the symptoms</a:t>
            </a:r>
            <a:endParaRPr/>
          </a:p>
        </p:txBody>
      </p:sp>
      <p:sp>
        <p:nvSpPr>
          <p:cNvPr id="539" name="Google Shape;539;p19"/>
          <p:cNvSpPr txBox="1"/>
          <p:nvPr/>
        </p:nvSpPr>
        <p:spPr>
          <a:xfrm>
            <a:off x="1537942" y="2307564"/>
            <a:ext cx="1808560"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chemeClr val="lt1"/>
                </a:solidFill>
                <a:latin typeface="Arial"/>
                <a:ea typeface="Arial"/>
                <a:cs typeface="Arial"/>
                <a:sym typeface="Arial"/>
              </a:rPr>
              <a:t>Onset of the symptoms</a:t>
            </a:r>
            <a:endParaRPr/>
          </a:p>
        </p:txBody>
      </p:sp>
      <p:cxnSp>
        <p:nvCxnSpPr>
          <p:cNvPr id="540" name="Google Shape;540;p19"/>
          <p:cNvCxnSpPr/>
          <p:nvPr/>
        </p:nvCxnSpPr>
        <p:spPr>
          <a:xfrm>
            <a:off x="1591947" y="2578867"/>
            <a:ext cx="1705140" cy="23615"/>
          </a:xfrm>
          <a:prstGeom prst="straightConnector1">
            <a:avLst/>
          </a:prstGeom>
          <a:noFill/>
          <a:ln w="19050" cap="flat" cmpd="sng">
            <a:solidFill>
              <a:srgbClr val="FFFF00"/>
            </a:solidFill>
            <a:prstDash val="dot"/>
            <a:round/>
            <a:headEnd type="none" w="sm" len="sm"/>
            <a:tailEnd type="oval" w="med" len="med"/>
          </a:ln>
        </p:spPr>
      </p:cxnSp>
      <p:cxnSp>
        <p:nvCxnSpPr>
          <p:cNvPr id="541" name="Google Shape;541;p19"/>
          <p:cNvCxnSpPr/>
          <p:nvPr/>
        </p:nvCxnSpPr>
        <p:spPr>
          <a:xfrm>
            <a:off x="412206" y="3064970"/>
            <a:ext cx="2884881" cy="23504"/>
          </a:xfrm>
          <a:prstGeom prst="straightConnector1">
            <a:avLst/>
          </a:prstGeom>
          <a:noFill/>
          <a:ln w="19050" cap="flat" cmpd="sng">
            <a:solidFill>
              <a:srgbClr val="FFFF00"/>
            </a:solidFill>
            <a:prstDash val="dot"/>
            <a:round/>
            <a:headEnd type="none" w="sm" len="sm"/>
            <a:tailEnd type="oval" w="med" len="med"/>
          </a:ln>
        </p:spPr>
      </p:cxnSp>
      <p:sp>
        <p:nvSpPr>
          <p:cNvPr id="79" name="Google Shape;546;p20">
            <a:extLst>
              <a:ext uri="{FF2B5EF4-FFF2-40B4-BE49-F238E27FC236}">
                <a16:creationId xmlns:a16="http://schemas.microsoft.com/office/drawing/2014/main" id="{1E8EFB34-57FB-4B14-8117-1E356AD89433}"/>
              </a:ext>
            </a:extLst>
          </p:cNvPr>
          <p:cNvSpPr txBox="1"/>
          <p:nvPr/>
        </p:nvSpPr>
        <p:spPr>
          <a:xfrm>
            <a:off x="714056" y="24471"/>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Chemotherapy :  </a:t>
            </a:r>
            <a:r>
              <a:rPr lang="en-US" sz="2200" b="1" i="0" u="none" strike="noStrike" cap="none">
                <a:solidFill>
                  <a:srgbClr val="A4C2F4"/>
                </a:solidFill>
                <a:latin typeface="Arial"/>
                <a:ea typeface="Arial"/>
                <a:cs typeface="Arial"/>
                <a:sym typeface="Arial"/>
              </a:rPr>
              <a:t>Cerebellar Toxicity and “Chemo-Brain” </a:t>
            </a:r>
            <a:endParaRPr/>
          </a:p>
        </p:txBody>
      </p:sp>
      <p:sp>
        <p:nvSpPr>
          <p:cNvPr id="80" name="Google Shape;547;p20">
            <a:extLst>
              <a:ext uri="{FF2B5EF4-FFF2-40B4-BE49-F238E27FC236}">
                <a16:creationId xmlns:a16="http://schemas.microsoft.com/office/drawing/2014/main" id="{5921CC68-BE55-4FA5-8657-3912ABC8E79C}"/>
              </a:ext>
            </a:extLst>
          </p:cNvPr>
          <p:cNvSpPr txBox="1"/>
          <p:nvPr/>
        </p:nvSpPr>
        <p:spPr>
          <a:xfrm>
            <a:off x="0" y="620316"/>
            <a:ext cx="9048750" cy="49241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A </a:t>
            </a:r>
            <a:r>
              <a:rPr lang="en-US" sz="1000" b="0" i="0" u="none" strike="noStrike" cap="none">
                <a:solidFill>
                  <a:srgbClr val="A4C2F4"/>
                </a:solidFill>
                <a:latin typeface="Arial"/>
                <a:ea typeface="Arial"/>
                <a:cs typeface="Arial"/>
                <a:sym typeface="Arial"/>
              </a:rPr>
              <a:t>cerebellar syndrome </a:t>
            </a:r>
            <a:r>
              <a:rPr lang="en-US" sz="1000" b="0" i="0" u="none" strike="noStrike" cap="none">
                <a:solidFill>
                  <a:schemeClr val="lt1"/>
                </a:solidFill>
                <a:latin typeface="Arial"/>
                <a:ea typeface="Arial"/>
                <a:cs typeface="Arial"/>
                <a:sym typeface="Arial"/>
              </a:rPr>
              <a:t>can occur in up to 10% to 20% of patients undergoing systemic treatment with cytosine arabinoside (ara-C; Cytosar-U or Depocyt). Patients present with ataxia, dysmetria, gait imbalance, and nystagmus. </a:t>
            </a:r>
            <a:endParaRPr/>
          </a:p>
        </p:txBody>
      </p:sp>
      <p:pic>
        <p:nvPicPr>
          <p:cNvPr id="81" name="Google Shape;548;p20">
            <a:extLst>
              <a:ext uri="{FF2B5EF4-FFF2-40B4-BE49-F238E27FC236}">
                <a16:creationId xmlns:a16="http://schemas.microsoft.com/office/drawing/2014/main" id="{4C886A8F-502F-41E8-BE79-4BCDC0FDA025}"/>
              </a:ext>
            </a:extLst>
          </p:cNvPr>
          <p:cNvPicPr preferRelativeResize="0"/>
          <p:nvPr/>
        </p:nvPicPr>
        <p:blipFill rotWithShape="1">
          <a:blip r:embed="rId10">
            <a:alphaModFix/>
          </a:blip>
          <a:srcRect l="15600" t="3274" r="3531" b="20097"/>
          <a:stretch/>
        </p:blipFill>
        <p:spPr>
          <a:xfrm>
            <a:off x="81766" y="1130075"/>
            <a:ext cx="1984571" cy="1880541"/>
          </a:xfrm>
          <a:prstGeom prst="rect">
            <a:avLst/>
          </a:prstGeom>
          <a:noFill/>
          <a:ln>
            <a:noFill/>
          </a:ln>
        </p:spPr>
      </p:pic>
      <p:pic>
        <p:nvPicPr>
          <p:cNvPr id="82" name="Google Shape;549;p20">
            <a:extLst>
              <a:ext uri="{FF2B5EF4-FFF2-40B4-BE49-F238E27FC236}">
                <a16:creationId xmlns:a16="http://schemas.microsoft.com/office/drawing/2014/main" id="{8C84CF13-4337-4F06-8591-A0FEBD1E7BA6}"/>
              </a:ext>
            </a:extLst>
          </p:cNvPr>
          <p:cNvPicPr preferRelativeResize="0"/>
          <p:nvPr/>
        </p:nvPicPr>
        <p:blipFill rotWithShape="1">
          <a:blip r:embed="rId11">
            <a:alphaModFix/>
          </a:blip>
          <a:srcRect l="16653" t="50780" r="14463" b="21546"/>
          <a:stretch/>
        </p:blipFill>
        <p:spPr>
          <a:xfrm>
            <a:off x="2066836" y="2134112"/>
            <a:ext cx="1838664" cy="888605"/>
          </a:xfrm>
          <a:prstGeom prst="rect">
            <a:avLst/>
          </a:prstGeom>
          <a:noFill/>
          <a:ln>
            <a:noFill/>
          </a:ln>
        </p:spPr>
      </p:pic>
      <p:pic>
        <p:nvPicPr>
          <p:cNvPr id="83" name="Google Shape;550;p20">
            <a:extLst>
              <a:ext uri="{FF2B5EF4-FFF2-40B4-BE49-F238E27FC236}">
                <a16:creationId xmlns:a16="http://schemas.microsoft.com/office/drawing/2014/main" id="{F2D12A52-809B-4C0C-BFEA-E911071827FE}"/>
              </a:ext>
            </a:extLst>
          </p:cNvPr>
          <p:cNvPicPr preferRelativeResize="0"/>
          <p:nvPr/>
        </p:nvPicPr>
        <p:blipFill rotWithShape="1">
          <a:blip r:embed="rId12">
            <a:alphaModFix/>
          </a:blip>
          <a:srcRect l="15825" t="48888" r="16875" b="18013"/>
          <a:stretch/>
        </p:blipFill>
        <p:spPr>
          <a:xfrm>
            <a:off x="2069015" y="1153384"/>
            <a:ext cx="1838666" cy="984228"/>
          </a:xfrm>
          <a:prstGeom prst="rect">
            <a:avLst/>
          </a:prstGeom>
          <a:noFill/>
          <a:ln>
            <a:noFill/>
          </a:ln>
        </p:spPr>
      </p:pic>
      <p:pic>
        <p:nvPicPr>
          <p:cNvPr id="84" name="Google Shape;551;p20">
            <a:extLst>
              <a:ext uri="{FF2B5EF4-FFF2-40B4-BE49-F238E27FC236}">
                <a16:creationId xmlns:a16="http://schemas.microsoft.com/office/drawing/2014/main" id="{9117361C-1EAC-4CD0-837B-3DD5BF2828E3}"/>
              </a:ext>
            </a:extLst>
          </p:cNvPr>
          <p:cNvPicPr preferRelativeResize="0"/>
          <p:nvPr/>
        </p:nvPicPr>
        <p:blipFill rotWithShape="1">
          <a:blip r:embed="rId13">
            <a:alphaModFix/>
          </a:blip>
          <a:srcRect l="19261" t="50813" r="17387" b="14549"/>
          <a:stretch/>
        </p:blipFill>
        <p:spPr>
          <a:xfrm>
            <a:off x="2099353" y="3193047"/>
            <a:ext cx="1806148" cy="987473"/>
          </a:xfrm>
          <a:prstGeom prst="rect">
            <a:avLst/>
          </a:prstGeom>
          <a:noFill/>
          <a:ln>
            <a:noFill/>
          </a:ln>
        </p:spPr>
      </p:pic>
      <p:pic>
        <p:nvPicPr>
          <p:cNvPr id="85" name="Google Shape;552;p20">
            <a:extLst>
              <a:ext uri="{FF2B5EF4-FFF2-40B4-BE49-F238E27FC236}">
                <a16:creationId xmlns:a16="http://schemas.microsoft.com/office/drawing/2014/main" id="{7F6362D5-F682-48D2-B61C-A44C25417715}"/>
              </a:ext>
            </a:extLst>
          </p:cNvPr>
          <p:cNvPicPr preferRelativeResize="0"/>
          <p:nvPr/>
        </p:nvPicPr>
        <p:blipFill rotWithShape="1">
          <a:blip r:embed="rId14">
            <a:alphaModFix/>
          </a:blip>
          <a:srcRect l="13315" t="6844" r="4347" b="19142"/>
          <a:stretch/>
        </p:blipFill>
        <p:spPr>
          <a:xfrm>
            <a:off x="81766" y="3193047"/>
            <a:ext cx="2017586" cy="1813610"/>
          </a:xfrm>
          <a:prstGeom prst="rect">
            <a:avLst/>
          </a:prstGeom>
          <a:noFill/>
          <a:ln>
            <a:noFill/>
          </a:ln>
        </p:spPr>
      </p:pic>
      <p:sp>
        <p:nvSpPr>
          <p:cNvPr id="86" name="Google Shape;553;p20">
            <a:extLst>
              <a:ext uri="{FF2B5EF4-FFF2-40B4-BE49-F238E27FC236}">
                <a16:creationId xmlns:a16="http://schemas.microsoft.com/office/drawing/2014/main" id="{3CED04EA-E536-4D33-A4CC-AE4D6AF0F710}"/>
              </a:ext>
            </a:extLst>
          </p:cNvPr>
          <p:cNvSpPr txBox="1"/>
          <p:nvPr/>
        </p:nvSpPr>
        <p:spPr>
          <a:xfrm>
            <a:off x="3924118" y="1026633"/>
            <a:ext cx="5155466" cy="6463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Ara-C is </a:t>
            </a:r>
            <a:r>
              <a:rPr lang="en-US" sz="1000" b="0" i="0" u="none" strike="noStrike" cap="none">
                <a:solidFill>
                  <a:srgbClr val="A4C2F4"/>
                </a:solidFill>
                <a:latin typeface="Arial"/>
                <a:ea typeface="Arial"/>
                <a:cs typeface="Arial"/>
                <a:sym typeface="Arial"/>
              </a:rPr>
              <a:t>directly toxic to the Purkinje cells </a:t>
            </a:r>
            <a:r>
              <a:rPr lang="en-US" sz="1000" b="0" i="0" u="none" strike="noStrike" cap="none">
                <a:solidFill>
                  <a:schemeClr val="lt1"/>
                </a:solidFill>
                <a:latin typeface="Arial"/>
                <a:ea typeface="Arial"/>
                <a:cs typeface="Arial"/>
                <a:sym typeface="Arial"/>
              </a:rPr>
              <a:t>of the cerebellum. Most patients recover when the drug is discontinued. Imaging is </a:t>
            </a:r>
            <a:r>
              <a:rPr lang="en-US" sz="1000" b="0" i="0" u="none" strike="noStrike" cap="none">
                <a:solidFill>
                  <a:srgbClr val="A4C2F4"/>
                </a:solidFill>
                <a:latin typeface="Arial"/>
                <a:ea typeface="Arial"/>
                <a:cs typeface="Arial"/>
                <a:sym typeface="Arial"/>
              </a:rPr>
              <a:t>usually normal initially with cerebellar atrophy developing months after treatment. </a:t>
            </a:r>
            <a:r>
              <a:rPr lang="en-US" sz="1000" b="0" i="0" u="none" strike="noStrike" cap="none">
                <a:solidFill>
                  <a:schemeClr val="lt1"/>
                </a:solidFill>
                <a:latin typeface="Arial"/>
                <a:ea typeface="Arial"/>
                <a:cs typeface="Arial"/>
                <a:sym typeface="Arial"/>
              </a:rPr>
              <a:t>5-FU can also cause a cerebellar syndrome.</a:t>
            </a:r>
            <a:endParaRPr sz="1000" b="0" i="0" u="none" strike="noStrike" cap="none">
              <a:solidFill>
                <a:schemeClr val="lt1"/>
              </a:solidFill>
              <a:latin typeface="Arial"/>
              <a:ea typeface="Arial"/>
              <a:cs typeface="Arial"/>
              <a:sym typeface="Arial"/>
            </a:endParaRPr>
          </a:p>
        </p:txBody>
      </p:sp>
      <p:pic>
        <p:nvPicPr>
          <p:cNvPr id="87" name="Google Shape;554;p20">
            <a:extLst>
              <a:ext uri="{FF2B5EF4-FFF2-40B4-BE49-F238E27FC236}">
                <a16:creationId xmlns:a16="http://schemas.microsoft.com/office/drawing/2014/main" id="{406E8F7D-DFA8-4DFE-9763-C5DE51B5FF16}"/>
              </a:ext>
            </a:extLst>
          </p:cNvPr>
          <p:cNvPicPr preferRelativeResize="0"/>
          <p:nvPr/>
        </p:nvPicPr>
        <p:blipFill rotWithShape="1">
          <a:blip r:embed="rId15">
            <a:alphaModFix/>
          </a:blip>
          <a:srcRect l="16486" t="12726" r="19383" b="5208"/>
          <a:stretch/>
        </p:blipFill>
        <p:spPr>
          <a:xfrm>
            <a:off x="7500105" y="2232146"/>
            <a:ext cx="1590145" cy="2034846"/>
          </a:xfrm>
          <a:prstGeom prst="ellipse">
            <a:avLst/>
          </a:prstGeom>
          <a:noFill/>
          <a:ln>
            <a:noFill/>
          </a:ln>
        </p:spPr>
      </p:pic>
      <p:pic>
        <p:nvPicPr>
          <p:cNvPr id="88" name="Google Shape;555;p20">
            <a:extLst>
              <a:ext uri="{FF2B5EF4-FFF2-40B4-BE49-F238E27FC236}">
                <a16:creationId xmlns:a16="http://schemas.microsoft.com/office/drawing/2014/main" id="{C61C47EA-3763-4798-B32E-CB52EAC496D3}"/>
              </a:ext>
            </a:extLst>
          </p:cNvPr>
          <p:cNvPicPr preferRelativeResize="0"/>
          <p:nvPr/>
        </p:nvPicPr>
        <p:blipFill rotWithShape="1">
          <a:blip r:embed="rId16">
            <a:alphaModFix/>
          </a:blip>
          <a:srcRect l="15667" t="57423" r="17035" b="11054"/>
          <a:stretch/>
        </p:blipFill>
        <p:spPr>
          <a:xfrm>
            <a:off x="2099353" y="4154530"/>
            <a:ext cx="1819246" cy="852128"/>
          </a:xfrm>
          <a:prstGeom prst="rect">
            <a:avLst/>
          </a:prstGeom>
          <a:noFill/>
          <a:ln>
            <a:noFill/>
          </a:ln>
        </p:spPr>
      </p:pic>
      <p:pic>
        <p:nvPicPr>
          <p:cNvPr id="89" name="Google Shape;556;p20">
            <a:extLst>
              <a:ext uri="{FF2B5EF4-FFF2-40B4-BE49-F238E27FC236}">
                <a16:creationId xmlns:a16="http://schemas.microsoft.com/office/drawing/2014/main" id="{790E54F0-F457-470E-88FA-E3C6366A3494}"/>
              </a:ext>
            </a:extLst>
          </p:cNvPr>
          <p:cNvPicPr preferRelativeResize="0"/>
          <p:nvPr/>
        </p:nvPicPr>
        <p:blipFill rotWithShape="1">
          <a:blip r:embed="rId17">
            <a:alphaModFix/>
          </a:blip>
          <a:srcRect l="17805" t="12820" r="19327" b="6896"/>
          <a:stretch/>
        </p:blipFill>
        <p:spPr>
          <a:xfrm>
            <a:off x="5820427" y="2261077"/>
            <a:ext cx="1574768" cy="2011022"/>
          </a:xfrm>
          <a:prstGeom prst="ellipse">
            <a:avLst/>
          </a:prstGeom>
          <a:noFill/>
          <a:ln>
            <a:noFill/>
          </a:ln>
        </p:spPr>
      </p:pic>
      <p:sp>
        <p:nvSpPr>
          <p:cNvPr id="90" name="Google Shape;557;p20">
            <a:extLst>
              <a:ext uri="{FF2B5EF4-FFF2-40B4-BE49-F238E27FC236}">
                <a16:creationId xmlns:a16="http://schemas.microsoft.com/office/drawing/2014/main" id="{BB90FDCF-0BAC-478F-B87C-1A43800E2984}"/>
              </a:ext>
            </a:extLst>
          </p:cNvPr>
          <p:cNvSpPr txBox="1"/>
          <p:nvPr/>
        </p:nvSpPr>
        <p:spPr>
          <a:xfrm>
            <a:off x="3931523" y="1705977"/>
            <a:ext cx="5157371" cy="6463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rgbClr val="A4C2F4"/>
                </a:solidFill>
                <a:latin typeface="Arial"/>
                <a:ea typeface="Arial"/>
                <a:cs typeface="Arial"/>
                <a:sym typeface="Arial"/>
              </a:rPr>
              <a:t>Chemotherapy-related cognitive impairment </a:t>
            </a:r>
            <a:r>
              <a:rPr lang="en-US" sz="1000" b="0" i="0" u="none" strike="noStrike" cap="none">
                <a:solidFill>
                  <a:schemeClr val="lt1"/>
                </a:solidFill>
                <a:latin typeface="Arial"/>
                <a:ea typeface="Arial"/>
                <a:cs typeface="Arial"/>
                <a:sym typeface="Arial"/>
              </a:rPr>
              <a:t>is colloquially known </a:t>
            </a:r>
            <a:r>
              <a:rPr lang="en-US" sz="1000" b="0" i="0" u="none" strike="noStrike" cap="none">
                <a:solidFill>
                  <a:srgbClr val="A4C2F4"/>
                </a:solidFill>
                <a:latin typeface="Arial"/>
                <a:ea typeface="Arial"/>
                <a:cs typeface="Arial"/>
                <a:sym typeface="Arial"/>
              </a:rPr>
              <a:t>as “chemo-brain”. WM abnormalities </a:t>
            </a:r>
            <a:r>
              <a:rPr lang="en-US" sz="1000" b="0" i="0" u="none" strike="noStrike" cap="none">
                <a:solidFill>
                  <a:schemeClr val="lt1"/>
                </a:solidFill>
                <a:latin typeface="Arial"/>
                <a:ea typeface="Arial"/>
                <a:cs typeface="Arial"/>
                <a:sym typeface="Arial"/>
              </a:rPr>
              <a:t>and </a:t>
            </a:r>
            <a:r>
              <a:rPr lang="en-US" sz="1000" b="0" i="0" u="none" strike="noStrike" cap="none">
                <a:solidFill>
                  <a:srgbClr val="A4C2F4"/>
                </a:solidFill>
                <a:latin typeface="Arial"/>
                <a:ea typeface="Arial"/>
                <a:cs typeface="Arial"/>
                <a:sym typeface="Arial"/>
              </a:rPr>
              <a:t>reduced brain volume </a:t>
            </a:r>
            <a:r>
              <a:rPr lang="en-US" sz="1000" b="0" i="0" u="none" strike="noStrike" cap="none">
                <a:solidFill>
                  <a:schemeClr val="lt1"/>
                </a:solidFill>
                <a:latin typeface="Arial"/>
                <a:ea typeface="Arial"/>
                <a:cs typeface="Arial"/>
                <a:sym typeface="Arial"/>
              </a:rPr>
              <a:t>are reported in patients with chemotherapy-related cognitive impairment.</a:t>
            </a:r>
            <a:endParaRPr sz="1000" b="0" i="0" u="none" strike="noStrike" cap="none">
              <a:solidFill>
                <a:schemeClr val="lt1"/>
              </a:solidFill>
              <a:latin typeface="Arial"/>
              <a:ea typeface="Arial"/>
              <a:cs typeface="Arial"/>
              <a:sym typeface="Arial"/>
            </a:endParaRPr>
          </a:p>
        </p:txBody>
      </p:sp>
      <p:cxnSp>
        <p:nvCxnSpPr>
          <p:cNvPr id="91" name="Google Shape;558;p20">
            <a:extLst>
              <a:ext uri="{FF2B5EF4-FFF2-40B4-BE49-F238E27FC236}">
                <a16:creationId xmlns:a16="http://schemas.microsoft.com/office/drawing/2014/main" id="{2D264546-A3D5-463E-A28A-2C8BD2B89606}"/>
              </a:ext>
            </a:extLst>
          </p:cNvPr>
          <p:cNvCxnSpPr/>
          <p:nvPr/>
        </p:nvCxnSpPr>
        <p:spPr>
          <a:xfrm flipH="1">
            <a:off x="1588705" y="2216891"/>
            <a:ext cx="180140" cy="64870"/>
          </a:xfrm>
          <a:prstGeom prst="straightConnector1">
            <a:avLst/>
          </a:prstGeom>
          <a:noFill/>
          <a:ln w="9525" cap="flat" cmpd="sng">
            <a:solidFill>
              <a:srgbClr val="FFFF00"/>
            </a:solidFill>
            <a:prstDash val="solid"/>
            <a:round/>
            <a:headEnd type="none" w="sm" len="sm"/>
            <a:tailEnd type="triangle" w="med" len="med"/>
          </a:ln>
        </p:spPr>
      </p:cxnSp>
      <p:cxnSp>
        <p:nvCxnSpPr>
          <p:cNvPr id="92" name="Google Shape;559;p20">
            <a:extLst>
              <a:ext uri="{FF2B5EF4-FFF2-40B4-BE49-F238E27FC236}">
                <a16:creationId xmlns:a16="http://schemas.microsoft.com/office/drawing/2014/main" id="{78D7CD00-D6B3-41AA-811B-F2AA5FA9733C}"/>
              </a:ext>
            </a:extLst>
          </p:cNvPr>
          <p:cNvCxnSpPr/>
          <p:nvPr/>
        </p:nvCxnSpPr>
        <p:spPr>
          <a:xfrm flipH="1">
            <a:off x="1307248" y="1416842"/>
            <a:ext cx="90122" cy="181290"/>
          </a:xfrm>
          <a:prstGeom prst="straightConnector1">
            <a:avLst/>
          </a:prstGeom>
          <a:noFill/>
          <a:ln w="9525" cap="flat" cmpd="sng">
            <a:solidFill>
              <a:srgbClr val="FFFF00"/>
            </a:solidFill>
            <a:prstDash val="solid"/>
            <a:round/>
            <a:headEnd type="none" w="sm" len="sm"/>
            <a:tailEnd type="triangle" w="med" len="med"/>
          </a:ln>
        </p:spPr>
      </p:cxnSp>
      <p:cxnSp>
        <p:nvCxnSpPr>
          <p:cNvPr id="93" name="Google Shape;560;p20">
            <a:extLst>
              <a:ext uri="{FF2B5EF4-FFF2-40B4-BE49-F238E27FC236}">
                <a16:creationId xmlns:a16="http://schemas.microsoft.com/office/drawing/2014/main" id="{045A17C3-6C38-42AC-A2ED-36B117B2F54C}"/>
              </a:ext>
            </a:extLst>
          </p:cNvPr>
          <p:cNvCxnSpPr/>
          <p:nvPr/>
        </p:nvCxnSpPr>
        <p:spPr>
          <a:xfrm flipH="1">
            <a:off x="1617446" y="4167441"/>
            <a:ext cx="180140" cy="64870"/>
          </a:xfrm>
          <a:prstGeom prst="straightConnector1">
            <a:avLst/>
          </a:prstGeom>
          <a:noFill/>
          <a:ln w="9525" cap="flat" cmpd="sng">
            <a:solidFill>
              <a:srgbClr val="FFFF00"/>
            </a:solidFill>
            <a:prstDash val="solid"/>
            <a:round/>
            <a:headEnd type="none" w="sm" len="sm"/>
            <a:tailEnd type="triangle" w="med" len="med"/>
          </a:ln>
        </p:spPr>
      </p:cxnSp>
      <p:pic>
        <p:nvPicPr>
          <p:cNvPr id="94" name="Google Shape;561;p20">
            <a:extLst>
              <a:ext uri="{FF2B5EF4-FFF2-40B4-BE49-F238E27FC236}">
                <a16:creationId xmlns:a16="http://schemas.microsoft.com/office/drawing/2014/main" id="{860CB3E0-EC9C-4BC3-BE42-FB15BFD50B86}"/>
              </a:ext>
            </a:extLst>
          </p:cNvPr>
          <p:cNvPicPr preferRelativeResize="0"/>
          <p:nvPr/>
        </p:nvPicPr>
        <p:blipFill rotWithShape="1">
          <a:blip r:embed="rId9">
            <a:alphaModFix/>
          </a:blip>
          <a:srcRect/>
          <a:stretch/>
        </p:blipFill>
        <p:spPr>
          <a:xfrm>
            <a:off x="77582" y="2754917"/>
            <a:ext cx="271935" cy="271935"/>
          </a:xfrm>
          <a:prstGeom prst="rect">
            <a:avLst/>
          </a:prstGeom>
          <a:noFill/>
          <a:ln>
            <a:noFill/>
          </a:ln>
        </p:spPr>
      </p:pic>
      <p:sp>
        <p:nvSpPr>
          <p:cNvPr id="95" name="Google Shape;562;p20">
            <a:extLst>
              <a:ext uri="{FF2B5EF4-FFF2-40B4-BE49-F238E27FC236}">
                <a16:creationId xmlns:a16="http://schemas.microsoft.com/office/drawing/2014/main" id="{234FD14B-1E27-4B54-A667-01D0862C29A4}"/>
              </a:ext>
            </a:extLst>
          </p:cNvPr>
          <p:cNvSpPr txBox="1"/>
          <p:nvPr/>
        </p:nvSpPr>
        <p:spPr>
          <a:xfrm>
            <a:off x="71222" y="277428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96" name="Google Shape;563;p20">
            <a:extLst>
              <a:ext uri="{FF2B5EF4-FFF2-40B4-BE49-F238E27FC236}">
                <a16:creationId xmlns:a16="http://schemas.microsoft.com/office/drawing/2014/main" id="{8873233A-0A7D-4DBD-8D9A-42B79C94A1C1}"/>
              </a:ext>
            </a:extLst>
          </p:cNvPr>
          <p:cNvPicPr preferRelativeResize="0"/>
          <p:nvPr/>
        </p:nvPicPr>
        <p:blipFill rotWithShape="1">
          <a:blip r:embed="rId9">
            <a:alphaModFix/>
          </a:blip>
          <a:srcRect/>
          <a:stretch/>
        </p:blipFill>
        <p:spPr>
          <a:xfrm>
            <a:off x="2142663" y="2754917"/>
            <a:ext cx="271935" cy="271935"/>
          </a:xfrm>
          <a:prstGeom prst="rect">
            <a:avLst/>
          </a:prstGeom>
          <a:noFill/>
          <a:ln>
            <a:noFill/>
          </a:ln>
        </p:spPr>
      </p:pic>
      <p:sp>
        <p:nvSpPr>
          <p:cNvPr id="97" name="Google Shape;564;p20">
            <a:extLst>
              <a:ext uri="{FF2B5EF4-FFF2-40B4-BE49-F238E27FC236}">
                <a16:creationId xmlns:a16="http://schemas.microsoft.com/office/drawing/2014/main" id="{66181CBC-A996-4A79-A4BB-F2714C82D45E}"/>
              </a:ext>
            </a:extLst>
          </p:cNvPr>
          <p:cNvSpPr txBox="1"/>
          <p:nvPr/>
        </p:nvSpPr>
        <p:spPr>
          <a:xfrm>
            <a:off x="2136303" y="277428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98" name="Google Shape;565;p20">
            <a:extLst>
              <a:ext uri="{FF2B5EF4-FFF2-40B4-BE49-F238E27FC236}">
                <a16:creationId xmlns:a16="http://schemas.microsoft.com/office/drawing/2014/main" id="{59B88902-E906-4EF0-89EA-E4864D3A4BCD}"/>
              </a:ext>
            </a:extLst>
          </p:cNvPr>
          <p:cNvPicPr preferRelativeResize="0"/>
          <p:nvPr/>
        </p:nvPicPr>
        <p:blipFill rotWithShape="1">
          <a:blip r:embed="rId9">
            <a:alphaModFix/>
          </a:blip>
          <a:srcRect/>
          <a:stretch/>
        </p:blipFill>
        <p:spPr>
          <a:xfrm>
            <a:off x="2095038" y="1860344"/>
            <a:ext cx="271935" cy="271935"/>
          </a:xfrm>
          <a:prstGeom prst="rect">
            <a:avLst/>
          </a:prstGeom>
          <a:noFill/>
          <a:ln>
            <a:noFill/>
          </a:ln>
        </p:spPr>
      </p:pic>
      <p:sp>
        <p:nvSpPr>
          <p:cNvPr id="99" name="Google Shape;566;p20">
            <a:extLst>
              <a:ext uri="{FF2B5EF4-FFF2-40B4-BE49-F238E27FC236}">
                <a16:creationId xmlns:a16="http://schemas.microsoft.com/office/drawing/2014/main" id="{B1DFB87C-EB53-47C5-96A7-C60C4E0404EF}"/>
              </a:ext>
            </a:extLst>
          </p:cNvPr>
          <p:cNvSpPr txBox="1"/>
          <p:nvPr/>
        </p:nvSpPr>
        <p:spPr>
          <a:xfrm>
            <a:off x="2088678" y="187971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100" name="Google Shape;567;p20">
            <a:extLst>
              <a:ext uri="{FF2B5EF4-FFF2-40B4-BE49-F238E27FC236}">
                <a16:creationId xmlns:a16="http://schemas.microsoft.com/office/drawing/2014/main" id="{55E426A8-B36A-4496-941C-9C31EB905126}"/>
              </a:ext>
            </a:extLst>
          </p:cNvPr>
          <p:cNvPicPr preferRelativeResize="0"/>
          <p:nvPr/>
        </p:nvPicPr>
        <p:blipFill rotWithShape="1">
          <a:blip r:embed="rId9">
            <a:alphaModFix/>
          </a:blip>
          <a:srcRect/>
          <a:stretch/>
        </p:blipFill>
        <p:spPr>
          <a:xfrm>
            <a:off x="77582" y="4740989"/>
            <a:ext cx="271935" cy="271935"/>
          </a:xfrm>
          <a:prstGeom prst="rect">
            <a:avLst/>
          </a:prstGeom>
          <a:noFill/>
          <a:ln>
            <a:noFill/>
          </a:ln>
        </p:spPr>
      </p:pic>
      <p:sp>
        <p:nvSpPr>
          <p:cNvPr id="101" name="Google Shape;568;p20">
            <a:extLst>
              <a:ext uri="{FF2B5EF4-FFF2-40B4-BE49-F238E27FC236}">
                <a16:creationId xmlns:a16="http://schemas.microsoft.com/office/drawing/2014/main" id="{6EF3F4D8-902E-4399-8EF7-BCFF75691191}"/>
              </a:ext>
            </a:extLst>
          </p:cNvPr>
          <p:cNvSpPr txBox="1"/>
          <p:nvPr/>
        </p:nvSpPr>
        <p:spPr>
          <a:xfrm>
            <a:off x="71222" y="476035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102" name="Google Shape;569;p20">
            <a:extLst>
              <a:ext uri="{FF2B5EF4-FFF2-40B4-BE49-F238E27FC236}">
                <a16:creationId xmlns:a16="http://schemas.microsoft.com/office/drawing/2014/main" id="{1BBE7668-FAD2-4633-B1F0-EECD7CFE8743}"/>
              </a:ext>
            </a:extLst>
          </p:cNvPr>
          <p:cNvPicPr preferRelativeResize="0"/>
          <p:nvPr/>
        </p:nvPicPr>
        <p:blipFill rotWithShape="1">
          <a:blip r:embed="rId9">
            <a:alphaModFix/>
          </a:blip>
          <a:srcRect/>
          <a:stretch/>
        </p:blipFill>
        <p:spPr>
          <a:xfrm>
            <a:off x="2090850" y="4740989"/>
            <a:ext cx="271935" cy="271935"/>
          </a:xfrm>
          <a:prstGeom prst="rect">
            <a:avLst/>
          </a:prstGeom>
          <a:noFill/>
          <a:ln>
            <a:noFill/>
          </a:ln>
        </p:spPr>
      </p:pic>
      <p:sp>
        <p:nvSpPr>
          <p:cNvPr id="103" name="Google Shape;570;p20">
            <a:extLst>
              <a:ext uri="{FF2B5EF4-FFF2-40B4-BE49-F238E27FC236}">
                <a16:creationId xmlns:a16="http://schemas.microsoft.com/office/drawing/2014/main" id="{974A7434-6EFC-40C6-9424-4006933BC8B1}"/>
              </a:ext>
            </a:extLst>
          </p:cNvPr>
          <p:cNvSpPr txBox="1"/>
          <p:nvPr/>
        </p:nvSpPr>
        <p:spPr>
          <a:xfrm>
            <a:off x="2084490" y="476035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104" name="Google Shape;571;p20">
            <a:extLst>
              <a:ext uri="{FF2B5EF4-FFF2-40B4-BE49-F238E27FC236}">
                <a16:creationId xmlns:a16="http://schemas.microsoft.com/office/drawing/2014/main" id="{13C3E63C-ED73-4321-B550-6B088B225627}"/>
              </a:ext>
            </a:extLst>
          </p:cNvPr>
          <p:cNvPicPr preferRelativeResize="0"/>
          <p:nvPr/>
        </p:nvPicPr>
        <p:blipFill rotWithShape="1">
          <a:blip r:embed="rId9">
            <a:alphaModFix/>
          </a:blip>
          <a:srcRect/>
          <a:stretch/>
        </p:blipFill>
        <p:spPr>
          <a:xfrm>
            <a:off x="2097442" y="3896597"/>
            <a:ext cx="271935" cy="271935"/>
          </a:xfrm>
          <a:prstGeom prst="rect">
            <a:avLst/>
          </a:prstGeom>
          <a:noFill/>
          <a:ln>
            <a:noFill/>
          </a:ln>
        </p:spPr>
      </p:pic>
      <p:sp>
        <p:nvSpPr>
          <p:cNvPr id="105" name="Google Shape;572;p20">
            <a:extLst>
              <a:ext uri="{FF2B5EF4-FFF2-40B4-BE49-F238E27FC236}">
                <a16:creationId xmlns:a16="http://schemas.microsoft.com/office/drawing/2014/main" id="{CF80DA1D-4130-4634-A542-271716BCB2F6}"/>
              </a:ext>
            </a:extLst>
          </p:cNvPr>
          <p:cNvSpPr txBox="1"/>
          <p:nvPr/>
        </p:nvSpPr>
        <p:spPr>
          <a:xfrm>
            <a:off x="2091082" y="391596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106" name="Google Shape;573;p20">
            <a:extLst>
              <a:ext uri="{FF2B5EF4-FFF2-40B4-BE49-F238E27FC236}">
                <a16:creationId xmlns:a16="http://schemas.microsoft.com/office/drawing/2014/main" id="{0F8FB651-BF15-4127-82B7-A4A449E23FCD}"/>
              </a:ext>
            </a:extLst>
          </p:cNvPr>
          <p:cNvPicPr preferRelativeResize="0"/>
          <p:nvPr/>
        </p:nvPicPr>
        <p:blipFill rotWithShape="1">
          <a:blip r:embed="rId9">
            <a:alphaModFix/>
          </a:blip>
          <a:srcRect/>
          <a:stretch/>
        </p:blipFill>
        <p:spPr>
          <a:xfrm>
            <a:off x="5760295" y="4001324"/>
            <a:ext cx="271935" cy="271935"/>
          </a:xfrm>
          <a:prstGeom prst="rect">
            <a:avLst/>
          </a:prstGeom>
          <a:noFill/>
          <a:ln>
            <a:noFill/>
          </a:ln>
        </p:spPr>
      </p:pic>
      <p:sp>
        <p:nvSpPr>
          <p:cNvPr id="107" name="Google Shape;574;p20">
            <a:extLst>
              <a:ext uri="{FF2B5EF4-FFF2-40B4-BE49-F238E27FC236}">
                <a16:creationId xmlns:a16="http://schemas.microsoft.com/office/drawing/2014/main" id="{3C3F9AE5-8157-44E1-94C0-BEA76563FB41}"/>
              </a:ext>
            </a:extLst>
          </p:cNvPr>
          <p:cNvSpPr txBox="1"/>
          <p:nvPr/>
        </p:nvSpPr>
        <p:spPr>
          <a:xfrm>
            <a:off x="5753935" y="402069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pic>
        <p:nvPicPr>
          <p:cNvPr id="108" name="Google Shape;575;p20">
            <a:extLst>
              <a:ext uri="{FF2B5EF4-FFF2-40B4-BE49-F238E27FC236}">
                <a16:creationId xmlns:a16="http://schemas.microsoft.com/office/drawing/2014/main" id="{74863135-C636-4CF4-9CE4-FCD16FE57C05}"/>
              </a:ext>
            </a:extLst>
          </p:cNvPr>
          <p:cNvPicPr preferRelativeResize="0"/>
          <p:nvPr/>
        </p:nvPicPr>
        <p:blipFill rotWithShape="1">
          <a:blip r:embed="rId9">
            <a:alphaModFix/>
          </a:blip>
          <a:srcRect/>
          <a:stretch/>
        </p:blipFill>
        <p:spPr>
          <a:xfrm>
            <a:off x="7367265" y="4001324"/>
            <a:ext cx="271935" cy="271935"/>
          </a:xfrm>
          <a:prstGeom prst="rect">
            <a:avLst/>
          </a:prstGeom>
          <a:noFill/>
          <a:ln>
            <a:noFill/>
          </a:ln>
        </p:spPr>
      </p:pic>
      <p:sp>
        <p:nvSpPr>
          <p:cNvPr id="109" name="Google Shape;576;p20">
            <a:extLst>
              <a:ext uri="{FF2B5EF4-FFF2-40B4-BE49-F238E27FC236}">
                <a16:creationId xmlns:a16="http://schemas.microsoft.com/office/drawing/2014/main" id="{E769C34B-E8BF-42E8-9387-737E069329D6}"/>
              </a:ext>
            </a:extLst>
          </p:cNvPr>
          <p:cNvSpPr txBox="1"/>
          <p:nvPr/>
        </p:nvSpPr>
        <p:spPr>
          <a:xfrm>
            <a:off x="7360905" y="402069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H</a:t>
            </a:r>
            <a:endParaRPr sz="1000" b="1" i="0" u="none" strike="noStrike" cap="none">
              <a:solidFill>
                <a:schemeClr val="lt1"/>
              </a:solidFill>
              <a:latin typeface="Arial"/>
              <a:ea typeface="Arial"/>
              <a:cs typeface="Arial"/>
              <a:sym typeface="Arial"/>
            </a:endParaRPr>
          </a:p>
        </p:txBody>
      </p:sp>
      <p:cxnSp>
        <p:nvCxnSpPr>
          <p:cNvPr id="110" name="Google Shape;577;p20">
            <a:extLst>
              <a:ext uri="{FF2B5EF4-FFF2-40B4-BE49-F238E27FC236}">
                <a16:creationId xmlns:a16="http://schemas.microsoft.com/office/drawing/2014/main" id="{A4F64BAF-C12F-43F4-89D3-4FDC868B73B5}"/>
              </a:ext>
            </a:extLst>
          </p:cNvPr>
          <p:cNvCxnSpPr/>
          <p:nvPr/>
        </p:nvCxnSpPr>
        <p:spPr>
          <a:xfrm>
            <a:off x="6221566" y="2636903"/>
            <a:ext cx="71723" cy="62885"/>
          </a:xfrm>
          <a:prstGeom prst="straightConnector1">
            <a:avLst/>
          </a:prstGeom>
          <a:noFill/>
          <a:ln w="38100" cap="flat" cmpd="sng">
            <a:solidFill>
              <a:schemeClr val="accent6"/>
            </a:solidFill>
            <a:prstDash val="solid"/>
            <a:round/>
            <a:headEnd type="none" w="sm" len="sm"/>
            <a:tailEnd type="triangle" w="med" len="med"/>
          </a:ln>
        </p:spPr>
      </p:cxnSp>
      <p:cxnSp>
        <p:nvCxnSpPr>
          <p:cNvPr id="111" name="Google Shape;578;p20">
            <a:extLst>
              <a:ext uri="{FF2B5EF4-FFF2-40B4-BE49-F238E27FC236}">
                <a16:creationId xmlns:a16="http://schemas.microsoft.com/office/drawing/2014/main" id="{EE385E7C-A453-44EF-9F0F-4D38ED0CD305}"/>
              </a:ext>
            </a:extLst>
          </p:cNvPr>
          <p:cNvCxnSpPr/>
          <p:nvPr/>
        </p:nvCxnSpPr>
        <p:spPr>
          <a:xfrm rot="10800000" flipH="1">
            <a:off x="6246659" y="3821093"/>
            <a:ext cx="53293" cy="54418"/>
          </a:xfrm>
          <a:prstGeom prst="straightConnector1">
            <a:avLst/>
          </a:prstGeom>
          <a:noFill/>
          <a:ln w="38100" cap="flat" cmpd="sng">
            <a:solidFill>
              <a:srgbClr val="FFFF00"/>
            </a:solidFill>
            <a:prstDash val="solid"/>
            <a:round/>
            <a:headEnd type="none" w="sm" len="sm"/>
            <a:tailEnd type="triangle" w="med" len="med"/>
          </a:ln>
        </p:spPr>
      </p:cxnSp>
      <p:cxnSp>
        <p:nvCxnSpPr>
          <p:cNvPr id="112" name="Google Shape;579;p20">
            <a:extLst>
              <a:ext uri="{FF2B5EF4-FFF2-40B4-BE49-F238E27FC236}">
                <a16:creationId xmlns:a16="http://schemas.microsoft.com/office/drawing/2014/main" id="{98F33616-40DC-49AF-98D7-98BABB5471E7}"/>
              </a:ext>
            </a:extLst>
          </p:cNvPr>
          <p:cNvCxnSpPr/>
          <p:nvPr/>
        </p:nvCxnSpPr>
        <p:spPr>
          <a:xfrm rot="10800000">
            <a:off x="6899626" y="3770947"/>
            <a:ext cx="79394" cy="81246"/>
          </a:xfrm>
          <a:prstGeom prst="straightConnector1">
            <a:avLst/>
          </a:prstGeom>
          <a:noFill/>
          <a:ln w="38100" cap="flat" cmpd="sng">
            <a:solidFill>
              <a:srgbClr val="FFFF00"/>
            </a:solidFill>
            <a:prstDash val="solid"/>
            <a:round/>
            <a:headEnd type="none" w="sm" len="sm"/>
            <a:tailEnd type="triangle" w="med" len="med"/>
          </a:ln>
        </p:spPr>
      </p:cxnSp>
      <p:cxnSp>
        <p:nvCxnSpPr>
          <p:cNvPr id="113" name="Google Shape;580;p20">
            <a:extLst>
              <a:ext uri="{FF2B5EF4-FFF2-40B4-BE49-F238E27FC236}">
                <a16:creationId xmlns:a16="http://schemas.microsoft.com/office/drawing/2014/main" id="{17AD0A7A-840F-43F0-B446-05B99BE0871D}"/>
              </a:ext>
            </a:extLst>
          </p:cNvPr>
          <p:cNvCxnSpPr/>
          <p:nvPr/>
        </p:nvCxnSpPr>
        <p:spPr>
          <a:xfrm flipH="1">
            <a:off x="6887184" y="2641541"/>
            <a:ext cx="79396" cy="62885"/>
          </a:xfrm>
          <a:prstGeom prst="straightConnector1">
            <a:avLst/>
          </a:prstGeom>
          <a:noFill/>
          <a:ln w="38100" cap="flat" cmpd="sng">
            <a:solidFill>
              <a:schemeClr val="accent6"/>
            </a:solidFill>
            <a:prstDash val="solid"/>
            <a:round/>
            <a:headEnd type="none" w="sm" len="sm"/>
            <a:tailEnd type="triangle" w="med" len="med"/>
          </a:ln>
        </p:spPr>
      </p:cxnSp>
      <p:cxnSp>
        <p:nvCxnSpPr>
          <p:cNvPr id="114" name="Google Shape;581;p20">
            <a:extLst>
              <a:ext uri="{FF2B5EF4-FFF2-40B4-BE49-F238E27FC236}">
                <a16:creationId xmlns:a16="http://schemas.microsoft.com/office/drawing/2014/main" id="{7412AB9B-9B7E-48E0-BCD2-668FF8967762}"/>
              </a:ext>
            </a:extLst>
          </p:cNvPr>
          <p:cNvCxnSpPr/>
          <p:nvPr/>
        </p:nvCxnSpPr>
        <p:spPr>
          <a:xfrm>
            <a:off x="8700377" y="2747980"/>
            <a:ext cx="3998" cy="98120"/>
          </a:xfrm>
          <a:prstGeom prst="straightConnector1">
            <a:avLst/>
          </a:prstGeom>
          <a:noFill/>
          <a:ln w="38100" cap="flat" cmpd="sng">
            <a:solidFill>
              <a:schemeClr val="accent6"/>
            </a:solidFill>
            <a:prstDash val="solid"/>
            <a:round/>
            <a:headEnd type="none" w="sm" len="sm"/>
            <a:tailEnd type="triangle" w="med" len="med"/>
          </a:ln>
        </p:spPr>
      </p:cxnSp>
      <p:cxnSp>
        <p:nvCxnSpPr>
          <p:cNvPr id="115" name="Google Shape;582;p20">
            <a:extLst>
              <a:ext uri="{FF2B5EF4-FFF2-40B4-BE49-F238E27FC236}">
                <a16:creationId xmlns:a16="http://schemas.microsoft.com/office/drawing/2014/main" id="{DB16053F-1E2D-4D8A-A3D1-2A95947578A5}"/>
              </a:ext>
            </a:extLst>
          </p:cNvPr>
          <p:cNvCxnSpPr/>
          <p:nvPr/>
        </p:nvCxnSpPr>
        <p:spPr>
          <a:xfrm rot="10800000">
            <a:off x="8402324" y="3266588"/>
            <a:ext cx="75849" cy="0"/>
          </a:xfrm>
          <a:prstGeom prst="straightConnector1">
            <a:avLst/>
          </a:prstGeom>
          <a:noFill/>
          <a:ln w="38100" cap="flat" cmpd="sng">
            <a:solidFill>
              <a:schemeClr val="accent6"/>
            </a:solidFill>
            <a:prstDash val="solid"/>
            <a:round/>
            <a:headEnd type="none" w="sm" len="sm"/>
            <a:tailEnd type="triangle" w="med" len="med"/>
          </a:ln>
        </p:spPr>
      </p:cxnSp>
      <p:cxnSp>
        <p:nvCxnSpPr>
          <p:cNvPr id="116" name="Google Shape;583;p20">
            <a:extLst>
              <a:ext uri="{FF2B5EF4-FFF2-40B4-BE49-F238E27FC236}">
                <a16:creationId xmlns:a16="http://schemas.microsoft.com/office/drawing/2014/main" id="{69B4E535-9166-48C0-9FD7-7A02B688F797}"/>
              </a:ext>
            </a:extLst>
          </p:cNvPr>
          <p:cNvCxnSpPr/>
          <p:nvPr/>
        </p:nvCxnSpPr>
        <p:spPr>
          <a:xfrm rot="10800000">
            <a:off x="3664174" y="2679006"/>
            <a:ext cx="108904" cy="11199"/>
          </a:xfrm>
          <a:prstGeom prst="straightConnector1">
            <a:avLst/>
          </a:prstGeom>
          <a:noFill/>
          <a:ln w="38100" cap="flat" cmpd="sng">
            <a:solidFill>
              <a:schemeClr val="accent6"/>
            </a:solidFill>
            <a:prstDash val="solid"/>
            <a:round/>
            <a:headEnd type="none" w="sm" len="sm"/>
            <a:tailEnd type="triangle" w="med" len="med"/>
          </a:ln>
        </p:spPr>
      </p:cxnSp>
      <p:cxnSp>
        <p:nvCxnSpPr>
          <p:cNvPr id="117" name="Google Shape;584;p20">
            <a:extLst>
              <a:ext uri="{FF2B5EF4-FFF2-40B4-BE49-F238E27FC236}">
                <a16:creationId xmlns:a16="http://schemas.microsoft.com/office/drawing/2014/main" id="{666535F7-D9E6-48D6-A0AB-CCB4F82C5BB4}"/>
              </a:ext>
            </a:extLst>
          </p:cNvPr>
          <p:cNvCxnSpPr/>
          <p:nvPr/>
        </p:nvCxnSpPr>
        <p:spPr>
          <a:xfrm rot="10800000">
            <a:off x="3718627" y="4707123"/>
            <a:ext cx="61974" cy="0"/>
          </a:xfrm>
          <a:prstGeom prst="straightConnector1">
            <a:avLst/>
          </a:prstGeom>
          <a:noFill/>
          <a:ln w="38100" cap="flat" cmpd="sng">
            <a:solidFill>
              <a:schemeClr val="accent6"/>
            </a:solidFill>
            <a:prstDash val="solid"/>
            <a:round/>
            <a:headEnd type="none" w="sm" len="sm"/>
            <a:tailEnd type="triangle" w="med" len="med"/>
          </a:ln>
        </p:spPr>
      </p:cxnSp>
      <p:sp>
        <p:nvSpPr>
          <p:cNvPr id="118" name="Google Shape;585;p20">
            <a:extLst>
              <a:ext uri="{FF2B5EF4-FFF2-40B4-BE49-F238E27FC236}">
                <a16:creationId xmlns:a16="http://schemas.microsoft.com/office/drawing/2014/main" id="{1D9D9BAE-D0B9-4757-9EE3-2A1C53E98A73}"/>
              </a:ext>
            </a:extLst>
          </p:cNvPr>
          <p:cNvSpPr txBox="1"/>
          <p:nvPr/>
        </p:nvSpPr>
        <p:spPr>
          <a:xfrm>
            <a:off x="3934688" y="2508295"/>
            <a:ext cx="1843287" cy="230828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accent6"/>
                </a:solidFill>
                <a:latin typeface="Arial"/>
                <a:ea typeface="Arial"/>
                <a:cs typeface="Arial"/>
                <a:sym typeface="Arial"/>
              </a:rPr>
              <a:t>30 years old man with acute lymphoblastic leukemia.</a:t>
            </a:r>
            <a:r>
              <a:rPr lang="en-US" sz="900" b="0" i="0" u="none" strike="noStrike" cap="none">
                <a:solidFill>
                  <a:schemeClr val="lt1"/>
                </a:solidFill>
                <a:latin typeface="Arial"/>
                <a:ea typeface="Arial"/>
                <a:cs typeface="Arial"/>
                <a:sym typeface="Arial"/>
              </a:rPr>
              <a:t> Sagittal T1W-Gd image </a:t>
            </a:r>
            <a:r>
              <a:rPr lang="en-US" sz="900" b="0" i="0" u="none" strike="noStrike" cap="none">
                <a:solidFill>
                  <a:srgbClr val="FFFF00"/>
                </a:solidFill>
                <a:latin typeface="Arial"/>
                <a:ea typeface="Arial"/>
                <a:cs typeface="Arial"/>
                <a:sym typeface="Arial"/>
              </a:rPr>
              <a:t>(A-arrows) </a:t>
            </a:r>
            <a:r>
              <a:rPr lang="en-US" sz="900" b="0" i="0" u="none" strike="noStrike" cap="none">
                <a:solidFill>
                  <a:schemeClr val="lt1"/>
                </a:solidFill>
                <a:latin typeface="Arial"/>
                <a:ea typeface="Arial"/>
                <a:cs typeface="Arial"/>
                <a:sym typeface="Arial"/>
              </a:rPr>
              <a:t>show diffuse leptomeningeal enhancement. Axial </a:t>
            </a:r>
            <a:r>
              <a:rPr lang="en-US" sz="900" b="0" i="0" u="none" strike="noStrike" cap="none">
                <a:solidFill>
                  <a:srgbClr val="FFFF00"/>
                </a:solidFill>
                <a:latin typeface="Arial"/>
                <a:ea typeface="Arial"/>
                <a:cs typeface="Arial"/>
                <a:sym typeface="Arial"/>
              </a:rPr>
              <a:t>(B-arrowhead) </a:t>
            </a:r>
            <a:r>
              <a:rPr lang="en-US" sz="900" b="0" i="0" u="none" strike="noStrike" cap="none">
                <a:solidFill>
                  <a:schemeClr val="lt1"/>
                </a:solidFill>
                <a:latin typeface="Arial"/>
                <a:ea typeface="Arial"/>
                <a:cs typeface="Arial"/>
                <a:sym typeface="Arial"/>
              </a:rPr>
              <a:t>and coronal T2WI </a:t>
            </a:r>
            <a:r>
              <a:rPr lang="en-US" sz="900" b="0" i="0" u="none" strike="noStrike" cap="none">
                <a:solidFill>
                  <a:srgbClr val="FFFF00"/>
                </a:solidFill>
                <a:latin typeface="Arial"/>
                <a:ea typeface="Arial"/>
                <a:cs typeface="Arial"/>
                <a:sym typeface="Arial"/>
              </a:rPr>
              <a:t>(C-arrowhead)</a:t>
            </a:r>
            <a:r>
              <a:rPr lang="en-US" sz="900" b="0" i="0" u="none" strike="noStrike" cap="none">
                <a:solidFill>
                  <a:schemeClr val="lt1"/>
                </a:solidFill>
                <a:latin typeface="Arial"/>
                <a:ea typeface="Arial"/>
                <a:cs typeface="Arial"/>
                <a:sym typeface="Arial"/>
              </a:rPr>
              <a:t> demonstrate hyperintense lesions in cerebellar hemispheres</a:t>
            </a:r>
            <a:r>
              <a:rPr lang="en-US" sz="900" b="0" i="0" u="none" strike="noStrike" cap="none">
                <a:solidFill>
                  <a:schemeClr val="accent6"/>
                </a:solidFill>
                <a:latin typeface="Arial"/>
                <a:ea typeface="Arial"/>
                <a:cs typeface="Arial"/>
                <a:sym typeface="Arial"/>
              </a:rPr>
              <a:t>. </a:t>
            </a:r>
            <a:r>
              <a:rPr lang="en-US" sz="900" b="0" i="0" u="none" strike="noStrike" cap="none">
                <a:solidFill>
                  <a:schemeClr val="lt1"/>
                </a:solidFill>
                <a:latin typeface="Arial"/>
                <a:ea typeface="Arial"/>
                <a:cs typeface="Arial"/>
                <a:sym typeface="Arial"/>
              </a:rPr>
              <a:t>Cerebellar volume was normal. </a:t>
            </a:r>
            <a:endParaRPr/>
          </a:p>
          <a:p>
            <a:pPr marL="0" marR="0" lvl="0" indent="0" algn="just" rtl="0">
              <a:lnSpc>
                <a:spcPct val="100000"/>
              </a:lnSpc>
              <a:spcBef>
                <a:spcPts val="0"/>
              </a:spcBef>
              <a:spcAft>
                <a:spcPts val="0"/>
              </a:spcAft>
              <a:buNone/>
            </a:pPr>
            <a:endParaRPr sz="900" b="0" i="0" u="none" strike="noStrike" cap="none">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r>
              <a:rPr lang="en-US" sz="900" b="0" i="0" u="none" strike="noStrike" cap="none">
                <a:solidFill>
                  <a:schemeClr val="lt1"/>
                </a:solidFill>
                <a:latin typeface="Arial"/>
                <a:ea typeface="Arial"/>
                <a:cs typeface="Arial"/>
                <a:sym typeface="Arial"/>
              </a:rPr>
              <a:t>He received intrathecal cytarabine and shortly thereafter (18 months) presented diffuse cerebellar atrophy </a:t>
            </a:r>
            <a:r>
              <a:rPr lang="en-US" sz="900" b="0" i="0" u="none" strike="noStrike" cap="none">
                <a:solidFill>
                  <a:srgbClr val="FFFF00"/>
                </a:solidFill>
                <a:latin typeface="Arial"/>
                <a:ea typeface="Arial"/>
                <a:cs typeface="Arial"/>
                <a:sym typeface="Arial"/>
              </a:rPr>
              <a:t>(D-arrow, E,F-arrowheads).</a:t>
            </a:r>
            <a:endParaRPr sz="900" b="0" i="0" u="none" strike="noStrike" cap="none">
              <a:solidFill>
                <a:srgbClr val="FFFF00"/>
              </a:solidFill>
              <a:latin typeface="Arial"/>
              <a:ea typeface="Arial"/>
              <a:cs typeface="Arial"/>
              <a:sym typeface="Arial"/>
            </a:endParaRPr>
          </a:p>
        </p:txBody>
      </p:sp>
      <p:sp>
        <p:nvSpPr>
          <p:cNvPr id="119" name="Google Shape;586;p20">
            <a:extLst>
              <a:ext uri="{FF2B5EF4-FFF2-40B4-BE49-F238E27FC236}">
                <a16:creationId xmlns:a16="http://schemas.microsoft.com/office/drawing/2014/main" id="{E17C717C-B9DB-4D6F-B458-743B185C505C}"/>
              </a:ext>
            </a:extLst>
          </p:cNvPr>
          <p:cNvSpPr/>
          <p:nvPr/>
        </p:nvSpPr>
        <p:spPr>
          <a:xfrm>
            <a:off x="5673746" y="4316772"/>
            <a:ext cx="3438866" cy="92333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lt1"/>
                </a:solidFill>
                <a:latin typeface="Arial"/>
                <a:ea typeface="Arial"/>
                <a:cs typeface="Arial"/>
                <a:sym typeface="Arial"/>
              </a:rPr>
              <a:t>After 5 years of the treatment, he presented subtle cognitive dysfunction. Axial FLAIR </a:t>
            </a:r>
            <a:r>
              <a:rPr lang="en-US" sz="900" b="0" i="0" u="none" strike="noStrike" cap="none">
                <a:solidFill>
                  <a:srgbClr val="FFFF00"/>
                </a:solidFill>
                <a:latin typeface="Arial"/>
                <a:ea typeface="Arial"/>
                <a:cs typeface="Arial"/>
                <a:sym typeface="Arial"/>
              </a:rPr>
              <a:t>(G and H) </a:t>
            </a:r>
            <a:r>
              <a:rPr lang="en-US" sz="900" b="0" i="0" u="none" strike="noStrike" cap="none">
                <a:solidFill>
                  <a:schemeClr val="lt1"/>
                </a:solidFill>
                <a:latin typeface="Arial"/>
                <a:ea typeface="Arial"/>
                <a:cs typeface="Arial"/>
                <a:sym typeface="Arial"/>
              </a:rPr>
              <a:t>demonstrate cerebral atrophy and compensatory ventricular ectasia </a:t>
            </a:r>
            <a:r>
              <a:rPr lang="en-US" sz="900" b="0" i="0" u="none" strike="noStrike" cap="none">
                <a:solidFill>
                  <a:srgbClr val="FFFF00"/>
                </a:solidFill>
                <a:latin typeface="Arial"/>
                <a:ea typeface="Arial"/>
                <a:cs typeface="Arial"/>
                <a:sym typeface="Arial"/>
              </a:rPr>
              <a:t>(H-arrowhead). </a:t>
            </a:r>
            <a:r>
              <a:rPr lang="en-US" sz="900" b="0" i="0" u="none" strike="noStrike" cap="none">
                <a:solidFill>
                  <a:schemeClr val="lt1"/>
                </a:solidFill>
                <a:latin typeface="Arial"/>
                <a:ea typeface="Arial"/>
                <a:cs typeface="Arial"/>
                <a:sym typeface="Arial"/>
              </a:rPr>
              <a:t>There is also symmetric diffuse white matter hyperintensity </a:t>
            </a:r>
            <a:r>
              <a:rPr lang="en-US" sz="900" b="0" i="0" u="none" strike="noStrike" cap="none">
                <a:solidFill>
                  <a:schemeClr val="accent6"/>
                </a:solidFill>
                <a:latin typeface="Arial"/>
                <a:ea typeface="Arial"/>
                <a:cs typeface="Arial"/>
                <a:sym typeface="Arial"/>
              </a:rPr>
              <a:t>(G-H-</a:t>
            </a:r>
            <a:r>
              <a:rPr lang="en-US" sz="900" b="0" i="0" u="none" strike="noStrike" cap="none">
                <a:solidFill>
                  <a:srgbClr val="FFFF00"/>
                </a:solidFill>
                <a:latin typeface="Arial"/>
                <a:ea typeface="Arial"/>
                <a:cs typeface="Arial"/>
                <a:sym typeface="Arial"/>
              </a:rPr>
              <a:t>arrowheads). </a:t>
            </a:r>
            <a:r>
              <a:rPr lang="en-US" sz="900" b="0" i="0" u="none" strike="noStrike" cap="none">
                <a:solidFill>
                  <a:schemeClr val="lt1"/>
                </a:solidFill>
                <a:latin typeface="Arial"/>
                <a:ea typeface="Arial"/>
                <a:cs typeface="Arial"/>
                <a:sym typeface="Arial"/>
              </a:rPr>
              <a:t>These findings characterize </a:t>
            </a:r>
            <a:r>
              <a:rPr lang="en-US" sz="900" b="0" i="0" u="none" strike="noStrike" cap="none">
                <a:solidFill>
                  <a:srgbClr val="A4C2F4"/>
                </a:solidFill>
                <a:latin typeface="Arial"/>
                <a:ea typeface="Arial"/>
                <a:cs typeface="Arial"/>
                <a:sym typeface="Arial"/>
              </a:rPr>
              <a:t>“chemo-brain”.</a:t>
            </a:r>
            <a:endParaRPr sz="900" b="0" i="0" u="none" strike="noStrike" cap="none">
              <a:solidFill>
                <a:srgbClr val="A4C2F4"/>
              </a:solidFill>
              <a:latin typeface="Arial"/>
              <a:ea typeface="Arial"/>
              <a:cs typeface="Arial"/>
              <a:sym typeface="Arial"/>
            </a:endParaRPr>
          </a:p>
          <a:p>
            <a:pPr marL="0" marR="0" lvl="0" indent="0" algn="just" rtl="0">
              <a:lnSpc>
                <a:spcPct val="100000"/>
              </a:lnSpc>
              <a:spcBef>
                <a:spcPts val="0"/>
              </a:spcBef>
              <a:spcAft>
                <a:spcPts val="0"/>
              </a:spcAft>
              <a:buNone/>
            </a:pPr>
            <a:endParaRPr sz="900" b="0" i="0" u="none" strike="noStrike" cap="none">
              <a:solidFill>
                <a:srgbClr val="000000"/>
              </a:solidFill>
              <a:latin typeface="Arial"/>
              <a:ea typeface="Arial"/>
              <a:cs typeface="Arial"/>
              <a:sym typeface="Arial"/>
            </a:endParaRPr>
          </a:p>
        </p:txBody>
      </p:sp>
      <p:cxnSp>
        <p:nvCxnSpPr>
          <p:cNvPr id="120" name="Google Shape;587;p20">
            <a:extLst>
              <a:ext uri="{FF2B5EF4-FFF2-40B4-BE49-F238E27FC236}">
                <a16:creationId xmlns:a16="http://schemas.microsoft.com/office/drawing/2014/main" id="{613F5E70-C186-4B69-A749-1D1C3D0A4131}"/>
              </a:ext>
            </a:extLst>
          </p:cNvPr>
          <p:cNvCxnSpPr/>
          <p:nvPr/>
        </p:nvCxnSpPr>
        <p:spPr>
          <a:xfrm rot="10800000">
            <a:off x="3650995" y="3777853"/>
            <a:ext cx="67631" cy="0"/>
          </a:xfrm>
          <a:prstGeom prst="straightConnector1">
            <a:avLst/>
          </a:prstGeom>
          <a:noFill/>
          <a:ln w="38100" cap="flat" cmpd="sng">
            <a:solidFill>
              <a:schemeClr val="accent6"/>
            </a:solidFill>
            <a:prstDash val="solid"/>
            <a:round/>
            <a:headEnd type="none" w="sm" len="sm"/>
            <a:tailEnd type="triangle" w="med" len="med"/>
          </a:ln>
        </p:spPr>
      </p:cxnSp>
      <p:cxnSp>
        <p:nvCxnSpPr>
          <p:cNvPr id="121" name="Google Shape;588;p20">
            <a:extLst>
              <a:ext uri="{FF2B5EF4-FFF2-40B4-BE49-F238E27FC236}">
                <a16:creationId xmlns:a16="http://schemas.microsoft.com/office/drawing/2014/main" id="{DA074D97-8D09-4241-B056-A4C13D680F86}"/>
              </a:ext>
            </a:extLst>
          </p:cNvPr>
          <p:cNvCxnSpPr/>
          <p:nvPr/>
        </p:nvCxnSpPr>
        <p:spPr>
          <a:xfrm rot="10800000">
            <a:off x="3667566" y="1705977"/>
            <a:ext cx="105512" cy="0"/>
          </a:xfrm>
          <a:prstGeom prst="straightConnector1">
            <a:avLst/>
          </a:prstGeom>
          <a:noFill/>
          <a:ln w="38100" cap="flat" cmpd="sng">
            <a:solidFill>
              <a:schemeClr val="accent6"/>
            </a:solidFill>
            <a:prstDash val="solid"/>
            <a:round/>
            <a:headEnd type="none" w="sm" len="sm"/>
            <a:tailEnd type="triangle" w="med" len="med"/>
          </a:ln>
        </p:spPr>
      </p:cxnSp>
    </p:spTree>
    <p:extLst>
      <p:ext uri="{BB962C8B-B14F-4D97-AF65-F5344CB8AC3E}">
        <p14:creationId xmlns:p14="http://schemas.microsoft.com/office/powerpoint/2010/main" val="145501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3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3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3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3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4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4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0"/>
                                          </p:stCondLst>
                                        </p:cTn>
                                        <p:tgtEl>
                                          <p:spTgt spid="507"/>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508"/>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509"/>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510"/>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511"/>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512"/>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513"/>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514"/>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515"/>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516"/>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517"/>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518"/>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519"/>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520"/>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521"/>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522"/>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523"/>
                                        </p:tgtEl>
                                        <p:attrNameLst>
                                          <p:attrName>style.visibility</p:attrName>
                                        </p:attrNameLst>
                                      </p:cBhvr>
                                      <p:to>
                                        <p:strVal val="hidden"/>
                                      </p:to>
                                    </p:set>
                                  </p:childTnLst>
                                </p:cTn>
                              </p:par>
                              <p:par>
                                <p:cTn id="111" presetID="1" presetClass="exit" presetSubtype="0" fill="hold" nodeType="withEffect">
                                  <p:stCondLst>
                                    <p:cond delay="0"/>
                                  </p:stCondLst>
                                  <p:childTnLst>
                                    <p:set>
                                      <p:cBhvr>
                                        <p:cTn id="112" dur="1" fill="hold">
                                          <p:stCondLst>
                                            <p:cond delay="0"/>
                                          </p:stCondLst>
                                        </p:cTn>
                                        <p:tgtEl>
                                          <p:spTgt spid="524"/>
                                        </p:tgtEl>
                                        <p:attrNameLst>
                                          <p:attrName>style.visibility</p:attrName>
                                        </p:attrNameLst>
                                      </p:cBhvr>
                                      <p:to>
                                        <p:strVal val="hidden"/>
                                      </p:to>
                                    </p:set>
                                  </p:childTnLst>
                                </p:cTn>
                              </p:par>
                              <p:par>
                                <p:cTn id="113" presetID="1" presetClass="exit" presetSubtype="0" fill="hold" grpId="1" nodeType="withEffect">
                                  <p:stCondLst>
                                    <p:cond delay="0"/>
                                  </p:stCondLst>
                                  <p:childTnLst>
                                    <p:set>
                                      <p:cBhvr>
                                        <p:cTn id="114" dur="1" fill="hold">
                                          <p:stCondLst>
                                            <p:cond delay="0"/>
                                          </p:stCondLst>
                                        </p:cTn>
                                        <p:tgtEl>
                                          <p:spTgt spid="525"/>
                                        </p:tgtEl>
                                        <p:attrNameLst>
                                          <p:attrName>style.visibility</p:attrName>
                                        </p:attrNameLst>
                                      </p:cBhvr>
                                      <p:to>
                                        <p:strVal val="hidden"/>
                                      </p:to>
                                    </p:set>
                                  </p:childTnLst>
                                </p:cTn>
                              </p:par>
                              <p:par>
                                <p:cTn id="115" presetID="1" presetClass="exit" presetSubtype="0" fill="hold" nodeType="withEffect">
                                  <p:stCondLst>
                                    <p:cond delay="0"/>
                                  </p:stCondLst>
                                  <p:childTnLst>
                                    <p:set>
                                      <p:cBhvr>
                                        <p:cTn id="116" dur="1" fill="hold">
                                          <p:stCondLst>
                                            <p:cond delay="0"/>
                                          </p:stCondLst>
                                        </p:cTn>
                                        <p:tgtEl>
                                          <p:spTgt spid="526"/>
                                        </p:tgtEl>
                                        <p:attrNameLst>
                                          <p:attrName>style.visibility</p:attrName>
                                        </p:attrNameLst>
                                      </p:cBhvr>
                                      <p:to>
                                        <p:strVal val="hidden"/>
                                      </p:to>
                                    </p:set>
                                  </p:childTnLst>
                                </p:cTn>
                              </p:par>
                              <p:par>
                                <p:cTn id="117" presetID="1" presetClass="exit" presetSubtype="0" fill="hold" grpId="1" nodeType="withEffect">
                                  <p:stCondLst>
                                    <p:cond delay="0"/>
                                  </p:stCondLst>
                                  <p:childTnLst>
                                    <p:set>
                                      <p:cBhvr>
                                        <p:cTn id="118" dur="1" fill="hold">
                                          <p:stCondLst>
                                            <p:cond delay="0"/>
                                          </p:stCondLst>
                                        </p:cTn>
                                        <p:tgtEl>
                                          <p:spTgt spid="527"/>
                                        </p:tgtEl>
                                        <p:attrNameLst>
                                          <p:attrName>style.visibility</p:attrName>
                                        </p:attrNameLst>
                                      </p:cBhvr>
                                      <p:to>
                                        <p:strVal val="hidden"/>
                                      </p:to>
                                    </p:set>
                                  </p:childTnLst>
                                </p:cTn>
                              </p:par>
                              <p:par>
                                <p:cTn id="119" presetID="1" presetClass="exit" presetSubtype="0" fill="hold" nodeType="withEffect">
                                  <p:stCondLst>
                                    <p:cond delay="0"/>
                                  </p:stCondLst>
                                  <p:childTnLst>
                                    <p:set>
                                      <p:cBhvr>
                                        <p:cTn id="120" dur="1" fill="hold">
                                          <p:stCondLst>
                                            <p:cond delay="0"/>
                                          </p:stCondLst>
                                        </p:cTn>
                                        <p:tgtEl>
                                          <p:spTgt spid="528"/>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529"/>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530"/>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531"/>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532"/>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533"/>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534"/>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0"/>
                                          </p:stCondLst>
                                        </p:cTn>
                                        <p:tgtEl>
                                          <p:spTgt spid="535"/>
                                        </p:tgtEl>
                                        <p:attrNameLst>
                                          <p:attrName>style.visibility</p:attrName>
                                        </p:attrNameLst>
                                      </p:cBhvr>
                                      <p:to>
                                        <p:strVal val="hidden"/>
                                      </p:to>
                                    </p:set>
                                  </p:childTnLst>
                                </p:cTn>
                              </p:par>
                              <p:par>
                                <p:cTn id="135" presetID="1" presetClass="exit" presetSubtype="0" fill="hold" nodeType="withEffect">
                                  <p:stCondLst>
                                    <p:cond delay="0"/>
                                  </p:stCondLst>
                                  <p:childTnLst>
                                    <p:set>
                                      <p:cBhvr>
                                        <p:cTn id="136" dur="1" fill="hold">
                                          <p:stCondLst>
                                            <p:cond delay="0"/>
                                          </p:stCondLst>
                                        </p:cTn>
                                        <p:tgtEl>
                                          <p:spTgt spid="536"/>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0"/>
                                          </p:stCondLst>
                                        </p:cTn>
                                        <p:tgtEl>
                                          <p:spTgt spid="537"/>
                                        </p:tgtEl>
                                        <p:attrNameLst>
                                          <p:attrName>style.visibility</p:attrName>
                                        </p:attrNameLst>
                                      </p:cBhvr>
                                      <p:to>
                                        <p:strVal val="hidden"/>
                                      </p:to>
                                    </p:set>
                                  </p:childTnLst>
                                </p:cTn>
                              </p:par>
                              <p:par>
                                <p:cTn id="139" presetID="1" presetClass="exit" presetSubtype="0" fill="hold" grpId="1" nodeType="withEffect">
                                  <p:stCondLst>
                                    <p:cond delay="0"/>
                                  </p:stCondLst>
                                  <p:childTnLst>
                                    <p:set>
                                      <p:cBhvr>
                                        <p:cTn id="140" dur="1" fill="hold">
                                          <p:stCondLst>
                                            <p:cond delay="0"/>
                                          </p:stCondLst>
                                        </p:cTn>
                                        <p:tgtEl>
                                          <p:spTgt spid="538"/>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0"/>
                                          </p:stCondLst>
                                        </p:cTn>
                                        <p:tgtEl>
                                          <p:spTgt spid="539"/>
                                        </p:tgtEl>
                                        <p:attrNameLst>
                                          <p:attrName>style.visibility</p:attrName>
                                        </p:attrNameLst>
                                      </p:cBhvr>
                                      <p:to>
                                        <p:strVal val="hidden"/>
                                      </p:to>
                                    </p:set>
                                  </p:childTnLst>
                                </p:cTn>
                              </p:par>
                              <p:par>
                                <p:cTn id="143" presetID="1" presetClass="exit" presetSubtype="0" fill="hold" nodeType="withEffect">
                                  <p:stCondLst>
                                    <p:cond delay="0"/>
                                  </p:stCondLst>
                                  <p:childTnLst>
                                    <p:set>
                                      <p:cBhvr>
                                        <p:cTn id="144" dur="1" fill="hold">
                                          <p:stCondLst>
                                            <p:cond delay="0"/>
                                          </p:stCondLst>
                                        </p:cTn>
                                        <p:tgtEl>
                                          <p:spTgt spid="540"/>
                                        </p:tgtEl>
                                        <p:attrNameLst>
                                          <p:attrName>style.visibility</p:attrName>
                                        </p:attrNameLst>
                                      </p:cBhvr>
                                      <p:to>
                                        <p:strVal val="hidden"/>
                                      </p:to>
                                    </p:set>
                                  </p:childTnLst>
                                </p:cTn>
                              </p:par>
                              <p:par>
                                <p:cTn id="145" presetID="1" presetClass="exit" presetSubtype="0" fill="hold" nodeType="withEffect">
                                  <p:stCondLst>
                                    <p:cond delay="0"/>
                                  </p:stCondLst>
                                  <p:childTnLst>
                                    <p:set>
                                      <p:cBhvr>
                                        <p:cTn id="146" dur="1" fill="hold">
                                          <p:stCondLst>
                                            <p:cond delay="0"/>
                                          </p:stCondLst>
                                        </p:cTn>
                                        <p:tgtEl>
                                          <p:spTgt spid="541"/>
                                        </p:tgtEl>
                                        <p:attrNameLst>
                                          <p:attrName>style.visibility</p:attrName>
                                        </p:attrNameLst>
                                      </p:cBhvr>
                                      <p:to>
                                        <p:strVal val="hidden"/>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79"/>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80"/>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81"/>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82"/>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83"/>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84"/>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85"/>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6"/>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87"/>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88"/>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89"/>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90"/>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91"/>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92"/>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93"/>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94"/>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95"/>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96"/>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97"/>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98"/>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99"/>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00"/>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101"/>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02"/>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03"/>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104"/>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05"/>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106"/>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07"/>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108"/>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09"/>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10"/>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111"/>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112"/>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113"/>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114"/>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115"/>
                                        </p:tgtEl>
                                        <p:attrNameLst>
                                          <p:attrName>style.visibility</p:attrName>
                                        </p:attrNameLst>
                                      </p:cBhvr>
                                      <p:to>
                                        <p:strVal val="visible"/>
                                      </p:to>
                                    </p:set>
                                  </p:childTnLst>
                                </p:cTn>
                              </p:par>
                              <p:par>
                                <p:cTn id="223" presetID="1" presetClass="entr" presetSubtype="0" fill="hold" nodeType="withEffect">
                                  <p:stCondLst>
                                    <p:cond delay="0"/>
                                  </p:stCondLst>
                                  <p:childTnLst>
                                    <p:set>
                                      <p:cBhvr>
                                        <p:cTn id="224" dur="1" fill="hold">
                                          <p:stCondLst>
                                            <p:cond delay="0"/>
                                          </p:stCondLst>
                                        </p:cTn>
                                        <p:tgtEl>
                                          <p:spTgt spid="116"/>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117"/>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18"/>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19"/>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20"/>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 grpId="0"/>
      <p:bldP spid="509" grpId="1"/>
      <p:bldP spid="510" grpId="0"/>
      <p:bldP spid="510" grpId="1"/>
      <p:bldP spid="511" grpId="0"/>
      <p:bldP spid="511" grpId="1"/>
      <p:bldP spid="517" grpId="0"/>
      <p:bldP spid="517" grpId="1"/>
      <p:bldP spid="519" grpId="0"/>
      <p:bldP spid="519" grpId="1"/>
      <p:bldP spid="521" grpId="0"/>
      <p:bldP spid="521" grpId="1"/>
      <p:bldP spid="523" grpId="0"/>
      <p:bldP spid="523" grpId="1"/>
      <p:bldP spid="525" grpId="0"/>
      <p:bldP spid="525" grpId="1"/>
      <p:bldP spid="527" grpId="0"/>
      <p:bldP spid="527" grpId="1"/>
      <p:bldP spid="538" grpId="0"/>
      <p:bldP spid="538" grpId="1"/>
      <p:bldP spid="539" grpId="0"/>
      <p:bldP spid="539" grpId="1"/>
      <p:bldP spid="79" grpId="0"/>
      <p:bldP spid="80" grpId="0"/>
      <p:bldP spid="86" grpId="0"/>
      <p:bldP spid="90" grpId="0"/>
      <p:bldP spid="95" grpId="0"/>
      <p:bldP spid="97" grpId="0"/>
      <p:bldP spid="99" grpId="0"/>
      <p:bldP spid="101" grpId="0"/>
      <p:bldP spid="103" grpId="0"/>
      <p:bldP spid="105" grpId="0"/>
      <p:bldP spid="107" grpId="0"/>
      <p:bldP spid="109" grpId="0"/>
      <p:bldP spid="118" grpId="0"/>
      <p:bldP spid="1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21"/>
          <p:cNvSpPr txBox="1"/>
          <p:nvPr/>
        </p:nvSpPr>
        <p:spPr>
          <a:xfrm>
            <a:off x="872359" y="0"/>
            <a:ext cx="8417998"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dirty="0">
                <a:solidFill>
                  <a:schemeClr val="lt1"/>
                </a:solidFill>
                <a:latin typeface="Arial"/>
                <a:ea typeface="Arial"/>
                <a:cs typeface="Arial"/>
                <a:sym typeface="Arial"/>
              </a:rPr>
              <a:t>Chemotherapy :  </a:t>
            </a:r>
            <a:r>
              <a:rPr lang="en-US" sz="2200" b="1" dirty="0">
                <a:solidFill>
                  <a:srgbClr val="A4C2F4"/>
                </a:solidFill>
              </a:rPr>
              <a:t>C</a:t>
            </a:r>
            <a:r>
              <a:rPr lang="en-US" sz="2200" b="1" i="0" u="none" strike="noStrike" cap="none" dirty="0">
                <a:solidFill>
                  <a:srgbClr val="A4C2F4"/>
                </a:solidFill>
                <a:latin typeface="Arial"/>
                <a:ea typeface="Arial"/>
                <a:cs typeface="Arial"/>
                <a:sym typeface="Arial"/>
              </a:rPr>
              <a:t>hronic </a:t>
            </a:r>
            <a:r>
              <a:rPr lang="en-US" sz="2200" b="1" dirty="0">
                <a:solidFill>
                  <a:srgbClr val="A4C2F4"/>
                </a:solidFill>
              </a:rPr>
              <a:t>T</a:t>
            </a:r>
            <a:r>
              <a:rPr lang="en-US" sz="2200" b="1" i="0" u="none" strike="noStrike" cap="none" dirty="0">
                <a:solidFill>
                  <a:srgbClr val="A4C2F4"/>
                </a:solidFill>
                <a:latin typeface="Arial"/>
                <a:ea typeface="Arial"/>
                <a:cs typeface="Arial"/>
                <a:sym typeface="Arial"/>
              </a:rPr>
              <a:t>oxic Leukoencephalopathy</a:t>
            </a:r>
            <a:endParaRPr dirty="0"/>
          </a:p>
        </p:txBody>
      </p:sp>
      <p:grpSp>
        <p:nvGrpSpPr>
          <p:cNvPr id="594" name="Google Shape;594;p21"/>
          <p:cNvGrpSpPr/>
          <p:nvPr/>
        </p:nvGrpSpPr>
        <p:grpSpPr>
          <a:xfrm>
            <a:off x="5443031" y="617080"/>
            <a:ext cx="3410019" cy="3145624"/>
            <a:chOff x="165407" y="1682402"/>
            <a:chExt cx="3383303" cy="3242209"/>
          </a:xfrm>
        </p:grpSpPr>
        <p:pic>
          <p:nvPicPr>
            <p:cNvPr id="595" name="Google Shape;595;p21"/>
            <p:cNvPicPr preferRelativeResize="0"/>
            <p:nvPr/>
          </p:nvPicPr>
          <p:blipFill rotWithShape="1">
            <a:blip r:embed="rId3">
              <a:alphaModFix/>
            </a:blip>
            <a:srcRect l="18319" t="9981" r="20258" b="30966"/>
            <a:stretch/>
          </p:blipFill>
          <p:spPr>
            <a:xfrm>
              <a:off x="182933" y="1682402"/>
              <a:ext cx="3365777" cy="3235871"/>
            </a:xfrm>
            <a:prstGeom prst="rect">
              <a:avLst/>
            </a:prstGeom>
            <a:noFill/>
            <a:ln>
              <a:noFill/>
            </a:ln>
          </p:spPr>
        </p:pic>
        <p:cxnSp>
          <p:nvCxnSpPr>
            <p:cNvPr id="596" name="Google Shape;596;p21"/>
            <p:cNvCxnSpPr/>
            <p:nvPr/>
          </p:nvCxnSpPr>
          <p:spPr>
            <a:xfrm>
              <a:off x="562093" y="3813746"/>
              <a:ext cx="504496" cy="0"/>
            </a:xfrm>
            <a:prstGeom prst="straightConnector1">
              <a:avLst/>
            </a:prstGeom>
            <a:noFill/>
            <a:ln w="38100" cap="flat" cmpd="sng">
              <a:solidFill>
                <a:srgbClr val="FF0000"/>
              </a:solidFill>
              <a:prstDash val="solid"/>
              <a:round/>
              <a:headEnd type="none" w="sm" len="sm"/>
              <a:tailEnd type="triangle" w="med" len="med"/>
            </a:ln>
          </p:spPr>
        </p:cxnSp>
        <p:cxnSp>
          <p:nvCxnSpPr>
            <p:cNvPr id="597" name="Google Shape;597;p21"/>
            <p:cNvCxnSpPr/>
            <p:nvPr/>
          </p:nvCxnSpPr>
          <p:spPr>
            <a:xfrm rot="10800000">
              <a:off x="2658907" y="3780945"/>
              <a:ext cx="504496" cy="0"/>
            </a:xfrm>
            <a:prstGeom prst="straightConnector1">
              <a:avLst/>
            </a:prstGeom>
            <a:noFill/>
            <a:ln w="38100" cap="flat" cmpd="sng">
              <a:solidFill>
                <a:srgbClr val="FF0000"/>
              </a:solidFill>
              <a:prstDash val="solid"/>
              <a:round/>
              <a:headEnd type="none" w="sm" len="sm"/>
              <a:tailEnd type="triangle" w="med" len="med"/>
            </a:ln>
          </p:spPr>
        </p:cxnSp>
        <p:pic>
          <p:nvPicPr>
            <p:cNvPr id="598" name="Google Shape;598;p21"/>
            <p:cNvPicPr preferRelativeResize="0"/>
            <p:nvPr/>
          </p:nvPicPr>
          <p:blipFill rotWithShape="1">
            <a:blip r:embed="rId4">
              <a:alphaModFix/>
            </a:blip>
            <a:srcRect/>
            <a:stretch/>
          </p:blipFill>
          <p:spPr>
            <a:xfrm>
              <a:off x="171767" y="4652676"/>
              <a:ext cx="271935" cy="271935"/>
            </a:xfrm>
            <a:prstGeom prst="rect">
              <a:avLst/>
            </a:prstGeom>
            <a:noFill/>
            <a:ln>
              <a:noFill/>
            </a:ln>
          </p:spPr>
        </p:pic>
        <p:sp>
          <p:nvSpPr>
            <p:cNvPr id="599" name="Google Shape;599;p21"/>
            <p:cNvSpPr txBox="1"/>
            <p:nvPr/>
          </p:nvSpPr>
          <p:spPr>
            <a:xfrm>
              <a:off x="165407" y="467204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grpSp>
      <p:pic>
        <p:nvPicPr>
          <p:cNvPr id="600" name="Google Shape;600;p21"/>
          <p:cNvPicPr preferRelativeResize="0"/>
          <p:nvPr/>
        </p:nvPicPr>
        <p:blipFill rotWithShape="1">
          <a:blip r:embed="rId5">
            <a:alphaModFix/>
          </a:blip>
          <a:srcRect l="18749" t="15656" r="16380" b="8305"/>
          <a:stretch/>
        </p:blipFill>
        <p:spPr>
          <a:xfrm>
            <a:off x="135637" y="2645920"/>
            <a:ext cx="1720028" cy="2016105"/>
          </a:xfrm>
          <a:prstGeom prst="rect">
            <a:avLst/>
          </a:prstGeom>
          <a:noFill/>
          <a:ln>
            <a:noFill/>
          </a:ln>
        </p:spPr>
      </p:pic>
      <p:pic>
        <p:nvPicPr>
          <p:cNvPr id="601" name="Google Shape;601;p21"/>
          <p:cNvPicPr preferRelativeResize="0"/>
          <p:nvPr/>
        </p:nvPicPr>
        <p:blipFill rotWithShape="1">
          <a:blip r:embed="rId6">
            <a:alphaModFix/>
          </a:blip>
          <a:srcRect l="19332" t="16083" r="16659" b="8620"/>
          <a:stretch/>
        </p:blipFill>
        <p:spPr>
          <a:xfrm>
            <a:off x="1848824" y="2645920"/>
            <a:ext cx="1713869" cy="2016105"/>
          </a:xfrm>
          <a:prstGeom prst="rect">
            <a:avLst/>
          </a:prstGeom>
          <a:noFill/>
          <a:ln>
            <a:noFill/>
          </a:ln>
        </p:spPr>
      </p:pic>
      <p:pic>
        <p:nvPicPr>
          <p:cNvPr id="602" name="Google Shape;602;p21"/>
          <p:cNvPicPr preferRelativeResize="0"/>
          <p:nvPr/>
        </p:nvPicPr>
        <p:blipFill rotWithShape="1">
          <a:blip r:embed="rId7">
            <a:alphaModFix/>
          </a:blip>
          <a:srcRect l="19405" t="17576" r="17234" b="9728"/>
          <a:stretch/>
        </p:blipFill>
        <p:spPr>
          <a:xfrm>
            <a:off x="3562693" y="2645920"/>
            <a:ext cx="1757228" cy="2016105"/>
          </a:xfrm>
          <a:prstGeom prst="rect">
            <a:avLst/>
          </a:prstGeom>
          <a:noFill/>
          <a:ln>
            <a:noFill/>
          </a:ln>
        </p:spPr>
      </p:pic>
      <p:pic>
        <p:nvPicPr>
          <p:cNvPr id="603" name="Google Shape;603;p21"/>
          <p:cNvPicPr preferRelativeResize="0"/>
          <p:nvPr/>
        </p:nvPicPr>
        <p:blipFill rotWithShape="1">
          <a:blip r:embed="rId8">
            <a:alphaModFix/>
          </a:blip>
          <a:srcRect l="19636" t="15404" r="17218" b="9386"/>
          <a:stretch/>
        </p:blipFill>
        <p:spPr>
          <a:xfrm>
            <a:off x="3627165" y="629815"/>
            <a:ext cx="1692756" cy="2016105"/>
          </a:xfrm>
          <a:prstGeom prst="rect">
            <a:avLst/>
          </a:prstGeom>
          <a:noFill/>
          <a:ln>
            <a:noFill/>
          </a:ln>
        </p:spPr>
      </p:pic>
      <p:pic>
        <p:nvPicPr>
          <p:cNvPr id="604" name="Google Shape;604;p21"/>
          <p:cNvPicPr preferRelativeResize="0"/>
          <p:nvPr/>
        </p:nvPicPr>
        <p:blipFill rotWithShape="1">
          <a:blip r:embed="rId9">
            <a:alphaModFix/>
          </a:blip>
          <a:srcRect l="21988" t="19248" r="19174" b="13078"/>
          <a:stretch/>
        </p:blipFill>
        <p:spPr>
          <a:xfrm>
            <a:off x="1863944" y="623854"/>
            <a:ext cx="1763221" cy="2028027"/>
          </a:xfrm>
          <a:prstGeom prst="rect">
            <a:avLst/>
          </a:prstGeom>
          <a:noFill/>
          <a:ln>
            <a:noFill/>
          </a:ln>
        </p:spPr>
      </p:pic>
      <p:pic>
        <p:nvPicPr>
          <p:cNvPr id="605" name="Google Shape;605;p21"/>
          <p:cNvPicPr preferRelativeResize="0"/>
          <p:nvPr/>
        </p:nvPicPr>
        <p:blipFill rotWithShape="1">
          <a:blip r:embed="rId10">
            <a:alphaModFix/>
          </a:blip>
          <a:srcRect l="22845" t="17309" r="19828" b="14372"/>
          <a:stretch/>
        </p:blipFill>
        <p:spPr>
          <a:xfrm>
            <a:off x="135638" y="629213"/>
            <a:ext cx="1735148" cy="2067827"/>
          </a:xfrm>
          <a:prstGeom prst="rect">
            <a:avLst/>
          </a:prstGeom>
          <a:noFill/>
          <a:ln>
            <a:noFill/>
          </a:ln>
        </p:spPr>
      </p:pic>
      <p:cxnSp>
        <p:nvCxnSpPr>
          <p:cNvPr id="606" name="Google Shape;606;p21"/>
          <p:cNvCxnSpPr/>
          <p:nvPr/>
        </p:nvCxnSpPr>
        <p:spPr>
          <a:xfrm rot="10800000">
            <a:off x="1431091" y="2195016"/>
            <a:ext cx="39862" cy="38256"/>
          </a:xfrm>
          <a:prstGeom prst="straightConnector1">
            <a:avLst/>
          </a:prstGeom>
          <a:noFill/>
          <a:ln w="38100" cap="flat" cmpd="sng">
            <a:solidFill>
              <a:srgbClr val="FFFF00"/>
            </a:solidFill>
            <a:prstDash val="solid"/>
            <a:round/>
            <a:headEnd type="none" w="sm" len="sm"/>
            <a:tailEnd type="triangle" w="med" len="med"/>
          </a:ln>
        </p:spPr>
      </p:cxnSp>
      <p:cxnSp>
        <p:nvCxnSpPr>
          <p:cNvPr id="607" name="Google Shape;607;p21"/>
          <p:cNvCxnSpPr/>
          <p:nvPr/>
        </p:nvCxnSpPr>
        <p:spPr>
          <a:xfrm rot="10800000" flipH="1">
            <a:off x="617373" y="2233272"/>
            <a:ext cx="75251" cy="66136"/>
          </a:xfrm>
          <a:prstGeom prst="straightConnector1">
            <a:avLst/>
          </a:prstGeom>
          <a:noFill/>
          <a:ln w="38100" cap="flat" cmpd="sng">
            <a:solidFill>
              <a:srgbClr val="FFFF00"/>
            </a:solidFill>
            <a:prstDash val="solid"/>
            <a:round/>
            <a:headEnd type="none" w="sm" len="sm"/>
            <a:tailEnd type="triangle" w="med" len="med"/>
          </a:ln>
        </p:spPr>
      </p:cxnSp>
      <p:cxnSp>
        <p:nvCxnSpPr>
          <p:cNvPr id="608" name="Google Shape;608;p21"/>
          <p:cNvCxnSpPr/>
          <p:nvPr/>
        </p:nvCxnSpPr>
        <p:spPr>
          <a:xfrm rot="10800000">
            <a:off x="3076141" y="2066174"/>
            <a:ext cx="83155" cy="35448"/>
          </a:xfrm>
          <a:prstGeom prst="straightConnector1">
            <a:avLst/>
          </a:prstGeom>
          <a:noFill/>
          <a:ln w="38100" cap="flat" cmpd="sng">
            <a:solidFill>
              <a:srgbClr val="FFFF00"/>
            </a:solidFill>
            <a:prstDash val="solid"/>
            <a:round/>
            <a:headEnd type="none" w="sm" len="sm"/>
            <a:tailEnd type="triangle" w="med" len="med"/>
          </a:ln>
        </p:spPr>
      </p:cxnSp>
      <p:cxnSp>
        <p:nvCxnSpPr>
          <p:cNvPr id="609" name="Google Shape;609;p21"/>
          <p:cNvCxnSpPr/>
          <p:nvPr/>
        </p:nvCxnSpPr>
        <p:spPr>
          <a:xfrm rot="10800000" flipH="1">
            <a:off x="2420930" y="2143724"/>
            <a:ext cx="35516" cy="39527"/>
          </a:xfrm>
          <a:prstGeom prst="straightConnector1">
            <a:avLst/>
          </a:prstGeom>
          <a:noFill/>
          <a:ln w="38100" cap="flat" cmpd="sng">
            <a:solidFill>
              <a:srgbClr val="FFFF00"/>
            </a:solidFill>
            <a:prstDash val="solid"/>
            <a:round/>
            <a:headEnd type="none" w="sm" len="sm"/>
            <a:tailEnd type="triangle" w="med" len="med"/>
          </a:ln>
        </p:spPr>
      </p:cxnSp>
      <p:sp>
        <p:nvSpPr>
          <p:cNvPr id="610" name="Google Shape;610;p21"/>
          <p:cNvSpPr/>
          <p:nvPr/>
        </p:nvSpPr>
        <p:spPr>
          <a:xfrm>
            <a:off x="3730026" y="1239177"/>
            <a:ext cx="1516111" cy="690626"/>
          </a:xfrm>
          <a:prstGeom prst="ellipse">
            <a:avLst/>
          </a:prstGeom>
          <a:noFill/>
          <a:ln w="25400" cap="flat" cmpd="sng">
            <a:solidFill>
              <a:srgbClr val="FFFF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11" name="Google Shape;611;p21"/>
          <p:cNvPicPr preferRelativeResize="0"/>
          <p:nvPr/>
        </p:nvPicPr>
        <p:blipFill rotWithShape="1">
          <a:blip r:embed="rId4">
            <a:alphaModFix/>
          </a:blip>
          <a:srcRect/>
          <a:stretch/>
        </p:blipFill>
        <p:spPr>
          <a:xfrm>
            <a:off x="126876" y="4396428"/>
            <a:ext cx="271935" cy="271935"/>
          </a:xfrm>
          <a:prstGeom prst="rect">
            <a:avLst/>
          </a:prstGeom>
          <a:noFill/>
          <a:ln>
            <a:noFill/>
          </a:ln>
        </p:spPr>
      </p:pic>
      <p:sp>
        <p:nvSpPr>
          <p:cNvPr id="612" name="Google Shape;612;p21"/>
          <p:cNvSpPr txBox="1"/>
          <p:nvPr/>
        </p:nvSpPr>
        <p:spPr>
          <a:xfrm>
            <a:off x="120516" y="441579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613" name="Google Shape;613;p21"/>
          <p:cNvPicPr preferRelativeResize="0"/>
          <p:nvPr/>
        </p:nvPicPr>
        <p:blipFill rotWithShape="1">
          <a:blip r:embed="rId4">
            <a:alphaModFix/>
          </a:blip>
          <a:srcRect/>
          <a:stretch/>
        </p:blipFill>
        <p:spPr>
          <a:xfrm>
            <a:off x="1818678" y="4396428"/>
            <a:ext cx="271935" cy="271935"/>
          </a:xfrm>
          <a:prstGeom prst="rect">
            <a:avLst/>
          </a:prstGeom>
          <a:noFill/>
          <a:ln>
            <a:noFill/>
          </a:ln>
        </p:spPr>
      </p:pic>
      <p:sp>
        <p:nvSpPr>
          <p:cNvPr id="614" name="Google Shape;614;p21"/>
          <p:cNvSpPr txBox="1"/>
          <p:nvPr/>
        </p:nvSpPr>
        <p:spPr>
          <a:xfrm>
            <a:off x="1812318" y="441579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615" name="Google Shape;615;p21"/>
          <p:cNvPicPr preferRelativeResize="0"/>
          <p:nvPr/>
        </p:nvPicPr>
        <p:blipFill rotWithShape="1">
          <a:blip r:embed="rId4">
            <a:alphaModFix/>
          </a:blip>
          <a:srcRect/>
          <a:stretch/>
        </p:blipFill>
        <p:spPr>
          <a:xfrm>
            <a:off x="3516840" y="4396428"/>
            <a:ext cx="271935" cy="271935"/>
          </a:xfrm>
          <a:prstGeom prst="rect">
            <a:avLst/>
          </a:prstGeom>
          <a:noFill/>
          <a:ln>
            <a:noFill/>
          </a:ln>
        </p:spPr>
      </p:pic>
      <p:sp>
        <p:nvSpPr>
          <p:cNvPr id="616" name="Google Shape;616;p21"/>
          <p:cNvSpPr txBox="1"/>
          <p:nvPr/>
        </p:nvSpPr>
        <p:spPr>
          <a:xfrm>
            <a:off x="3510480" y="441579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617" name="Google Shape;617;p21"/>
          <p:cNvPicPr preferRelativeResize="0"/>
          <p:nvPr/>
        </p:nvPicPr>
        <p:blipFill rotWithShape="1">
          <a:blip r:embed="rId4">
            <a:alphaModFix/>
          </a:blip>
          <a:srcRect/>
          <a:stretch/>
        </p:blipFill>
        <p:spPr>
          <a:xfrm>
            <a:off x="3516840" y="2432244"/>
            <a:ext cx="271935" cy="271935"/>
          </a:xfrm>
          <a:prstGeom prst="rect">
            <a:avLst/>
          </a:prstGeom>
          <a:noFill/>
          <a:ln>
            <a:noFill/>
          </a:ln>
        </p:spPr>
      </p:pic>
      <p:sp>
        <p:nvSpPr>
          <p:cNvPr id="618" name="Google Shape;618;p21"/>
          <p:cNvSpPr txBox="1"/>
          <p:nvPr/>
        </p:nvSpPr>
        <p:spPr>
          <a:xfrm>
            <a:off x="3510480" y="245161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619" name="Google Shape;619;p21"/>
          <p:cNvPicPr preferRelativeResize="0"/>
          <p:nvPr/>
        </p:nvPicPr>
        <p:blipFill rotWithShape="1">
          <a:blip r:embed="rId4">
            <a:alphaModFix/>
          </a:blip>
          <a:srcRect/>
          <a:stretch/>
        </p:blipFill>
        <p:spPr>
          <a:xfrm>
            <a:off x="1833150" y="2432244"/>
            <a:ext cx="271935" cy="271935"/>
          </a:xfrm>
          <a:prstGeom prst="rect">
            <a:avLst/>
          </a:prstGeom>
          <a:noFill/>
          <a:ln>
            <a:noFill/>
          </a:ln>
        </p:spPr>
      </p:pic>
      <p:sp>
        <p:nvSpPr>
          <p:cNvPr id="620" name="Google Shape;620;p21"/>
          <p:cNvSpPr txBox="1"/>
          <p:nvPr/>
        </p:nvSpPr>
        <p:spPr>
          <a:xfrm>
            <a:off x="1826790" y="245161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621" name="Google Shape;621;p21"/>
          <p:cNvPicPr preferRelativeResize="0"/>
          <p:nvPr/>
        </p:nvPicPr>
        <p:blipFill rotWithShape="1">
          <a:blip r:embed="rId4">
            <a:alphaModFix/>
          </a:blip>
          <a:srcRect/>
          <a:stretch/>
        </p:blipFill>
        <p:spPr>
          <a:xfrm>
            <a:off x="126771" y="2432244"/>
            <a:ext cx="271935" cy="271935"/>
          </a:xfrm>
          <a:prstGeom prst="rect">
            <a:avLst/>
          </a:prstGeom>
          <a:noFill/>
          <a:ln>
            <a:noFill/>
          </a:ln>
        </p:spPr>
      </p:pic>
      <p:sp>
        <p:nvSpPr>
          <p:cNvPr id="622" name="Google Shape;622;p21"/>
          <p:cNvSpPr txBox="1"/>
          <p:nvPr/>
        </p:nvSpPr>
        <p:spPr>
          <a:xfrm>
            <a:off x="120411" y="245161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sp>
        <p:nvSpPr>
          <p:cNvPr id="623" name="Google Shape;623;p21"/>
          <p:cNvSpPr txBox="1"/>
          <p:nvPr/>
        </p:nvSpPr>
        <p:spPr>
          <a:xfrm>
            <a:off x="5298295" y="4199205"/>
            <a:ext cx="3725189" cy="5077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a:solidFill>
                  <a:srgbClr val="FFFF00"/>
                </a:solidFill>
                <a:latin typeface="Arial"/>
                <a:ea typeface="Arial"/>
                <a:cs typeface="Arial"/>
                <a:sym typeface="Arial"/>
              </a:rPr>
              <a:t>47-year-old female undergoing systemic chemotherapy with 5FU for cecal adenocarcinoma. This patient did not receive radiotherapy. She presented chronic headache and cognitive deficit. </a:t>
            </a:r>
            <a:endParaRPr sz="900" b="0" i="0" u="none" strike="noStrike" cap="none">
              <a:solidFill>
                <a:srgbClr val="FFFF00"/>
              </a:solidFill>
              <a:latin typeface="Arial"/>
              <a:ea typeface="Arial"/>
              <a:cs typeface="Arial"/>
              <a:sym typeface="Arial"/>
            </a:endParaRPr>
          </a:p>
        </p:txBody>
      </p:sp>
      <p:sp>
        <p:nvSpPr>
          <p:cNvPr id="624" name="Google Shape;624;p21"/>
          <p:cNvSpPr txBox="1"/>
          <p:nvPr/>
        </p:nvSpPr>
        <p:spPr>
          <a:xfrm>
            <a:off x="0" y="4635709"/>
            <a:ext cx="9098298" cy="5077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lt1"/>
                </a:solidFill>
                <a:latin typeface="Arial"/>
                <a:ea typeface="Arial"/>
                <a:cs typeface="Arial"/>
                <a:sym typeface="Arial"/>
              </a:rPr>
              <a:t>Axial FLAIR images </a:t>
            </a:r>
            <a:r>
              <a:rPr lang="en-US" sz="900" b="0" i="0" u="none" strike="noStrike" cap="none">
                <a:solidFill>
                  <a:srgbClr val="FFFF00"/>
                </a:solidFill>
                <a:latin typeface="Arial"/>
                <a:ea typeface="Arial"/>
                <a:cs typeface="Arial"/>
                <a:sym typeface="Arial"/>
              </a:rPr>
              <a:t>(A,B,C,D,E and F) </a:t>
            </a:r>
            <a:r>
              <a:rPr lang="en-US" sz="900" b="0" i="0" u="none" strike="noStrike" cap="none">
                <a:solidFill>
                  <a:schemeClr val="lt1"/>
                </a:solidFill>
                <a:latin typeface="Arial"/>
                <a:ea typeface="Arial"/>
                <a:cs typeface="Arial"/>
                <a:sym typeface="Arial"/>
              </a:rPr>
              <a:t>show parenchyma atrophy and diffuse hyperintensity of white matter of cerebral hemispheres. There are a</a:t>
            </a:r>
            <a:r>
              <a:rPr lang="en-US" sz="900">
                <a:solidFill>
                  <a:schemeClr val="lt1"/>
                </a:solidFill>
              </a:rPr>
              <a:t>ssociated </a:t>
            </a:r>
            <a:r>
              <a:rPr lang="en-US" sz="900" b="0" i="0" u="none" strike="noStrike" cap="none">
                <a:solidFill>
                  <a:schemeClr val="lt1"/>
                </a:solidFill>
                <a:latin typeface="Arial"/>
                <a:ea typeface="Arial"/>
                <a:cs typeface="Arial"/>
                <a:sym typeface="Arial"/>
              </a:rPr>
              <a:t> bilateral cerebellar and brainstem involvement </a:t>
            </a:r>
            <a:r>
              <a:rPr lang="en-US" sz="900" b="0" i="0" u="none" strike="noStrike" cap="none">
                <a:solidFill>
                  <a:srgbClr val="FFFF00"/>
                </a:solidFill>
                <a:latin typeface="Arial"/>
                <a:ea typeface="Arial"/>
                <a:cs typeface="Arial"/>
                <a:sym typeface="Arial"/>
              </a:rPr>
              <a:t>(A and B-arrowheads) </a:t>
            </a:r>
            <a:r>
              <a:rPr lang="en-US" sz="900">
                <a:solidFill>
                  <a:schemeClr val="lt1"/>
                </a:solidFill>
              </a:rPr>
              <a:t>as </a:t>
            </a:r>
            <a:r>
              <a:rPr lang="en-US" sz="900" b="0" i="0" u="none" strike="noStrike" cap="none">
                <a:solidFill>
                  <a:schemeClr val="lt1"/>
                </a:solidFill>
                <a:latin typeface="Arial"/>
                <a:ea typeface="Arial"/>
                <a:cs typeface="Arial"/>
                <a:sym typeface="Arial"/>
              </a:rPr>
              <a:t>hippocampal atrophy </a:t>
            </a:r>
            <a:r>
              <a:rPr lang="en-US" sz="900" b="0" i="0" u="none" strike="noStrike" cap="none">
                <a:solidFill>
                  <a:srgbClr val="FFFF00"/>
                </a:solidFill>
                <a:latin typeface="Arial"/>
                <a:ea typeface="Arial"/>
                <a:cs typeface="Arial"/>
                <a:sym typeface="Arial"/>
              </a:rPr>
              <a:t>(C-yellow dots). </a:t>
            </a:r>
            <a:r>
              <a:rPr lang="en-US" sz="900" b="0" i="0" u="none" strike="noStrike" cap="none">
                <a:solidFill>
                  <a:schemeClr val="lt1"/>
                </a:solidFill>
                <a:latin typeface="Arial"/>
                <a:ea typeface="Arial"/>
                <a:cs typeface="Arial"/>
                <a:sym typeface="Arial"/>
              </a:rPr>
              <a:t>Coronal T2WI </a:t>
            </a:r>
            <a:r>
              <a:rPr lang="en-US" sz="900" b="0" i="0" u="none" strike="noStrike" cap="none">
                <a:solidFill>
                  <a:srgbClr val="FF0000"/>
                </a:solidFill>
                <a:latin typeface="Arial"/>
                <a:ea typeface="Arial"/>
                <a:cs typeface="Arial"/>
                <a:sym typeface="Arial"/>
              </a:rPr>
              <a:t>(G) </a:t>
            </a:r>
            <a:r>
              <a:rPr lang="en-US" sz="900" b="0" i="0" u="none" strike="noStrike" cap="none">
                <a:solidFill>
                  <a:schemeClr val="lt1"/>
                </a:solidFill>
                <a:latin typeface="Arial"/>
                <a:ea typeface="Arial"/>
                <a:cs typeface="Arial"/>
                <a:sym typeface="Arial"/>
              </a:rPr>
              <a:t>show bilateral hippocampal volumetric reduction </a:t>
            </a:r>
            <a:r>
              <a:rPr lang="en-US" sz="900" b="0" i="0" u="none" strike="noStrike" cap="none">
                <a:solidFill>
                  <a:srgbClr val="FF0000"/>
                </a:solidFill>
                <a:latin typeface="Arial"/>
                <a:ea typeface="Arial"/>
                <a:cs typeface="Arial"/>
                <a:sym typeface="Arial"/>
              </a:rPr>
              <a:t>(G-red arrows). </a:t>
            </a:r>
            <a:r>
              <a:rPr lang="en-US" sz="900" b="0" i="0" u="none" strike="noStrike" cap="none">
                <a:solidFill>
                  <a:schemeClr val="lt1"/>
                </a:solidFill>
                <a:latin typeface="Arial"/>
                <a:ea typeface="Arial"/>
                <a:cs typeface="Arial"/>
                <a:sym typeface="Arial"/>
              </a:rPr>
              <a:t>These findings also characterize </a:t>
            </a:r>
            <a:r>
              <a:rPr lang="en-US" sz="900" b="0" i="0" u="none" strike="noStrike" cap="none">
                <a:solidFill>
                  <a:srgbClr val="A4C2F4"/>
                </a:solidFill>
                <a:latin typeface="Arial"/>
                <a:ea typeface="Arial"/>
                <a:cs typeface="Arial"/>
                <a:sym typeface="Arial"/>
              </a:rPr>
              <a:t>“chemo-brain”.</a:t>
            </a:r>
            <a:endParaRPr sz="900" b="0" i="0" u="none" strike="noStrike" cap="none">
              <a:solidFill>
                <a:srgbClr val="FF0000"/>
              </a:solidFill>
              <a:latin typeface="Arial"/>
              <a:ea typeface="Arial"/>
              <a:cs typeface="Arial"/>
              <a:sym typeface="Arial"/>
            </a:endParaRPr>
          </a:p>
        </p:txBody>
      </p:sp>
      <p:sp>
        <p:nvSpPr>
          <p:cNvPr id="625" name="Google Shape;625;p21"/>
          <p:cNvSpPr txBox="1"/>
          <p:nvPr/>
        </p:nvSpPr>
        <p:spPr>
          <a:xfrm>
            <a:off x="5319811" y="3823108"/>
            <a:ext cx="3725189" cy="3692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lt1"/>
                </a:solidFill>
                <a:latin typeface="Arial"/>
                <a:ea typeface="Arial"/>
                <a:cs typeface="Arial"/>
                <a:sym typeface="Arial"/>
              </a:rPr>
              <a:t>In addition to the toxicity to oligodendrocytes, </a:t>
            </a:r>
            <a:r>
              <a:rPr lang="en-US" sz="900" b="0" i="0" u="none" strike="noStrike" cap="none">
                <a:solidFill>
                  <a:srgbClr val="A4C2F4"/>
                </a:solidFill>
                <a:latin typeface="Arial"/>
                <a:ea typeface="Arial"/>
                <a:cs typeface="Arial"/>
                <a:sym typeface="Arial"/>
              </a:rPr>
              <a:t>chemotherapy also can interrupt hippocampal neurogenesis</a:t>
            </a:r>
            <a:r>
              <a:rPr lang="en-US" sz="900" b="0" i="0" u="none" strike="noStrike" cap="none">
                <a:solidFill>
                  <a:schemeClr val="lt1"/>
                </a:solidFill>
                <a:latin typeface="Arial"/>
                <a:ea typeface="Arial"/>
                <a:cs typeface="Arial"/>
                <a:sym typeface="Arial"/>
              </a:rPr>
              <a:t>.</a:t>
            </a:r>
            <a:endParaRPr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606024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pic>
        <p:nvPicPr>
          <p:cNvPr id="630" name="Google Shape;630;p22"/>
          <p:cNvPicPr preferRelativeResize="0"/>
          <p:nvPr/>
        </p:nvPicPr>
        <p:blipFill rotWithShape="1">
          <a:blip r:embed="rId3">
            <a:alphaModFix/>
          </a:blip>
          <a:srcRect l="19358" t="33556" r="19340" b="22586"/>
          <a:stretch/>
        </p:blipFill>
        <p:spPr>
          <a:xfrm>
            <a:off x="231938" y="2866452"/>
            <a:ext cx="2034070" cy="1455212"/>
          </a:xfrm>
          <a:prstGeom prst="rect">
            <a:avLst/>
          </a:prstGeom>
          <a:noFill/>
          <a:ln>
            <a:noFill/>
          </a:ln>
        </p:spPr>
      </p:pic>
      <p:pic>
        <p:nvPicPr>
          <p:cNvPr id="631" name="Google Shape;631;p22"/>
          <p:cNvPicPr preferRelativeResize="0"/>
          <p:nvPr/>
        </p:nvPicPr>
        <p:blipFill rotWithShape="1">
          <a:blip r:embed="rId4">
            <a:alphaModFix/>
          </a:blip>
          <a:srcRect l="16501" t="20450" r="18750" b="18888"/>
          <a:stretch/>
        </p:blipFill>
        <p:spPr>
          <a:xfrm>
            <a:off x="117538" y="1691467"/>
            <a:ext cx="1164435" cy="1090963"/>
          </a:xfrm>
          <a:prstGeom prst="rect">
            <a:avLst/>
          </a:prstGeom>
          <a:noFill/>
          <a:ln>
            <a:noFill/>
          </a:ln>
        </p:spPr>
      </p:pic>
      <p:pic>
        <p:nvPicPr>
          <p:cNvPr id="632" name="Google Shape;632;p22"/>
          <p:cNvPicPr preferRelativeResize="0"/>
          <p:nvPr/>
        </p:nvPicPr>
        <p:blipFill rotWithShape="1">
          <a:blip r:embed="rId5">
            <a:alphaModFix/>
          </a:blip>
          <a:srcRect l="10477" t="16567" r="15257" b="18728"/>
          <a:stretch/>
        </p:blipFill>
        <p:spPr>
          <a:xfrm>
            <a:off x="1310892" y="1704381"/>
            <a:ext cx="1217085" cy="1060431"/>
          </a:xfrm>
          <a:prstGeom prst="rect">
            <a:avLst/>
          </a:prstGeom>
          <a:noFill/>
          <a:ln>
            <a:noFill/>
          </a:ln>
        </p:spPr>
      </p:pic>
      <p:pic>
        <p:nvPicPr>
          <p:cNvPr id="633" name="Google Shape;633;p22"/>
          <p:cNvPicPr preferRelativeResize="0"/>
          <p:nvPr/>
        </p:nvPicPr>
        <p:blipFill rotWithShape="1">
          <a:blip r:embed="rId6">
            <a:alphaModFix/>
          </a:blip>
          <a:srcRect l="23053" t="22179" r="22535" b="11644"/>
          <a:stretch/>
        </p:blipFill>
        <p:spPr>
          <a:xfrm>
            <a:off x="2478345" y="1451849"/>
            <a:ext cx="2283756" cy="2777541"/>
          </a:xfrm>
          <a:prstGeom prst="rect">
            <a:avLst/>
          </a:prstGeom>
          <a:noFill/>
          <a:ln>
            <a:noFill/>
          </a:ln>
        </p:spPr>
      </p:pic>
      <p:pic>
        <p:nvPicPr>
          <p:cNvPr id="634" name="Google Shape;634;p22"/>
          <p:cNvPicPr preferRelativeResize="0"/>
          <p:nvPr/>
        </p:nvPicPr>
        <p:blipFill rotWithShape="1">
          <a:blip r:embed="rId7">
            <a:alphaModFix/>
          </a:blip>
          <a:srcRect l="21302" t="20006" r="20241" b="8301"/>
          <a:stretch/>
        </p:blipFill>
        <p:spPr>
          <a:xfrm>
            <a:off x="4732491" y="1441870"/>
            <a:ext cx="2293966" cy="2813354"/>
          </a:xfrm>
          <a:prstGeom prst="rect">
            <a:avLst/>
          </a:prstGeom>
          <a:noFill/>
          <a:ln>
            <a:noFill/>
          </a:ln>
        </p:spPr>
      </p:pic>
      <p:pic>
        <p:nvPicPr>
          <p:cNvPr id="635" name="Google Shape;635;p22"/>
          <p:cNvPicPr preferRelativeResize="0"/>
          <p:nvPr/>
        </p:nvPicPr>
        <p:blipFill rotWithShape="1">
          <a:blip r:embed="rId8">
            <a:alphaModFix/>
          </a:blip>
          <a:srcRect l="19192" t="15855" r="18676" b="13004"/>
          <a:stretch/>
        </p:blipFill>
        <p:spPr>
          <a:xfrm>
            <a:off x="7043825" y="618709"/>
            <a:ext cx="1984103" cy="2271740"/>
          </a:xfrm>
          <a:prstGeom prst="ellipse">
            <a:avLst/>
          </a:prstGeom>
          <a:noFill/>
          <a:ln>
            <a:noFill/>
          </a:ln>
        </p:spPr>
      </p:pic>
      <p:pic>
        <p:nvPicPr>
          <p:cNvPr id="636" name="Google Shape;636;p22"/>
          <p:cNvPicPr preferRelativeResize="0"/>
          <p:nvPr/>
        </p:nvPicPr>
        <p:blipFill rotWithShape="1">
          <a:blip r:embed="rId9">
            <a:alphaModFix/>
          </a:blip>
          <a:srcRect l="19658" t="16927" r="19972" b="13770"/>
          <a:stretch/>
        </p:blipFill>
        <p:spPr>
          <a:xfrm>
            <a:off x="7043825" y="2885795"/>
            <a:ext cx="1966735" cy="2257705"/>
          </a:xfrm>
          <a:prstGeom prst="ellipse">
            <a:avLst/>
          </a:prstGeom>
          <a:noFill/>
          <a:ln>
            <a:noFill/>
          </a:ln>
        </p:spPr>
      </p:pic>
      <p:sp>
        <p:nvSpPr>
          <p:cNvPr id="637" name="Google Shape;637;p22"/>
          <p:cNvSpPr txBox="1"/>
          <p:nvPr/>
        </p:nvSpPr>
        <p:spPr>
          <a:xfrm>
            <a:off x="22845" y="640632"/>
            <a:ext cx="7058746" cy="52319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100" b="0" i="0" u="none" strike="noStrike" cap="none">
                <a:solidFill>
                  <a:srgbClr val="A4C2F4"/>
                </a:solidFill>
                <a:latin typeface="Arial"/>
                <a:ea typeface="Arial"/>
                <a:cs typeface="Arial"/>
                <a:sym typeface="Arial"/>
              </a:rPr>
              <a:t>Cytotoxic lesions of the corpus callosum (CLOCCs) </a:t>
            </a:r>
            <a:r>
              <a:rPr lang="en-US" sz="1100" b="0" i="0" u="none" strike="noStrike" cap="none">
                <a:solidFill>
                  <a:schemeClr val="lt1"/>
                </a:solidFill>
                <a:latin typeface="Arial"/>
                <a:ea typeface="Arial"/>
                <a:cs typeface="Arial"/>
                <a:sym typeface="Arial"/>
              </a:rPr>
              <a:t>are secondary lesions associated with various entities such as drug therapy, malignancy, infection, subarachnoid hemorrhage, metabolic disorders and trauma.</a:t>
            </a:r>
            <a:endParaRPr sz="1100" b="0" i="0" u="none" strike="noStrike" cap="none">
              <a:solidFill>
                <a:schemeClr val="lt1"/>
              </a:solidFill>
              <a:latin typeface="Arial"/>
              <a:ea typeface="Arial"/>
              <a:cs typeface="Arial"/>
              <a:sym typeface="Arial"/>
            </a:endParaRPr>
          </a:p>
        </p:txBody>
      </p:sp>
      <p:sp>
        <p:nvSpPr>
          <p:cNvPr id="638" name="Google Shape;638;p22"/>
          <p:cNvSpPr txBox="1"/>
          <p:nvPr/>
        </p:nvSpPr>
        <p:spPr>
          <a:xfrm>
            <a:off x="29184" y="1113013"/>
            <a:ext cx="5902896" cy="353913"/>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100" b="0" i="0" u="none" strike="noStrike" cap="none">
                <a:solidFill>
                  <a:schemeClr val="lt1"/>
                </a:solidFill>
                <a:latin typeface="Arial"/>
                <a:ea typeface="Arial"/>
                <a:cs typeface="Arial"/>
                <a:sym typeface="Arial"/>
              </a:rPr>
              <a:t>Chemotherapeutics agents such as </a:t>
            </a:r>
            <a:r>
              <a:rPr lang="en-US" sz="1100" b="0" i="0" u="none" strike="noStrike" cap="none">
                <a:solidFill>
                  <a:srgbClr val="A4C2F4"/>
                </a:solidFill>
                <a:latin typeface="Arial"/>
                <a:ea typeface="Arial"/>
                <a:cs typeface="Arial"/>
                <a:sym typeface="Arial"/>
              </a:rPr>
              <a:t>5-FU</a:t>
            </a:r>
            <a:r>
              <a:rPr lang="en-US" sz="1100" b="0" i="0" u="none" strike="noStrike" cap="none">
                <a:solidFill>
                  <a:schemeClr val="lt1"/>
                </a:solidFill>
                <a:latin typeface="Arial"/>
                <a:ea typeface="Arial"/>
                <a:cs typeface="Arial"/>
                <a:sym typeface="Arial"/>
              </a:rPr>
              <a:t> also have been associated with CLOCCs.</a:t>
            </a:r>
            <a:endParaRPr sz="1100" b="0" i="0" u="none" strike="noStrike" cap="none">
              <a:solidFill>
                <a:schemeClr val="lt1"/>
              </a:solidFill>
              <a:latin typeface="Arial"/>
              <a:ea typeface="Arial"/>
              <a:cs typeface="Arial"/>
              <a:sym typeface="Arial"/>
            </a:endParaRPr>
          </a:p>
        </p:txBody>
      </p:sp>
      <p:sp>
        <p:nvSpPr>
          <p:cNvPr id="639" name="Google Shape;639;p22"/>
          <p:cNvSpPr txBox="1"/>
          <p:nvPr/>
        </p:nvSpPr>
        <p:spPr>
          <a:xfrm>
            <a:off x="2632056" y="2132"/>
            <a:ext cx="4728695" cy="638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Chemotherapy:  </a:t>
            </a:r>
            <a:r>
              <a:rPr lang="en-US" sz="2200" b="1" i="0" u="none" strike="noStrike" cap="none">
                <a:solidFill>
                  <a:srgbClr val="A4C2F4"/>
                </a:solidFill>
                <a:latin typeface="Arial"/>
                <a:ea typeface="Arial"/>
                <a:cs typeface="Arial"/>
                <a:sym typeface="Arial"/>
              </a:rPr>
              <a:t>CLOCCs</a:t>
            </a:r>
            <a:endParaRPr/>
          </a:p>
        </p:txBody>
      </p:sp>
      <p:sp>
        <p:nvSpPr>
          <p:cNvPr id="640" name="Google Shape;640;p22"/>
          <p:cNvSpPr txBox="1"/>
          <p:nvPr/>
        </p:nvSpPr>
        <p:spPr>
          <a:xfrm>
            <a:off x="28729" y="4448574"/>
            <a:ext cx="6988405"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A 66 years old woman with anal squamous intraepithelial neoplasia (A,B,C-arrows) on 5-FU treatment . </a:t>
            </a:r>
            <a:r>
              <a:rPr lang="en-US" sz="1000" b="0" i="0" u="none" strike="noStrike" cap="none" dirty="0">
                <a:solidFill>
                  <a:schemeClr val="lt1"/>
                </a:solidFill>
                <a:latin typeface="Arial"/>
                <a:ea typeface="Arial"/>
                <a:cs typeface="Arial"/>
                <a:sym typeface="Arial"/>
              </a:rPr>
              <a:t>DWI</a:t>
            </a:r>
            <a:r>
              <a:rPr lang="en-US" sz="1000" b="0" i="0" u="none" strike="noStrike" cap="none" dirty="0">
                <a:solidFill>
                  <a:srgbClr val="FFFF00"/>
                </a:solidFill>
                <a:latin typeface="Arial"/>
                <a:ea typeface="Arial"/>
                <a:cs typeface="Arial"/>
                <a:sym typeface="Arial"/>
              </a:rPr>
              <a:t> (D-arrow) </a:t>
            </a:r>
            <a:r>
              <a:rPr lang="en-US" sz="1000" b="0" i="0" u="none" strike="noStrike" cap="none" dirty="0">
                <a:solidFill>
                  <a:schemeClr val="lt1"/>
                </a:solidFill>
                <a:latin typeface="Arial"/>
                <a:ea typeface="Arial"/>
                <a:cs typeface="Arial"/>
                <a:sym typeface="Arial"/>
              </a:rPr>
              <a:t>and ADC map </a:t>
            </a:r>
            <a:r>
              <a:rPr lang="en-US" sz="1000" b="0" i="0" u="none" strike="noStrike" cap="none" dirty="0">
                <a:solidFill>
                  <a:srgbClr val="FFFF00"/>
                </a:solidFill>
                <a:latin typeface="Arial"/>
                <a:ea typeface="Arial"/>
                <a:cs typeface="Arial"/>
                <a:sym typeface="Arial"/>
              </a:rPr>
              <a:t>(E-arrow) </a:t>
            </a:r>
            <a:r>
              <a:rPr lang="en-US" sz="1000" b="0" i="0" u="none" strike="noStrike" cap="none" dirty="0">
                <a:solidFill>
                  <a:schemeClr val="lt1"/>
                </a:solidFill>
                <a:latin typeface="Arial"/>
                <a:ea typeface="Arial"/>
                <a:cs typeface="Arial"/>
                <a:sym typeface="Arial"/>
              </a:rPr>
              <a:t>shows restricted diffusion in the splenium of the corpus callosum. Axial FLAIR image </a:t>
            </a:r>
            <a:r>
              <a:rPr lang="en-US" sz="1000" b="0" i="0" u="none" strike="noStrike" cap="none" dirty="0">
                <a:solidFill>
                  <a:srgbClr val="FFFF00"/>
                </a:solidFill>
                <a:latin typeface="Arial"/>
                <a:ea typeface="Arial"/>
                <a:cs typeface="Arial"/>
                <a:sym typeface="Arial"/>
              </a:rPr>
              <a:t>(F-arrow) </a:t>
            </a:r>
            <a:r>
              <a:rPr lang="en-US" sz="1000" b="0" i="0" u="none" strike="noStrike" cap="none" dirty="0">
                <a:solidFill>
                  <a:schemeClr val="lt1"/>
                </a:solidFill>
                <a:latin typeface="Arial"/>
                <a:ea typeface="Arial"/>
                <a:cs typeface="Arial"/>
                <a:sym typeface="Arial"/>
              </a:rPr>
              <a:t>and coronal T2WI </a:t>
            </a:r>
            <a:r>
              <a:rPr lang="en-US" sz="1000" b="0" i="0" u="none" strike="noStrike" cap="none" dirty="0">
                <a:solidFill>
                  <a:srgbClr val="FFFF00"/>
                </a:solidFill>
                <a:latin typeface="Arial"/>
                <a:ea typeface="Arial"/>
                <a:cs typeface="Arial"/>
                <a:sym typeface="Arial"/>
              </a:rPr>
              <a:t>(G-arrow)  </a:t>
            </a:r>
            <a:r>
              <a:rPr lang="en-US" sz="1000" b="0" i="0" u="none" strike="noStrike" cap="none" dirty="0">
                <a:solidFill>
                  <a:schemeClr val="lt1"/>
                </a:solidFill>
                <a:latin typeface="Arial"/>
                <a:ea typeface="Arial"/>
                <a:cs typeface="Arial"/>
                <a:sym typeface="Arial"/>
              </a:rPr>
              <a:t>show hyperintensity in the splenium of the corpus callosum.</a:t>
            </a:r>
            <a:endParaRPr sz="1000" b="0" i="0" u="none" strike="noStrike" cap="none" dirty="0">
              <a:solidFill>
                <a:schemeClr val="lt1"/>
              </a:solidFill>
              <a:latin typeface="Arial"/>
              <a:ea typeface="Arial"/>
              <a:cs typeface="Arial"/>
              <a:sym typeface="Arial"/>
            </a:endParaRPr>
          </a:p>
        </p:txBody>
      </p:sp>
      <p:cxnSp>
        <p:nvCxnSpPr>
          <p:cNvPr id="641" name="Google Shape;641;p22"/>
          <p:cNvCxnSpPr/>
          <p:nvPr/>
        </p:nvCxnSpPr>
        <p:spPr>
          <a:xfrm flipH="1">
            <a:off x="8135159" y="3418506"/>
            <a:ext cx="307196" cy="256946"/>
          </a:xfrm>
          <a:prstGeom prst="straightConnector1">
            <a:avLst/>
          </a:prstGeom>
          <a:noFill/>
          <a:ln w="9525" cap="flat" cmpd="sng">
            <a:solidFill>
              <a:srgbClr val="FFFF00"/>
            </a:solidFill>
            <a:prstDash val="solid"/>
            <a:round/>
            <a:headEnd type="none" w="sm" len="sm"/>
            <a:tailEnd type="triangle" w="med" len="med"/>
          </a:ln>
        </p:spPr>
      </p:cxnSp>
      <p:cxnSp>
        <p:nvCxnSpPr>
          <p:cNvPr id="642" name="Google Shape;642;p22"/>
          <p:cNvCxnSpPr/>
          <p:nvPr/>
        </p:nvCxnSpPr>
        <p:spPr>
          <a:xfrm rot="10800000" flipH="1">
            <a:off x="3191369" y="3383211"/>
            <a:ext cx="206188" cy="250234"/>
          </a:xfrm>
          <a:prstGeom prst="straightConnector1">
            <a:avLst/>
          </a:prstGeom>
          <a:noFill/>
          <a:ln w="9525" cap="flat" cmpd="sng">
            <a:solidFill>
              <a:srgbClr val="FFFF00"/>
            </a:solidFill>
            <a:prstDash val="solid"/>
            <a:round/>
            <a:headEnd type="none" w="sm" len="sm"/>
            <a:tailEnd type="triangle" w="med" len="med"/>
          </a:ln>
        </p:spPr>
      </p:cxnSp>
      <p:cxnSp>
        <p:nvCxnSpPr>
          <p:cNvPr id="643" name="Google Shape;643;p22"/>
          <p:cNvCxnSpPr/>
          <p:nvPr/>
        </p:nvCxnSpPr>
        <p:spPr>
          <a:xfrm rot="10800000" flipH="1">
            <a:off x="5456372" y="3357939"/>
            <a:ext cx="206188" cy="250234"/>
          </a:xfrm>
          <a:prstGeom prst="straightConnector1">
            <a:avLst/>
          </a:prstGeom>
          <a:noFill/>
          <a:ln w="9525" cap="flat" cmpd="sng">
            <a:solidFill>
              <a:srgbClr val="FFFF00"/>
            </a:solidFill>
            <a:prstDash val="solid"/>
            <a:round/>
            <a:headEnd type="none" w="sm" len="sm"/>
            <a:tailEnd type="triangle" w="med" len="med"/>
          </a:ln>
        </p:spPr>
      </p:cxnSp>
      <p:cxnSp>
        <p:nvCxnSpPr>
          <p:cNvPr id="644" name="Google Shape;644;p22"/>
          <p:cNvCxnSpPr/>
          <p:nvPr/>
        </p:nvCxnSpPr>
        <p:spPr>
          <a:xfrm flipH="1">
            <a:off x="1392224" y="3836806"/>
            <a:ext cx="279103" cy="23524"/>
          </a:xfrm>
          <a:prstGeom prst="straightConnector1">
            <a:avLst/>
          </a:prstGeom>
          <a:noFill/>
          <a:ln w="9525" cap="flat" cmpd="sng">
            <a:solidFill>
              <a:srgbClr val="FFFF00"/>
            </a:solidFill>
            <a:prstDash val="solid"/>
            <a:round/>
            <a:headEnd type="none" w="sm" len="sm"/>
            <a:tailEnd type="triangle" w="med" len="med"/>
          </a:ln>
        </p:spPr>
      </p:cxnSp>
      <p:cxnSp>
        <p:nvCxnSpPr>
          <p:cNvPr id="645" name="Google Shape;645;p22"/>
          <p:cNvCxnSpPr/>
          <p:nvPr/>
        </p:nvCxnSpPr>
        <p:spPr>
          <a:xfrm flipH="1">
            <a:off x="2124228" y="2167656"/>
            <a:ext cx="279103" cy="23524"/>
          </a:xfrm>
          <a:prstGeom prst="straightConnector1">
            <a:avLst/>
          </a:prstGeom>
          <a:noFill/>
          <a:ln w="9525" cap="flat" cmpd="sng">
            <a:solidFill>
              <a:srgbClr val="FFFF00"/>
            </a:solidFill>
            <a:prstDash val="solid"/>
            <a:round/>
            <a:headEnd type="none" w="sm" len="sm"/>
            <a:tailEnd type="triangle" w="med" len="med"/>
          </a:ln>
        </p:spPr>
      </p:cxnSp>
      <p:cxnSp>
        <p:nvCxnSpPr>
          <p:cNvPr id="646" name="Google Shape;646;p22"/>
          <p:cNvCxnSpPr/>
          <p:nvPr/>
        </p:nvCxnSpPr>
        <p:spPr>
          <a:xfrm flipH="1">
            <a:off x="835903" y="2216365"/>
            <a:ext cx="279103" cy="23524"/>
          </a:xfrm>
          <a:prstGeom prst="straightConnector1">
            <a:avLst/>
          </a:prstGeom>
          <a:noFill/>
          <a:ln w="9525" cap="flat" cmpd="sng">
            <a:solidFill>
              <a:srgbClr val="FFFF00"/>
            </a:solidFill>
            <a:prstDash val="solid"/>
            <a:round/>
            <a:headEnd type="none" w="sm" len="sm"/>
            <a:tailEnd type="triangle" w="med" len="med"/>
          </a:ln>
        </p:spPr>
      </p:cxnSp>
      <p:pic>
        <p:nvPicPr>
          <p:cNvPr id="647" name="Google Shape;647;p22"/>
          <p:cNvPicPr preferRelativeResize="0"/>
          <p:nvPr/>
        </p:nvPicPr>
        <p:blipFill rotWithShape="1">
          <a:blip r:embed="rId10">
            <a:alphaModFix/>
          </a:blip>
          <a:srcRect/>
          <a:stretch/>
        </p:blipFill>
        <p:spPr>
          <a:xfrm>
            <a:off x="2481254" y="3963821"/>
            <a:ext cx="271935" cy="271935"/>
          </a:xfrm>
          <a:prstGeom prst="rect">
            <a:avLst/>
          </a:prstGeom>
          <a:noFill/>
          <a:ln>
            <a:noFill/>
          </a:ln>
        </p:spPr>
      </p:pic>
      <p:sp>
        <p:nvSpPr>
          <p:cNvPr id="648" name="Google Shape;648;p22"/>
          <p:cNvSpPr txBox="1"/>
          <p:nvPr/>
        </p:nvSpPr>
        <p:spPr>
          <a:xfrm>
            <a:off x="2474894" y="398318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649" name="Google Shape;649;p22"/>
          <p:cNvPicPr preferRelativeResize="0"/>
          <p:nvPr/>
        </p:nvPicPr>
        <p:blipFill rotWithShape="1">
          <a:blip r:embed="rId10">
            <a:alphaModFix/>
          </a:blip>
          <a:srcRect/>
          <a:stretch/>
        </p:blipFill>
        <p:spPr>
          <a:xfrm>
            <a:off x="4626181" y="3975041"/>
            <a:ext cx="271935" cy="271935"/>
          </a:xfrm>
          <a:prstGeom prst="rect">
            <a:avLst/>
          </a:prstGeom>
          <a:noFill/>
          <a:ln>
            <a:noFill/>
          </a:ln>
        </p:spPr>
      </p:pic>
      <p:sp>
        <p:nvSpPr>
          <p:cNvPr id="650" name="Google Shape;650;p22"/>
          <p:cNvSpPr txBox="1"/>
          <p:nvPr/>
        </p:nvSpPr>
        <p:spPr>
          <a:xfrm>
            <a:off x="4619821" y="399440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651" name="Google Shape;651;p22"/>
          <p:cNvPicPr preferRelativeResize="0"/>
          <p:nvPr/>
        </p:nvPicPr>
        <p:blipFill rotWithShape="1">
          <a:blip r:embed="rId10">
            <a:alphaModFix/>
          </a:blip>
          <a:srcRect/>
          <a:stretch/>
        </p:blipFill>
        <p:spPr>
          <a:xfrm>
            <a:off x="7151860" y="2696637"/>
            <a:ext cx="271935" cy="271935"/>
          </a:xfrm>
          <a:prstGeom prst="rect">
            <a:avLst/>
          </a:prstGeom>
          <a:noFill/>
          <a:ln>
            <a:noFill/>
          </a:ln>
        </p:spPr>
      </p:pic>
      <p:sp>
        <p:nvSpPr>
          <p:cNvPr id="652" name="Google Shape;652;p22"/>
          <p:cNvSpPr txBox="1"/>
          <p:nvPr/>
        </p:nvSpPr>
        <p:spPr>
          <a:xfrm>
            <a:off x="7145500" y="271600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653" name="Google Shape;653;p22"/>
          <p:cNvPicPr preferRelativeResize="0"/>
          <p:nvPr/>
        </p:nvPicPr>
        <p:blipFill rotWithShape="1">
          <a:blip r:embed="rId10">
            <a:alphaModFix/>
          </a:blip>
          <a:srcRect/>
          <a:stretch/>
        </p:blipFill>
        <p:spPr>
          <a:xfrm>
            <a:off x="7081591" y="4727078"/>
            <a:ext cx="271935" cy="271935"/>
          </a:xfrm>
          <a:prstGeom prst="rect">
            <a:avLst/>
          </a:prstGeom>
          <a:noFill/>
          <a:ln>
            <a:noFill/>
          </a:ln>
        </p:spPr>
      </p:pic>
      <p:sp>
        <p:nvSpPr>
          <p:cNvPr id="654" name="Google Shape;654;p22"/>
          <p:cNvSpPr txBox="1"/>
          <p:nvPr/>
        </p:nvSpPr>
        <p:spPr>
          <a:xfrm>
            <a:off x="7075231" y="474644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pic>
        <p:nvPicPr>
          <p:cNvPr id="655" name="Google Shape;655;p22"/>
          <p:cNvPicPr preferRelativeResize="0"/>
          <p:nvPr/>
        </p:nvPicPr>
        <p:blipFill rotWithShape="1">
          <a:blip r:embed="rId10">
            <a:alphaModFix/>
          </a:blip>
          <a:srcRect/>
          <a:stretch/>
        </p:blipFill>
        <p:spPr>
          <a:xfrm>
            <a:off x="219474" y="4090715"/>
            <a:ext cx="271935" cy="271935"/>
          </a:xfrm>
          <a:prstGeom prst="rect">
            <a:avLst/>
          </a:prstGeom>
          <a:noFill/>
          <a:ln>
            <a:noFill/>
          </a:ln>
        </p:spPr>
      </p:pic>
      <p:sp>
        <p:nvSpPr>
          <p:cNvPr id="656" name="Google Shape;656;p22"/>
          <p:cNvSpPr txBox="1"/>
          <p:nvPr/>
        </p:nvSpPr>
        <p:spPr>
          <a:xfrm>
            <a:off x="213114" y="411008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657" name="Google Shape;657;p22"/>
          <p:cNvPicPr preferRelativeResize="0"/>
          <p:nvPr/>
        </p:nvPicPr>
        <p:blipFill rotWithShape="1">
          <a:blip r:embed="rId10">
            <a:alphaModFix/>
          </a:blip>
          <a:srcRect/>
          <a:stretch/>
        </p:blipFill>
        <p:spPr>
          <a:xfrm>
            <a:off x="95266" y="2516762"/>
            <a:ext cx="271935" cy="271935"/>
          </a:xfrm>
          <a:prstGeom prst="rect">
            <a:avLst/>
          </a:prstGeom>
          <a:noFill/>
          <a:ln>
            <a:noFill/>
          </a:ln>
        </p:spPr>
      </p:pic>
      <p:sp>
        <p:nvSpPr>
          <p:cNvPr id="658" name="Google Shape;658;p22"/>
          <p:cNvSpPr txBox="1"/>
          <p:nvPr/>
        </p:nvSpPr>
        <p:spPr>
          <a:xfrm>
            <a:off x="88906" y="2536130"/>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cxnSp>
        <p:nvCxnSpPr>
          <p:cNvPr id="659" name="Google Shape;659;p22"/>
          <p:cNvCxnSpPr/>
          <p:nvPr/>
        </p:nvCxnSpPr>
        <p:spPr>
          <a:xfrm flipH="1">
            <a:off x="8076308" y="1662440"/>
            <a:ext cx="307196" cy="256946"/>
          </a:xfrm>
          <a:prstGeom prst="straightConnector1">
            <a:avLst/>
          </a:prstGeom>
          <a:noFill/>
          <a:ln w="9525" cap="flat" cmpd="sng">
            <a:solidFill>
              <a:srgbClr val="FFFF00"/>
            </a:solidFill>
            <a:prstDash val="solid"/>
            <a:round/>
            <a:headEnd type="none" w="sm" len="sm"/>
            <a:tailEnd type="triangle" w="med" len="med"/>
          </a:ln>
        </p:spPr>
      </p:cxnSp>
      <p:pic>
        <p:nvPicPr>
          <p:cNvPr id="660" name="Google Shape;660;p22"/>
          <p:cNvPicPr preferRelativeResize="0"/>
          <p:nvPr/>
        </p:nvPicPr>
        <p:blipFill rotWithShape="1">
          <a:blip r:embed="rId10">
            <a:alphaModFix/>
          </a:blip>
          <a:srcRect/>
          <a:stretch/>
        </p:blipFill>
        <p:spPr>
          <a:xfrm>
            <a:off x="1288333" y="2516762"/>
            <a:ext cx="271935" cy="271935"/>
          </a:xfrm>
          <a:prstGeom prst="rect">
            <a:avLst/>
          </a:prstGeom>
          <a:noFill/>
          <a:ln>
            <a:noFill/>
          </a:ln>
        </p:spPr>
      </p:pic>
      <p:sp>
        <p:nvSpPr>
          <p:cNvPr id="661" name="Google Shape;661;p22"/>
          <p:cNvSpPr txBox="1"/>
          <p:nvPr/>
        </p:nvSpPr>
        <p:spPr>
          <a:xfrm>
            <a:off x="1281973" y="2536130"/>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34" name="Google Shape;666;p23" descr="Img0027">
            <a:extLst>
              <a:ext uri="{FF2B5EF4-FFF2-40B4-BE49-F238E27FC236}">
                <a16:creationId xmlns:a16="http://schemas.microsoft.com/office/drawing/2014/main" id="{9E54A755-6363-422D-B76B-8C17ACB05885}"/>
              </a:ext>
            </a:extLst>
          </p:cNvPr>
          <p:cNvPicPr preferRelativeResize="0"/>
          <p:nvPr/>
        </p:nvPicPr>
        <p:blipFill rotWithShape="1">
          <a:blip r:embed="rId11">
            <a:alphaModFix/>
          </a:blip>
          <a:srcRect l="25490" t="18207" r="25335" b="16622"/>
          <a:stretch/>
        </p:blipFill>
        <p:spPr>
          <a:xfrm>
            <a:off x="6391574" y="1194600"/>
            <a:ext cx="1297150" cy="1719079"/>
          </a:xfrm>
          <a:prstGeom prst="rect">
            <a:avLst/>
          </a:prstGeom>
          <a:noFill/>
          <a:ln>
            <a:noFill/>
          </a:ln>
        </p:spPr>
      </p:pic>
      <p:sp>
        <p:nvSpPr>
          <p:cNvPr id="35" name="Google Shape;667;p23">
            <a:extLst>
              <a:ext uri="{FF2B5EF4-FFF2-40B4-BE49-F238E27FC236}">
                <a16:creationId xmlns:a16="http://schemas.microsoft.com/office/drawing/2014/main" id="{E00FB37C-970F-4B1E-8CAF-AD43C4E483BD}"/>
              </a:ext>
            </a:extLst>
          </p:cNvPr>
          <p:cNvSpPr txBox="1"/>
          <p:nvPr/>
        </p:nvSpPr>
        <p:spPr>
          <a:xfrm>
            <a:off x="77822" y="2132"/>
            <a:ext cx="9066178"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Chemotherapy: </a:t>
            </a:r>
            <a:r>
              <a:rPr lang="en-US" sz="2200" b="1" i="0" u="none" strike="noStrike" cap="none">
                <a:solidFill>
                  <a:srgbClr val="A4C2F4"/>
                </a:solidFill>
                <a:latin typeface="Arial"/>
                <a:ea typeface="Arial"/>
                <a:cs typeface="Arial"/>
                <a:sym typeface="Arial"/>
              </a:rPr>
              <a:t>Acute Basal Ganglia Toxicity</a:t>
            </a:r>
            <a:endParaRPr sz="2200" b="1" i="0" u="none" strike="noStrike" cap="none">
              <a:solidFill>
                <a:srgbClr val="A4C2F4"/>
              </a:solidFill>
              <a:latin typeface="Arial"/>
              <a:ea typeface="Arial"/>
              <a:cs typeface="Arial"/>
              <a:sym typeface="Arial"/>
            </a:endParaRPr>
          </a:p>
        </p:txBody>
      </p:sp>
      <p:pic>
        <p:nvPicPr>
          <p:cNvPr id="36" name="Google Shape;668;p23" descr="Img0172">
            <a:extLst>
              <a:ext uri="{FF2B5EF4-FFF2-40B4-BE49-F238E27FC236}">
                <a16:creationId xmlns:a16="http://schemas.microsoft.com/office/drawing/2014/main" id="{CB5B4A47-DFCD-434D-AABB-F85BB9D1070F}"/>
              </a:ext>
            </a:extLst>
          </p:cNvPr>
          <p:cNvPicPr preferRelativeResize="0"/>
          <p:nvPr/>
        </p:nvPicPr>
        <p:blipFill rotWithShape="1">
          <a:blip r:embed="rId12">
            <a:alphaModFix/>
          </a:blip>
          <a:srcRect l="24894" t="11623" r="23364" b="33020"/>
          <a:stretch/>
        </p:blipFill>
        <p:spPr>
          <a:xfrm>
            <a:off x="146727" y="1173085"/>
            <a:ext cx="3273304" cy="3502006"/>
          </a:xfrm>
          <a:prstGeom prst="rect">
            <a:avLst/>
          </a:prstGeom>
          <a:noFill/>
          <a:ln>
            <a:noFill/>
          </a:ln>
        </p:spPr>
      </p:pic>
      <p:sp>
        <p:nvSpPr>
          <p:cNvPr id="37" name="Google Shape;669;p23">
            <a:extLst>
              <a:ext uri="{FF2B5EF4-FFF2-40B4-BE49-F238E27FC236}">
                <a16:creationId xmlns:a16="http://schemas.microsoft.com/office/drawing/2014/main" id="{CC24FF2E-6A80-4CA4-BCE6-BB0FFFDEEDC0}"/>
              </a:ext>
            </a:extLst>
          </p:cNvPr>
          <p:cNvSpPr txBox="1"/>
          <p:nvPr/>
        </p:nvSpPr>
        <p:spPr>
          <a:xfrm>
            <a:off x="22845" y="640632"/>
            <a:ext cx="9066178" cy="553968"/>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200" b="0" i="0" u="none" strike="noStrike" cap="none" dirty="0">
                <a:solidFill>
                  <a:srgbClr val="A4C2F4"/>
                </a:solidFill>
                <a:latin typeface="Arial"/>
                <a:ea typeface="Arial"/>
                <a:cs typeface="Arial"/>
                <a:sym typeface="Arial"/>
              </a:rPr>
              <a:t>Isolated acute basal ganglia toxicity </a:t>
            </a:r>
            <a:r>
              <a:rPr lang="en-US" sz="1200" b="0" i="0" u="none" strike="noStrike" cap="none" dirty="0">
                <a:solidFill>
                  <a:schemeClr val="lt1"/>
                </a:solidFill>
                <a:latin typeface="Arial"/>
                <a:ea typeface="Arial"/>
                <a:cs typeface="Arial"/>
                <a:sym typeface="Arial"/>
              </a:rPr>
              <a:t>associated with </a:t>
            </a:r>
            <a:r>
              <a:rPr lang="en-US" sz="1200" b="0" i="0" u="none" strike="noStrike" cap="none" dirty="0">
                <a:solidFill>
                  <a:srgbClr val="A4C2F4"/>
                </a:solidFill>
                <a:latin typeface="Arial"/>
                <a:ea typeface="Arial"/>
                <a:cs typeface="Arial"/>
                <a:sym typeface="Arial"/>
              </a:rPr>
              <a:t>cytarabine therapy </a:t>
            </a:r>
            <a:r>
              <a:rPr lang="en-US" sz="1200" b="0" i="0" u="none" strike="noStrike" cap="none" dirty="0">
                <a:solidFill>
                  <a:schemeClr val="lt1"/>
                </a:solidFill>
                <a:latin typeface="Arial"/>
                <a:ea typeface="Arial"/>
                <a:cs typeface="Arial"/>
                <a:sym typeface="Arial"/>
              </a:rPr>
              <a:t>is a </a:t>
            </a:r>
            <a:r>
              <a:rPr lang="en-US" sz="1200" b="0" i="0" u="none" strike="noStrike" cap="none" dirty="0">
                <a:solidFill>
                  <a:srgbClr val="A4C2F4"/>
                </a:solidFill>
                <a:latin typeface="Arial"/>
                <a:ea typeface="Arial"/>
                <a:cs typeface="Arial"/>
                <a:sym typeface="Arial"/>
              </a:rPr>
              <a:t>rare complication of chemotherapy</a:t>
            </a:r>
            <a:r>
              <a:rPr lang="en-US" sz="1200" b="0" i="0" u="none" strike="noStrike" cap="none" dirty="0">
                <a:solidFill>
                  <a:schemeClr val="lt1"/>
                </a:solidFill>
                <a:latin typeface="Arial"/>
                <a:ea typeface="Arial"/>
                <a:cs typeface="Arial"/>
                <a:sym typeface="Arial"/>
              </a:rPr>
              <a:t>. Brain MRI may show hyperintensity</a:t>
            </a:r>
            <a:r>
              <a:rPr lang="en-US" sz="1200" b="0" i="0" u="none" strike="noStrike" cap="none" dirty="0">
                <a:solidFill>
                  <a:srgbClr val="A4C2F4"/>
                </a:solidFill>
                <a:latin typeface="Arial"/>
                <a:ea typeface="Arial"/>
                <a:cs typeface="Arial"/>
                <a:sym typeface="Arial"/>
              </a:rPr>
              <a:t> involving the basal ganglia</a:t>
            </a:r>
            <a:r>
              <a:rPr lang="en-US" sz="1200" b="0" i="0" u="none" strike="noStrike" cap="none" dirty="0">
                <a:solidFill>
                  <a:schemeClr val="lt1"/>
                </a:solidFill>
                <a:latin typeface="Arial"/>
                <a:ea typeface="Arial"/>
                <a:cs typeface="Arial"/>
                <a:sym typeface="Arial"/>
              </a:rPr>
              <a:t>. </a:t>
            </a:r>
            <a:r>
              <a:rPr lang="en-US" sz="1200" b="0" i="0" u="none" strike="noStrike" cap="none" dirty="0">
                <a:solidFill>
                  <a:srgbClr val="A4C2F4"/>
                </a:solidFill>
                <a:latin typeface="Arial"/>
                <a:ea typeface="Arial"/>
                <a:cs typeface="Arial"/>
                <a:sym typeface="Arial"/>
              </a:rPr>
              <a:t>Lethargy and abnormal movements are reported symptoms</a:t>
            </a:r>
            <a:r>
              <a:rPr lang="en-US" sz="1200" b="0" i="0" u="none" strike="noStrike" cap="none" dirty="0">
                <a:solidFill>
                  <a:schemeClr val="lt1"/>
                </a:solidFill>
                <a:latin typeface="Arial"/>
                <a:ea typeface="Arial"/>
                <a:cs typeface="Arial"/>
                <a:sym typeface="Arial"/>
              </a:rPr>
              <a:t>.</a:t>
            </a:r>
            <a:endParaRPr sz="1200" b="0" i="0" u="none" strike="noStrike" cap="none" dirty="0">
              <a:solidFill>
                <a:schemeClr val="lt1"/>
              </a:solidFill>
              <a:latin typeface="Arial"/>
              <a:ea typeface="Arial"/>
              <a:cs typeface="Arial"/>
              <a:sym typeface="Arial"/>
            </a:endParaRPr>
          </a:p>
        </p:txBody>
      </p:sp>
      <p:pic>
        <p:nvPicPr>
          <p:cNvPr id="38" name="Google Shape;670;p23" descr="Img0030">
            <a:extLst>
              <a:ext uri="{FF2B5EF4-FFF2-40B4-BE49-F238E27FC236}">
                <a16:creationId xmlns:a16="http://schemas.microsoft.com/office/drawing/2014/main" id="{E27A8A87-E063-4AE6-A4C9-722509CCDCD2}"/>
              </a:ext>
            </a:extLst>
          </p:cNvPr>
          <p:cNvPicPr preferRelativeResize="0"/>
          <p:nvPr/>
        </p:nvPicPr>
        <p:blipFill rotWithShape="1">
          <a:blip r:embed="rId13">
            <a:alphaModFix/>
          </a:blip>
          <a:srcRect l="26478" t="19827" r="26001" b="16962"/>
          <a:stretch/>
        </p:blipFill>
        <p:spPr>
          <a:xfrm>
            <a:off x="7687357" y="1194600"/>
            <a:ext cx="1297150" cy="1725685"/>
          </a:xfrm>
          <a:prstGeom prst="rect">
            <a:avLst/>
          </a:prstGeom>
          <a:noFill/>
          <a:ln>
            <a:noFill/>
          </a:ln>
        </p:spPr>
      </p:pic>
      <p:pic>
        <p:nvPicPr>
          <p:cNvPr id="39" name="Google Shape;671;p23" descr="Img0082">
            <a:extLst>
              <a:ext uri="{FF2B5EF4-FFF2-40B4-BE49-F238E27FC236}">
                <a16:creationId xmlns:a16="http://schemas.microsoft.com/office/drawing/2014/main" id="{166A2A2D-C01B-4EAF-93A7-0601FF42A059}"/>
              </a:ext>
            </a:extLst>
          </p:cNvPr>
          <p:cNvPicPr preferRelativeResize="0"/>
          <p:nvPr/>
        </p:nvPicPr>
        <p:blipFill rotWithShape="1">
          <a:blip r:embed="rId14">
            <a:alphaModFix/>
          </a:blip>
          <a:srcRect l="21830" t="14325" r="21363" b="14087"/>
          <a:stretch/>
        </p:blipFill>
        <p:spPr>
          <a:xfrm>
            <a:off x="3372945" y="2995905"/>
            <a:ext cx="1332476" cy="1679186"/>
          </a:xfrm>
          <a:prstGeom prst="rect">
            <a:avLst/>
          </a:prstGeom>
          <a:noFill/>
          <a:ln>
            <a:noFill/>
          </a:ln>
        </p:spPr>
      </p:pic>
      <p:pic>
        <p:nvPicPr>
          <p:cNvPr id="40" name="Google Shape;672;p23" descr="Img0080">
            <a:extLst>
              <a:ext uri="{FF2B5EF4-FFF2-40B4-BE49-F238E27FC236}">
                <a16:creationId xmlns:a16="http://schemas.microsoft.com/office/drawing/2014/main" id="{6F7A0B0D-F23C-4A48-843C-85C2517C8C86}"/>
              </a:ext>
            </a:extLst>
          </p:cNvPr>
          <p:cNvPicPr preferRelativeResize="0"/>
          <p:nvPr/>
        </p:nvPicPr>
        <p:blipFill rotWithShape="1">
          <a:blip r:embed="rId15">
            <a:alphaModFix/>
          </a:blip>
          <a:srcRect l="21429" t="13163" r="21717" b="13466"/>
          <a:stretch/>
        </p:blipFill>
        <p:spPr>
          <a:xfrm>
            <a:off x="3367774" y="1182215"/>
            <a:ext cx="1321883" cy="1705797"/>
          </a:xfrm>
          <a:prstGeom prst="rect">
            <a:avLst/>
          </a:prstGeom>
          <a:noFill/>
          <a:ln>
            <a:noFill/>
          </a:ln>
        </p:spPr>
      </p:pic>
      <p:pic>
        <p:nvPicPr>
          <p:cNvPr id="41" name="Google Shape;673;p23" descr="Img0111">
            <a:extLst>
              <a:ext uri="{FF2B5EF4-FFF2-40B4-BE49-F238E27FC236}">
                <a16:creationId xmlns:a16="http://schemas.microsoft.com/office/drawing/2014/main" id="{37311F55-5E3A-453C-88E6-4BF8BF0A5B47}"/>
              </a:ext>
            </a:extLst>
          </p:cNvPr>
          <p:cNvPicPr preferRelativeResize="0"/>
          <p:nvPr/>
        </p:nvPicPr>
        <p:blipFill rotWithShape="1">
          <a:blip r:embed="rId16">
            <a:alphaModFix/>
          </a:blip>
          <a:srcRect l="24121" t="17899" r="23814" b="16557"/>
          <a:stretch/>
        </p:blipFill>
        <p:spPr>
          <a:xfrm>
            <a:off x="7639221" y="2860272"/>
            <a:ext cx="1345286" cy="1693603"/>
          </a:xfrm>
          <a:prstGeom prst="rect">
            <a:avLst/>
          </a:prstGeom>
          <a:noFill/>
          <a:ln>
            <a:noFill/>
          </a:ln>
        </p:spPr>
      </p:pic>
      <p:pic>
        <p:nvPicPr>
          <p:cNvPr id="42" name="Google Shape;674;p23" descr="Img0107">
            <a:extLst>
              <a:ext uri="{FF2B5EF4-FFF2-40B4-BE49-F238E27FC236}">
                <a16:creationId xmlns:a16="http://schemas.microsoft.com/office/drawing/2014/main" id="{8C9799A4-6C3B-4A90-A12F-FA1C9187E20F}"/>
              </a:ext>
            </a:extLst>
          </p:cNvPr>
          <p:cNvPicPr preferRelativeResize="0"/>
          <p:nvPr/>
        </p:nvPicPr>
        <p:blipFill rotWithShape="1">
          <a:blip r:embed="rId17">
            <a:alphaModFix/>
          </a:blip>
          <a:srcRect l="24194" t="17128" r="24244" b="17281"/>
          <a:stretch/>
        </p:blipFill>
        <p:spPr>
          <a:xfrm>
            <a:off x="6390207" y="2903766"/>
            <a:ext cx="1297150" cy="1650109"/>
          </a:xfrm>
          <a:prstGeom prst="rect">
            <a:avLst/>
          </a:prstGeom>
          <a:noFill/>
          <a:ln>
            <a:noFill/>
          </a:ln>
        </p:spPr>
      </p:pic>
      <p:sp>
        <p:nvSpPr>
          <p:cNvPr id="43" name="Google Shape;675;p23">
            <a:extLst>
              <a:ext uri="{FF2B5EF4-FFF2-40B4-BE49-F238E27FC236}">
                <a16:creationId xmlns:a16="http://schemas.microsoft.com/office/drawing/2014/main" id="{8C132837-571A-45A7-A19A-4985813211E5}"/>
              </a:ext>
            </a:extLst>
          </p:cNvPr>
          <p:cNvSpPr txBox="1"/>
          <p:nvPr/>
        </p:nvSpPr>
        <p:spPr>
          <a:xfrm>
            <a:off x="4729882" y="1948261"/>
            <a:ext cx="1623204" cy="178506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a:solidFill>
                  <a:srgbClr val="FFFF00"/>
                </a:solidFill>
                <a:latin typeface="Arial"/>
                <a:ea typeface="Arial"/>
                <a:cs typeface="Arial"/>
                <a:sym typeface="Arial"/>
              </a:rPr>
              <a:t>A 12 years old girl with acute lymphocytic leukemia. </a:t>
            </a:r>
            <a:endParaRPr/>
          </a:p>
          <a:p>
            <a:pPr marL="0" marR="0" lvl="0" indent="0" algn="just" rtl="0">
              <a:lnSpc>
                <a:spcPct val="100000"/>
              </a:lnSpc>
              <a:spcBef>
                <a:spcPts val="0"/>
              </a:spcBef>
              <a:spcAft>
                <a:spcPts val="0"/>
              </a:spcAft>
              <a:buNone/>
            </a:pPr>
            <a:endParaRPr sz="1000" b="0" i="0" u="none" strike="noStrike" cap="none">
              <a:solidFill>
                <a:srgbClr val="FFFF00"/>
              </a:solidFill>
              <a:latin typeface="Arial"/>
              <a:ea typeface="Arial"/>
              <a:cs typeface="Arial"/>
              <a:sym typeface="Arial"/>
            </a:endParaRPr>
          </a:p>
          <a:p>
            <a:pPr marL="0" marR="0" lvl="0" indent="0" algn="just" rtl="0">
              <a:lnSpc>
                <a:spcPct val="100000"/>
              </a:lnSpc>
              <a:spcBef>
                <a:spcPts val="0"/>
              </a:spcBef>
              <a:spcAft>
                <a:spcPts val="0"/>
              </a:spcAft>
              <a:buNone/>
            </a:pPr>
            <a:r>
              <a:rPr lang="en-US" sz="1000" b="0" i="0" u="none" strike="noStrike" cap="none">
                <a:solidFill>
                  <a:srgbClr val="FFFF00"/>
                </a:solidFill>
                <a:latin typeface="Arial"/>
                <a:ea typeface="Arial"/>
                <a:cs typeface="Arial"/>
                <a:sym typeface="Arial"/>
              </a:rPr>
              <a:t>She started treatment with methotexate and intrathecal cytarabine, and after 10 days evolved with mental confusion and abnormal movements.</a:t>
            </a:r>
            <a:endParaRPr sz="1000" b="0" i="0" u="none" strike="noStrike" cap="none">
              <a:solidFill>
                <a:schemeClr val="lt1"/>
              </a:solidFill>
              <a:latin typeface="Arial"/>
              <a:ea typeface="Arial"/>
              <a:cs typeface="Arial"/>
              <a:sym typeface="Arial"/>
            </a:endParaRPr>
          </a:p>
        </p:txBody>
      </p:sp>
      <p:sp>
        <p:nvSpPr>
          <p:cNvPr id="44" name="Google Shape;676;p23">
            <a:extLst>
              <a:ext uri="{FF2B5EF4-FFF2-40B4-BE49-F238E27FC236}">
                <a16:creationId xmlns:a16="http://schemas.microsoft.com/office/drawing/2014/main" id="{F43C7F05-CE45-4B3D-A909-DF4BFC596304}"/>
              </a:ext>
            </a:extLst>
          </p:cNvPr>
          <p:cNvSpPr txBox="1"/>
          <p:nvPr/>
        </p:nvSpPr>
        <p:spPr>
          <a:xfrm>
            <a:off x="77822" y="4632808"/>
            <a:ext cx="9066178"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Coronal T2WI show highly symmetrical T2 hyperintensity lesions involving the caudate, putamen and globus pallidus </a:t>
            </a:r>
            <a:r>
              <a:rPr lang="en-US" sz="1000" b="0" i="0" u="none" strike="noStrike" cap="none" dirty="0">
                <a:solidFill>
                  <a:srgbClr val="FFFF00"/>
                </a:solidFill>
                <a:latin typeface="Arial"/>
                <a:ea typeface="Arial"/>
                <a:cs typeface="Arial"/>
                <a:sym typeface="Arial"/>
              </a:rPr>
              <a:t>(A-arrows). </a:t>
            </a:r>
            <a:r>
              <a:rPr lang="en-US" sz="1000" b="0" i="0" u="none" strike="noStrike" cap="none" dirty="0">
                <a:solidFill>
                  <a:schemeClr val="lt1"/>
                </a:solidFill>
                <a:latin typeface="Arial"/>
                <a:ea typeface="Arial"/>
                <a:cs typeface="Arial"/>
                <a:sym typeface="Arial"/>
              </a:rPr>
              <a:t>Axial FLAIR image </a:t>
            </a:r>
            <a:r>
              <a:rPr lang="en-US" sz="1000" b="0" i="0" u="none" strike="noStrike" cap="none" dirty="0">
                <a:solidFill>
                  <a:srgbClr val="FFFF00"/>
                </a:solidFill>
                <a:latin typeface="Arial"/>
                <a:ea typeface="Arial"/>
                <a:cs typeface="Arial"/>
                <a:sym typeface="Arial"/>
              </a:rPr>
              <a:t>(B and C) </a:t>
            </a:r>
            <a:r>
              <a:rPr lang="en-US" sz="1000" b="0" i="0" u="none" strike="noStrike" cap="none" dirty="0">
                <a:solidFill>
                  <a:schemeClr val="lt1"/>
                </a:solidFill>
                <a:latin typeface="Arial"/>
                <a:ea typeface="Arial"/>
                <a:cs typeface="Arial"/>
                <a:sym typeface="Arial"/>
              </a:rPr>
              <a:t>reveal bilateral striatal and thalami involvement </a:t>
            </a:r>
            <a:r>
              <a:rPr lang="en-US" sz="1000" b="0" i="0" u="none" strike="noStrike" cap="none" dirty="0">
                <a:solidFill>
                  <a:srgbClr val="FFFF00"/>
                </a:solidFill>
                <a:latin typeface="Arial"/>
                <a:ea typeface="Arial"/>
                <a:cs typeface="Arial"/>
                <a:sym typeface="Arial"/>
              </a:rPr>
              <a:t>(B-arrows). </a:t>
            </a:r>
            <a:r>
              <a:rPr lang="en-US" sz="1000" b="0" i="0" u="none" strike="noStrike" cap="none" dirty="0">
                <a:solidFill>
                  <a:schemeClr val="lt1"/>
                </a:solidFill>
                <a:latin typeface="Arial"/>
                <a:ea typeface="Arial"/>
                <a:cs typeface="Arial"/>
                <a:sym typeface="Arial"/>
              </a:rPr>
              <a:t>There are also hyperintensity on DWI </a:t>
            </a:r>
            <a:r>
              <a:rPr lang="en-US" sz="1000" b="0" i="0" u="none" strike="noStrike" cap="none" dirty="0">
                <a:solidFill>
                  <a:srgbClr val="FFFF00"/>
                </a:solidFill>
                <a:latin typeface="Arial"/>
                <a:ea typeface="Arial"/>
                <a:cs typeface="Arial"/>
                <a:sym typeface="Arial"/>
              </a:rPr>
              <a:t>(D and E) </a:t>
            </a:r>
            <a:r>
              <a:rPr lang="en-US" sz="1000" b="0" i="0" u="none" strike="noStrike" cap="none" dirty="0">
                <a:solidFill>
                  <a:schemeClr val="lt1"/>
                </a:solidFill>
                <a:latin typeface="Arial"/>
                <a:ea typeface="Arial"/>
                <a:cs typeface="Arial"/>
                <a:sym typeface="Arial"/>
              </a:rPr>
              <a:t>without "true" restricted diffusion on ADC-map </a:t>
            </a:r>
            <a:r>
              <a:rPr lang="en-US" sz="1000" b="0" i="0" u="none" strike="noStrike" cap="none" dirty="0">
                <a:solidFill>
                  <a:srgbClr val="FFFF00"/>
                </a:solidFill>
                <a:latin typeface="Arial"/>
                <a:ea typeface="Arial"/>
                <a:cs typeface="Arial"/>
                <a:sym typeface="Arial"/>
              </a:rPr>
              <a:t>(F and G).</a:t>
            </a:r>
            <a:endParaRPr sz="1000" b="0" i="0" u="none" strike="noStrike" cap="none" dirty="0">
              <a:solidFill>
                <a:srgbClr val="FFFF00"/>
              </a:solidFill>
              <a:latin typeface="Arial"/>
              <a:ea typeface="Arial"/>
              <a:cs typeface="Arial"/>
              <a:sym typeface="Arial"/>
            </a:endParaRPr>
          </a:p>
        </p:txBody>
      </p:sp>
      <p:pic>
        <p:nvPicPr>
          <p:cNvPr id="45" name="Google Shape;677;p23">
            <a:extLst>
              <a:ext uri="{FF2B5EF4-FFF2-40B4-BE49-F238E27FC236}">
                <a16:creationId xmlns:a16="http://schemas.microsoft.com/office/drawing/2014/main" id="{F2137255-9C1A-42E3-B6C2-71E72003A724}"/>
              </a:ext>
            </a:extLst>
          </p:cNvPr>
          <p:cNvPicPr preferRelativeResize="0"/>
          <p:nvPr/>
        </p:nvPicPr>
        <p:blipFill rotWithShape="1">
          <a:blip r:embed="rId10">
            <a:alphaModFix/>
          </a:blip>
          <a:srcRect/>
          <a:stretch/>
        </p:blipFill>
        <p:spPr>
          <a:xfrm>
            <a:off x="165853" y="4409422"/>
            <a:ext cx="271935" cy="271935"/>
          </a:xfrm>
          <a:prstGeom prst="rect">
            <a:avLst/>
          </a:prstGeom>
          <a:noFill/>
          <a:ln>
            <a:noFill/>
          </a:ln>
        </p:spPr>
      </p:pic>
      <p:sp>
        <p:nvSpPr>
          <p:cNvPr id="46" name="Google Shape;678;p23">
            <a:extLst>
              <a:ext uri="{FF2B5EF4-FFF2-40B4-BE49-F238E27FC236}">
                <a16:creationId xmlns:a16="http://schemas.microsoft.com/office/drawing/2014/main" id="{AC117E72-95DB-4C31-8D6C-612E492BADC2}"/>
              </a:ext>
            </a:extLst>
          </p:cNvPr>
          <p:cNvSpPr txBox="1"/>
          <p:nvPr/>
        </p:nvSpPr>
        <p:spPr>
          <a:xfrm>
            <a:off x="159493" y="4428790"/>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47" name="Google Shape;679;p23">
            <a:extLst>
              <a:ext uri="{FF2B5EF4-FFF2-40B4-BE49-F238E27FC236}">
                <a16:creationId xmlns:a16="http://schemas.microsoft.com/office/drawing/2014/main" id="{52C46F0E-A506-43A8-BC00-E6B396510D4F}"/>
              </a:ext>
            </a:extLst>
          </p:cNvPr>
          <p:cNvPicPr preferRelativeResize="0"/>
          <p:nvPr/>
        </p:nvPicPr>
        <p:blipFill rotWithShape="1">
          <a:blip r:embed="rId10">
            <a:alphaModFix/>
          </a:blip>
          <a:srcRect/>
          <a:stretch/>
        </p:blipFill>
        <p:spPr>
          <a:xfrm>
            <a:off x="3374134" y="4409422"/>
            <a:ext cx="271935" cy="271935"/>
          </a:xfrm>
          <a:prstGeom prst="rect">
            <a:avLst/>
          </a:prstGeom>
          <a:noFill/>
          <a:ln>
            <a:noFill/>
          </a:ln>
        </p:spPr>
      </p:pic>
      <p:sp>
        <p:nvSpPr>
          <p:cNvPr id="48" name="Google Shape;680;p23">
            <a:extLst>
              <a:ext uri="{FF2B5EF4-FFF2-40B4-BE49-F238E27FC236}">
                <a16:creationId xmlns:a16="http://schemas.microsoft.com/office/drawing/2014/main" id="{A187D73B-024F-495D-B665-3C98C6C743A4}"/>
              </a:ext>
            </a:extLst>
          </p:cNvPr>
          <p:cNvSpPr txBox="1"/>
          <p:nvPr/>
        </p:nvSpPr>
        <p:spPr>
          <a:xfrm>
            <a:off x="3367774" y="4428790"/>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49" name="Google Shape;681;p23">
            <a:extLst>
              <a:ext uri="{FF2B5EF4-FFF2-40B4-BE49-F238E27FC236}">
                <a16:creationId xmlns:a16="http://schemas.microsoft.com/office/drawing/2014/main" id="{389B9BC6-BA25-451E-B1F1-407DF71E5086}"/>
              </a:ext>
            </a:extLst>
          </p:cNvPr>
          <p:cNvPicPr preferRelativeResize="0"/>
          <p:nvPr/>
        </p:nvPicPr>
        <p:blipFill rotWithShape="1">
          <a:blip r:embed="rId10">
            <a:alphaModFix/>
          </a:blip>
          <a:srcRect/>
          <a:stretch/>
        </p:blipFill>
        <p:spPr>
          <a:xfrm>
            <a:off x="3374134" y="2588779"/>
            <a:ext cx="271935" cy="271935"/>
          </a:xfrm>
          <a:prstGeom prst="rect">
            <a:avLst/>
          </a:prstGeom>
          <a:noFill/>
          <a:ln>
            <a:noFill/>
          </a:ln>
        </p:spPr>
      </p:pic>
      <p:sp>
        <p:nvSpPr>
          <p:cNvPr id="50" name="Google Shape;682;p23">
            <a:extLst>
              <a:ext uri="{FF2B5EF4-FFF2-40B4-BE49-F238E27FC236}">
                <a16:creationId xmlns:a16="http://schemas.microsoft.com/office/drawing/2014/main" id="{83904304-406E-476B-9118-192D19FA0039}"/>
              </a:ext>
            </a:extLst>
          </p:cNvPr>
          <p:cNvSpPr txBox="1"/>
          <p:nvPr/>
        </p:nvSpPr>
        <p:spPr>
          <a:xfrm>
            <a:off x="3367774" y="260814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51" name="Google Shape;683;p23">
            <a:extLst>
              <a:ext uri="{FF2B5EF4-FFF2-40B4-BE49-F238E27FC236}">
                <a16:creationId xmlns:a16="http://schemas.microsoft.com/office/drawing/2014/main" id="{534ADED1-6791-445E-A080-365C02C15C8F}"/>
              </a:ext>
            </a:extLst>
          </p:cNvPr>
          <p:cNvPicPr preferRelativeResize="0"/>
          <p:nvPr/>
        </p:nvPicPr>
        <p:blipFill rotWithShape="1">
          <a:blip r:embed="rId10">
            <a:alphaModFix/>
          </a:blip>
          <a:srcRect/>
          <a:stretch/>
        </p:blipFill>
        <p:spPr>
          <a:xfrm>
            <a:off x="6384443" y="2599537"/>
            <a:ext cx="271935" cy="271935"/>
          </a:xfrm>
          <a:prstGeom prst="rect">
            <a:avLst/>
          </a:prstGeom>
          <a:noFill/>
          <a:ln>
            <a:noFill/>
          </a:ln>
        </p:spPr>
      </p:pic>
      <p:sp>
        <p:nvSpPr>
          <p:cNvPr id="52" name="Google Shape;684;p23">
            <a:extLst>
              <a:ext uri="{FF2B5EF4-FFF2-40B4-BE49-F238E27FC236}">
                <a16:creationId xmlns:a16="http://schemas.microsoft.com/office/drawing/2014/main" id="{F84613DA-2459-49C4-934D-E60524DD6BFC}"/>
              </a:ext>
            </a:extLst>
          </p:cNvPr>
          <p:cNvSpPr txBox="1"/>
          <p:nvPr/>
        </p:nvSpPr>
        <p:spPr>
          <a:xfrm>
            <a:off x="6378083" y="261890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53" name="Google Shape;685;p23">
            <a:extLst>
              <a:ext uri="{FF2B5EF4-FFF2-40B4-BE49-F238E27FC236}">
                <a16:creationId xmlns:a16="http://schemas.microsoft.com/office/drawing/2014/main" id="{4E9AC4E5-EDA9-4D37-B0B0-D6F2ED4CB10D}"/>
              </a:ext>
            </a:extLst>
          </p:cNvPr>
          <p:cNvPicPr preferRelativeResize="0"/>
          <p:nvPr/>
        </p:nvPicPr>
        <p:blipFill rotWithShape="1">
          <a:blip r:embed="rId10">
            <a:alphaModFix/>
          </a:blip>
          <a:srcRect/>
          <a:stretch/>
        </p:blipFill>
        <p:spPr>
          <a:xfrm>
            <a:off x="7771185" y="2621053"/>
            <a:ext cx="271935" cy="271935"/>
          </a:xfrm>
          <a:prstGeom prst="rect">
            <a:avLst/>
          </a:prstGeom>
          <a:noFill/>
          <a:ln>
            <a:noFill/>
          </a:ln>
        </p:spPr>
      </p:pic>
      <p:sp>
        <p:nvSpPr>
          <p:cNvPr id="54" name="Google Shape;686;p23">
            <a:extLst>
              <a:ext uri="{FF2B5EF4-FFF2-40B4-BE49-F238E27FC236}">
                <a16:creationId xmlns:a16="http://schemas.microsoft.com/office/drawing/2014/main" id="{061E7A86-AF53-4190-BBD0-D55126576E32}"/>
              </a:ext>
            </a:extLst>
          </p:cNvPr>
          <p:cNvSpPr txBox="1"/>
          <p:nvPr/>
        </p:nvSpPr>
        <p:spPr>
          <a:xfrm>
            <a:off x="7764825" y="264042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55" name="Google Shape;687;p23">
            <a:extLst>
              <a:ext uri="{FF2B5EF4-FFF2-40B4-BE49-F238E27FC236}">
                <a16:creationId xmlns:a16="http://schemas.microsoft.com/office/drawing/2014/main" id="{D9C40E81-CBB8-411E-BF56-9B4B0A0926DF}"/>
              </a:ext>
            </a:extLst>
          </p:cNvPr>
          <p:cNvPicPr preferRelativeResize="0"/>
          <p:nvPr/>
        </p:nvPicPr>
        <p:blipFill rotWithShape="1">
          <a:blip r:embed="rId10">
            <a:alphaModFix/>
          </a:blip>
          <a:srcRect/>
          <a:stretch/>
        </p:blipFill>
        <p:spPr>
          <a:xfrm>
            <a:off x="7760427" y="4292375"/>
            <a:ext cx="271935" cy="271935"/>
          </a:xfrm>
          <a:prstGeom prst="rect">
            <a:avLst/>
          </a:prstGeom>
          <a:noFill/>
          <a:ln>
            <a:noFill/>
          </a:ln>
        </p:spPr>
      </p:pic>
      <p:sp>
        <p:nvSpPr>
          <p:cNvPr id="56" name="Google Shape;688;p23">
            <a:extLst>
              <a:ext uri="{FF2B5EF4-FFF2-40B4-BE49-F238E27FC236}">
                <a16:creationId xmlns:a16="http://schemas.microsoft.com/office/drawing/2014/main" id="{D28E5E2A-16F9-412A-AD76-25E27D8647C0}"/>
              </a:ext>
            </a:extLst>
          </p:cNvPr>
          <p:cNvSpPr txBox="1"/>
          <p:nvPr/>
        </p:nvSpPr>
        <p:spPr>
          <a:xfrm>
            <a:off x="7754067" y="431174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pic>
        <p:nvPicPr>
          <p:cNvPr id="57" name="Google Shape;689;p23">
            <a:extLst>
              <a:ext uri="{FF2B5EF4-FFF2-40B4-BE49-F238E27FC236}">
                <a16:creationId xmlns:a16="http://schemas.microsoft.com/office/drawing/2014/main" id="{4C03C2B9-2999-4DEC-B69B-E9DE6C4B276D}"/>
              </a:ext>
            </a:extLst>
          </p:cNvPr>
          <p:cNvPicPr preferRelativeResize="0"/>
          <p:nvPr/>
        </p:nvPicPr>
        <p:blipFill rotWithShape="1">
          <a:blip r:embed="rId10">
            <a:alphaModFix/>
          </a:blip>
          <a:srcRect/>
          <a:stretch/>
        </p:blipFill>
        <p:spPr>
          <a:xfrm>
            <a:off x="6396346" y="4281617"/>
            <a:ext cx="271935" cy="271935"/>
          </a:xfrm>
          <a:prstGeom prst="rect">
            <a:avLst/>
          </a:prstGeom>
          <a:noFill/>
          <a:ln>
            <a:noFill/>
          </a:ln>
        </p:spPr>
      </p:pic>
      <p:sp>
        <p:nvSpPr>
          <p:cNvPr id="58" name="Google Shape;690;p23">
            <a:extLst>
              <a:ext uri="{FF2B5EF4-FFF2-40B4-BE49-F238E27FC236}">
                <a16:creationId xmlns:a16="http://schemas.microsoft.com/office/drawing/2014/main" id="{ED726B8E-F822-44D5-9EC8-484B51DABCC9}"/>
              </a:ext>
            </a:extLst>
          </p:cNvPr>
          <p:cNvSpPr txBox="1"/>
          <p:nvPr/>
        </p:nvSpPr>
        <p:spPr>
          <a:xfrm>
            <a:off x="6389986" y="430098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cxnSp>
        <p:nvCxnSpPr>
          <p:cNvPr id="59" name="Google Shape;691;p23">
            <a:extLst>
              <a:ext uri="{FF2B5EF4-FFF2-40B4-BE49-F238E27FC236}">
                <a16:creationId xmlns:a16="http://schemas.microsoft.com/office/drawing/2014/main" id="{B7A91926-B997-4A68-8EF0-B6057ED95B43}"/>
              </a:ext>
            </a:extLst>
          </p:cNvPr>
          <p:cNvCxnSpPr/>
          <p:nvPr/>
        </p:nvCxnSpPr>
        <p:spPr>
          <a:xfrm flipH="1">
            <a:off x="2485016" y="2248348"/>
            <a:ext cx="279699" cy="392073"/>
          </a:xfrm>
          <a:prstGeom prst="straightConnector1">
            <a:avLst/>
          </a:prstGeom>
          <a:noFill/>
          <a:ln w="9525" cap="flat" cmpd="sng">
            <a:solidFill>
              <a:srgbClr val="FFFF00"/>
            </a:solidFill>
            <a:prstDash val="solid"/>
            <a:round/>
            <a:headEnd type="none" w="sm" len="sm"/>
            <a:tailEnd type="triangle" w="med" len="med"/>
          </a:ln>
        </p:spPr>
      </p:cxnSp>
      <p:cxnSp>
        <p:nvCxnSpPr>
          <p:cNvPr id="60" name="Google Shape;692;p23">
            <a:extLst>
              <a:ext uri="{FF2B5EF4-FFF2-40B4-BE49-F238E27FC236}">
                <a16:creationId xmlns:a16="http://schemas.microsoft.com/office/drawing/2014/main" id="{4A89C33C-643C-4E2B-97CD-A6C3B2C1D98C}"/>
              </a:ext>
            </a:extLst>
          </p:cNvPr>
          <p:cNvCxnSpPr/>
          <p:nvPr/>
        </p:nvCxnSpPr>
        <p:spPr>
          <a:xfrm>
            <a:off x="537882" y="2423159"/>
            <a:ext cx="336611" cy="378620"/>
          </a:xfrm>
          <a:prstGeom prst="straightConnector1">
            <a:avLst/>
          </a:prstGeom>
          <a:noFill/>
          <a:ln w="9525" cap="flat" cmpd="sng">
            <a:solidFill>
              <a:srgbClr val="FFFF00"/>
            </a:solidFill>
            <a:prstDash val="solid"/>
            <a:round/>
            <a:headEnd type="none" w="sm" len="sm"/>
            <a:tailEnd type="triangle" w="med" len="med"/>
          </a:ln>
        </p:spPr>
      </p:cxnSp>
      <p:cxnSp>
        <p:nvCxnSpPr>
          <p:cNvPr id="61" name="Google Shape;693;p23">
            <a:extLst>
              <a:ext uri="{FF2B5EF4-FFF2-40B4-BE49-F238E27FC236}">
                <a16:creationId xmlns:a16="http://schemas.microsoft.com/office/drawing/2014/main" id="{562F637E-7FB1-4592-AE65-DD33BA6BA457}"/>
              </a:ext>
            </a:extLst>
          </p:cNvPr>
          <p:cNvCxnSpPr/>
          <p:nvPr/>
        </p:nvCxnSpPr>
        <p:spPr>
          <a:xfrm rot="10800000">
            <a:off x="4362155" y="2151529"/>
            <a:ext cx="209845" cy="0"/>
          </a:xfrm>
          <a:prstGeom prst="straightConnector1">
            <a:avLst/>
          </a:prstGeom>
          <a:noFill/>
          <a:ln w="9525" cap="flat" cmpd="sng">
            <a:solidFill>
              <a:srgbClr val="FFFF00"/>
            </a:solidFill>
            <a:prstDash val="solid"/>
            <a:round/>
            <a:headEnd type="none" w="sm" len="sm"/>
            <a:tailEnd type="triangle" w="med" len="med"/>
          </a:ln>
        </p:spPr>
      </p:cxnSp>
      <p:cxnSp>
        <p:nvCxnSpPr>
          <p:cNvPr id="62" name="Google Shape;694;p23">
            <a:extLst>
              <a:ext uri="{FF2B5EF4-FFF2-40B4-BE49-F238E27FC236}">
                <a16:creationId xmlns:a16="http://schemas.microsoft.com/office/drawing/2014/main" id="{0EE2FDD7-D63E-4468-952F-10E60C0903F8}"/>
              </a:ext>
            </a:extLst>
          </p:cNvPr>
          <p:cNvCxnSpPr/>
          <p:nvPr/>
        </p:nvCxnSpPr>
        <p:spPr>
          <a:xfrm>
            <a:off x="3613795" y="2151529"/>
            <a:ext cx="209845" cy="0"/>
          </a:xfrm>
          <a:prstGeom prst="straightConnector1">
            <a:avLst/>
          </a:prstGeom>
          <a:noFill/>
          <a:ln w="9525" cap="flat" cmpd="sng">
            <a:solidFill>
              <a:srgbClr val="FFFF00"/>
            </a:solidFill>
            <a:prstDash val="solid"/>
            <a:round/>
            <a:headEnd type="none" w="sm" len="sm"/>
            <a:tailEnd type="triangle" w="med" len="med"/>
          </a:ln>
        </p:spPr>
      </p:cxnSp>
    </p:spTree>
    <p:extLst>
      <p:ext uri="{BB962C8B-B14F-4D97-AF65-F5344CB8AC3E}">
        <p14:creationId xmlns:p14="http://schemas.microsoft.com/office/powerpoint/2010/main" val="427137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4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4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4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4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4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4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4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5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5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5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5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5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5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5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5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5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5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6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6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630"/>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631"/>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632"/>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633"/>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634"/>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635"/>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636"/>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637"/>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63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639"/>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640"/>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641"/>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642"/>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643"/>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644"/>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645"/>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646"/>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647"/>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648"/>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649"/>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650"/>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651"/>
                                        </p:tgtEl>
                                        <p:attrNameLst>
                                          <p:attrName>style.visibility</p:attrName>
                                        </p:attrNameLst>
                                      </p:cBhvr>
                                      <p:to>
                                        <p:strVal val="hidden"/>
                                      </p:to>
                                    </p:set>
                                  </p:childTnLst>
                                </p:cTn>
                              </p:par>
                              <p:par>
                                <p:cTn id="115" presetID="1" presetClass="exit" presetSubtype="0" fill="hold" grpId="1" nodeType="withEffect">
                                  <p:stCondLst>
                                    <p:cond delay="0"/>
                                  </p:stCondLst>
                                  <p:childTnLst>
                                    <p:set>
                                      <p:cBhvr>
                                        <p:cTn id="116" dur="1" fill="hold">
                                          <p:stCondLst>
                                            <p:cond delay="0"/>
                                          </p:stCondLst>
                                        </p:cTn>
                                        <p:tgtEl>
                                          <p:spTgt spid="652"/>
                                        </p:tgtEl>
                                        <p:attrNameLst>
                                          <p:attrName>style.visibility</p:attrName>
                                        </p:attrNameLst>
                                      </p:cBhvr>
                                      <p:to>
                                        <p:strVal val="hidden"/>
                                      </p:to>
                                    </p:set>
                                  </p:childTnLst>
                                </p:cTn>
                              </p:par>
                              <p:par>
                                <p:cTn id="117" presetID="1" presetClass="exit" presetSubtype="0" fill="hold" nodeType="withEffect">
                                  <p:stCondLst>
                                    <p:cond delay="0"/>
                                  </p:stCondLst>
                                  <p:childTnLst>
                                    <p:set>
                                      <p:cBhvr>
                                        <p:cTn id="118" dur="1" fill="hold">
                                          <p:stCondLst>
                                            <p:cond delay="0"/>
                                          </p:stCondLst>
                                        </p:cTn>
                                        <p:tgtEl>
                                          <p:spTgt spid="653"/>
                                        </p:tgtEl>
                                        <p:attrNameLst>
                                          <p:attrName>style.visibility</p:attrName>
                                        </p:attrNameLst>
                                      </p:cBhvr>
                                      <p:to>
                                        <p:strVal val="hidden"/>
                                      </p:to>
                                    </p:set>
                                  </p:childTnLst>
                                </p:cTn>
                              </p:par>
                              <p:par>
                                <p:cTn id="119" presetID="1" presetClass="exit" presetSubtype="0" fill="hold" grpId="1" nodeType="withEffect">
                                  <p:stCondLst>
                                    <p:cond delay="0"/>
                                  </p:stCondLst>
                                  <p:childTnLst>
                                    <p:set>
                                      <p:cBhvr>
                                        <p:cTn id="120" dur="1" fill="hold">
                                          <p:stCondLst>
                                            <p:cond delay="0"/>
                                          </p:stCondLst>
                                        </p:cTn>
                                        <p:tgtEl>
                                          <p:spTgt spid="654"/>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655"/>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656"/>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657"/>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658"/>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659"/>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660"/>
                                        </p:tgtEl>
                                        <p:attrNameLst>
                                          <p:attrName>style.visibility</p:attrName>
                                        </p:attrNameLst>
                                      </p:cBhvr>
                                      <p:to>
                                        <p:strVal val="hidden"/>
                                      </p:to>
                                    </p:set>
                                  </p:childTnLst>
                                </p:cTn>
                              </p:par>
                              <p:par>
                                <p:cTn id="133" presetID="1" presetClass="exit" presetSubtype="0" fill="hold" grpId="1" nodeType="withEffect">
                                  <p:stCondLst>
                                    <p:cond delay="0"/>
                                  </p:stCondLst>
                                  <p:childTnLst>
                                    <p:set>
                                      <p:cBhvr>
                                        <p:cTn id="134" dur="1" fill="hold">
                                          <p:stCondLst>
                                            <p:cond delay="0"/>
                                          </p:stCondLst>
                                        </p:cTn>
                                        <p:tgtEl>
                                          <p:spTgt spid="661"/>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34"/>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36"/>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37"/>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38"/>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39"/>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40"/>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41"/>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42"/>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44"/>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45"/>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46"/>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4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48"/>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4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50"/>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51"/>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52"/>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53"/>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54"/>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55"/>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56"/>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57"/>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58"/>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59"/>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60"/>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61"/>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 grpId="0"/>
      <p:bldP spid="637" grpId="1"/>
      <p:bldP spid="638" grpId="0"/>
      <p:bldP spid="638" grpId="1"/>
      <p:bldP spid="639" grpId="0"/>
      <p:bldP spid="639" grpId="1"/>
      <p:bldP spid="640" grpId="0"/>
      <p:bldP spid="640" grpId="1"/>
      <p:bldP spid="648" grpId="0"/>
      <p:bldP spid="648" grpId="1"/>
      <p:bldP spid="650" grpId="0"/>
      <p:bldP spid="650" grpId="1"/>
      <p:bldP spid="652" grpId="0"/>
      <p:bldP spid="652" grpId="1"/>
      <p:bldP spid="654" grpId="0"/>
      <p:bldP spid="654" grpId="1"/>
      <p:bldP spid="656" grpId="0"/>
      <p:bldP spid="656" grpId="1"/>
      <p:bldP spid="658" grpId="0"/>
      <p:bldP spid="658" grpId="1"/>
      <p:bldP spid="661" grpId="0"/>
      <p:bldP spid="661" grpId="1"/>
      <p:bldP spid="35" grpId="0"/>
      <p:bldP spid="37" grpId="0"/>
      <p:bldP spid="43" grpId="0"/>
      <p:bldP spid="44" grpId="0"/>
      <p:bldP spid="46" grpId="0"/>
      <p:bldP spid="48" grpId="0"/>
      <p:bldP spid="50" grpId="0"/>
      <p:bldP spid="52" grpId="0"/>
      <p:bldP spid="54" grpId="0"/>
      <p:bldP spid="56" grpId="0"/>
      <p:bldP spid="5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24"/>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Chemotherapy :  </a:t>
            </a:r>
            <a:r>
              <a:rPr lang="en-US" sz="2200" b="1" i="0" u="none" strike="noStrike" cap="none">
                <a:solidFill>
                  <a:srgbClr val="A4C2F4"/>
                </a:solidFill>
                <a:latin typeface="Arial"/>
                <a:ea typeface="Arial"/>
                <a:cs typeface="Arial"/>
                <a:sym typeface="Arial"/>
              </a:rPr>
              <a:t> Spinal Cord Myelopathy</a:t>
            </a:r>
            <a:endParaRPr/>
          </a:p>
        </p:txBody>
      </p:sp>
      <p:pic>
        <p:nvPicPr>
          <p:cNvPr id="700" name="Google Shape;700;p24"/>
          <p:cNvPicPr preferRelativeResize="0"/>
          <p:nvPr/>
        </p:nvPicPr>
        <p:blipFill rotWithShape="1">
          <a:blip r:embed="rId3">
            <a:alphaModFix/>
          </a:blip>
          <a:srcRect l="37621" r="35106" b="52007"/>
          <a:stretch/>
        </p:blipFill>
        <p:spPr>
          <a:xfrm>
            <a:off x="111113" y="1525366"/>
            <a:ext cx="1350375" cy="2376323"/>
          </a:xfrm>
          <a:prstGeom prst="rect">
            <a:avLst/>
          </a:prstGeom>
          <a:noFill/>
          <a:ln>
            <a:noFill/>
          </a:ln>
        </p:spPr>
      </p:pic>
      <p:pic>
        <p:nvPicPr>
          <p:cNvPr id="701" name="Google Shape;701;p24"/>
          <p:cNvPicPr preferRelativeResize="0"/>
          <p:nvPr/>
        </p:nvPicPr>
        <p:blipFill rotWithShape="1">
          <a:blip r:embed="rId4">
            <a:alphaModFix/>
          </a:blip>
          <a:srcRect l="41337" r="23328"/>
          <a:stretch/>
        </p:blipFill>
        <p:spPr>
          <a:xfrm>
            <a:off x="1468856" y="1519091"/>
            <a:ext cx="1181578" cy="3343993"/>
          </a:xfrm>
          <a:prstGeom prst="rect">
            <a:avLst/>
          </a:prstGeom>
          <a:noFill/>
          <a:ln>
            <a:noFill/>
          </a:ln>
        </p:spPr>
      </p:pic>
      <p:pic>
        <p:nvPicPr>
          <p:cNvPr id="702" name="Google Shape;702;p24"/>
          <p:cNvPicPr preferRelativeResize="0"/>
          <p:nvPr/>
        </p:nvPicPr>
        <p:blipFill rotWithShape="1">
          <a:blip r:embed="rId5">
            <a:alphaModFix/>
          </a:blip>
          <a:srcRect l="36094" r="26292" b="9614"/>
          <a:stretch/>
        </p:blipFill>
        <p:spPr>
          <a:xfrm>
            <a:off x="2666984" y="1529311"/>
            <a:ext cx="1392575" cy="3346316"/>
          </a:xfrm>
          <a:prstGeom prst="rect">
            <a:avLst/>
          </a:prstGeom>
          <a:noFill/>
          <a:ln>
            <a:noFill/>
          </a:ln>
        </p:spPr>
      </p:pic>
      <p:pic>
        <p:nvPicPr>
          <p:cNvPr id="703" name="Google Shape;703;p24"/>
          <p:cNvPicPr preferRelativeResize="0"/>
          <p:nvPr/>
        </p:nvPicPr>
        <p:blipFill rotWithShape="1">
          <a:blip r:embed="rId6">
            <a:alphaModFix/>
          </a:blip>
          <a:srcRect l="22646" t="37064" r="31761" b="31932"/>
          <a:stretch/>
        </p:blipFill>
        <p:spPr>
          <a:xfrm>
            <a:off x="148631" y="3911816"/>
            <a:ext cx="1344857" cy="957544"/>
          </a:xfrm>
          <a:prstGeom prst="rect">
            <a:avLst/>
          </a:prstGeom>
          <a:noFill/>
          <a:ln>
            <a:noFill/>
          </a:ln>
        </p:spPr>
      </p:pic>
      <p:cxnSp>
        <p:nvCxnSpPr>
          <p:cNvPr id="704" name="Google Shape;704;p24"/>
          <p:cNvCxnSpPr/>
          <p:nvPr/>
        </p:nvCxnSpPr>
        <p:spPr>
          <a:xfrm rot="10800000" flipH="1">
            <a:off x="560197" y="2990459"/>
            <a:ext cx="749030" cy="340468"/>
          </a:xfrm>
          <a:prstGeom prst="straightConnector1">
            <a:avLst/>
          </a:prstGeom>
          <a:noFill/>
          <a:ln w="9525" cap="flat" cmpd="sng">
            <a:solidFill>
              <a:srgbClr val="FF0000"/>
            </a:solidFill>
            <a:prstDash val="solid"/>
            <a:round/>
            <a:headEnd type="none" w="sm" len="sm"/>
            <a:tailEnd type="none" w="sm" len="sm"/>
          </a:ln>
        </p:spPr>
      </p:cxnSp>
      <p:pic>
        <p:nvPicPr>
          <p:cNvPr id="705" name="Google Shape;705;p24"/>
          <p:cNvPicPr preferRelativeResize="0"/>
          <p:nvPr/>
        </p:nvPicPr>
        <p:blipFill rotWithShape="1">
          <a:blip r:embed="rId7">
            <a:alphaModFix/>
          </a:blip>
          <a:srcRect/>
          <a:stretch/>
        </p:blipFill>
        <p:spPr>
          <a:xfrm>
            <a:off x="128632" y="3646139"/>
            <a:ext cx="271935" cy="271935"/>
          </a:xfrm>
          <a:prstGeom prst="rect">
            <a:avLst/>
          </a:prstGeom>
          <a:noFill/>
          <a:ln>
            <a:noFill/>
          </a:ln>
        </p:spPr>
      </p:pic>
      <p:sp>
        <p:nvSpPr>
          <p:cNvPr id="706" name="Google Shape;706;p24"/>
          <p:cNvSpPr txBox="1"/>
          <p:nvPr/>
        </p:nvSpPr>
        <p:spPr>
          <a:xfrm>
            <a:off x="122272" y="366550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707" name="Google Shape;707;p24"/>
          <p:cNvPicPr preferRelativeResize="0"/>
          <p:nvPr/>
        </p:nvPicPr>
        <p:blipFill rotWithShape="1">
          <a:blip r:embed="rId7">
            <a:alphaModFix/>
          </a:blip>
          <a:srcRect/>
          <a:stretch/>
        </p:blipFill>
        <p:spPr>
          <a:xfrm>
            <a:off x="111113" y="4597416"/>
            <a:ext cx="271935" cy="271935"/>
          </a:xfrm>
          <a:prstGeom prst="rect">
            <a:avLst/>
          </a:prstGeom>
          <a:noFill/>
          <a:ln>
            <a:noFill/>
          </a:ln>
        </p:spPr>
      </p:pic>
      <p:sp>
        <p:nvSpPr>
          <p:cNvPr id="708" name="Google Shape;708;p24"/>
          <p:cNvSpPr txBox="1"/>
          <p:nvPr/>
        </p:nvSpPr>
        <p:spPr>
          <a:xfrm>
            <a:off x="104753" y="461678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709" name="Google Shape;709;p24"/>
          <p:cNvPicPr preferRelativeResize="0"/>
          <p:nvPr/>
        </p:nvPicPr>
        <p:blipFill rotWithShape="1">
          <a:blip r:embed="rId7">
            <a:alphaModFix/>
          </a:blip>
          <a:srcRect/>
          <a:stretch/>
        </p:blipFill>
        <p:spPr>
          <a:xfrm>
            <a:off x="1524370" y="4609959"/>
            <a:ext cx="271935" cy="271935"/>
          </a:xfrm>
          <a:prstGeom prst="rect">
            <a:avLst/>
          </a:prstGeom>
          <a:noFill/>
          <a:ln>
            <a:noFill/>
          </a:ln>
        </p:spPr>
      </p:pic>
      <p:sp>
        <p:nvSpPr>
          <p:cNvPr id="710" name="Google Shape;710;p24"/>
          <p:cNvSpPr txBox="1"/>
          <p:nvPr/>
        </p:nvSpPr>
        <p:spPr>
          <a:xfrm>
            <a:off x="1518010" y="462932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711" name="Google Shape;711;p24"/>
          <p:cNvPicPr preferRelativeResize="0"/>
          <p:nvPr/>
        </p:nvPicPr>
        <p:blipFill rotWithShape="1">
          <a:blip r:embed="rId7">
            <a:alphaModFix/>
          </a:blip>
          <a:srcRect/>
          <a:stretch/>
        </p:blipFill>
        <p:spPr>
          <a:xfrm>
            <a:off x="2673239" y="4603692"/>
            <a:ext cx="271935" cy="271935"/>
          </a:xfrm>
          <a:prstGeom prst="rect">
            <a:avLst/>
          </a:prstGeom>
          <a:noFill/>
          <a:ln>
            <a:noFill/>
          </a:ln>
        </p:spPr>
      </p:pic>
      <p:sp>
        <p:nvSpPr>
          <p:cNvPr id="712" name="Google Shape;712;p24"/>
          <p:cNvSpPr txBox="1"/>
          <p:nvPr/>
        </p:nvSpPr>
        <p:spPr>
          <a:xfrm>
            <a:off x="2666879" y="4623060"/>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713" name="Google Shape;713;p24"/>
          <p:cNvPicPr preferRelativeResize="0"/>
          <p:nvPr/>
        </p:nvPicPr>
        <p:blipFill rotWithShape="1">
          <a:blip r:embed="rId8">
            <a:alphaModFix/>
          </a:blip>
          <a:srcRect l="45532" t="13313" r="29574"/>
          <a:stretch/>
        </p:blipFill>
        <p:spPr>
          <a:xfrm>
            <a:off x="7616757" y="703563"/>
            <a:ext cx="1245141" cy="4335939"/>
          </a:xfrm>
          <a:prstGeom prst="rect">
            <a:avLst/>
          </a:prstGeom>
          <a:noFill/>
          <a:ln>
            <a:noFill/>
          </a:ln>
        </p:spPr>
      </p:pic>
      <p:sp>
        <p:nvSpPr>
          <p:cNvPr id="714" name="Google Shape;714;p24"/>
          <p:cNvSpPr txBox="1"/>
          <p:nvPr/>
        </p:nvSpPr>
        <p:spPr>
          <a:xfrm>
            <a:off x="0" y="608283"/>
            <a:ext cx="7593806" cy="861744"/>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100" b="0" i="0" u="none" strike="noStrike" cap="none">
                <a:solidFill>
                  <a:srgbClr val="A4C2F4"/>
                </a:solidFill>
                <a:latin typeface="Arial"/>
                <a:ea typeface="Arial"/>
                <a:cs typeface="Arial"/>
                <a:sym typeface="Arial"/>
              </a:rPr>
              <a:t>Transverse myelopathy </a:t>
            </a:r>
            <a:r>
              <a:rPr lang="en-US" sz="1100" b="0" i="0" u="none" strike="noStrike" cap="none">
                <a:solidFill>
                  <a:schemeClr val="lt1"/>
                </a:solidFill>
                <a:latin typeface="Arial"/>
                <a:ea typeface="Arial"/>
                <a:cs typeface="Arial"/>
                <a:sym typeface="Arial"/>
              </a:rPr>
              <a:t>has been rarely reported after </a:t>
            </a:r>
            <a:r>
              <a:rPr lang="en-US" sz="1100" b="0" i="0" u="none" strike="noStrike" cap="none">
                <a:solidFill>
                  <a:srgbClr val="A4C2F4"/>
                </a:solidFill>
                <a:latin typeface="Arial"/>
                <a:ea typeface="Arial"/>
                <a:cs typeface="Arial"/>
                <a:sym typeface="Arial"/>
              </a:rPr>
              <a:t>intrathecal methotrexate administrations</a:t>
            </a:r>
            <a:r>
              <a:rPr lang="en-US" sz="1100" b="0" i="0" u="none" strike="noStrike" cap="none">
                <a:solidFill>
                  <a:schemeClr val="lt1"/>
                </a:solidFill>
                <a:latin typeface="Arial"/>
                <a:ea typeface="Arial"/>
                <a:cs typeface="Arial"/>
                <a:sym typeface="Arial"/>
              </a:rPr>
              <a:t>. Symptoms begin with back or leg pain and can rapidly progress </a:t>
            </a:r>
            <a:r>
              <a:rPr lang="en-US" sz="1100" b="0" i="0" u="none" strike="noStrike" cap="none">
                <a:solidFill>
                  <a:srgbClr val="A4C2F4"/>
                </a:solidFill>
                <a:latin typeface="Arial"/>
                <a:ea typeface="Arial"/>
                <a:cs typeface="Arial"/>
                <a:sym typeface="Arial"/>
              </a:rPr>
              <a:t>to paraplegia and sensory loss</a:t>
            </a:r>
            <a:r>
              <a:rPr lang="en-US" sz="1100" b="0" i="0" u="none" strike="noStrike" cap="none">
                <a:solidFill>
                  <a:schemeClr val="lt1"/>
                </a:solidFill>
                <a:latin typeface="Arial"/>
                <a:ea typeface="Arial"/>
                <a:cs typeface="Arial"/>
                <a:sym typeface="Arial"/>
              </a:rPr>
              <a:t>. The onset is between </a:t>
            </a:r>
            <a:r>
              <a:rPr lang="en-US" sz="1100" b="0" i="0" u="none" strike="noStrike" cap="none">
                <a:solidFill>
                  <a:srgbClr val="A4C2F4"/>
                </a:solidFill>
                <a:latin typeface="Arial"/>
                <a:ea typeface="Arial"/>
                <a:cs typeface="Arial"/>
                <a:sym typeface="Arial"/>
              </a:rPr>
              <a:t>1 and 48 hours</a:t>
            </a:r>
            <a:r>
              <a:rPr lang="en-US" sz="1100" b="0" i="0" u="none" strike="noStrike" cap="none">
                <a:solidFill>
                  <a:schemeClr val="lt1"/>
                </a:solidFill>
                <a:latin typeface="Arial"/>
                <a:ea typeface="Arial"/>
                <a:cs typeface="Arial"/>
                <a:sym typeface="Arial"/>
              </a:rPr>
              <a:t>, although there are reports </a:t>
            </a:r>
            <a:r>
              <a:rPr lang="en-US" sz="1100" b="0" i="0" u="none" strike="noStrike" cap="none">
                <a:solidFill>
                  <a:srgbClr val="A4C2F4"/>
                </a:solidFill>
                <a:latin typeface="Arial"/>
                <a:ea typeface="Arial"/>
                <a:cs typeface="Arial"/>
                <a:sym typeface="Arial"/>
              </a:rPr>
              <a:t>several weeks after administration</a:t>
            </a:r>
            <a:r>
              <a:rPr lang="en-US" sz="1100" b="0" i="0" u="none" strike="noStrike" cap="none">
                <a:solidFill>
                  <a:schemeClr val="lt1"/>
                </a:solidFill>
                <a:latin typeface="Arial"/>
                <a:ea typeface="Arial"/>
                <a:cs typeface="Arial"/>
                <a:sym typeface="Arial"/>
              </a:rPr>
              <a:t>. Although there is commonly improvement in symptoms, recovery rates vary, and most patients do not return to baseline.</a:t>
            </a:r>
            <a:endParaRPr sz="1100" b="0" i="0" u="none" strike="noStrike" cap="none">
              <a:solidFill>
                <a:schemeClr val="lt1"/>
              </a:solidFill>
              <a:latin typeface="Arial"/>
              <a:ea typeface="Arial"/>
              <a:cs typeface="Arial"/>
              <a:sym typeface="Arial"/>
            </a:endParaRPr>
          </a:p>
        </p:txBody>
      </p:sp>
      <p:pic>
        <p:nvPicPr>
          <p:cNvPr id="715" name="Google Shape;715;p24"/>
          <p:cNvPicPr preferRelativeResize="0"/>
          <p:nvPr/>
        </p:nvPicPr>
        <p:blipFill rotWithShape="1">
          <a:blip r:embed="rId7">
            <a:alphaModFix/>
          </a:blip>
          <a:srcRect/>
          <a:stretch/>
        </p:blipFill>
        <p:spPr>
          <a:xfrm>
            <a:off x="7623012" y="4773834"/>
            <a:ext cx="271935" cy="271935"/>
          </a:xfrm>
          <a:prstGeom prst="rect">
            <a:avLst/>
          </a:prstGeom>
          <a:noFill/>
          <a:ln>
            <a:noFill/>
          </a:ln>
        </p:spPr>
      </p:pic>
      <p:sp>
        <p:nvSpPr>
          <p:cNvPr id="716" name="Google Shape;716;p24"/>
          <p:cNvSpPr txBox="1"/>
          <p:nvPr/>
        </p:nvSpPr>
        <p:spPr>
          <a:xfrm>
            <a:off x="7616652" y="479320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sp>
        <p:nvSpPr>
          <p:cNvPr id="717" name="Google Shape;717;p24"/>
          <p:cNvSpPr txBox="1"/>
          <p:nvPr/>
        </p:nvSpPr>
        <p:spPr>
          <a:xfrm>
            <a:off x="4091260" y="1976597"/>
            <a:ext cx="3414091" cy="64629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200" b="0" i="0" u="none" strike="noStrike" cap="none">
                <a:solidFill>
                  <a:srgbClr val="FFFF00"/>
                </a:solidFill>
                <a:latin typeface="Arial"/>
                <a:ea typeface="Arial"/>
                <a:cs typeface="Arial"/>
                <a:sym typeface="Arial"/>
              </a:rPr>
              <a:t>4 years old girl with acute lymphoblastic leukemia and methotrexate-induced myelopathy. </a:t>
            </a:r>
            <a:endParaRPr sz="1200" b="0" i="0" u="none" strike="noStrike" cap="none">
              <a:solidFill>
                <a:schemeClr val="lt1"/>
              </a:solidFill>
              <a:latin typeface="Arial"/>
              <a:ea typeface="Arial"/>
              <a:cs typeface="Arial"/>
              <a:sym typeface="Arial"/>
            </a:endParaRPr>
          </a:p>
        </p:txBody>
      </p:sp>
      <p:sp>
        <p:nvSpPr>
          <p:cNvPr id="718" name="Google Shape;718;p24"/>
          <p:cNvSpPr txBox="1"/>
          <p:nvPr/>
        </p:nvSpPr>
        <p:spPr>
          <a:xfrm>
            <a:off x="4075485" y="3054266"/>
            <a:ext cx="3414091" cy="15696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Sagittal T2WI </a:t>
            </a:r>
            <a:r>
              <a:rPr lang="en-US" sz="1200" b="0" i="0" u="none" strike="noStrike" cap="none">
                <a:solidFill>
                  <a:srgbClr val="FF0000"/>
                </a:solidFill>
                <a:latin typeface="Arial"/>
                <a:ea typeface="Arial"/>
                <a:cs typeface="Arial"/>
                <a:sym typeface="Arial"/>
              </a:rPr>
              <a:t>(A,C and D) </a:t>
            </a:r>
            <a:r>
              <a:rPr lang="en-US" sz="1200" b="0" i="0" u="none" strike="noStrike" cap="none">
                <a:solidFill>
                  <a:schemeClr val="lt1"/>
                </a:solidFill>
                <a:latin typeface="Arial"/>
                <a:ea typeface="Arial"/>
                <a:cs typeface="Arial"/>
                <a:sym typeface="Arial"/>
              </a:rPr>
              <a:t>shows acute phase with symmetric longitudinally extensive myelitis </a:t>
            </a:r>
            <a:r>
              <a:rPr lang="en-US" sz="1200" b="0" i="0" u="none" strike="noStrike" cap="none">
                <a:solidFill>
                  <a:srgbClr val="FF0000"/>
                </a:solidFill>
                <a:latin typeface="Arial"/>
                <a:ea typeface="Arial"/>
                <a:cs typeface="Arial"/>
                <a:sym typeface="Arial"/>
              </a:rPr>
              <a:t>(red arrows). </a:t>
            </a:r>
            <a:r>
              <a:rPr lang="en-US" sz="1200" b="0" i="0" u="none" strike="noStrike" cap="none">
                <a:solidFill>
                  <a:schemeClr val="lt1"/>
                </a:solidFill>
                <a:latin typeface="Arial"/>
                <a:ea typeface="Arial"/>
                <a:cs typeface="Arial"/>
                <a:sym typeface="Arial"/>
              </a:rPr>
              <a:t>On cervical segment there is preferential involvement of dorsal column </a:t>
            </a:r>
            <a:r>
              <a:rPr lang="en-US" sz="1200" b="0" i="0" u="none" strike="noStrike" cap="none">
                <a:solidFill>
                  <a:srgbClr val="FF0000"/>
                </a:solidFill>
                <a:latin typeface="Arial"/>
                <a:ea typeface="Arial"/>
                <a:cs typeface="Arial"/>
                <a:sym typeface="Arial"/>
              </a:rPr>
              <a:t>(A and B). </a:t>
            </a:r>
            <a:r>
              <a:rPr lang="en-US" sz="1200" b="0" i="0" u="none" strike="noStrike" cap="none">
                <a:solidFill>
                  <a:schemeClr val="lt1"/>
                </a:solidFill>
                <a:latin typeface="Arial"/>
                <a:ea typeface="Arial"/>
                <a:cs typeface="Arial"/>
                <a:sym typeface="Arial"/>
              </a:rPr>
              <a:t>This appearance is known as </a:t>
            </a:r>
            <a:r>
              <a:rPr lang="en-US" sz="1200" b="0" i="0" u="none" strike="noStrike" cap="none">
                <a:solidFill>
                  <a:srgbClr val="A4C2F4"/>
                </a:solidFill>
                <a:latin typeface="Arial"/>
                <a:ea typeface="Arial"/>
                <a:cs typeface="Arial"/>
                <a:sym typeface="Arial"/>
              </a:rPr>
              <a:t>inverted “V” sign </a:t>
            </a:r>
            <a:r>
              <a:rPr lang="en-US" sz="1200" b="0" i="0" u="none" strike="noStrike" cap="none">
                <a:solidFill>
                  <a:srgbClr val="FF0000"/>
                </a:solidFill>
                <a:latin typeface="Arial"/>
                <a:ea typeface="Arial"/>
                <a:cs typeface="Arial"/>
                <a:sym typeface="Arial"/>
              </a:rPr>
              <a:t>(B). </a:t>
            </a:r>
            <a:r>
              <a:rPr lang="en-US" sz="1200" b="0" i="0" u="none" strike="noStrike" cap="none">
                <a:solidFill>
                  <a:schemeClr val="lt1"/>
                </a:solidFill>
                <a:latin typeface="Arial"/>
                <a:ea typeface="Arial"/>
                <a:cs typeface="Arial"/>
                <a:sym typeface="Arial"/>
              </a:rPr>
              <a:t>Sagittal T2WI after 7 months shows atrophy of the all spinal cord, with sequel areas signal abnormalities </a:t>
            </a:r>
            <a:r>
              <a:rPr lang="en-US" sz="1200" b="0" i="0" u="none" strike="noStrike" cap="none">
                <a:solidFill>
                  <a:srgbClr val="FFFF00"/>
                </a:solidFill>
                <a:latin typeface="Arial"/>
                <a:ea typeface="Arial"/>
                <a:cs typeface="Arial"/>
                <a:sym typeface="Arial"/>
              </a:rPr>
              <a:t>(E-yellow arrows).</a:t>
            </a:r>
            <a:endParaRPr sz="1200" b="0" i="0" u="none" strike="noStrike" cap="none">
              <a:solidFill>
                <a:srgbClr val="FFFF00"/>
              </a:solidFill>
              <a:latin typeface="Arial"/>
              <a:ea typeface="Arial"/>
              <a:cs typeface="Arial"/>
              <a:sym typeface="Arial"/>
            </a:endParaRPr>
          </a:p>
        </p:txBody>
      </p:sp>
      <p:cxnSp>
        <p:nvCxnSpPr>
          <p:cNvPr id="719" name="Google Shape;719;p24"/>
          <p:cNvCxnSpPr/>
          <p:nvPr/>
        </p:nvCxnSpPr>
        <p:spPr>
          <a:xfrm flipH="1">
            <a:off x="8368831" y="1950318"/>
            <a:ext cx="372845" cy="154280"/>
          </a:xfrm>
          <a:prstGeom prst="straightConnector1">
            <a:avLst/>
          </a:prstGeom>
          <a:noFill/>
          <a:ln w="9525" cap="flat" cmpd="sng">
            <a:solidFill>
              <a:srgbClr val="FFFF00"/>
            </a:solidFill>
            <a:prstDash val="solid"/>
            <a:round/>
            <a:headEnd type="none" w="sm" len="sm"/>
            <a:tailEnd type="triangle" w="med" len="med"/>
          </a:ln>
        </p:spPr>
      </p:cxnSp>
      <p:cxnSp>
        <p:nvCxnSpPr>
          <p:cNvPr id="720" name="Google Shape;720;p24"/>
          <p:cNvCxnSpPr/>
          <p:nvPr/>
        </p:nvCxnSpPr>
        <p:spPr>
          <a:xfrm flipH="1">
            <a:off x="2092147" y="1950318"/>
            <a:ext cx="399482" cy="255583"/>
          </a:xfrm>
          <a:prstGeom prst="straightConnector1">
            <a:avLst/>
          </a:prstGeom>
          <a:noFill/>
          <a:ln w="9525" cap="flat" cmpd="sng">
            <a:solidFill>
              <a:srgbClr val="FF0000"/>
            </a:solidFill>
            <a:prstDash val="solid"/>
            <a:round/>
            <a:headEnd type="none" w="sm" len="sm"/>
            <a:tailEnd type="triangle" w="med" len="med"/>
          </a:ln>
        </p:spPr>
      </p:cxnSp>
      <p:cxnSp>
        <p:nvCxnSpPr>
          <p:cNvPr id="721" name="Google Shape;721;p24"/>
          <p:cNvCxnSpPr/>
          <p:nvPr/>
        </p:nvCxnSpPr>
        <p:spPr>
          <a:xfrm flipH="1">
            <a:off x="2153522" y="2450383"/>
            <a:ext cx="399482" cy="255583"/>
          </a:xfrm>
          <a:prstGeom prst="straightConnector1">
            <a:avLst/>
          </a:prstGeom>
          <a:noFill/>
          <a:ln w="9525" cap="flat" cmpd="sng">
            <a:solidFill>
              <a:srgbClr val="FF0000"/>
            </a:solidFill>
            <a:prstDash val="solid"/>
            <a:round/>
            <a:headEnd type="none" w="sm" len="sm"/>
            <a:tailEnd type="triangle" w="med" len="med"/>
          </a:ln>
        </p:spPr>
      </p:cxnSp>
      <p:cxnSp>
        <p:nvCxnSpPr>
          <p:cNvPr id="722" name="Google Shape;722;p24"/>
          <p:cNvCxnSpPr/>
          <p:nvPr/>
        </p:nvCxnSpPr>
        <p:spPr>
          <a:xfrm flipH="1">
            <a:off x="2213462" y="3009401"/>
            <a:ext cx="399482" cy="255583"/>
          </a:xfrm>
          <a:prstGeom prst="straightConnector1">
            <a:avLst/>
          </a:prstGeom>
          <a:noFill/>
          <a:ln w="9525" cap="flat" cmpd="sng">
            <a:solidFill>
              <a:srgbClr val="FF0000"/>
            </a:solidFill>
            <a:prstDash val="solid"/>
            <a:round/>
            <a:headEnd type="none" w="sm" len="sm"/>
            <a:tailEnd type="triangle" w="med" len="med"/>
          </a:ln>
        </p:spPr>
      </p:cxnSp>
      <p:cxnSp>
        <p:nvCxnSpPr>
          <p:cNvPr id="723" name="Google Shape;723;p24"/>
          <p:cNvCxnSpPr/>
          <p:nvPr/>
        </p:nvCxnSpPr>
        <p:spPr>
          <a:xfrm flipH="1">
            <a:off x="2213462" y="3665507"/>
            <a:ext cx="399482" cy="255583"/>
          </a:xfrm>
          <a:prstGeom prst="straightConnector1">
            <a:avLst/>
          </a:prstGeom>
          <a:noFill/>
          <a:ln w="9525" cap="flat" cmpd="sng">
            <a:solidFill>
              <a:srgbClr val="FF0000"/>
            </a:solidFill>
            <a:prstDash val="solid"/>
            <a:round/>
            <a:headEnd type="none" w="sm" len="sm"/>
            <a:tailEnd type="triangle" w="med" len="med"/>
          </a:ln>
        </p:spPr>
      </p:cxnSp>
      <p:cxnSp>
        <p:nvCxnSpPr>
          <p:cNvPr id="724" name="Google Shape;724;p24"/>
          <p:cNvCxnSpPr/>
          <p:nvPr/>
        </p:nvCxnSpPr>
        <p:spPr>
          <a:xfrm flipH="1">
            <a:off x="3596117" y="1637750"/>
            <a:ext cx="280040" cy="168082"/>
          </a:xfrm>
          <a:prstGeom prst="straightConnector1">
            <a:avLst/>
          </a:prstGeom>
          <a:noFill/>
          <a:ln w="9525" cap="flat" cmpd="sng">
            <a:solidFill>
              <a:srgbClr val="FF0000"/>
            </a:solidFill>
            <a:prstDash val="solid"/>
            <a:round/>
            <a:headEnd type="none" w="sm" len="sm"/>
            <a:tailEnd type="triangle" w="med" len="med"/>
          </a:ln>
        </p:spPr>
      </p:cxnSp>
      <p:cxnSp>
        <p:nvCxnSpPr>
          <p:cNvPr id="725" name="Google Shape;725;p24"/>
          <p:cNvCxnSpPr/>
          <p:nvPr/>
        </p:nvCxnSpPr>
        <p:spPr>
          <a:xfrm flipH="1">
            <a:off x="3596117" y="1956597"/>
            <a:ext cx="280040" cy="168082"/>
          </a:xfrm>
          <a:prstGeom prst="straightConnector1">
            <a:avLst/>
          </a:prstGeom>
          <a:noFill/>
          <a:ln w="9525" cap="flat" cmpd="sng">
            <a:solidFill>
              <a:srgbClr val="FF0000"/>
            </a:solidFill>
            <a:prstDash val="solid"/>
            <a:round/>
            <a:headEnd type="none" w="sm" len="sm"/>
            <a:tailEnd type="triangle" w="med" len="med"/>
          </a:ln>
        </p:spPr>
      </p:cxnSp>
      <p:cxnSp>
        <p:nvCxnSpPr>
          <p:cNvPr id="726" name="Google Shape;726;p24"/>
          <p:cNvCxnSpPr/>
          <p:nvPr/>
        </p:nvCxnSpPr>
        <p:spPr>
          <a:xfrm flipH="1">
            <a:off x="3596117" y="2215701"/>
            <a:ext cx="280040" cy="168082"/>
          </a:xfrm>
          <a:prstGeom prst="straightConnector1">
            <a:avLst/>
          </a:prstGeom>
          <a:noFill/>
          <a:ln w="9525" cap="flat" cmpd="sng">
            <a:solidFill>
              <a:srgbClr val="FF0000"/>
            </a:solidFill>
            <a:prstDash val="solid"/>
            <a:round/>
            <a:headEnd type="none" w="sm" len="sm"/>
            <a:tailEnd type="triangle" w="med" len="med"/>
          </a:ln>
        </p:spPr>
      </p:cxnSp>
      <p:cxnSp>
        <p:nvCxnSpPr>
          <p:cNvPr id="727" name="Google Shape;727;p24"/>
          <p:cNvCxnSpPr/>
          <p:nvPr/>
        </p:nvCxnSpPr>
        <p:spPr>
          <a:xfrm flipH="1">
            <a:off x="8432858" y="2383783"/>
            <a:ext cx="372845" cy="154280"/>
          </a:xfrm>
          <a:prstGeom prst="straightConnector1">
            <a:avLst/>
          </a:prstGeom>
          <a:noFill/>
          <a:ln w="9525" cap="flat" cmpd="sng">
            <a:solidFill>
              <a:srgbClr val="FFFF00"/>
            </a:solidFill>
            <a:prstDash val="solid"/>
            <a:round/>
            <a:headEnd type="none" w="sm" len="sm"/>
            <a:tailEnd type="triangle" w="med" len="med"/>
          </a:ln>
        </p:spPr>
      </p:cxnSp>
      <p:cxnSp>
        <p:nvCxnSpPr>
          <p:cNvPr id="728" name="Google Shape;728;p24"/>
          <p:cNvCxnSpPr/>
          <p:nvPr/>
        </p:nvCxnSpPr>
        <p:spPr>
          <a:xfrm flipH="1">
            <a:off x="8463482" y="3083553"/>
            <a:ext cx="372845" cy="154280"/>
          </a:xfrm>
          <a:prstGeom prst="straightConnector1">
            <a:avLst/>
          </a:prstGeom>
          <a:noFill/>
          <a:ln w="9525" cap="flat" cmpd="sng">
            <a:solidFill>
              <a:srgbClr val="FFFF00"/>
            </a:solidFill>
            <a:prstDash val="solid"/>
            <a:round/>
            <a:headEnd type="none" w="sm" len="sm"/>
            <a:tailEnd type="triangle" w="med" len="med"/>
          </a:ln>
        </p:spPr>
      </p:cxnSp>
      <p:cxnSp>
        <p:nvCxnSpPr>
          <p:cNvPr id="729" name="Google Shape;729;p24"/>
          <p:cNvCxnSpPr/>
          <p:nvPr/>
        </p:nvCxnSpPr>
        <p:spPr>
          <a:xfrm flipH="1">
            <a:off x="8512004" y="3843950"/>
            <a:ext cx="372845" cy="154280"/>
          </a:xfrm>
          <a:prstGeom prst="straightConnector1">
            <a:avLst/>
          </a:prstGeom>
          <a:noFill/>
          <a:ln w="9525" cap="flat" cmpd="sng">
            <a:solidFill>
              <a:srgbClr val="FFFF00"/>
            </a:solidFill>
            <a:prstDash val="solid"/>
            <a:round/>
            <a:headEnd type="none" w="sm" len="sm"/>
            <a:tailEnd type="triangle" w="med" len="med"/>
          </a:ln>
        </p:spPr>
      </p:cxnSp>
      <p:cxnSp>
        <p:nvCxnSpPr>
          <p:cNvPr id="730" name="Google Shape;730;p24"/>
          <p:cNvCxnSpPr/>
          <p:nvPr/>
        </p:nvCxnSpPr>
        <p:spPr>
          <a:xfrm flipH="1">
            <a:off x="8512004" y="4246113"/>
            <a:ext cx="372845" cy="154280"/>
          </a:xfrm>
          <a:prstGeom prst="straightConnector1">
            <a:avLst/>
          </a:prstGeom>
          <a:noFill/>
          <a:ln w="9525" cap="flat" cmpd="sng">
            <a:solidFill>
              <a:srgbClr val="FFFF00"/>
            </a:solidFill>
            <a:prstDash val="solid"/>
            <a:round/>
            <a:headEnd type="none" w="sm" len="sm"/>
            <a:tailEnd type="triangle" w="med" len="med"/>
          </a:ln>
        </p:spPr>
      </p:cxnSp>
    </p:spTree>
    <p:extLst>
      <p:ext uri="{BB962C8B-B14F-4D97-AF65-F5344CB8AC3E}">
        <p14:creationId xmlns:p14="http://schemas.microsoft.com/office/powerpoint/2010/main" val="861317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25"/>
          <p:cNvSpPr txBox="1"/>
          <p:nvPr/>
        </p:nvSpPr>
        <p:spPr>
          <a:xfrm>
            <a:off x="1162878" y="-1"/>
            <a:ext cx="7981122" cy="596651"/>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900" b="1" i="0" u="none" strike="noStrike" cap="none">
                <a:solidFill>
                  <a:schemeClr val="lt1"/>
                </a:solidFill>
                <a:latin typeface="Arial"/>
                <a:ea typeface="Arial"/>
                <a:cs typeface="Arial"/>
                <a:sym typeface="Arial"/>
              </a:rPr>
              <a:t>Chemotherapy: </a:t>
            </a:r>
            <a:r>
              <a:rPr lang="en-US" sz="1900" b="1" i="0" u="none" strike="noStrike" cap="none">
                <a:solidFill>
                  <a:srgbClr val="A4C2F4"/>
                </a:solidFill>
                <a:latin typeface="Arial"/>
                <a:ea typeface="Arial"/>
                <a:cs typeface="Arial"/>
                <a:sym typeface="Arial"/>
              </a:rPr>
              <a:t>Reversible Cerebral Vasoconstriction Syndrome </a:t>
            </a:r>
            <a:endParaRPr sz="1900" b="1" i="0" u="none" strike="noStrike" cap="none">
              <a:solidFill>
                <a:srgbClr val="A4C2F4"/>
              </a:solidFill>
              <a:latin typeface="Arial"/>
              <a:ea typeface="Arial"/>
              <a:cs typeface="Arial"/>
              <a:sym typeface="Arial"/>
            </a:endParaRPr>
          </a:p>
        </p:txBody>
      </p:sp>
      <p:pic>
        <p:nvPicPr>
          <p:cNvPr id="736" name="Google Shape;736;p25"/>
          <p:cNvPicPr preferRelativeResize="0"/>
          <p:nvPr/>
        </p:nvPicPr>
        <p:blipFill rotWithShape="1">
          <a:blip r:embed="rId3">
            <a:alphaModFix/>
          </a:blip>
          <a:srcRect/>
          <a:stretch/>
        </p:blipFill>
        <p:spPr>
          <a:xfrm>
            <a:off x="78526" y="522933"/>
            <a:ext cx="1968076" cy="2445875"/>
          </a:xfrm>
          <a:prstGeom prst="rect">
            <a:avLst/>
          </a:prstGeom>
          <a:noFill/>
          <a:ln>
            <a:noFill/>
          </a:ln>
        </p:spPr>
      </p:pic>
      <p:pic>
        <p:nvPicPr>
          <p:cNvPr id="737" name="Google Shape;737;p25"/>
          <p:cNvPicPr preferRelativeResize="0"/>
          <p:nvPr/>
        </p:nvPicPr>
        <p:blipFill rotWithShape="1">
          <a:blip r:embed="rId4">
            <a:alphaModFix/>
          </a:blip>
          <a:srcRect t="4214" b="6023"/>
          <a:stretch/>
        </p:blipFill>
        <p:spPr>
          <a:xfrm>
            <a:off x="79615" y="2803169"/>
            <a:ext cx="2183690" cy="2372230"/>
          </a:xfrm>
          <a:prstGeom prst="rect">
            <a:avLst/>
          </a:prstGeom>
          <a:noFill/>
          <a:ln>
            <a:noFill/>
          </a:ln>
        </p:spPr>
      </p:pic>
      <p:pic>
        <p:nvPicPr>
          <p:cNvPr id="738" name="Google Shape;738;p25"/>
          <p:cNvPicPr preferRelativeResize="0"/>
          <p:nvPr/>
        </p:nvPicPr>
        <p:blipFill rotWithShape="1">
          <a:blip r:embed="rId5">
            <a:alphaModFix/>
          </a:blip>
          <a:srcRect/>
          <a:stretch/>
        </p:blipFill>
        <p:spPr>
          <a:xfrm>
            <a:off x="2109741" y="459078"/>
            <a:ext cx="1889088" cy="2516846"/>
          </a:xfrm>
          <a:prstGeom prst="rect">
            <a:avLst/>
          </a:prstGeom>
          <a:noFill/>
          <a:ln>
            <a:noFill/>
          </a:ln>
        </p:spPr>
      </p:pic>
      <p:pic>
        <p:nvPicPr>
          <p:cNvPr id="739" name="Google Shape;739;p25"/>
          <p:cNvPicPr preferRelativeResize="0"/>
          <p:nvPr/>
        </p:nvPicPr>
        <p:blipFill rotWithShape="1">
          <a:blip r:embed="rId6">
            <a:alphaModFix/>
          </a:blip>
          <a:srcRect l="8140" t="4623" r="8375" b="7604"/>
          <a:stretch/>
        </p:blipFill>
        <p:spPr>
          <a:xfrm>
            <a:off x="2110828" y="2803168"/>
            <a:ext cx="1954585" cy="2372231"/>
          </a:xfrm>
          <a:prstGeom prst="rect">
            <a:avLst/>
          </a:prstGeom>
          <a:noFill/>
          <a:ln>
            <a:noFill/>
          </a:ln>
        </p:spPr>
      </p:pic>
      <p:pic>
        <p:nvPicPr>
          <p:cNvPr id="740" name="Google Shape;740;p25"/>
          <p:cNvPicPr preferRelativeResize="0"/>
          <p:nvPr/>
        </p:nvPicPr>
        <p:blipFill rotWithShape="1">
          <a:blip r:embed="rId7">
            <a:alphaModFix/>
          </a:blip>
          <a:srcRect l="13691" t="5232" r="10897" b="29538"/>
          <a:stretch/>
        </p:blipFill>
        <p:spPr>
          <a:xfrm>
            <a:off x="4193113" y="3020716"/>
            <a:ext cx="3198507" cy="2046136"/>
          </a:xfrm>
          <a:prstGeom prst="rect">
            <a:avLst/>
          </a:prstGeom>
          <a:noFill/>
          <a:ln>
            <a:noFill/>
          </a:ln>
          <a:effectLst>
            <a:outerShdw blurRad="76200" dist="38100" dir="7800000" algn="tl" rotWithShape="0">
              <a:srgbClr val="000000">
                <a:alpha val="40000"/>
              </a:srgbClr>
            </a:outerShdw>
          </a:effectLst>
        </p:spPr>
      </p:pic>
      <p:pic>
        <p:nvPicPr>
          <p:cNvPr id="741" name="Google Shape;741;p25"/>
          <p:cNvPicPr preferRelativeResize="0"/>
          <p:nvPr/>
        </p:nvPicPr>
        <p:blipFill rotWithShape="1">
          <a:blip r:embed="rId8">
            <a:alphaModFix/>
          </a:blip>
          <a:srcRect l="9837" t="445" r="14304" b="25672"/>
          <a:stretch/>
        </p:blipFill>
        <p:spPr>
          <a:xfrm>
            <a:off x="4393663" y="669851"/>
            <a:ext cx="2797405" cy="2130436"/>
          </a:xfrm>
          <a:prstGeom prst="rect">
            <a:avLst/>
          </a:prstGeom>
          <a:noFill/>
          <a:ln>
            <a:noFill/>
          </a:ln>
          <a:effectLst>
            <a:outerShdw blurRad="76200" dist="38100" dir="7800000" algn="tl" rotWithShape="0">
              <a:srgbClr val="000000">
                <a:alpha val="40000"/>
              </a:srgbClr>
            </a:outerShdw>
          </a:effectLst>
        </p:spPr>
      </p:pic>
      <p:sp>
        <p:nvSpPr>
          <p:cNvPr id="742" name="Google Shape;742;p25"/>
          <p:cNvSpPr txBox="1"/>
          <p:nvPr/>
        </p:nvSpPr>
        <p:spPr>
          <a:xfrm>
            <a:off x="7391620" y="2572832"/>
            <a:ext cx="1752380" cy="244678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dirty="0">
                <a:solidFill>
                  <a:srgbClr val="FFFF00"/>
                </a:solidFill>
                <a:latin typeface="Arial"/>
                <a:ea typeface="Arial"/>
                <a:cs typeface="Arial"/>
                <a:sym typeface="Arial"/>
              </a:rPr>
              <a:t>A 8 years old boy with  acute lymphocytic leukemia on chemotherapy present</a:t>
            </a:r>
            <a:r>
              <a:rPr lang="en-US" sz="900" dirty="0">
                <a:solidFill>
                  <a:srgbClr val="FFFF00"/>
                </a:solidFill>
              </a:rPr>
              <a:t>ing</a:t>
            </a:r>
            <a:r>
              <a:rPr lang="en-US" sz="900" b="0" i="0" u="none" strike="noStrike" cap="none" dirty="0">
                <a:solidFill>
                  <a:srgbClr val="FFFF00"/>
                </a:solidFill>
                <a:latin typeface="Arial"/>
                <a:ea typeface="Arial"/>
                <a:cs typeface="Arial"/>
                <a:sym typeface="Arial"/>
              </a:rPr>
              <a:t> with acute thunderclap headache. </a:t>
            </a:r>
            <a:r>
              <a:rPr lang="en-US" sz="900" b="0" i="0" u="none" strike="noStrike" cap="none" dirty="0">
                <a:solidFill>
                  <a:schemeClr val="lt1"/>
                </a:solidFill>
                <a:latin typeface="Arial"/>
                <a:ea typeface="Arial"/>
                <a:cs typeface="Arial"/>
                <a:sym typeface="Arial"/>
              </a:rPr>
              <a:t>Axial</a:t>
            </a:r>
            <a:r>
              <a:rPr lang="en-US" sz="900" b="0" i="0" u="none" strike="noStrike" cap="none" dirty="0">
                <a:solidFill>
                  <a:srgbClr val="FFFF00"/>
                </a:solidFill>
                <a:latin typeface="Arial"/>
                <a:ea typeface="Arial"/>
                <a:cs typeface="Arial"/>
                <a:sym typeface="Arial"/>
              </a:rPr>
              <a:t> </a:t>
            </a:r>
            <a:r>
              <a:rPr lang="en-US" sz="900" b="0" i="0" u="none" strike="noStrike" cap="none" dirty="0">
                <a:solidFill>
                  <a:schemeClr val="lt1"/>
                </a:solidFill>
                <a:latin typeface="Arial"/>
                <a:ea typeface="Arial"/>
                <a:cs typeface="Arial"/>
                <a:sym typeface="Arial"/>
              </a:rPr>
              <a:t>FLAIR image</a:t>
            </a:r>
            <a:r>
              <a:rPr lang="en-US" sz="900" b="0" i="0" u="none" strike="noStrike" cap="none" dirty="0">
                <a:solidFill>
                  <a:srgbClr val="FFFF00"/>
                </a:solidFill>
                <a:latin typeface="Arial"/>
                <a:ea typeface="Arial"/>
                <a:cs typeface="Arial"/>
                <a:sym typeface="Arial"/>
              </a:rPr>
              <a:t> (A-arrow) </a:t>
            </a:r>
            <a:r>
              <a:rPr lang="en-US" sz="900" b="0" i="0" u="none" strike="noStrike" cap="none" dirty="0">
                <a:solidFill>
                  <a:schemeClr val="lt1"/>
                </a:solidFill>
                <a:latin typeface="Arial"/>
                <a:ea typeface="Arial"/>
                <a:cs typeface="Arial"/>
                <a:sym typeface="Arial"/>
              </a:rPr>
              <a:t>and axial T2WI </a:t>
            </a:r>
            <a:r>
              <a:rPr lang="en-US" sz="900" b="0" i="0" u="none" strike="noStrike" cap="none" dirty="0">
                <a:solidFill>
                  <a:srgbClr val="FFFF00"/>
                </a:solidFill>
                <a:latin typeface="Arial"/>
                <a:ea typeface="Arial"/>
                <a:cs typeface="Arial"/>
                <a:sym typeface="Arial"/>
              </a:rPr>
              <a:t>(B-arrow) </a:t>
            </a:r>
            <a:r>
              <a:rPr lang="en-US" sz="900" b="0" i="0" u="none" strike="noStrike" cap="none" dirty="0">
                <a:solidFill>
                  <a:schemeClr val="lt1"/>
                </a:solidFill>
                <a:latin typeface="Arial"/>
                <a:ea typeface="Arial"/>
                <a:cs typeface="Arial"/>
                <a:sym typeface="Arial"/>
              </a:rPr>
              <a:t>shows T2 </a:t>
            </a:r>
            <a:r>
              <a:rPr lang="en-US" sz="900" dirty="0">
                <a:solidFill>
                  <a:schemeClr val="lt1"/>
                </a:solidFill>
              </a:rPr>
              <a:t>and </a:t>
            </a:r>
            <a:r>
              <a:rPr lang="en-US" sz="900" b="0" i="0" u="none" strike="noStrike" cap="none" dirty="0">
                <a:solidFill>
                  <a:schemeClr val="lt1"/>
                </a:solidFill>
                <a:latin typeface="Arial"/>
                <a:ea typeface="Arial"/>
                <a:cs typeface="Arial"/>
                <a:sym typeface="Arial"/>
              </a:rPr>
              <a:t>FLAIR hyperintensity without restricted diffusion or gadolinium enhancement in left superior parietal lobule, corresponding to cortical edema. MRI 3D-TOF </a:t>
            </a:r>
            <a:r>
              <a:rPr lang="en-US" sz="900" b="0" i="0" u="none" strike="noStrike" cap="none" dirty="0">
                <a:solidFill>
                  <a:srgbClr val="FFFF00"/>
                </a:solidFill>
                <a:latin typeface="Arial"/>
                <a:ea typeface="Arial"/>
                <a:cs typeface="Arial"/>
                <a:sym typeface="Arial"/>
              </a:rPr>
              <a:t>(E,</a:t>
            </a:r>
            <a:r>
              <a:rPr lang="en-US" sz="900" dirty="0">
                <a:solidFill>
                  <a:srgbClr val="FFFF00"/>
                </a:solidFill>
              </a:rPr>
              <a:t>F</a:t>
            </a:r>
            <a:r>
              <a:rPr lang="en-US" sz="900" b="0" i="0" u="none" strike="noStrike" cap="none" dirty="0">
                <a:solidFill>
                  <a:srgbClr val="FFFF00"/>
                </a:solidFill>
                <a:latin typeface="Arial"/>
                <a:ea typeface="Arial"/>
                <a:cs typeface="Arial"/>
                <a:sym typeface="Arial"/>
              </a:rPr>
              <a:t>-arrows) </a:t>
            </a:r>
            <a:r>
              <a:rPr lang="en-US" sz="900" b="0" i="0" u="none" strike="noStrike" cap="none" dirty="0">
                <a:solidFill>
                  <a:schemeClr val="lt1"/>
                </a:solidFill>
                <a:latin typeface="Arial"/>
                <a:ea typeface="Arial"/>
                <a:cs typeface="Arial"/>
                <a:sym typeface="Arial"/>
              </a:rPr>
              <a:t>shows multiple second and third-order cerebral arterial branches followed by abnormally dilated segments.</a:t>
            </a:r>
            <a:endParaRPr sz="900" b="0" i="0" u="none" strike="noStrike" cap="none" dirty="0">
              <a:solidFill>
                <a:schemeClr val="lt1"/>
              </a:solidFill>
              <a:latin typeface="Arial"/>
              <a:ea typeface="Arial"/>
              <a:cs typeface="Arial"/>
              <a:sym typeface="Arial"/>
            </a:endParaRPr>
          </a:p>
        </p:txBody>
      </p:sp>
      <p:cxnSp>
        <p:nvCxnSpPr>
          <p:cNvPr id="743" name="Google Shape;743;p25"/>
          <p:cNvCxnSpPr/>
          <p:nvPr/>
        </p:nvCxnSpPr>
        <p:spPr>
          <a:xfrm flipH="1">
            <a:off x="1376830" y="2129155"/>
            <a:ext cx="301340" cy="277202"/>
          </a:xfrm>
          <a:prstGeom prst="straightConnector1">
            <a:avLst/>
          </a:prstGeom>
          <a:noFill/>
          <a:ln w="9525" cap="flat" cmpd="sng">
            <a:solidFill>
              <a:srgbClr val="FFFF00"/>
            </a:solidFill>
            <a:prstDash val="solid"/>
            <a:round/>
            <a:headEnd type="none" w="sm" len="sm"/>
            <a:tailEnd type="triangle" w="med" len="med"/>
          </a:ln>
        </p:spPr>
      </p:cxnSp>
      <p:cxnSp>
        <p:nvCxnSpPr>
          <p:cNvPr id="744" name="Google Shape;744;p25"/>
          <p:cNvCxnSpPr/>
          <p:nvPr/>
        </p:nvCxnSpPr>
        <p:spPr>
          <a:xfrm flipH="1">
            <a:off x="1475232" y="4480283"/>
            <a:ext cx="301340" cy="277202"/>
          </a:xfrm>
          <a:prstGeom prst="straightConnector1">
            <a:avLst/>
          </a:prstGeom>
          <a:noFill/>
          <a:ln w="9525" cap="flat" cmpd="sng">
            <a:solidFill>
              <a:srgbClr val="FFFF00"/>
            </a:solidFill>
            <a:prstDash val="solid"/>
            <a:round/>
            <a:headEnd type="none" w="sm" len="sm"/>
            <a:tailEnd type="triangle" w="med" len="med"/>
          </a:ln>
        </p:spPr>
      </p:cxnSp>
      <p:cxnSp>
        <p:nvCxnSpPr>
          <p:cNvPr id="745" name="Google Shape;745;p25"/>
          <p:cNvCxnSpPr/>
          <p:nvPr/>
        </p:nvCxnSpPr>
        <p:spPr>
          <a:xfrm flipH="1">
            <a:off x="5186363" y="1387197"/>
            <a:ext cx="207571" cy="134502"/>
          </a:xfrm>
          <a:prstGeom prst="straightConnector1">
            <a:avLst/>
          </a:prstGeom>
          <a:noFill/>
          <a:ln w="9525" cap="flat" cmpd="sng">
            <a:solidFill>
              <a:srgbClr val="FFFF00"/>
            </a:solidFill>
            <a:prstDash val="solid"/>
            <a:round/>
            <a:headEnd type="none" w="sm" len="sm"/>
            <a:tailEnd type="triangle" w="med" len="med"/>
          </a:ln>
        </p:spPr>
      </p:cxnSp>
      <p:cxnSp>
        <p:nvCxnSpPr>
          <p:cNvPr id="746" name="Google Shape;746;p25"/>
          <p:cNvCxnSpPr/>
          <p:nvPr/>
        </p:nvCxnSpPr>
        <p:spPr>
          <a:xfrm flipH="1">
            <a:off x="6983495" y="3703708"/>
            <a:ext cx="207573" cy="218739"/>
          </a:xfrm>
          <a:prstGeom prst="straightConnector1">
            <a:avLst/>
          </a:prstGeom>
          <a:noFill/>
          <a:ln w="9525" cap="flat" cmpd="sng">
            <a:solidFill>
              <a:srgbClr val="FFFF00"/>
            </a:solidFill>
            <a:prstDash val="solid"/>
            <a:round/>
            <a:headEnd type="none" w="sm" len="sm"/>
            <a:tailEnd type="triangle" w="med" len="med"/>
          </a:ln>
        </p:spPr>
      </p:cxnSp>
      <p:cxnSp>
        <p:nvCxnSpPr>
          <p:cNvPr id="747" name="Google Shape;747;p25"/>
          <p:cNvCxnSpPr/>
          <p:nvPr/>
        </p:nvCxnSpPr>
        <p:spPr>
          <a:xfrm rot="10800000" flipH="1">
            <a:off x="6924522" y="4229239"/>
            <a:ext cx="266546" cy="176940"/>
          </a:xfrm>
          <a:prstGeom prst="straightConnector1">
            <a:avLst/>
          </a:prstGeom>
          <a:noFill/>
          <a:ln w="9525" cap="flat" cmpd="sng">
            <a:solidFill>
              <a:srgbClr val="FFFF00"/>
            </a:solidFill>
            <a:prstDash val="solid"/>
            <a:round/>
            <a:headEnd type="none" w="sm" len="sm"/>
            <a:tailEnd type="triangle" w="med" len="med"/>
          </a:ln>
        </p:spPr>
      </p:cxnSp>
      <p:cxnSp>
        <p:nvCxnSpPr>
          <p:cNvPr id="748" name="Google Shape;748;p25"/>
          <p:cNvCxnSpPr/>
          <p:nvPr/>
        </p:nvCxnSpPr>
        <p:spPr>
          <a:xfrm>
            <a:off x="6953004" y="4583119"/>
            <a:ext cx="192246" cy="207720"/>
          </a:xfrm>
          <a:prstGeom prst="straightConnector1">
            <a:avLst/>
          </a:prstGeom>
          <a:noFill/>
          <a:ln w="9525" cap="flat" cmpd="sng">
            <a:solidFill>
              <a:srgbClr val="FFFF00"/>
            </a:solidFill>
            <a:prstDash val="solid"/>
            <a:round/>
            <a:headEnd type="none" w="sm" len="sm"/>
            <a:tailEnd type="triangle" w="med" len="med"/>
          </a:ln>
        </p:spPr>
      </p:cxnSp>
      <p:cxnSp>
        <p:nvCxnSpPr>
          <p:cNvPr id="749" name="Google Shape;749;p25"/>
          <p:cNvCxnSpPr/>
          <p:nvPr/>
        </p:nvCxnSpPr>
        <p:spPr>
          <a:xfrm flipH="1">
            <a:off x="4333883" y="4433499"/>
            <a:ext cx="207573" cy="218739"/>
          </a:xfrm>
          <a:prstGeom prst="straightConnector1">
            <a:avLst/>
          </a:prstGeom>
          <a:noFill/>
          <a:ln w="9525" cap="flat" cmpd="sng">
            <a:solidFill>
              <a:srgbClr val="FFFF00"/>
            </a:solidFill>
            <a:prstDash val="solid"/>
            <a:round/>
            <a:headEnd type="none" w="sm" len="sm"/>
            <a:tailEnd type="triangle" w="med" len="med"/>
          </a:ln>
        </p:spPr>
      </p:cxnSp>
      <p:pic>
        <p:nvPicPr>
          <p:cNvPr id="750" name="Google Shape;750;p25"/>
          <p:cNvPicPr preferRelativeResize="0"/>
          <p:nvPr/>
        </p:nvPicPr>
        <p:blipFill rotWithShape="1">
          <a:blip r:embed="rId9">
            <a:alphaModFix/>
          </a:blip>
          <a:srcRect/>
          <a:stretch/>
        </p:blipFill>
        <p:spPr>
          <a:xfrm>
            <a:off x="104270" y="2512015"/>
            <a:ext cx="271935" cy="271935"/>
          </a:xfrm>
          <a:prstGeom prst="rect">
            <a:avLst/>
          </a:prstGeom>
          <a:noFill/>
          <a:ln>
            <a:noFill/>
          </a:ln>
        </p:spPr>
      </p:pic>
      <p:sp>
        <p:nvSpPr>
          <p:cNvPr id="751" name="Google Shape;751;p25"/>
          <p:cNvSpPr txBox="1"/>
          <p:nvPr/>
        </p:nvSpPr>
        <p:spPr>
          <a:xfrm>
            <a:off x="97910" y="253138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752" name="Google Shape;752;p25"/>
          <p:cNvPicPr preferRelativeResize="0"/>
          <p:nvPr/>
        </p:nvPicPr>
        <p:blipFill rotWithShape="1">
          <a:blip r:embed="rId9">
            <a:alphaModFix/>
          </a:blip>
          <a:srcRect/>
          <a:stretch/>
        </p:blipFill>
        <p:spPr>
          <a:xfrm>
            <a:off x="2123956" y="2512015"/>
            <a:ext cx="271935" cy="271935"/>
          </a:xfrm>
          <a:prstGeom prst="rect">
            <a:avLst/>
          </a:prstGeom>
          <a:noFill/>
          <a:ln>
            <a:noFill/>
          </a:ln>
        </p:spPr>
      </p:pic>
      <p:sp>
        <p:nvSpPr>
          <p:cNvPr id="753" name="Google Shape;753;p25"/>
          <p:cNvSpPr txBox="1"/>
          <p:nvPr/>
        </p:nvSpPr>
        <p:spPr>
          <a:xfrm>
            <a:off x="2117596" y="253138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754" name="Google Shape;754;p25"/>
          <p:cNvPicPr preferRelativeResize="0"/>
          <p:nvPr/>
        </p:nvPicPr>
        <p:blipFill rotWithShape="1">
          <a:blip r:embed="rId9">
            <a:alphaModFix/>
          </a:blip>
          <a:srcRect/>
          <a:stretch/>
        </p:blipFill>
        <p:spPr>
          <a:xfrm>
            <a:off x="104165" y="4810825"/>
            <a:ext cx="271935" cy="271935"/>
          </a:xfrm>
          <a:prstGeom prst="rect">
            <a:avLst/>
          </a:prstGeom>
          <a:noFill/>
          <a:ln>
            <a:noFill/>
          </a:ln>
        </p:spPr>
      </p:pic>
      <p:sp>
        <p:nvSpPr>
          <p:cNvPr id="755" name="Google Shape;755;p25"/>
          <p:cNvSpPr txBox="1"/>
          <p:nvPr/>
        </p:nvSpPr>
        <p:spPr>
          <a:xfrm>
            <a:off x="97805" y="483019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756" name="Google Shape;756;p25"/>
          <p:cNvPicPr preferRelativeResize="0"/>
          <p:nvPr/>
        </p:nvPicPr>
        <p:blipFill rotWithShape="1">
          <a:blip r:embed="rId9">
            <a:alphaModFix/>
          </a:blip>
          <a:srcRect/>
          <a:stretch/>
        </p:blipFill>
        <p:spPr>
          <a:xfrm>
            <a:off x="2123549" y="4810825"/>
            <a:ext cx="271935" cy="271935"/>
          </a:xfrm>
          <a:prstGeom prst="rect">
            <a:avLst/>
          </a:prstGeom>
          <a:noFill/>
          <a:ln>
            <a:noFill/>
          </a:ln>
        </p:spPr>
      </p:pic>
      <p:sp>
        <p:nvSpPr>
          <p:cNvPr id="757" name="Google Shape;757;p25"/>
          <p:cNvSpPr txBox="1"/>
          <p:nvPr/>
        </p:nvSpPr>
        <p:spPr>
          <a:xfrm>
            <a:off x="2117189" y="483019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758" name="Google Shape;758;p25"/>
          <p:cNvPicPr preferRelativeResize="0"/>
          <p:nvPr/>
        </p:nvPicPr>
        <p:blipFill rotWithShape="1">
          <a:blip r:embed="rId9">
            <a:alphaModFix/>
          </a:blip>
          <a:srcRect/>
          <a:stretch/>
        </p:blipFill>
        <p:spPr>
          <a:xfrm>
            <a:off x="4121623" y="2560714"/>
            <a:ext cx="271935" cy="271935"/>
          </a:xfrm>
          <a:prstGeom prst="rect">
            <a:avLst/>
          </a:prstGeom>
          <a:noFill/>
          <a:ln>
            <a:noFill/>
          </a:ln>
        </p:spPr>
      </p:pic>
      <p:sp>
        <p:nvSpPr>
          <p:cNvPr id="759" name="Google Shape;759;p25"/>
          <p:cNvSpPr txBox="1"/>
          <p:nvPr/>
        </p:nvSpPr>
        <p:spPr>
          <a:xfrm>
            <a:off x="4115263" y="258008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dirty="0">
                <a:solidFill>
                  <a:schemeClr val="lt1"/>
                </a:solidFill>
              </a:rPr>
              <a:t>E</a:t>
            </a:r>
            <a:endParaRPr sz="1000" b="1" i="0" u="none" strike="noStrike" cap="none" dirty="0">
              <a:solidFill>
                <a:schemeClr val="lt1"/>
              </a:solidFill>
              <a:latin typeface="Arial"/>
              <a:ea typeface="Arial"/>
              <a:cs typeface="Arial"/>
              <a:sym typeface="Arial"/>
            </a:endParaRPr>
          </a:p>
        </p:txBody>
      </p:sp>
      <p:pic>
        <p:nvPicPr>
          <p:cNvPr id="760" name="Google Shape;760;p25"/>
          <p:cNvPicPr preferRelativeResize="0"/>
          <p:nvPr/>
        </p:nvPicPr>
        <p:blipFill rotWithShape="1">
          <a:blip r:embed="rId9">
            <a:alphaModFix/>
          </a:blip>
          <a:srcRect/>
          <a:stretch/>
        </p:blipFill>
        <p:spPr>
          <a:xfrm>
            <a:off x="3911829" y="4835450"/>
            <a:ext cx="271935" cy="271935"/>
          </a:xfrm>
          <a:prstGeom prst="rect">
            <a:avLst/>
          </a:prstGeom>
          <a:noFill/>
          <a:ln>
            <a:noFill/>
          </a:ln>
        </p:spPr>
      </p:pic>
      <p:sp>
        <p:nvSpPr>
          <p:cNvPr id="761" name="Google Shape;761;p25"/>
          <p:cNvSpPr txBox="1"/>
          <p:nvPr/>
        </p:nvSpPr>
        <p:spPr>
          <a:xfrm>
            <a:off x="3905469" y="485481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762" name="Google Shape;762;p25"/>
          <p:cNvPicPr preferRelativeResize="0"/>
          <p:nvPr/>
        </p:nvPicPr>
        <p:blipFill rotWithShape="1">
          <a:blip r:embed="rId8">
            <a:alphaModFix/>
          </a:blip>
          <a:srcRect l="23997" t="711" r="54666" b="72373"/>
          <a:stretch/>
        </p:blipFill>
        <p:spPr>
          <a:xfrm>
            <a:off x="7337715" y="746653"/>
            <a:ext cx="1503839" cy="1483516"/>
          </a:xfrm>
          <a:prstGeom prst="rect">
            <a:avLst/>
          </a:prstGeom>
          <a:noFill/>
          <a:ln w="9525" cap="flat" cmpd="sng">
            <a:solidFill>
              <a:srgbClr val="FFFF00"/>
            </a:solidFill>
            <a:prstDash val="solid"/>
            <a:round/>
            <a:headEnd type="none" w="sm" len="sm"/>
            <a:tailEnd type="none" w="sm" len="sm"/>
          </a:ln>
          <a:effectLst>
            <a:outerShdw blurRad="76200" dist="38100" dir="7800000" algn="tl" rotWithShape="0">
              <a:srgbClr val="000000">
                <a:alpha val="40000"/>
              </a:srgbClr>
            </a:outerShdw>
          </a:effectLst>
        </p:spPr>
      </p:pic>
      <p:cxnSp>
        <p:nvCxnSpPr>
          <p:cNvPr id="763" name="Google Shape;763;p25"/>
          <p:cNvCxnSpPr/>
          <p:nvPr/>
        </p:nvCxnSpPr>
        <p:spPr>
          <a:xfrm rot="10800000">
            <a:off x="8223671" y="1365076"/>
            <a:ext cx="280128" cy="240762"/>
          </a:xfrm>
          <a:prstGeom prst="straightConnector1">
            <a:avLst/>
          </a:prstGeom>
          <a:noFill/>
          <a:ln w="9525" cap="flat" cmpd="sng">
            <a:solidFill>
              <a:srgbClr val="FFFF00"/>
            </a:solidFill>
            <a:prstDash val="solid"/>
            <a:round/>
            <a:headEnd type="none" w="sm" len="sm"/>
            <a:tailEnd type="triangle" w="med" len="med"/>
          </a:ln>
        </p:spPr>
      </p:cxnSp>
      <p:sp>
        <p:nvSpPr>
          <p:cNvPr id="764" name="Google Shape;764;p25"/>
          <p:cNvSpPr/>
          <p:nvPr/>
        </p:nvSpPr>
        <p:spPr>
          <a:xfrm>
            <a:off x="5125237" y="749471"/>
            <a:ext cx="537395" cy="503129"/>
          </a:xfrm>
          <a:prstGeom prst="rect">
            <a:avLst/>
          </a:prstGeom>
          <a:no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765" name="Google Shape;765;p25"/>
          <p:cNvCxnSpPr/>
          <p:nvPr/>
        </p:nvCxnSpPr>
        <p:spPr>
          <a:xfrm>
            <a:off x="5662632" y="746653"/>
            <a:ext cx="1675083" cy="0"/>
          </a:xfrm>
          <a:prstGeom prst="straightConnector1">
            <a:avLst/>
          </a:prstGeom>
          <a:noFill/>
          <a:ln w="19050" cap="flat" cmpd="sng">
            <a:solidFill>
              <a:srgbClr val="FFFF00"/>
            </a:solidFill>
            <a:prstDash val="solid"/>
            <a:round/>
            <a:headEnd type="none" w="sm" len="sm"/>
            <a:tailEnd type="none" w="sm" len="sm"/>
          </a:ln>
        </p:spPr>
      </p:cxnSp>
      <p:cxnSp>
        <p:nvCxnSpPr>
          <p:cNvPr id="766" name="Google Shape;766;p25"/>
          <p:cNvCxnSpPr/>
          <p:nvPr/>
        </p:nvCxnSpPr>
        <p:spPr>
          <a:xfrm>
            <a:off x="5662632" y="1252600"/>
            <a:ext cx="1675083" cy="977569"/>
          </a:xfrm>
          <a:prstGeom prst="straightConnector1">
            <a:avLst/>
          </a:prstGeom>
          <a:noFill/>
          <a:ln w="19050" cap="flat" cmpd="sng">
            <a:solidFill>
              <a:srgbClr val="FFFF00"/>
            </a:solidFill>
            <a:prstDash val="solid"/>
            <a:round/>
            <a:headEnd type="none" w="sm" len="sm"/>
            <a:tailEnd type="none" w="sm" len="sm"/>
          </a:ln>
        </p:spPr>
      </p:cxnSp>
    </p:spTree>
    <p:extLst>
      <p:ext uri="{BB962C8B-B14F-4D97-AF65-F5344CB8AC3E}">
        <p14:creationId xmlns:p14="http://schemas.microsoft.com/office/powerpoint/2010/main" val="2489550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pic>
        <p:nvPicPr>
          <p:cNvPr id="771" name="Google Shape;771;p26"/>
          <p:cNvPicPr preferRelativeResize="0"/>
          <p:nvPr/>
        </p:nvPicPr>
        <p:blipFill rotWithShape="1">
          <a:blip r:embed="rId3">
            <a:alphaModFix/>
          </a:blip>
          <a:srcRect l="16957" t="8695" r="18260" b="7390"/>
          <a:stretch/>
        </p:blipFill>
        <p:spPr>
          <a:xfrm>
            <a:off x="5776482" y="973995"/>
            <a:ext cx="1082493" cy="1402156"/>
          </a:xfrm>
          <a:prstGeom prst="rect">
            <a:avLst/>
          </a:prstGeom>
          <a:noFill/>
          <a:ln>
            <a:noFill/>
          </a:ln>
        </p:spPr>
      </p:pic>
      <p:pic>
        <p:nvPicPr>
          <p:cNvPr id="772" name="Google Shape;772;p26"/>
          <p:cNvPicPr preferRelativeResize="0"/>
          <p:nvPr/>
        </p:nvPicPr>
        <p:blipFill rotWithShape="1">
          <a:blip r:embed="rId4">
            <a:alphaModFix/>
          </a:blip>
          <a:srcRect l="17773" t="12109" r="19335" b="12500"/>
          <a:stretch/>
        </p:blipFill>
        <p:spPr>
          <a:xfrm>
            <a:off x="7952657" y="988242"/>
            <a:ext cx="1157789" cy="1387909"/>
          </a:xfrm>
          <a:prstGeom prst="rect">
            <a:avLst/>
          </a:prstGeom>
          <a:noFill/>
          <a:ln>
            <a:noFill/>
          </a:ln>
        </p:spPr>
      </p:pic>
      <p:pic>
        <p:nvPicPr>
          <p:cNvPr id="773" name="Google Shape;773;p26"/>
          <p:cNvPicPr preferRelativeResize="0"/>
          <p:nvPr/>
        </p:nvPicPr>
        <p:blipFill rotWithShape="1">
          <a:blip r:embed="rId5">
            <a:alphaModFix/>
          </a:blip>
          <a:srcRect l="16526" t="8017" r="17649" b="7595"/>
          <a:stretch/>
        </p:blipFill>
        <p:spPr>
          <a:xfrm>
            <a:off x="6858975" y="973996"/>
            <a:ext cx="1093682" cy="1402155"/>
          </a:xfrm>
          <a:prstGeom prst="rect">
            <a:avLst/>
          </a:prstGeom>
          <a:noFill/>
          <a:ln>
            <a:noFill/>
          </a:ln>
        </p:spPr>
      </p:pic>
      <p:pic>
        <p:nvPicPr>
          <p:cNvPr id="774" name="Google Shape;774;p26"/>
          <p:cNvPicPr preferRelativeResize="0"/>
          <p:nvPr/>
        </p:nvPicPr>
        <p:blipFill rotWithShape="1">
          <a:blip r:embed="rId6">
            <a:alphaModFix/>
          </a:blip>
          <a:srcRect l="19281" t="13086" r="18805" b="12108"/>
          <a:stretch/>
        </p:blipFill>
        <p:spPr>
          <a:xfrm>
            <a:off x="7979143" y="2357190"/>
            <a:ext cx="1131301" cy="1398844"/>
          </a:xfrm>
          <a:prstGeom prst="rect">
            <a:avLst/>
          </a:prstGeom>
          <a:noFill/>
          <a:ln>
            <a:noFill/>
          </a:ln>
        </p:spPr>
      </p:pic>
      <p:pic>
        <p:nvPicPr>
          <p:cNvPr id="775" name="Google Shape;775;p26"/>
          <p:cNvPicPr preferRelativeResize="0"/>
          <p:nvPr/>
        </p:nvPicPr>
        <p:blipFill rotWithShape="1">
          <a:blip r:embed="rId7">
            <a:alphaModFix/>
          </a:blip>
          <a:srcRect l="15592" t="7812" r="16796" b="7421"/>
          <a:stretch/>
        </p:blipFill>
        <p:spPr>
          <a:xfrm>
            <a:off x="6868758" y="2357190"/>
            <a:ext cx="1119395" cy="1403426"/>
          </a:xfrm>
          <a:prstGeom prst="rect">
            <a:avLst/>
          </a:prstGeom>
          <a:noFill/>
          <a:ln>
            <a:noFill/>
          </a:ln>
        </p:spPr>
      </p:pic>
      <p:pic>
        <p:nvPicPr>
          <p:cNvPr id="776" name="Google Shape;776;p26"/>
          <p:cNvPicPr preferRelativeResize="0"/>
          <p:nvPr/>
        </p:nvPicPr>
        <p:blipFill rotWithShape="1">
          <a:blip r:embed="rId8">
            <a:alphaModFix/>
          </a:blip>
          <a:srcRect l="17799" t="8475" r="15442" b="7150"/>
          <a:stretch/>
        </p:blipFill>
        <p:spPr>
          <a:xfrm>
            <a:off x="5776482" y="2376151"/>
            <a:ext cx="1122093" cy="1379883"/>
          </a:xfrm>
          <a:prstGeom prst="rect">
            <a:avLst/>
          </a:prstGeom>
          <a:noFill/>
          <a:ln>
            <a:noFill/>
          </a:ln>
        </p:spPr>
      </p:pic>
      <p:pic>
        <p:nvPicPr>
          <p:cNvPr id="777" name="Google Shape;777;p26"/>
          <p:cNvPicPr preferRelativeResize="0"/>
          <p:nvPr/>
        </p:nvPicPr>
        <p:blipFill rotWithShape="1">
          <a:blip r:embed="rId9">
            <a:alphaModFix/>
          </a:blip>
          <a:srcRect l="9043" t="9032" r="9530" b="5472"/>
          <a:stretch/>
        </p:blipFill>
        <p:spPr>
          <a:xfrm>
            <a:off x="2804153" y="1819846"/>
            <a:ext cx="2160123" cy="2698051"/>
          </a:xfrm>
          <a:prstGeom prst="rect">
            <a:avLst/>
          </a:prstGeom>
          <a:noFill/>
          <a:ln>
            <a:noFill/>
          </a:ln>
        </p:spPr>
      </p:pic>
      <p:pic>
        <p:nvPicPr>
          <p:cNvPr id="778" name="Google Shape;778;p26"/>
          <p:cNvPicPr preferRelativeResize="0"/>
          <p:nvPr/>
        </p:nvPicPr>
        <p:blipFill rotWithShape="1">
          <a:blip r:embed="rId10">
            <a:alphaModFix/>
          </a:blip>
          <a:srcRect l="13312" t="9732" r="11021" b="11005"/>
          <a:stretch/>
        </p:blipFill>
        <p:spPr>
          <a:xfrm>
            <a:off x="7979143" y="3735420"/>
            <a:ext cx="1129473" cy="1389561"/>
          </a:xfrm>
          <a:prstGeom prst="rect">
            <a:avLst/>
          </a:prstGeom>
          <a:noFill/>
          <a:ln>
            <a:noFill/>
          </a:ln>
        </p:spPr>
      </p:pic>
      <p:pic>
        <p:nvPicPr>
          <p:cNvPr id="779" name="Google Shape;779;p26"/>
          <p:cNvPicPr preferRelativeResize="0"/>
          <p:nvPr/>
        </p:nvPicPr>
        <p:blipFill rotWithShape="1">
          <a:blip r:embed="rId11">
            <a:alphaModFix/>
          </a:blip>
          <a:srcRect l="10534" t="11761" r="9351" b="7289"/>
          <a:stretch/>
        </p:blipFill>
        <p:spPr>
          <a:xfrm>
            <a:off x="6908358" y="3745099"/>
            <a:ext cx="1093700" cy="1375946"/>
          </a:xfrm>
          <a:prstGeom prst="rect">
            <a:avLst/>
          </a:prstGeom>
          <a:noFill/>
          <a:ln>
            <a:noFill/>
          </a:ln>
        </p:spPr>
      </p:pic>
      <p:pic>
        <p:nvPicPr>
          <p:cNvPr id="780" name="Google Shape;780;p26"/>
          <p:cNvPicPr preferRelativeResize="0"/>
          <p:nvPr/>
        </p:nvPicPr>
        <p:blipFill rotWithShape="1">
          <a:blip r:embed="rId12">
            <a:alphaModFix/>
          </a:blip>
          <a:srcRect l="10318" t="11860" r="11011" b="9411"/>
          <a:stretch/>
        </p:blipFill>
        <p:spPr>
          <a:xfrm>
            <a:off x="5776480" y="3745099"/>
            <a:ext cx="1132035" cy="1382797"/>
          </a:xfrm>
          <a:prstGeom prst="rect">
            <a:avLst/>
          </a:prstGeom>
          <a:noFill/>
          <a:ln>
            <a:noFill/>
          </a:ln>
        </p:spPr>
      </p:pic>
      <p:pic>
        <p:nvPicPr>
          <p:cNvPr id="781" name="Google Shape;781;p26"/>
          <p:cNvPicPr preferRelativeResize="0"/>
          <p:nvPr/>
        </p:nvPicPr>
        <p:blipFill rotWithShape="1">
          <a:blip r:embed="rId13">
            <a:alphaModFix/>
          </a:blip>
          <a:srcRect l="18109" t="5463" r="5383" b="4047"/>
          <a:stretch/>
        </p:blipFill>
        <p:spPr>
          <a:xfrm>
            <a:off x="100205" y="1819846"/>
            <a:ext cx="2713382" cy="2695110"/>
          </a:xfrm>
          <a:prstGeom prst="rect">
            <a:avLst/>
          </a:prstGeom>
          <a:noFill/>
          <a:ln>
            <a:noFill/>
          </a:ln>
        </p:spPr>
      </p:pic>
      <p:pic>
        <p:nvPicPr>
          <p:cNvPr id="782" name="Google Shape;782;p26"/>
          <p:cNvPicPr preferRelativeResize="0"/>
          <p:nvPr/>
        </p:nvPicPr>
        <p:blipFill rotWithShape="1">
          <a:blip r:embed="rId14">
            <a:alphaModFix/>
          </a:blip>
          <a:srcRect/>
          <a:stretch/>
        </p:blipFill>
        <p:spPr>
          <a:xfrm>
            <a:off x="106565" y="4249288"/>
            <a:ext cx="271935" cy="271935"/>
          </a:xfrm>
          <a:prstGeom prst="rect">
            <a:avLst/>
          </a:prstGeom>
          <a:noFill/>
          <a:ln>
            <a:noFill/>
          </a:ln>
        </p:spPr>
      </p:pic>
      <p:sp>
        <p:nvSpPr>
          <p:cNvPr id="783" name="Google Shape;783;p26"/>
          <p:cNvSpPr txBox="1"/>
          <p:nvPr/>
        </p:nvSpPr>
        <p:spPr>
          <a:xfrm>
            <a:off x="100205" y="426865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784" name="Google Shape;784;p26"/>
          <p:cNvPicPr preferRelativeResize="0"/>
          <p:nvPr/>
        </p:nvPicPr>
        <p:blipFill rotWithShape="1">
          <a:blip r:embed="rId14">
            <a:alphaModFix/>
          </a:blip>
          <a:srcRect/>
          <a:stretch/>
        </p:blipFill>
        <p:spPr>
          <a:xfrm>
            <a:off x="2720347" y="4249288"/>
            <a:ext cx="271935" cy="271935"/>
          </a:xfrm>
          <a:prstGeom prst="rect">
            <a:avLst/>
          </a:prstGeom>
          <a:noFill/>
          <a:ln>
            <a:noFill/>
          </a:ln>
        </p:spPr>
      </p:pic>
      <p:sp>
        <p:nvSpPr>
          <p:cNvPr id="785" name="Google Shape;785;p26"/>
          <p:cNvSpPr txBox="1"/>
          <p:nvPr/>
        </p:nvSpPr>
        <p:spPr>
          <a:xfrm>
            <a:off x="2713987" y="426865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786" name="Google Shape;786;p26"/>
          <p:cNvPicPr preferRelativeResize="0"/>
          <p:nvPr/>
        </p:nvPicPr>
        <p:blipFill rotWithShape="1">
          <a:blip r:embed="rId14">
            <a:alphaModFix/>
          </a:blip>
          <a:srcRect/>
          <a:stretch/>
        </p:blipFill>
        <p:spPr>
          <a:xfrm>
            <a:off x="5756250" y="2146150"/>
            <a:ext cx="221589" cy="214366"/>
          </a:xfrm>
          <a:prstGeom prst="rect">
            <a:avLst/>
          </a:prstGeom>
          <a:noFill/>
          <a:ln>
            <a:noFill/>
          </a:ln>
        </p:spPr>
      </p:pic>
      <p:sp>
        <p:nvSpPr>
          <p:cNvPr id="787" name="Google Shape;787;p26"/>
          <p:cNvSpPr txBox="1"/>
          <p:nvPr/>
        </p:nvSpPr>
        <p:spPr>
          <a:xfrm>
            <a:off x="5746467" y="2142824"/>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C</a:t>
            </a:r>
            <a:endParaRPr sz="800" b="1" i="0" u="none" strike="noStrike" cap="none">
              <a:solidFill>
                <a:schemeClr val="lt1"/>
              </a:solidFill>
              <a:latin typeface="Arial"/>
              <a:ea typeface="Arial"/>
              <a:cs typeface="Arial"/>
              <a:sym typeface="Arial"/>
            </a:endParaRPr>
          </a:p>
        </p:txBody>
      </p:sp>
      <p:pic>
        <p:nvPicPr>
          <p:cNvPr id="788" name="Google Shape;788;p26"/>
          <p:cNvPicPr preferRelativeResize="0"/>
          <p:nvPr/>
        </p:nvPicPr>
        <p:blipFill rotWithShape="1">
          <a:blip r:embed="rId14">
            <a:alphaModFix/>
          </a:blip>
          <a:srcRect/>
          <a:stretch/>
        </p:blipFill>
        <p:spPr>
          <a:xfrm>
            <a:off x="6806909" y="2146150"/>
            <a:ext cx="221589" cy="214366"/>
          </a:xfrm>
          <a:prstGeom prst="rect">
            <a:avLst/>
          </a:prstGeom>
          <a:noFill/>
          <a:ln>
            <a:noFill/>
          </a:ln>
        </p:spPr>
      </p:pic>
      <p:sp>
        <p:nvSpPr>
          <p:cNvPr id="789" name="Google Shape;789;p26"/>
          <p:cNvSpPr txBox="1"/>
          <p:nvPr/>
        </p:nvSpPr>
        <p:spPr>
          <a:xfrm>
            <a:off x="6797126" y="2142824"/>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D</a:t>
            </a:r>
            <a:endParaRPr sz="800" b="1" i="0" u="none" strike="noStrike" cap="none">
              <a:solidFill>
                <a:schemeClr val="lt1"/>
              </a:solidFill>
              <a:latin typeface="Arial"/>
              <a:ea typeface="Arial"/>
              <a:cs typeface="Arial"/>
              <a:sym typeface="Arial"/>
            </a:endParaRPr>
          </a:p>
        </p:txBody>
      </p:sp>
      <p:pic>
        <p:nvPicPr>
          <p:cNvPr id="790" name="Google Shape;790;p26"/>
          <p:cNvPicPr preferRelativeResize="0"/>
          <p:nvPr/>
        </p:nvPicPr>
        <p:blipFill rotWithShape="1">
          <a:blip r:embed="rId14">
            <a:alphaModFix/>
          </a:blip>
          <a:srcRect/>
          <a:stretch/>
        </p:blipFill>
        <p:spPr>
          <a:xfrm>
            <a:off x="7906050" y="2146150"/>
            <a:ext cx="221589" cy="214366"/>
          </a:xfrm>
          <a:prstGeom prst="rect">
            <a:avLst/>
          </a:prstGeom>
          <a:noFill/>
          <a:ln>
            <a:noFill/>
          </a:ln>
        </p:spPr>
      </p:pic>
      <p:sp>
        <p:nvSpPr>
          <p:cNvPr id="791" name="Google Shape;791;p26"/>
          <p:cNvSpPr txBox="1"/>
          <p:nvPr/>
        </p:nvSpPr>
        <p:spPr>
          <a:xfrm>
            <a:off x="7896267" y="2142824"/>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E</a:t>
            </a:r>
            <a:endParaRPr sz="800" b="1" i="0" u="none" strike="noStrike" cap="none">
              <a:solidFill>
                <a:schemeClr val="lt1"/>
              </a:solidFill>
              <a:latin typeface="Arial"/>
              <a:ea typeface="Arial"/>
              <a:cs typeface="Arial"/>
              <a:sym typeface="Arial"/>
            </a:endParaRPr>
          </a:p>
        </p:txBody>
      </p:sp>
      <p:pic>
        <p:nvPicPr>
          <p:cNvPr id="792" name="Google Shape;792;p26"/>
          <p:cNvPicPr preferRelativeResize="0"/>
          <p:nvPr/>
        </p:nvPicPr>
        <p:blipFill rotWithShape="1">
          <a:blip r:embed="rId14">
            <a:alphaModFix/>
          </a:blip>
          <a:srcRect/>
          <a:stretch/>
        </p:blipFill>
        <p:spPr>
          <a:xfrm>
            <a:off x="5756250" y="3482214"/>
            <a:ext cx="221589" cy="214366"/>
          </a:xfrm>
          <a:prstGeom prst="rect">
            <a:avLst/>
          </a:prstGeom>
          <a:noFill/>
          <a:ln>
            <a:noFill/>
          </a:ln>
        </p:spPr>
      </p:pic>
      <p:sp>
        <p:nvSpPr>
          <p:cNvPr id="793" name="Google Shape;793;p26"/>
          <p:cNvSpPr txBox="1"/>
          <p:nvPr/>
        </p:nvSpPr>
        <p:spPr>
          <a:xfrm>
            <a:off x="5746467" y="3478888"/>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F</a:t>
            </a:r>
            <a:endParaRPr sz="800" b="1" i="0" u="none" strike="noStrike" cap="none">
              <a:solidFill>
                <a:schemeClr val="lt1"/>
              </a:solidFill>
              <a:latin typeface="Arial"/>
              <a:ea typeface="Arial"/>
              <a:cs typeface="Arial"/>
              <a:sym typeface="Arial"/>
            </a:endParaRPr>
          </a:p>
        </p:txBody>
      </p:sp>
      <p:pic>
        <p:nvPicPr>
          <p:cNvPr id="794" name="Google Shape;794;p26"/>
          <p:cNvPicPr preferRelativeResize="0"/>
          <p:nvPr/>
        </p:nvPicPr>
        <p:blipFill rotWithShape="1">
          <a:blip r:embed="rId14">
            <a:alphaModFix/>
          </a:blip>
          <a:srcRect/>
          <a:stretch/>
        </p:blipFill>
        <p:spPr>
          <a:xfrm>
            <a:off x="5756250" y="4922867"/>
            <a:ext cx="221589" cy="214366"/>
          </a:xfrm>
          <a:prstGeom prst="rect">
            <a:avLst/>
          </a:prstGeom>
          <a:noFill/>
          <a:ln>
            <a:noFill/>
          </a:ln>
        </p:spPr>
      </p:pic>
      <p:sp>
        <p:nvSpPr>
          <p:cNvPr id="795" name="Google Shape;795;p26"/>
          <p:cNvSpPr txBox="1"/>
          <p:nvPr/>
        </p:nvSpPr>
        <p:spPr>
          <a:xfrm>
            <a:off x="5746467" y="4919541"/>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I</a:t>
            </a:r>
            <a:endParaRPr sz="800" b="1" i="0" u="none" strike="noStrike" cap="none">
              <a:solidFill>
                <a:schemeClr val="lt1"/>
              </a:solidFill>
              <a:latin typeface="Arial"/>
              <a:ea typeface="Arial"/>
              <a:cs typeface="Arial"/>
              <a:sym typeface="Arial"/>
            </a:endParaRPr>
          </a:p>
        </p:txBody>
      </p:sp>
      <p:sp>
        <p:nvSpPr>
          <p:cNvPr id="796" name="Google Shape;796;p26"/>
          <p:cNvSpPr txBox="1"/>
          <p:nvPr/>
        </p:nvSpPr>
        <p:spPr>
          <a:xfrm>
            <a:off x="0" y="576963"/>
            <a:ext cx="9108616" cy="600134"/>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lt1"/>
                </a:solidFill>
                <a:latin typeface="Arial"/>
                <a:ea typeface="Arial"/>
                <a:cs typeface="Arial"/>
                <a:sym typeface="Arial"/>
              </a:rPr>
              <a:t>Recent research has shown that </a:t>
            </a:r>
            <a:r>
              <a:rPr lang="en-US" sz="900" b="0" i="0" u="none" strike="noStrike" cap="none">
                <a:solidFill>
                  <a:srgbClr val="A4C2F4"/>
                </a:solidFill>
                <a:latin typeface="Arial"/>
                <a:ea typeface="Arial"/>
                <a:cs typeface="Arial"/>
                <a:sym typeface="Arial"/>
              </a:rPr>
              <a:t>chemotherapy depletes oligodendrocyte lineage cells </a:t>
            </a:r>
            <a:r>
              <a:rPr lang="en-US" sz="900" b="0" i="0" u="none" strike="noStrike" cap="none">
                <a:solidFill>
                  <a:schemeClr val="lt1"/>
                </a:solidFill>
                <a:latin typeface="Arial"/>
                <a:ea typeface="Arial"/>
                <a:cs typeface="Arial"/>
                <a:sym typeface="Arial"/>
              </a:rPr>
              <a:t>in humans and leads to a persistent try-glial dysregulation via microglial activation and induction of a </a:t>
            </a:r>
            <a:r>
              <a:rPr lang="en-US" sz="900" b="0" i="0" u="none" strike="noStrike" cap="none">
                <a:solidFill>
                  <a:srgbClr val="A4C2F4"/>
                </a:solidFill>
                <a:latin typeface="Arial"/>
                <a:ea typeface="Arial"/>
                <a:cs typeface="Arial"/>
                <a:sym typeface="Arial"/>
              </a:rPr>
              <a:t>chronic inflammatory state </a:t>
            </a:r>
            <a:r>
              <a:rPr lang="en-US" sz="900" b="0" i="0" u="none" strike="noStrike" cap="none">
                <a:solidFill>
                  <a:schemeClr val="lt1"/>
                </a:solidFill>
                <a:latin typeface="Arial"/>
                <a:ea typeface="Arial"/>
                <a:cs typeface="Arial"/>
                <a:sym typeface="Arial"/>
              </a:rPr>
              <a:t>that disrupts the gliogenic microenvironement and glial homeostasis. </a:t>
            </a:r>
            <a:r>
              <a:rPr lang="en-US" sz="900" b="0" i="0" u="none" strike="noStrike" cap="none">
                <a:solidFill>
                  <a:srgbClr val="A4C2F4"/>
                </a:solidFill>
                <a:latin typeface="Arial"/>
                <a:ea typeface="Arial"/>
                <a:cs typeface="Arial"/>
                <a:sym typeface="Arial"/>
              </a:rPr>
              <a:t>This mechanism resembles other neurological diseases featuring myelin dysfunction such as multiple sclerosis (MS). </a:t>
            </a:r>
            <a:endParaRPr sz="900" b="0" i="0" u="none" strike="noStrike" cap="none">
              <a:solidFill>
                <a:schemeClr val="lt1"/>
              </a:solidFill>
              <a:latin typeface="Arial"/>
              <a:ea typeface="Arial"/>
              <a:cs typeface="Arial"/>
              <a:sym typeface="Arial"/>
            </a:endParaRPr>
          </a:p>
        </p:txBody>
      </p:sp>
      <p:sp>
        <p:nvSpPr>
          <p:cNvPr id="797" name="Google Shape;797;p26"/>
          <p:cNvSpPr txBox="1"/>
          <p:nvPr/>
        </p:nvSpPr>
        <p:spPr>
          <a:xfrm>
            <a:off x="0" y="1073344"/>
            <a:ext cx="5740985" cy="738633"/>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900" b="0" i="0" u="none" strike="noStrike" cap="none">
                <a:solidFill>
                  <a:srgbClr val="A4C2F4"/>
                </a:solidFill>
                <a:latin typeface="Arial"/>
                <a:ea typeface="Arial"/>
                <a:cs typeface="Arial"/>
                <a:sym typeface="Arial"/>
              </a:rPr>
              <a:t>Demyelination, </a:t>
            </a:r>
            <a:r>
              <a:rPr lang="en-US" sz="900" b="0" i="0" u="none" strike="noStrike" cap="none">
                <a:solidFill>
                  <a:schemeClr val="lt1"/>
                </a:solidFill>
                <a:latin typeface="Arial"/>
                <a:ea typeface="Arial"/>
                <a:cs typeface="Arial"/>
                <a:sym typeface="Arial"/>
              </a:rPr>
              <a:t>one of the hallmarks of this radiation-induced neurotoxicity, is presumed to result from the enhanced </a:t>
            </a:r>
            <a:r>
              <a:rPr lang="en-US" sz="900" b="0" i="0" u="none" strike="noStrike" cap="none">
                <a:solidFill>
                  <a:srgbClr val="A4C2F4"/>
                </a:solidFill>
                <a:latin typeface="Arial"/>
                <a:ea typeface="Arial"/>
                <a:cs typeface="Arial"/>
                <a:sym typeface="Arial"/>
              </a:rPr>
              <a:t>radiosensitivity of oligodendrocyte precursor cells (OPCs)</a:t>
            </a:r>
            <a:r>
              <a:rPr lang="en-US" sz="900" b="0" i="0" u="none" strike="noStrike" cap="none">
                <a:solidFill>
                  <a:schemeClr val="lt1"/>
                </a:solidFill>
                <a:latin typeface="Arial"/>
                <a:ea typeface="Arial"/>
                <a:cs typeface="Arial"/>
                <a:sym typeface="Arial"/>
              </a:rPr>
              <a:t>. Chemotheraphy and radiation-induced damage contributing to a </a:t>
            </a:r>
            <a:r>
              <a:rPr lang="en-US" sz="900" b="0" i="0" u="none" strike="noStrike" cap="none">
                <a:solidFill>
                  <a:srgbClr val="A4C2F4"/>
                </a:solidFill>
                <a:latin typeface="Arial"/>
                <a:ea typeface="Arial"/>
                <a:cs typeface="Arial"/>
                <a:sym typeface="Arial"/>
              </a:rPr>
              <a:t>pro-inflammatory state</a:t>
            </a:r>
            <a:r>
              <a:rPr lang="en-US" sz="900" b="0" i="0" u="none" strike="noStrike" cap="none">
                <a:solidFill>
                  <a:schemeClr val="lt1"/>
                </a:solidFill>
                <a:latin typeface="Arial"/>
                <a:ea typeface="Arial"/>
                <a:cs typeface="Arial"/>
                <a:sym typeface="Arial"/>
              </a:rPr>
              <a:t> and persistent demyelination</a:t>
            </a:r>
            <a:r>
              <a:rPr lang="en-US" sz="900" b="0" i="0" u="none" strike="noStrike" cap="none">
                <a:solidFill>
                  <a:srgbClr val="A4C2F4"/>
                </a:solidFill>
                <a:latin typeface="Arial"/>
                <a:ea typeface="Arial"/>
                <a:cs typeface="Arial"/>
                <a:sym typeface="Arial"/>
              </a:rPr>
              <a:t>.  MS-like demyelinating plaques</a:t>
            </a:r>
            <a:r>
              <a:rPr lang="en-US" sz="900" b="0" i="0" u="none" strike="noStrike" cap="none">
                <a:solidFill>
                  <a:schemeClr val="lt1"/>
                </a:solidFill>
                <a:latin typeface="Arial"/>
                <a:ea typeface="Arial"/>
                <a:cs typeface="Arial"/>
                <a:sym typeface="Arial"/>
              </a:rPr>
              <a:t>  have been described as a </a:t>
            </a:r>
            <a:r>
              <a:rPr lang="en-US" sz="900" b="0" i="0" u="none" strike="noStrike" cap="none">
                <a:solidFill>
                  <a:srgbClr val="A4C2F4"/>
                </a:solidFill>
                <a:latin typeface="Arial"/>
                <a:ea typeface="Arial"/>
                <a:cs typeface="Arial"/>
                <a:sym typeface="Arial"/>
              </a:rPr>
              <a:t>direct consequence of chemotherapy and/or radiotherapy in non-MS patients</a:t>
            </a:r>
            <a:r>
              <a:rPr lang="en-US" sz="900" b="0" i="0" u="none" strike="noStrike" cap="none">
                <a:solidFill>
                  <a:schemeClr val="lt1"/>
                </a:solidFill>
                <a:latin typeface="Arial"/>
                <a:ea typeface="Arial"/>
                <a:cs typeface="Arial"/>
                <a:sym typeface="Arial"/>
              </a:rPr>
              <a:t>.</a:t>
            </a:r>
            <a:endParaRPr sz="900" b="0" i="0" u="none" strike="noStrike" cap="none">
              <a:solidFill>
                <a:schemeClr val="lt1"/>
              </a:solidFill>
              <a:latin typeface="Arial"/>
              <a:ea typeface="Arial"/>
              <a:cs typeface="Arial"/>
              <a:sym typeface="Arial"/>
            </a:endParaRPr>
          </a:p>
        </p:txBody>
      </p:sp>
      <p:pic>
        <p:nvPicPr>
          <p:cNvPr id="798" name="Google Shape;798;p26"/>
          <p:cNvPicPr preferRelativeResize="0"/>
          <p:nvPr/>
        </p:nvPicPr>
        <p:blipFill rotWithShape="1">
          <a:blip r:embed="rId14">
            <a:alphaModFix/>
          </a:blip>
          <a:srcRect/>
          <a:stretch/>
        </p:blipFill>
        <p:spPr>
          <a:xfrm>
            <a:off x="7906050" y="3545053"/>
            <a:ext cx="221589" cy="214366"/>
          </a:xfrm>
          <a:prstGeom prst="rect">
            <a:avLst/>
          </a:prstGeom>
          <a:noFill/>
          <a:ln>
            <a:noFill/>
          </a:ln>
        </p:spPr>
      </p:pic>
      <p:sp>
        <p:nvSpPr>
          <p:cNvPr id="799" name="Google Shape;799;p26"/>
          <p:cNvSpPr txBox="1"/>
          <p:nvPr/>
        </p:nvSpPr>
        <p:spPr>
          <a:xfrm>
            <a:off x="7896267" y="3541727"/>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H</a:t>
            </a:r>
            <a:endParaRPr sz="800" b="1" i="0" u="none" strike="noStrike" cap="none">
              <a:solidFill>
                <a:schemeClr val="lt1"/>
              </a:solidFill>
              <a:latin typeface="Arial"/>
              <a:ea typeface="Arial"/>
              <a:cs typeface="Arial"/>
              <a:sym typeface="Arial"/>
            </a:endParaRPr>
          </a:p>
        </p:txBody>
      </p:sp>
      <p:pic>
        <p:nvPicPr>
          <p:cNvPr id="800" name="Google Shape;800;p26"/>
          <p:cNvPicPr preferRelativeResize="0"/>
          <p:nvPr/>
        </p:nvPicPr>
        <p:blipFill rotWithShape="1">
          <a:blip r:embed="rId14">
            <a:alphaModFix/>
          </a:blip>
          <a:srcRect/>
          <a:stretch/>
        </p:blipFill>
        <p:spPr>
          <a:xfrm>
            <a:off x="7906050" y="4939453"/>
            <a:ext cx="221589" cy="214366"/>
          </a:xfrm>
          <a:prstGeom prst="rect">
            <a:avLst/>
          </a:prstGeom>
          <a:noFill/>
          <a:ln>
            <a:noFill/>
          </a:ln>
        </p:spPr>
      </p:pic>
      <p:sp>
        <p:nvSpPr>
          <p:cNvPr id="801" name="Google Shape;801;p26"/>
          <p:cNvSpPr txBox="1"/>
          <p:nvPr/>
        </p:nvSpPr>
        <p:spPr>
          <a:xfrm>
            <a:off x="7896267" y="4936127"/>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L</a:t>
            </a:r>
            <a:endParaRPr sz="800" b="1" i="0" u="none" strike="noStrike" cap="none">
              <a:solidFill>
                <a:schemeClr val="lt1"/>
              </a:solidFill>
              <a:latin typeface="Arial"/>
              <a:ea typeface="Arial"/>
              <a:cs typeface="Arial"/>
              <a:sym typeface="Arial"/>
            </a:endParaRPr>
          </a:p>
        </p:txBody>
      </p:sp>
      <p:pic>
        <p:nvPicPr>
          <p:cNvPr id="802" name="Google Shape;802;p26"/>
          <p:cNvPicPr preferRelativeResize="0"/>
          <p:nvPr/>
        </p:nvPicPr>
        <p:blipFill rotWithShape="1">
          <a:blip r:embed="rId14">
            <a:alphaModFix/>
          </a:blip>
          <a:srcRect/>
          <a:stretch/>
        </p:blipFill>
        <p:spPr>
          <a:xfrm>
            <a:off x="6883118" y="4939453"/>
            <a:ext cx="221589" cy="214366"/>
          </a:xfrm>
          <a:prstGeom prst="rect">
            <a:avLst/>
          </a:prstGeom>
          <a:noFill/>
          <a:ln>
            <a:noFill/>
          </a:ln>
        </p:spPr>
      </p:pic>
      <p:sp>
        <p:nvSpPr>
          <p:cNvPr id="803" name="Google Shape;803;p26"/>
          <p:cNvSpPr txBox="1"/>
          <p:nvPr/>
        </p:nvSpPr>
        <p:spPr>
          <a:xfrm>
            <a:off x="6873335" y="4936127"/>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J</a:t>
            </a:r>
            <a:endParaRPr sz="800" b="1" i="0" u="none" strike="noStrike" cap="none">
              <a:solidFill>
                <a:schemeClr val="lt1"/>
              </a:solidFill>
              <a:latin typeface="Arial"/>
              <a:ea typeface="Arial"/>
              <a:cs typeface="Arial"/>
              <a:sym typeface="Arial"/>
            </a:endParaRPr>
          </a:p>
        </p:txBody>
      </p:sp>
      <p:pic>
        <p:nvPicPr>
          <p:cNvPr id="804" name="Google Shape;804;p26"/>
          <p:cNvPicPr preferRelativeResize="0"/>
          <p:nvPr/>
        </p:nvPicPr>
        <p:blipFill rotWithShape="1">
          <a:blip r:embed="rId14">
            <a:alphaModFix/>
          </a:blip>
          <a:srcRect/>
          <a:stretch/>
        </p:blipFill>
        <p:spPr>
          <a:xfrm>
            <a:off x="6883118" y="3527208"/>
            <a:ext cx="221589" cy="214366"/>
          </a:xfrm>
          <a:prstGeom prst="rect">
            <a:avLst/>
          </a:prstGeom>
          <a:noFill/>
          <a:ln>
            <a:noFill/>
          </a:ln>
        </p:spPr>
      </p:pic>
      <p:sp>
        <p:nvSpPr>
          <p:cNvPr id="805" name="Google Shape;805;p26"/>
          <p:cNvSpPr txBox="1"/>
          <p:nvPr/>
        </p:nvSpPr>
        <p:spPr>
          <a:xfrm>
            <a:off x="6873335" y="3523882"/>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G</a:t>
            </a:r>
            <a:endParaRPr sz="800" b="1" i="0" u="none" strike="noStrike" cap="none">
              <a:solidFill>
                <a:schemeClr val="lt1"/>
              </a:solidFill>
              <a:latin typeface="Arial"/>
              <a:ea typeface="Arial"/>
              <a:cs typeface="Arial"/>
              <a:sym typeface="Arial"/>
            </a:endParaRPr>
          </a:p>
        </p:txBody>
      </p:sp>
      <p:cxnSp>
        <p:nvCxnSpPr>
          <p:cNvPr id="806" name="Google Shape;806;p26"/>
          <p:cNvCxnSpPr/>
          <p:nvPr/>
        </p:nvCxnSpPr>
        <p:spPr>
          <a:xfrm flipH="1">
            <a:off x="6459029" y="1446382"/>
            <a:ext cx="224964" cy="145128"/>
          </a:xfrm>
          <a:prstGeom prst="straightConnector1">
            <a:avLst/>
          </a:prstGeom>
          <a:noFill/>
          <a:ln w="9525" cap="flat" cmpd="sng">
            <a:solidFill>
              <a:srgbClr val="FFFF00"/>
            </a:solidFill>
            <a:prstDash val="solid"/>
            <a:round/>
            <a:headEnd type="none" w="sm" len="sm"/>
            <a:tailEnd type="triangle" w="med" len="med"/>
          </a:ln>
        </p:spPr>
      </p:cxnSp>
      <p:sp>
        <p:nvSpPr>
          <p:cNvPr id="807" name="Google Shape;807;p26"/>
          <p:cNvSpPr txBox="1"/>
          <p:nvPr/>
        </p:nvSpPr>
        <p:spPr>
          <a:xfrm>
            <a:off x="35384" y="-12317"/>
            <a:ext cx="9782057"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Arial"/>
                <a:ea typeface="Arial"/>
                <a:cs typeface="Arial"/>
                <a:sym typeface="Arial"/>
              </a:rPr>
              <a:t>Chemoradiation induced multiple sclerosis-like demyelination</a:t>
            </a:r>
            <a:endParaRPr dirty="0"/>
          </a:p>
        </p:txBody>
      </p:sp>
      <p:sp>
        <p:nvSpPr>
          <p:cNvPr id="808" name="Google Shape;808;p26"/>
          <p:cNvSpPr txBox="1"/>
          <p:nvPr/>
        </p:nvSpPr>
        <p:spPr>
          <a:xfrm>
            <a:off x="4930404" y="2384670"/>
            <a:ext cx="784408" cy="8309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800" b="0" i="0" u="none" strike="noStrike" cap="none">
                <a:solidFill>
                  <a:schemeClr val="accent6"/>
                </a:solidFill>
                <a:latin typeface="Arial"/>
                <a:ea typeface="Arial"/>
                <a:cs typeface="Arial"/>
                <a:sym typeface="Arial"/>
              </a:rPr>
              <a:t>A 2 years old girl, </a:t>
            </a:r>
            <a:r>
              <a:rPr lang="en-US" sz="800" b="0" i="0" u="none" strike="noStrike" cap="none">
                <a:solidFill>
                  <a:schemeClr val="lt1"/>
                </a:solidFill>
                <a:latin typeface="Arial"/>
                <a:ea typeface="Arial"/>
                <a:cs typeface="Arial"/>
                <a:sym typeface="Arial"/>
              </a:rPr>
              <a:t>with pilocytic astrocytoma </a:t>
            </a:r>
            <a:r>
              <a:rPr lang="en-US" sz="800" b="0" i="0" u="none" strike="noStrike" cap="none">
                <a:solidFill>
                  <a:srgbClr val="FFFF00"/>
                </a:solidFill>
                <a:latin typeface="Arial"/>
                <a:ea typeface="Arial"/>
                <a:cs typeface="Arial"/>
                <a:sym typeface="Arial"/>
              </a:rPr>
              <a:t>(C and D- arrows). </a:t>
            </a:r>
            <a:endParaRPr/>
          </a:p>
        </p:txBody>
      </p:sp>
      <p:sp>
        <p:nvSpPr>
          <p:cNvPr id="809" name="Google Shape;809;p26"/>
          <p:cNvSpPr txBox="1"/>
          <p:nvPr/>
        </p:nvSpPr>
        <p:spPr>
          <a:xfrm>
            <a:off x="-7138" y="4520876"/>
            <a:ext cx="5740985" cy="64629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Axial FLAIR images before treatment </a:t>
            </a:r>
            <a:r>
              <a:rPr lang="en-US" sz="900" b="0" i="0" u="none" strike="noStrike" cap="none" dirty="0">
                <a:solidFill>
                  <a:srgbClr val="FFFF00"/>
                </a:solidFill>
                <a:latin typeface="Arial"/>
                <a:ea typeface="Arial"/>
                <a:cs typeface="Arial"/>
                <a:sym typeface="Arial"/>
              </a:rPr>
              <a:t>(E) </a:t>
            </a:r>
            <a:r>
              <a:rPr lang="en-US" sz="900" b="0" i="0" u="none" strike="noStrike" cap="none" dirty="0">
                <a:solidFill>
                  <a:schemeClr val="lt1"/>
                </a:solidFill>
                <a:latin typeface="Arial"/>
                <a:ea typeface="Arial"/>
                <a:cs typeface="Arial"/>
                <a:sym typeface="Arial"/>
              </a:rPr>
              <a:t>and 6 months after surgical resection </a:t>
            </a:r>
            <a:r>
              <a:rPr lang="en-US" sz="900" b="0" i="0" u="none" strike="noStrike" cap="none" dirty="0">
                <a:solidFill>
                  <a:srgbClr val="FFFF00"/>
                </a:solidFill>
                <a:latin typeface="Arial"/>
                <a:ea typeface="Arial"/>
                <a:cs typeface="Arial"/>
                <a:sym typeface="Arial"/>
              </a:rPr>
              <a:t>(H)</a:t>
            </a:r>
            <a:r>
              <a:rPr lang="en-US" sz="900" b="0" i="0" u="none" strike="noStrike" cap="none" dirty="0">
                <a:solidFill>
                  <a:schemeClr val="lt1"/>
                </a:solidFill>
                <a:latin typeface="Arial"/>
                <a:ea typeface="Arial"/>
                <a:cs typeface="Arial"/>
                <a:sym typeface="Arial"/>
              </a:rPr>
              <a:t> show normal WM. Two years after starting treatment with chemo and radiotherapy the patient presented with </a:t>
            </a:r>
            <a:r>
              <a:rPr lang="en-US" sz="900" b="0" i="0" u="none" strike="noStrike" cap="none" dirty="0" err="1">
                <a:solidFill>
                  <a:schemeClr val="lt1"/>
                </a:solidFill>
                <a:latin typeface="Arial"/>
                <a:ea typeface="Arial"/>
                <a:cs typeface="Arial"/>
                <a:sym typeface="Arial"/>
              </a:rPr>
              <a:t>paresthesias</a:t>
            </a:r>
            <a:r>
              <a:rPr lang="en-US" sz="900" b="0" i="0" u="none" strike="noStrike" cap="none" dirty="0">
                <a:solidFill>
                  <a:schemeClr val="lt1"/>
                </a:solidFill>
                <a:latin typeface="Arial"/>
                <a:ea typeface="Arial"/>
                <a:cs typeface="Arial"/>
                <a:sym typeface="Arial"/>
              </a:rPr>
              <a:t> and headache. Control MRI </a:t>
            </a:r>
            <a:r>
              <a:rPr lang="en-US" sz="900" b="0" i="0" u="none" strike="noStrike" cap="none" dirty="0">
                <a:solidFill>
                  <a:srgbClr val="FFFF00"/>
                </a:solidFill>
                <a:latin typeface="Arial"/>
                <a:ea typeface="Arial"/>
                <a:cs typeface="Arial"/>
                <a:sym typeface="Arial"/>
              </a:rPr>
              <a:t>(A,B,I,J and L) </a:t>
            </a:r>
            <a:r>
              <a:rPr lang="en-US" sz="900" b="0" i="0" u="none" strike="noStrike" cap="none" dirty="0">
                <a:solidFill>
                  <a:schemeClr val="lt1"/>
                </a:solidFill>
                <a:latin typeface="Arial"/>
                <a:ea typeface="Arial"/>
                <a:cs typeface="Arial"/>
                <a:sym typeface="Arial"/>
              </a:rPr>
              <a:t>show multiple lesions involving the periventricular WM </a:t>
            </a:r>
            <a:r>
              <a:rPr lang="en-US" sz="900" b="0" i="0" u="none" strike="noStrike" cap="none" dirty="0">
                <a:solidFill>
                  <a:srgbClr val="FFFF00"/>
                </a:solidFill>
                <a:latin typeface="Arial"/>
                <a:ea typeface="Arial"/>
                <a:cs typeface="Arial"/>
                <a:sym typeface="Arial"/>
              </a:rPr>
              <a:t>(A, J-arrows) </a:t>
            </a:r>
            <a:r>
              <a:rPr lang="en-US" sz="900" b="0" i="0" u="none" strike="noStrike" cap="none" dirty="0">
                <a:solidFill>
                  <a:schemeClr val="lt1"/>
                </a:solidFill>
                <a:latin typeface="Arial"/>
                <a:ea typeface="Arial"/>
                <a:cs typeface="Arial"/>
                <a:sym typeface="Arial"/>
              </a:rPr>
              <a:t>and centrum </a:t>
            </a:r>
            <a:r>
              <a:rPr lang="en-US" sz="900" b="0" i="0" u="none" strike="noStrike" cap="none" dirty="0" err="1">
                <a:solidFill>
                  <a:schemeClr val="lt1"/>
                </a:solidFill>
                <a:latin typeface="Arial"/>
                <a:ea typeface="Arial"/>
                <a:cs typeface="Arial"/>
                <a:sym typeface="Arial"/>
              </a:rPr>
              <a:t>semiovale</a:t>
            </a:r>
            <a:r>
              <a:rPr lang="en-US" sz="900" b="0" i="0" u="none" strike="noStrike" cap="none" dirty="0">
                <a:solidFill>
                  <a:schemeClr val="lt1"/>
                </a:solidFill>
                <a:latin typeface="Arial"/>
                <a:ea typeface="Arial"/>
                <a:cs typeface="Arial"/>
                <a:sym typeface="Arial"/>
              </a:rPr>
              <a:t> </a:t>
            </a:r>
            <a:r>
              <a:rPr lang="en-US" sz="900" b="0" i="0" u="none" strike="noStrike" cap="none" dirty="0">
                <a:solidFill>
                  <a:srgbClr val="FFFF00"/>
                </a:solidFill>
                <a:latin typeface="Arial"/>
                <a:ea typeface="Arial"/>
                <a:cs typeface="Arial"/>
                <a:sym typeface="Arial"/>
              </a:rPr>
              <a:t>(B and L arrowheads).</a:t>
            </a:r>
            <a:endParaRPr sz="900" b="0" i="0" u="none" strike="noStrike" cap="none" dirty="0">
              <a:solidFill>
                <a:srgbClr val="FFFF00"/>
              </a:solidFill>
              <a:latin typeface="Arial"/>
              <a:ea typeface="Arial"/>
              <a:cs typeface="Arial"/>
              <a:sym typeface="Arial"/>
            </a:endParaRPr>
          </a:p>
        </p:txBody>
      </p:sp>
      <p:cxnSp>
        <p:nvCxnSpPr>
          <p:cNvPr id="810" name="Google Shape;810;p26"/>
          <p:cNvCxnSpPr/>
          <p:nvPr/>
        </p:nvCxnSpPr>
        <p:spPr>
          <a:xfrm>
            <a:off x="7042133" y="1455711"/>
            <a:ext cx="181827" cy="126469"/>
          </a:xfrm>
          <a:prstGeom prst="straightConnector1">
            <a:avLst/>
          </a:prstGeom>
          <a:noFill/>
          <a:ln w="9525" cap="flat" cmpd="sng">
            <a:solidFill>
              <a:srgbClr val="FFFF00"/>
            </a:solidFill>
            <a:prstDash val="solid"/>
            <a:round/>
            <a:headEnd type="none" w="sm" len="sm"/>
            <a:tailEnd type="triangle" w="med" len="med"/>
          </a:ln>
        </p:spPr>
      </p:cxnSp>
      <p:cxnSp>
        <p:nvCxnSpPr>
          <p:cNvPr id="811" name="Google Shape;811;p26"/>
          <p:cNvCxnSpPr/>
          <p:nvPr/>
        </p:nvCxnSpPr>
        <p:spPr>
          <a:xfrm rot="10800000">
            <a:off x="8725711" y="4444521"/>
            <a:ext cx="97276" cy="0"/>
          </a:xfrm>
          <a:prstGeom prst="straightConnector1">
            <a:avLst/>
          </a:prstGeom>
          <a:noFill/>
          <a:ln w="38100" cap="flat" cmpd="sng">
            <a:solidFill>
              <a:srgbClr val="FFFF00"/>
            </a:solidFill>
            <a:prstDash val="solid"/>
            <a:round/>
            <a:headEnd type="none" w="sm" len="sm"/>
            <a:tailEnd type="triangle" w="med" len="med"/>
          </a:ln>
        </p:spPr>
      </p:cxnSp>
      <p:cxnSp>
        <p:nvCxnSpPr>
          <p:cNvPr id="812" name="Google Shape;812;p26"/>
          <p:cNvCxnSpPr/>
          <p:nvPr/>
        </p:nvCxnSpPr>
        <p:spPr>
          <a:xfrm>
            <a:off x="8168947" y="4424289"/>
            <a:ext cx="85029" cy="8783"/>
          </a:xfrm>
          <a:prstGeom prst="straightConnector1">
            <a:avLst/>
          </a:prstGeom>
          <a:noFill/>
          <a:ln w="38100" cap="flat" cmpd="sng">
            <a:solidFill>
              <a:srgbClr val="FFFF00"/>
            </a:solidFill>
            <a:prstDash val="solid"/>
            <a:round/>
            <a:headEnd type="none" w="sm" len="sm"/>
            <a:tailEnd type="triangle" w="med" len="med"/>
          </a:ln>
        </p:spPr>
      </p:cxnSp>
      <p:cxnSp>
        <p:nvCxnSpPr>
          <p:cNvPr id="813" name="Google Shape;813;p26"/>
          <p:cNvCxnSpPr/>
          <p:nvPr/>
        </p:nvCxnSpPr>
        <p:spPr>
          <a:xfrm flipH="1">
            <a:off x="1611103" y="2408487"/>
            <a:ext cx="224964" cy="145128"/>
          </a:xfrm>
          <a:prstGeom prst="straightConnector1">
            <a:avLst/>
          </a:prstGeom>
          <a:noFill/>
          <a:ln w="9525" cap="flat" cmpd="sng">
            <a:solidFill>
              <a:srgbClr val="FFFF00"/>
            </a:solidFill>
            <a:prstDash val="solid"/>
            <a:round/>
            <a:headEnd type="none" w="sm" len="sm"/>
            <a:tailEnd type="triangle" w="med" len="med"/>
          </a:ln>
        </p:spPr>
      </p:cxnSp>
      <p:cxnSp>
        <p:nvCxnSpPr>
          <p:cNvPr id="814" name="Google Shape;814;p26"/>
          <p:cNvCxnSpPr/>
          <p:nvPr/>
        </p:nvCxnSpPr>
        <p:spPr>
          <a:xfrm>
            <a:off x="562550" y="2913847"/>
            <a:ext cx="181827" cy="126469"/>
          </a:xfrm>
          <a:prstGeom prst="straightConnector1">
            <a:avLst/>
          </a:prstGeom>
          <a:noFill/>
          <a:ln w="9525" cap="flat" cmpd="sng">
            <a:solidFill>
              <a:srgbClr val="FFFF00"/>
            </a:solidFill>
            <a:prstDash val="solid"/>
            <a:round/>
            <a:headEnd type="none" w="sm" len="sm"/>
            <a:tailEnd type="triangle" w="med" len="med"/>
          </a:ln>
        </p:spPr>
      </p:cxnSp>
      <p:cxnSp>
        <p:nvCxnSpPr>
          <p:cNvPr id="815" name="Google Shape;815;p26"/>
          <p:cNvCxnSpPr/>
          <p:nvPr/>
        </p:nvCxnSpPr>
        <p:spPr>
          <a:xfrm>
            <a:off x="6941458" y="4070156"/>
            <a:ext cx="282502" cy="0"/>
          </a:xfrm>
          <a:prstGeom prst="straightConnector1">
            <a:avLst/>
          </a:prstGeom>
          <a:noFill/>
          <a:ln w="9525" cap="flat" cmpd="sng">
            <a:solidFill>
              <a:srgbClr val="FFFF00"/>
            </a:solidFill>
            <a:prstDash val="solid"/>
            <a:round/>
            <a:headEnd type="none" w="sm" len="sm"/>
            <a:tailEnd type="triangle" w="med" len="med"/>
          </a:ln>
        </p:spPr>
      </p:cxnSp>
      <p:cxnSp>
        <p:nvCxnSpPr>
          <p:cNvPr id="816" name="Google Shape;816;p26"/>
          <p:cNvCxnSpPr/>
          <p:nvPr/>
        </p:nvCxnSpPr>
        <p:spPr>
          <a:xfrm flipH="1">
            <a:off x="7633331" y="3817430"/>
            <a:ext cx="272719" cy="154226"/>
          </a:xfrm>
          <a:prstGeom prst="straightConnector1">
            <a:avLst/>
          </a:prstGeom>
          <a:noFill/>
          <a:ln w="9525" cap="flat" cmpd="sng">
            <a:solidFill>
              <a:srgbClr val="FFFF00"/>
            </a:solidFill>
            <a:prstDash val="solid"/>
            <a:round/>
            <a:headEnd type="none" w="sm" len="sm"/>
            <a:tailEnd type="triangle" w="med" len="med"/>
          </a:ln>
        </p:spPr>
      </p:cxnSp>
      <p:cxnSp>
        <p:nvCxnSpPr>
          <p:cNvPr id="817" name="Google Shape;817;p26"/>
          <p:cNvCxnSpPr/>
          <p:nvPr/>
        </p:nvCxnSpPr>
        <p:spPr>
          <a:xfrm rot="10800000">
            <a:off x="4343105" y="2640511"/>
            <a:ext cx="41391" cy="0"/>
          </a:xfrm>
          <a:prstGeom prst="straightConnector1">
            <a:avLst/>
          </a:prstGeom>
          <a:noFill/>
          <a:ln w="38100" cap="flat" cmpd="sng">
            <a:solidFill>
              <a:srgbClr val="FFFF00"/>
            </a:solidFill>
            <a:prstDash val="solid"/>
            <a:round/>
            <a:headEnd type="none" w="sm" len="sm"/>
            <a:tailEnd type="triangle" w="med" len="med"/>
          </a:ln>
        </p:spPr>
      </p:cxnSp>
      <p:cxnSp>
        <p:nvCxnSpPr>
          <p:cNvPr id="818" name="Google Shape;818;p26"/>
          <p:cNvCxnSpPr/>
          <p:nvPr/>
        </p:nvCxnSpPr>
        <p:spPr>
          <a:xfrm rot="10800000" flipH="1">
            <a:off x="3249038" y="2856702"/>
            <a:ext cx="100382" cy="14204"/>
          </a:xfrm>
          <a:prstGeom prst="straightConnector1">
            <a:avLst/>
          </a:prstGeom>
          <a:noFill/>
          <a:ln w="38100" cap="flat" cmpd="sng">
            <a:solidFill>
              <a:srgbClr val="FFFF00"/>
            </a:solidFill>
            <a:prstDash val="solid"/>
            <a:round/>
            <a:headEnd type="none" w="sm" len="sm"/>
            <a:tailEnd type="triangle" w="med" len="med"/>
          </a:ln>
        </p:spPr>
      </p:cxnSp>
      <p:cxnSp>
        <p:nvCxnSpPr>
          <p:cNvPr id="819" name="Google Shape;819;p26"/>
          <p:cNvCxnSpPr/>
          <p:nvPr/>
        </p:nvCxnSpPr>
        <p:spPr>
          <a:xfrm rot="10800000" flipH="1">
            <a:off x="3349420" y="3664846"/>
            <a:ext cx="25312" cy="70574"/>
          </a:xfrm>
          <a:prstGeom prst="straightConnector1">
            <a:avLst/>
          </a:prstGeom>
          <a:noFill/>
          <a:ln w="38100" cap="flat" cmpd="sng">
            <a:solidFill>
              <a:srgbClr val="FFFF00"/>
            </a:solidFill>
            <a:prstDash val="solid"/>
            <a:round/>
            <a:headEnd type="none" w="sm" len="sm"/>
            <a:tailEnd type="triangle" w="med" len="med"/>
          </a:ln>
        </p:spPr>
      </p:cxnSp>
    </p:spTree>
    <p:extLst>
      <p:ext uri="{BB962C8B-B14F-4D97-AF65-F5344CB8AC3E}">
        <p14:creationId xmlns:p14="http://schemas.microsoft.com/office/powerpoint/2010/main" val="488413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pic>
        <p:nvPicPr>
          <p:cNvPr id="824" name="Google Shape;824;p27"/>
          <p:cNvPicPr preferRelativeResize="0"/>
          <p:nvPr/>
        </p:nvPicPr>
        <p:blipFill rotWithShape="1">
          <a:blip r:embed="rId3">
            <a:alphaModFix/>
          </a:blip>
          <a:srcRect l="2030" t="2746" r="1036"/>
          <a:stretch/>
        </p:blipFill>
        <p:spPr>
          <a:xfrm>
            <a:off x="5466943" y="1726481"/>
            <a:ext cx="3638145" cy="3121966"/>
          </a:xfrm>
          <a:prstGeom prst="rect">
            <a:avLst/>
          </a:prstGeom>
          <a:noFill/>
          <a:ln>
            <a:noFill/>
          </a:ln>
        </p:spPr>
      </p:pic>
      <p:sp>
        <p:nvSpPr>
          <p:cNvPr id="825" name="Google Shape;825;p27"/>
          <p:cNvSpPr txBox="1"/>
          <p:nvPr/>
        </p:nvSpPr>
        <p:spPr>
          <a:xfrm>
            <a:off x="0" y="9728"/>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Treatment related: </a:t>
            </a:r>
            <a:r>
              <a:rPr lang="en-US" sz="2200" b="1" i="0" u="none" strike="noStrike" cap="none">
                <a:solidFill>
                  <a:srgbClr val="A4C2F4"/>
                </a:solidFill>
                <a:latin typeface="Arial"/>
                <a:ea typeface="Arial"/>
                <a:cs typeface="Arial"/>
                <a:sym typeface="Arial"/>
              </a:rPr>
              <a:t>Radiotherapy</a:t>
            </a:r>
            <a:endParaRPr/>
          </a:p>
        </p:txBody>
      </p:sp>
      <p:pic>
        <p:nvPicPr>
          <p:cNvPr id="826" name="Google Shape;826;p27"/>
          <p:cNvPicPr preferRelativeResize="0"/>
          <p:nvPr/>
        </p:nvPicPr>
        <p:blipFill rotWithShape="1">
          <a:blip r:embed="rId4">
            <a:alphaModFix/>
          </a:blip>
          <a:srcRect l="3358" t="15184" r="2787" b="7145"/>
          <a:stretch/>
        </p:blipFill>
        <p:spPr>
          <a:xfrm>
            <a:off x="5583675" y="1900653"/>
            <a:ext cx="3356042" cy="467858"/>
          </a:xfrm>
          <a:prstGeom prst="rect">
            <a:avLst/>
          </a:prstGeom>
          <a:noFill/>
          <a:ln>
            <a:noFill/>
          </a:ln>
        </p:spPr>
      </p:pic>
      <p:sp>
        <p:nvSpPr>
          <p:cNvPr id="827" name="Google Shape;827;p27"/>
          <p:cNvSpPr txBox="1"/>
          <p:nvPr/>
        </p:nvSpPr>
        <p:spPr>
          <a:xfrm>
            <a:off x="5489085" y="2264180"/>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Leukoencephalopathy</a:t>
            </a:r>
            <a:endParaRPr/>
          </a:p>
        </p:txBody>
      </p:sp>
      <p:sp>
        <p:nvSpPr>
          <p:cNvPr id="828" name="Google Shape;828;p27"/>
          <p:cNvSpPr txBox="1"/>
          <p:nvPr/>
        </p:nvSpPr>
        <p:spPr>
          <a:xfrm>
            <a:off x="6085042" y="1890963"/>
            <a:ext cx="2711367" cy="461635"/>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800" b="1" i="1" u="none" strike="noStrike" cap="none" dirty="0">
                <a:solidFill>
                  <a:srgbClr val="FFFFFF"/>
                </a:solidFill>
                <a:latin typeface="Arial"/>
                <a:ea typeface="Arial"/>
                <a:cs typeface="Arial"/>
                <a:sym typeface="Arial"/>
              </a:rPr>
              <a:t>RADIOTHERAPY</a:t>
            </a:r>
            <a:endParaRPr sz="1800" b="1" i="1" u="none" strike="noStrike" cap="none" dirty="0">
              <a:solidFill>
                <a:srgbClr val="FFFFFF"/>
              </a:solidFill>
              <a:latin typeface="Arial"/>
              <a:ea typeface="Arial"/>
              <a:cs typeface="Arial"/>
              <a:sym typeface="Arial"/>
            </a:endParaRPr>
          </a:p>
        </p:txBody>
      </p:sp>
      <p:sp>
        <p:nvSpPr>
          <p:cNvPr id="829" name="Google Shape;829;p27"/>
          <p:cNvSpPr txBox="1"/>
          <p:nvPr/>
        </p:nvSpPr>
        <p:spPr>
          <a:xfrm>
            <a:off x="5489085" y="2439802"/>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Necrotizing leukoencephalopathy</a:t>
            </a:r>
            <a:endParaRPr/>
          </a:p>
        </p:txBody>
      </p:sp>
      <p:sp>
        <p:nvSpPr>
          <p:cNvPr id="830" name="Google Shape;830;p27"/>
          <p:cNvSpPr txBox="1"/>
          <p:nvPr/>
        </p:nvSpPr>
        <p:spPr>
          <a:xfrm>
            <a:off x="5499099" y="3470615"/>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Radiation necrosis and  pseudoprogression</a:t>
            </a:r>
            <a:endParaRPr/>
          </a:p>
        </p:txBody>
      </p:sp>
      <p:sp>
        <p:nvSpPr>
          <p:cNvPr id="831" name="Google Shape;831;p27"/>
          <p:cNvSpPr txBox="1"/>
          <p:nvPr/>
        </p:nvSpPr>
        <p:spPr>
          <a:xfrm>
            <a:off x="5507576" y="3653893"/>
            <a:ext cx="3366735" cy="523190"/>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Strokelike Migraine Attacks after RT (SMART Syndrome)</a:t>
            </a:r>
            <a:endParaRPr/>
          </a:p>
        </p:txBody>
      </p:sp>
      <p:sp>
        <p:nvSpPr>
          <p:cNvPr id="832" name="Google Shape;832;p27"/>
          <p:cNvSpPr txBox="1"/>
          <p:nvPr/>
        </p:nvSpPr>
        <p:spPr>
          <a:xfrm>
            <a:off x="5507576" y="2979751"/>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Mineralizing microangiopathy </a:t>
            </a:r>
            <a:endParaRPr sz="1100" b="0" i="1" u="none" strike="noStrike" cap="none">
              <a:solidFill>
                <a:srgbClr val="FFFFFF"/>
              </a:solidFill>
              <a:latin typeface="Arial"/>
              <a:ea typeface="Arial"/>
              <a:cs typeface="Arial"/>
              <a:sym typeface="Arial"/>
            </a:endParaRPr>
          </a:p>
        </p:txBody>
      </p:sp>
      <p:sp>
        <p:nvSpPr>
          <p:cNvPr id="833" name="Google Shape;833;p27"/>
          <p:cNvSpPr txBox="1"/>
          <p:nvPr/>
        </p:nvSpPr>
        <p:spPr>
          <a:xfrm>
            <a:off x="5507576" y="3982534"/>
            <a:ext cx="2979199"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Endocrinopathy (hypopituitarism)</a:t>
            </a:r>
            <a:endParaRPr/>
          </a:p>
        </p:txBody>
      </p:sp>
      <p:sp>
        <p:nvSpPr>
          <p:cNvPr id="834" name="Google Shape;834;p27"/>
          <p:cNvSpPr txBox="1"/>
          <p:nvPr/>
        </p:nvSpPr>
        <p:spPr>
          <a:xfrm>
            <a:off x="5507576" y="2798875"/>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Cranial neuropathy</a:t>
            </a:r>
            <a:endParaRPr sz="1100" b="0" i="1" u="none" strike="noStrike" cap="none">
              <a:solidFill>
                <a:srgbClr val="FFFFFF"/>
              </a:solidFill>
              <a:latin typeface="Arial"/>
              <a:ea typeface="Arial"/>
              <a:cs typeface="Arial"/>
              <a:sym typeface="Arial"/>
            </a:endParaRPr>
          </a:p>
        </p:txBody>
      </p:sp>
      <p:sp>
        <p:nvSpPr>
          <p:cNvPr id="835" name="Google Shape;835;p27"/>
          <p:cNvSpPr txBox="1"/>
          <p:nvPr/>
        </p:nvSpPr>
        <p:spPr>
          <a:xfrm>
            <a:off x="5497066" y="2624824"/>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Spinal cord myelopathy</a:t>
            </a:r>
            <a:endParaRPr/>
          </a:p>
        </p:txBody>
      </p:sp>
      <p:sp>
        <p:nvSpPr>
          <p:cNvPr id="836" name="Google Shape;836;p27"/>
          <p:cNvSpPr txBox="1"/>
          <p:nvPr/>
        </p:nvSpPr>
        <p:spPr>
          <a:xfrm>
            <a:off x="5507576" y="4178410"/>
            <a:ext cx="2445799"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Brain tumors</a:t>
            </a:r>
            <a:endParaRPr/>
          </a:p>
        </p:txBody>
      </p:sp>
      <p:sp>
        <p:nvSpPr>
          <p:cNvPr id="837" name="Google Shape;837;p27"/>
          <p:cNvSpPr txBox="1"/>
          <p:nvPr/>
        </p:nvSpPr>
        <p:spPr>
          <a:xfrm>
            <a:off x="5507577" y="4371275"/>
            <a:ext cx="2245774"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Osteoradionecrosis</a:t>
            </a:r>
            <a:endParaRPr/>
          </a:p>
        </p:txBody>
      </p:sp>
      <p:sp>
        <p:nvSpPr>
          <p:cNvPr id="838" name="Google Shape;838;p27"/>
          <p:cNvSpPr txBox="1"/>
          <p:nvPr/>
        </p:nvSpPr>
        <p:spPr>
          <a:xfrm>
            <a:off x="5507576" y="3148644"/>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Cranial a</a:t>
            </a:r>
            <a:r>
              <a:rPr lang="en-US" sz="1100" b="0" i="1" u="none" strike="noStrike" cap="none">
                <a:solidFill>
                  <a:srgbClr val="FFFFFF"/>
                </a:solidFill>
                <a:latin typeface="Arial"/>
                <a:ea typeface="Arial"/>
                <a:cs typeface="Arial"/>
                <a:sym typeface="Arial"/>
              </a:rPr>
              <a:t>rteritis</a:t>
            </a:r>
            <a:endParaRPr/>
          </a:p>
        </p:txBody>
      </p:sp>
      <p:pic>
        <p:nvPicPr>
          <p:cNvPr id="839" name="Google Shape;839;p27"/>
          <p:cNvPicPr preferRelativeResize="0"/>
          <p:nvPr/>
        </p:nvPicPr>
        <p:blipFill rotWithShape="1">
          <a:blip r:embed="rId5">
            <a:alphaModFix amt="88000"/>
          </a:blip>
          <a:srcRect t="4763" r="2600" b="5354"/>
          <a:stretch/>
        </p:blipFill>
        <p:spPr>
          <a:xfrm rot="-5399982">
            <a:off x="6790450" y="-701596"/>
            <a:ext cx="947297" cy="3759799"/>
          </a:xfrm>
          <a:prstGeom prst="rect">
            <a:avLst/>
          </a:prstGeom>
          <a:noFill/>
          <a:ln>
            <a:noFill/>
          </a:ln>
        </p:spPr>
      </p:pic>
      <p:sp>
        <p:nvSpPr>
          <p:cNvPr id="840" name="Google Shape;840;p27"/>
          <p:cNvSpPr txBox="1"/>
          <p:nvPr/>
        </p:nvSpPr>
        <p:spPr>
          <a:xfrm>
            <a:off x="5774255" y="779968"/>
            <a:ext cx="2974880" cy="83096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The main radiation-induced central nervous system complications are listed below.</a:t>
            </a:r>
            <a:endParaRPr sz="1400" b="0" i="0" u="none" strike="noStrike" cap="none">
              <a:solidFill>
                <a:schemeClr val="lt1"/>
              </a:solidFill>
              <a:latin typeface="Arial"/>
              <a:ea typeface="Arial"/>
              <a:cs typeface="Arial"/>
              <a:sym typeface="Arial"/>
            </a:endParaRPr>
          </a:p>
        </p:txBody>
      </p:sp>
      <p:sp>
        <p:nvSpPr>
          <p:cNvPr id="841" name="Google Shape;841;p27"/>
          <p:cNvSpPr/>
          <p:nvPr/>
        </p:nvSpPr>
        <p:spPr>
          <a:xfrm>
            <a:off x="11142" y="934913"/>
            <a:ext cx="5342616" cy="3631783"/>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50000"/>
              </a:lnSpc>
              <a:spcBef>
                <a:spcPts val="0"/>
              </a:spcBef>
              <a:spcAft>
                <a:spcPts val="0"/>
              </a:spcAft>
              <a:buClr>
                <a:srgbClr val="FFFFFF"/>
              </a:buClr>
              <a:buSzPts val="1600"/>
              <a:buFont typeface="Arial"/>
              <a:buChar char="●"/>
            </a:pPr>
            <a:r>
              <a:rPr lang="en-US" sz="1100" b="0" i="0" u="none" strike="noStrike" cap="none">
                <a:solidFill>
                  <a:schemeClr val="lt1"/>
                </a:solidFill>
                <a:latin typeface="Arial"/>
                <a:ea typeface="Arial"/>
                <a:cs typeface="Arial"/>
                <a:sym typeface="Arial"/>
              </a:rPr>
              <a:t>RT to the brain and spinal cord is used </a:t>
            </a:r>
            <a:r>
              <a:rPr lang="en-US" sz="1100" b="0" i="0" u="none" strike="noStrike" cap="none">
                <a:solidFill>
                  <a:srgbClr val="A4C2F4"/>
                </a:solidFill>
                <a:latin typeface="Arial"/>
                <a:ea typeface="Arial"/>
                <a:cs typeface="Arial"/>
                <a:sym typeface="Arial"/>
              </a:rPr>
              <a:t>to treat </a:t>
            </a:r>
            <a:r>
              <a:rPr lang="en-US" sz="1100" b="0" i="0" u="none" strike="noStrike" cap="none">
                <a:solidFill>
                  <a:schemeClr val="lt1"/>
                </a:solidFill>
                <a:latin typeface="Arial"/>
                <a:ea typeface="Arial"/>
                <a:cs typeface="Arial"/>
                <a:sym typeface="Arial"/>
              </a:rPr>
              <a:t>a variety of </a:t>
            </a:r>
            <a:r>
              <a:rPr lang="en-US" sz="1100" b="0" i="0" u="none" strike="noStrike" cap="none">
                <a:solidFill>
                  <a:srgbClr val="A4C2F4"/>
                </a:solidFill>
                <a:latin typeface="Arial"/>
                <a:ea typeface="Arial"/>
                <a:cs typeface="Arial"/>
                <a:sym typeface="Arial"/>
              </a:rPr>
              <a:t>primary and metastatic</a:t>
            </a:r>
            <a:r>
              <a:rPr lang="en-US" sz="1100" b="0" i="0" u="none" strike="noStrike" cap="none">
                <a:solidFill>
                  <a:schemeClr val="lt1"/>
                </a:solidFill>
                <a:latin typeface="Arial"/>
                <a:ea typeface="Arial"/>
                <a:cs typeface="Arial"/>
                <a:sym typeface="Arial"/>
              </a:rPr>
              <a:t> tumors and may be administered </a:t>
            </a:r>
            <a:r>
              <a:rPr lang="en-US" sz="1100" b="0" i="0" u="none" strike="noStrike" cap="none">
                <a:solidFill>
                  <a:srgbClr val="A4C2F4"/>
                </a:solidFill>
                <a:latin typeface="Arial"/>
                <a:ea typeface="Arial"/>
                <a:cs typeface="Arial"/>
                <a:sym typeface="Arial"/>
              </a:rPr>
              <a:t>prophylactically to prevent the development of metastases.</a:t>
            </a:r>
            <a:r>
              <a:rPr lang="en-US" sz="1100" b="0" i="0" u="none" strike="noStrike" cap="none">
                <a:solidFill>
                  <a:schemeClr val="lt1"/>
                </a:solidFill>
                <a:latin typeface="Arial"/>
                <a:ea typeface="Arial"/>
                <a:cs typeface="Arial"/>
                <a:sym typeface="Arial"/>
              </a:rPr>
              <a:t> The </a:t>
            </a:r>
            <a:r>
              <a:rPr lang="en-US" sz="1100" b="0" i="0" u="none" strike="noStrike" cap="none">
                <a:solidFill>
                  <a:srgbClr val="A4C2F4"/>
                </a:solidFill>
                <a:latin typeface="Arial"/>
                <a:ea typeface="Arial"/>
                <a:cs typeface="Arial"/>
                <a:sym typeface="Arial"/>
              </a:rPr>
              <a:t>brain</a:t>
            </a:r>
            <a:r>
              <a:rPr lang="en-US" sz="1100" b="0" i="0" u="none" strike="noStrike" cap="none">
                <a:solidFill>
                  <a:schemeClr val="lt1"/>
                </a:solidFill>
                <a:latin typeface="Arial"/>
                <a:ea typeface="Arial"/>
                <a:cs typeface="Arial"/>
                <a:sym typeface="Arial"/>
              </a:rPr>
              <a:t> may also be included in the </a:t>
            </a:r>
            <a:r>
              <a:rPr lang="en-US" sz="1100" b="0" i="0" u="none" strike="noStrike" cap="none">
                <a:solidFill>
                  <a:srgbClr val="A4C2F4"/>
                </a:solidFill>
                <a:latin typeface="Arial"/>
                <a:ea typeface="Arial"/>
                <a:cs typeface="Arial"/>
                <a:sym typeface="Arial"/>
              </a:rPr>
              <a:t>RT port </a:t>
            </a:r>
            <a:r>
              <a:rPr lang="en-US" sz="1100" b="0" i="0" u="none" strike="noStrike" cap="none">
                <a:solidFill>
                  <a:schemeClr val="lt1"/>
                </a:solidFill>
                <a:latin typeface="Arial"/>
                <a:ea typeface="Arial"/>
                <a:cs typeface="Arial"/>
                <a:sym typeface="Arial"/>
              </a:rPr>
              <a:t>of patients with other cancers, notably </a:t>
            </a:r>
            <a:r>
              <a:rPr lang="en-US" sz="1100" b="0" i="0" u="none" strike="noStrike" cap="none">
                <a:solidFill>
                  <a:srgbClr val="A4C2F4"/>
                </a:solidFill>
                <a:latin typeface="Arial"/>
                <a:ea typeface="Arial"/>
                <a:cs typeface="Arial"/>
                <a:sym typeface="Arial"/>
              </a:rPr>
              <a:t>head and neck cancers</a:t>
            </a:r>
            <a:r>
              <a:rPr lang="en-US" sz="1100" b="0" i="0" u="none" strike="noStrike" cap="none">
                <a:solidFill>
                  <a:schemeClr val="lt1"/>
                </a:solidFill>
                <a:latin typeface="Arial"/>
                <a:ea typeface="Arial"/>
                <a:cs typeface="Arial"/>
                <a:sym typeface="Arial"/>
              </a:rPr>
              <a:t>.</a:t>
            </a:r>
            <a:endParaRPr/>
          </a:p>
          <a:p>
            <a:pPr marL="127000" marR="0" lvl="0" indent="0" algn="just" rtl="0">
              <a:lnSpc>
                <a:spcPct val="150000"/>
              </a:lnSpc>
              <a:spcBef>
                <a:spcPts val="0"/>
              </a:spcBef>
              <a:spcAft>
                <a:spcPts val="0"/>
              </a:spcAft>
              <a:buNone/>
            </a:pPr>
            <a:endParaRPr sz="1100" b="0" i="0" u="none" strike="noStrike" cap="none">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100" b="0" i="0" u="none" strike="noStrike" cap="none">
                <a:solidFill>
                  <a:schemeClr val="lt1"/>
                </a:solidFill>
                <a:latin typeface="Arial"/>
                <a:ea typeface="Arial"/>
                <a:cs typeface="Arial"/>
                <a:sym typeface="Arial"/>
              </a:rPr>
              <a:t>Injury to the CNS can occur </a:t>
            </a:r>
            <a:r>
              <a:rPr lang="en-US" sz="1100" b="0" i="0" u="none" strike="noStrike" cap="none">
                <a:solidFill>
                  <a:srgbClr val="A4C2F4"/>
                </a:solidFill>
                <a:latin typeface="Arial"/>
                <a:ea typeface="Arial"/>
                <a:cs typeface="Arial"/>
                <a:sym typeface="Arial"/>
              </a:rPr>
              <a:t>after whole brain RT, involved field RT, or focal RT, </a:t>
            </a:r>
            <a:r>
              <a:rPr lang="en-US" sz="1100" b="0" i="0" u="none" strike="noStrike" cap="none">
                <a:solidFill>
                  <a:schemeClr val="lt1"/>
                </a:solidFill>
                <a:latin typeface="Arial"/>
                <a:ea typeface="Arial"/>
                <a:cs typeface="Arial"/>
                <a:sym typeface="Arial"/>
              </a:rPr>
              <a:t>such as stereotactic </a:t>
            </a:r>
            <a:r>
              <a:rPr lang="en-US" sz="1100" b="0" i="0" u="none" strike="noStrike" cap="none">
                <a:solidFill>
                  <a:srgbClr val="A4C2F4"/>
                </a:solidFill>
                <a:latin typeface="Arial"/>
                <a:ea typeface="Arial"/>
                <a:cs typeface="Arial"/>
                <a:sym typeface="Arial"/>
              </a:rPr>
              <a:t>radiosurgery </a:t>
            </a:r>
            <a:r>
              <a:rPr lang="en-US" sz="1100" b="0" i="0" u="none" strike="noStrike" cap="none">
                <a:solidFill>
                  <a:schemeClr val="lt1"/>
                </a:solidFill>
                <a:latin typeface="Arial"/>
                <a:ea typeface="Arial"/>
                <a:cs typeface="Arial"/>
                <a:sym typeface="Arial"/>
              </a:rPr>
              <a:t>and </a:t>
            </a:r>
            <a:r>
              <a:rPr lang="en-US" sz="1100" b="0" i="0" u="none" strike="noStrike" cap="none">
                <a:solidFill>
                  <a:srgbClr val="A4C2F4"/>
                </a:solidFill>
                <a:latin typeface="Arial"/>
                <a:ea typeface="Arial"/>
                <a:cs typeface="Arial"/>
                <a:sym typeface="Arial"/>
              </a:rPr>
              <a:t>brachytherapy</a:t>
            </a:r>
            <a:r>
              <a:rPr lang="en-US" sz="1100" b="0" i="0" u="none" strike="noStrike" cap="none">
                <a:solidFill>
                  <a:schemeClr val="lt1"/>
                </a:solidFill>
                <a:latin typeface="Arial"/>
                <a:ea typeface="Arial"/>
                <a:cs typeface="Arial"/>
                <a:sym typeface="Arial"/>
              </a:rPr>
              <a:t>. </a:t>
            </a:r>
            <a:endParaRPr/>
          </a:p>
          <a:p>
            <a:pPr marL="127000" marR="0" lvl="0" indent="0" algn="just" rtl="0">
              <a:lnSpc>
                <a:spcPct val="150000"/>
              </a:lnSpc>
              <a:spcBef>
                <a:spcPts val="0"/>
              </a:spcBef>
              <a:spcAft>
                <a:spcPts val="0"/>
              </a:spcAft>
              <a:buNone/>
            </a:pPr>
            <a:endParaRPr sz="1100" b="0" i="0" u="none" strike="noStrike" cap="none">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100" b="0" i="0" u="none" strike="noStrike" cap="none">
                <a:solidFill>
                  <a:schemeClr val="lt1"/>
                </a:solidFill>
                <a:latin typeface="Arial"/>
                <a:ea typeface="Arial"/>
                <a:cs typeface="Arial"/>
                <a:sym typeface="Arial"/>
              </a:rPr>
              <a:t>Radiation can directly affect the CNS or indirectly induce </a:t>
            </a:r>
            <a:r>
              <a:rPr lang="en-US" sz="1100" b="0" i="0" u="none" strike="noStrike" cap="none">
                <a:solidFill>
                  <a:srgbClr val="A4C2F4"/>
                </a:solidFill>
                <a:latin typeface="Arial"/>
                <a:ea typeface="Arial"/>
                <a:cs typeface="Arial"/>
                <a:sym typeface="Arial"/>
              </a:rPr>
              <a:t>vasculopathy, endocrinopathy, or carcinogenesis</a:t>
            </a:r>
            <a:r>
              <a:rPr lang="en-US" sz="1100" b="0" i="0" u="none" strike="noStrike" cap="none">
                <a:solidFill>
                  <a:schemeClr val="lt1"/>
                </a:solidFill>
                <a:latin typeface="Arial"/>
                <a:ea typeface="Arial"/>
                <a:cs typeface="Arial"/>
                <a:sym typeface="Arial"/>
              </a:rPr>
              <a:t>. </a:t>
            </a:r>
            <a:endParaRPr/>
          </a:p>
          <a:p>
            <a:pPr marL="127000" marR="0" lvl="0" indent="0" algn="just" rtl="0">
              <a:lnSpc>
                <a:spcPct val="150000"/>
              </a:lnSpc>
              <a:spcBef>
                <a:spcPts val="0"/>
              </a:spcBef>
              <a:spcAft>
                <a:spcPts val="0"/>
              </a:spcAft>
              <a:buNone/>
            </a:pPr>
            <a:endParaRPr sz="1100" b="0" i="0" u="none" strike="noStrike" cap="none">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100" b="0" i="0" u="none" strike="noStrike" cap="none">
                <a:solidFill>
                  <a:schemeClr val="lt1"/>
                </a:solidFill>
                <a:latin typeface="Arial"/>
                <a:ea typeface="Arial"/>
                <a:cs typeface="Arial"/>
                <a:sym typeface="Arial"/>
              </a:rPr>
              <a:t>Risk factors associated with radiation-induced injury include </a:t>
            </a:r>
            <a:r>
              <a:rPr lang="en-US" sz="1100" b="0" i="0" u="none" strike="noStrike" cap="none">
                <a:solidFill>
                  <a:srgbClr val="A4C2F4"/>
                </a:solidFill>
                <a:latin typeface="Arial"/>
                <a:ea typeface="Arial"/>
                <a:cs typeface="Arial"/>
                <a:sym typeface="Arial"/>
              </a:rPr>
              <a:t>energy of radiation, total dose, fraction size, time between fractions, treatment volume, and previous or concurrent chemotherapy.</a:t>
            </a:r>
            <a:endParaRPr/>
          </a:p>
        </p:txBody>
      </p:sp>
      <p:sp>
        <p:nvSpPr>
          <p:cNvPr id="843" name="Google Shape;843;p27"/>
          <p:cNvSpPr txBox="1"/>
          <p:nvPr/>
        </p:nvSpPr>
        <p:spPr>
          <a:xfrm>
            <a:off x="5497066" y="3304512"/>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rgbClr val="FFFFFF"/>
                </a:solidFill>
                <a:latin typeface="Arial"/>
                <a:ea typeface="Arial"/>
                <a:cs typeface="Arial"/>
                <a:sym typeface="Arial"/>
              </a:rPr>
              <a:t>Spinal cord telangiectasia </a:t>
            </a:r>
            <a:endParaRPr/>
          </a:p>
        </p:txBody>
      </p:sp>
    </p:spTree>
    <p:extLst>
      <p:ext uri="{BB962C8B-B14F-4D97-AF65-F5344CB8AC3E}">
        <p14:creationId xmlns:p14="http://schemas.microsoft.com/office/powerpoint/2010/main" val="4210866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pic>
        <p:nvPicPr>
          <p:cNvPr id="848" name="Google Shape;848;p28"/>
          <p:cNvPicPr preferRelativeResize="0"/>
          <p:nvPr/>
        </p:nvPicPr>
        <p:blipFill rotWithShape="1">
          <a:blip r:embed="rId3">
            <a:alphaModFix/>
          </a:blip>
          <a:srcRect l="6385" t="12778" r="6727" b="14167"/>
          <a:stretch/>
        </p:blipFill>
        <p:spPr>
          <a:xfrm>
            <a:off x="702143" y="743736"/>
            <a:ext cx="2846072" cy="1674484"/>
          </a:xfrm>
          <a:prstGeom prst="rect">
            <a:avLst/>
          </a:prstGeom>
          <a:noFill/>
          <a:ln>
            <a:noFill/>
          </a:ln>
        </p:spPr>
      </p:pic>
      <p:pic>
        <p:nvPicPr>
          <p:cNvPr id="849" name="Google Shape;849;p28"/>
          <p:cNvPicPr preferRelativeResize="0"/>
          <p:nvPr/>
        </p:nvPicPr>
        <p:blipFill rotWithShape="1">
          <a:blip r:embed="rId4">
            <a:alphaModFix/>
          </a:blip>
          <a:srcRect l="3358" t="15184" r="2786" b="7145"/>
          <a:stretch/>
        </p:blipFill>
        <p:spPr>
          <a:xfrm>
            <a:off x="185388" y="3109117"/>
            <a:ext cx="4264894" cy="478081"/>
          </a:xfrm>
          <a:prstGeom prst="rect">
            <a:avLst/>
          </a:prstGeom>
          <a:noFill/>
          <a:ln>
            <a:noFill/>
          </a:ln>
        </p:spPr>
      </p:pic>
      <p:sp>
        <p:nvSpPr>
          <p:cNvPr id="850" name="Google Shape;850;p28"/>
          <p:cNvSpPr txBox="1"/>
          <p:nvPr/>
        </p:nvSpPr>
        <p:spPr>
          <a:xfrm>
            <a:off x="0" y="9728"/>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Treatment related: </a:t>
            </a:r>
            <a:r>
              <a:rPr lang="en-US" sz="2200" b="1" i="0" u="none" strike="noStrike" cap="none">
                <a:solidFill>
                  <a:srgbClr val="A4C2F4"/>
                </a:solidFill>
                <a:latin typeface="Arial"/>
                <a:ea typeface="Arial"/>
                <a:cs typeface="Arial"/>
                <a:sym typeface="Arial"/>
              </a:rPr>
              <a:t>Radiotherapy</a:t>
            </a:r>
            <a:endParaRPr/>
          </a:p>
        </p:txBody>
      </p:sp>
      <p:sp>
        <p:nvSpPr>
          <p:cNvPr id="851" name="Google Shape;851;p28"/>
          <p:cNvSpPr/>
          <p:nvPr/>
        </p:nvSpPr>
        <p:spPr>
          <a:xfrm>
            <a:off x="988751" y="996591"/>
            <a:ext cx="2134698" cy="1318304"/>
          </a:xfrm>
          <a:prstGeom prst="rect">
            <a:avLst/>
          </a:prstGeom>
          <a:noFill/>
          <a:ln>
            <a:noFill/>
          </a:ln>
        </p:spPr>
        <p:txBody>
          <a:bodyPr spcFirstLastPara="1" wrap="square" lIns="91425" tIns="45700" rIns="91425" bIns="45700" anchor="t" anchorCtr="0">
            <a:noAutofit/>
          </a:bodyPr>
          <a:lstStyle/>
          <a:p>
            <a:pPr marL="127000" marR="0" lvl="0" indent="0" algn="just" rtl="0">
              <a:lnSpc>
                <a:spcPct val="150000"/>
              </a:lnSpc>
              <a:spcBef>
                <a:spcPts val="0"/>
              </a:spcBef>
              <a:spcAft>
                <a:spcPts val="0"/>
              </a:spcAft>
              <a:buNone/>
            </a:pPr>
            <a:r>
              <a:rPr lang="en-US" sz="1200" b="0" i="0" u="none" strike="noStrike" cap="none">
                <a:solidFill>
                  <a:srgbClr val="FFFFFF"/>
                </a:solidFill>
                <a:latin typeface="Arial"/>
                <a:ea typeface="Arial"/>
                <a:cs typeface="Arial"/>
                <a:sym typeface="Arial"/>
              </a:rPr>
              <a:t>The radiological evaluation of complications induced by radiotherapy can be organized as follows:</a:t>
            </a:r>
            <a:endParaRPr sz="1400" b="0" i="0" u="none" strike="noStrike" cap="none">
              <a:solidFill>
                <a:srgbClr val="FFFFFF"/>
              </a:solidFill>
              <a:latin typeface="Arial"/>
              <a:ea typeface="Arial"/>
              <a:cs typeface="Arial"/>
              <a:sym typeface="Arial"/>
            </a:endParaRPr>
          </a:p>
        </p:txBody>
      </p:sp>
      <p:pic>
        <p:nvPicPr>
          <p:cNvPr id="852" name="Google Shape;852;p28"/>
          <p:cNvPicPr preferRelativeResize="0"/>
          <p:nvPr/>
        </p:nvPicPr>
        <p:blipFill rotWithShape="1">
          <a:blip r:embed="rId4">
            <a:alphaModFix/>
          </a:blip>
          <a:srcRect l="3358" t="15184" r="2786" b="7145"/>
          <a:stretch/>
        </p:blipFill>
        <p:spPr>
          <a:xfrm>
            <a:off x="4650920" y="696811"/>
            <a:ext cx="4264894" cy="478081"/>
          </a:xfrm>
          <a:prstGeom prst="rect">
            <a:avLst/>
          </a:prstGeom>
          <a:noFill/>
          <a:ln>
            <a:noFill/>
          </a:ln>
        </p:spPr>
      </p:pic>
      <p:sp>
        <p:nvSpPr>
          <p:cNvPr id="853" name="Google Shape;853;p28"/>
          <p:cNvSpPr txBox="1"/>
          <p:nvPr/>
        </p:nvSpPr>
        <p:spPr>
          <a:xfrm>
            <a:off x="4921925" y="689171"/>
            <a:ext cx="3722884" cy="350992"/>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600" b="0" i="1" u="none" strike="noStrike" cap="none">
                <a:solidFill>
                  <a:schemeClr val="lt1"/>
                </a:solidFill>
                <a:latin typeface="Arial"/>
                <a:ea typeface="Arial"/>
                <a:cs typeface="Arial"/>
                <a:sym typeface="Arial"/>
              </a:rPr>
              <a:t>Late: Months to years</a:t>
            </a:r>
            <a:endParaRPr/>
          </a:p>
        </p:txBody>
      </p:sp>
      <p:sp>
        <p:nvSpPr>
          <p:cNvPr id="854" name="Google Shape;854;p28"/>
          <p:cNvSpPr txBox="1"/>
          <p:nvPr/>
        </p:nvSpPr>
        <p:spPr>
          <a:xfrm>
            <a:off x="91287" y="3109117"/>
            <a:ext cx="4479057" cy="393461"/>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600" b="0" i="1" u="none" strike="noStrike" cap="none">
                <a:solidFill>
                  <a:schemeClr val="lt1"/>
                </a:solidFill>
                <a:latin typeface="Arial"/>
                <a:ea typeface="Arial"/>
                <a:cs typeface="Arial"/>
                <a:sym typeface="Arial"/>
              </a:rPr>
              <a:t>Early / Early Delayed: days to weeks</a:t>
            </a:r>
            <a:endParaRPr/>
          </a:p>
        </p:txBody>
      </p:sp>
      <p:pic>
        <p:nvPicPr>
          <p:cNvPr id="855" name="Google Shape;855;p28"/>
          <p:cNvPicPr preferRelativeResize="0"/>
          <p:nvPr/>
        </p:nvPicPr>
        <p:blipFill rotWithShape="1">
          <a:blip r:embed="rId5">
            <a:alphaModFix amt="88000"/>
          </a:blip>
          <a:srcRect t="4763" r="2600" b="5353"/>
          <a:stretch/>
        </p:blipFill>
        <p:spPr>
          <a:xfrm rot="-5399982">
            <a:off x="2835067" y="2777339"/>
            <a:ext cx="310741" cy="2980911"/>
          </a:xfrm>
          <a:prstGeom prst="rect">
            <a:avLst/>
          </a:prstGeom>
          <a:noFill/>
          <a:ln>
            <a:noFill/>
          </a:ln>
        </p:spPr>
      </p:pic>
      <p:pic>
        <p:nvPicPr>
          <p:cNvPr id="856" name="Google Shape;856;p28"/>
          <p:cNvPicPr preferRelativeResize="0"/>
          <p:nvPr/>
        </p:nvPicPr>
        <p:blipFill rotWithShape="1">
          <a:blip r:embed="rId5">
            <a:alphaModFix amt="88000"/>
          </a:blip>
          <a:srcRect t="4763" r="2600" b="5353"/>
          <a:stretch/>
        </p:blipFill>
        <p:spPr>
          <a:xfrm rot="-5399982">
            <a:off x="2602326" y="2721582"/>
            <a:ext cx="310741" cy="2336526"/>
          </a:xfrm>
          <a:prstGeom prst="rect">
            <a:avLst/>
          </a:prstGeom>
          <a:noFill/>
          <a:ln>
            <a:noFill/>
          </a:ln>
        </p:spPr>
      </p:pic>
      <p:pic>
        <p:nvPicPr>
          <p:cNvPr id="857" name="Google Shape;857;p28"/>
          <p:cNvPicPr preferRelativeResize="0"/>
          <p:nvPr/>
        </p:nvPicPr>
        <p:blipFill rotWithShape="1">
          <a:blip r:embed="rId6">
            <a:alphaModFix/>
          </a:blip>
          <a:srcRect/>
          <a:stretch/>
        </p:blipFill>
        <p:spPr>
          <a:xfrm>
            <a:off x="362389" y="3783497"/>
            <a:ext cx="1246921" cy="527124"/>
          </a:xfrm>
          <a:prstGeom prst="rect">
            <a:avLst/>
          </a:prstGeom>
          <a:noFill/>
          <a:ln>
            <a:noFill/>
          </a:ln>
        </p:spPr>
      </p:pic>
      <p:sp>
        <p:nvSpPr>
          <p:cNvPr id="858" name="Google Shape;858;p28"/>
          <p:cNvSpPr txBox="1"/>
          <p:nvPr/>
        </p:nvSpPr>
        <p:spPr>
          <a:xfrm>
            <a:off x="1548082" y="3734474"/>
            <a:ext cx="1442685"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Edema</a:t>
            </a:r>
            <a:endParaRPr/>
          </a:p>
        </p:txBody>
      </p:sp>
      <p:sp>
        <p:nvSpPr>
          <p:cNvPr id="859" name="Google Shape;859;p28"/>
          <p:cNvSpPr txBox="1"/>
          <p:nvPr/>
        </p:nvSpPr>
        <p:spPr>
          <a:xfrm>
            <a:off x="362389" y="3871009"/>
            <a:ext cx="1442685" cy="338524"/>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000" b="0" i="1" u="none" strike="noStrike" cap="none">
                <a:solidFill>
                  <a:schemeClr val="lt1"/>
                </a:solidFill>
                <a:latin typeface="Arial"/>
                <a:ea typeface="Arial"/>
                <a:cs typeface="Arial"/>
                <a:sym typeface="Arial"/>
              </a:rPr>
              <a:t>Whitte Matter</a:t>
            </a:r>
            <a:endParaRPr sz="1000" b="0" i="1" u="none" strike="noStrike" cap="none">
              <a:solidFill>
                <a:srgbClr val="FFFFFF"/>
              </a:solidFill>
              <a:latin typeface="Arial"/>
              <a:ea typeface="Arial"/>
              <a:cs typeface="Arial"/>
              <a:sym typeface="Arial"/>
            </a:endParaRPr>
          </a:p>
        </p:txBody>
      </p:sp>
      <p:pic>
        <p:nvPicPr>
          <p:cNvPr id="860" name="Google Shape;860;p28"/>
          <p:cNvPicPr preferRelativeResize="0"/>
          <p:nvPr/>
        </p:nvPicPr>
        <p:blipFill rotWithShape="1">
          <a:blip r:embed="rId6">
            <a:alphaModFix/>
          </a:blip>
          <a:srcRect/>
          <a:stretch/>
        </p:blipFill>
        <p:spPr>
          <a:xfrm>
            <a:off x="4924448" y="2028664"/>
            <a:ext cx="1246921" cy="527124"/>
          </a:xfrm>
          <a:prstGeom prst="rect">
            <a:avLst/>
          </a:prstGeom>
          <a:noFill/>
          <a:ln>
            <a:noFill/>
          </a:ln>
        </p:spPr>
      </p:pic>
      <p:pic>
        <p:nvPicPr>
          <p:cNvPr id="861" name="Google Shape;861;p28"/>
          <p:cNvPicPr preferRelativeResize="0"/>
          <p:nvPr/>
        </p:nvPicPr>
        <p:blipFill rotWithShape="1">
          <a:blip r:embed="rId6">
            <a:alphaModFix/>
          </a:blip>
          <a:srcRect/>
          <a:stretch/>
        </p:blipFill>
        <p:spPr>
          <a:xfrm>
            <a:off x="4924448" y="2855090"/>
            <a:ext cx="1246921" cy="527124"/>
          </a:xfrm>
          <a:prstGeom prst="rect">
            <a:avLst/>
          </a:prstGeom>
          <a:noFill/>
          <a:ln>
            <a:noFill/>
          </a:ln>
        </p:spPr>
      </p:pic>
      <p:pic>
        <p:nvPicPr>
          <p:cNvPr id="862" name="Google Shape;862;p28"/>
          <p:cNvPicPr preferRelativeResize="0"/>
          <p:nvPr/>
        </p:nvPicPr>
        <p:blipFill rotWithShape="1">
          <a:blip r:embed="rId6">
            <a:alphaModFix/>
          </a:blip>
          <a:srcRect/>
          <a:stretch/>
        </p:blipFill>
        <p:spPr>
          <a:xfrm>
            <a:off x="4924448" y="3851657"/>
            <a:ext cx="1246921" cy="527124"/>
          </a:xfrm>
          <a:prstGeom prst="rect">
            <a:avLst/>
          </a:prstGeom>
          <a:noFill/>
          <a:ln>
            <a:noFill/>
          </a:ln>
        </p:spPr>
      </p:pic>
      <p:pic>
        <p:nvPicPr>
          <p:cNvPr id="863" name="Google Shape;863;p28"/>
          <p:cNvPicPr preferRelativeResize="0"/>
          <p:nvPr/>
        </p:nvPicPr>
        <p:blipFill rotWithShape="1">
          <a:blip r:embed="rId5">
            <a:alphaModFix amt="88000"/>
          </a:blip>
          <a:srcRect t="4763" r="2600" b="5353"/>
          <a:stretch/>
        </p:blipFill>
        <p:spPr>
          <a:xfrm rot="-5399982">
            <a:off x="7497345" y="244936"/>
            <a:ext cx="310741" cy="3002447"/>
          </a:xfrm>
          <a:prstGeom prst="rect">
            <a:avLst/>
          </a:prstGeom>
          <a:noFill/>
          <a:ln>
            <a:noFill/>
          </a:ln>
        </p:spPr>
      </p:pic>
      <p:pic>
        <p:nvPicPr>
          <p:cNvPr id="864" name="Google Shape;864;p28"/>
          <p:cNvPicPr preferRelativeResize="0"/>
          <p:nvPr/>
        </p:nvPicPr>
        <p:blipFill rotWithShape="1">
          <a:blip r:embed="rId5">
            <a:alphaModFix amt="88000"/>
          </a:blip>
          <a:srcRect t="4763" r="2600" b="5353"/>
          <a:stretch/>
        </p:blipFill>
        <p:spPr>
          <a:xfrm rot="-5399982">
            <a:off x="7276935" y="1001835"/>
            <a:ext cx="310741" cy="2561626"/>
          </a:xfrm>
          <a:prstGeom prst="rect">
            <a:avLst/>
          </a:prstGeom>
          <a:noFill/>
          <a:ln>
            <a:noFill/>
          </a:ln>
        </p:spPr>
      </p:pic>
      <p:pic>
        <p:nvPicPr>
          <p:cNvPr id="865" name="Google Shape;865;p28"/>
          <p:cNvPicPr preferRelativeResize="0"/>
          <p:nvPr/>
        </p:nvPicPr>
        <p:blipFill rotWithShape="1">
          <a:blip r:embed="rId5">
            <a:alphaModFix amt="88000"/>
          </a:blip>
          <a:srcRect t="4763" r="2600" b="5353"/>
          <a:stretch/>
        </p:blipFill>
        <p:spPr>
          <a:xfrm rot="-5399982">
            <a:off x="7175719" y="1632427"/>
            <a:ext cx="288074" cy="2336526"/>
          </a:xfrm>
          <a:prstGeom prst="rect">
            <a:avLst/>
          </a:prstGeom>
          <a:noFill/>
          <a:ln>
            <a:noFill/>
          </a:ln>
        </p:spPr>
      </p:pic>
      <p:pic>
        <p:nvPicPr>
          <p:cNvPr id="866" name="Google Shape;866;p28"/>
          <p:cNvPicPr preferRelativeResize="0"/>
          <p:nvPr/>
        </p:nvPicPr>
        <p:blipFill rotWithShape="1">
          <a:blip r:embed="rId5">
            <a:alphaModFix amt="88000"/>
          </a:blip>
          <a:srcRect t="4763" r="2600" b="5353"/>
          <a:stretch/>
        </p:blipFill>
        <p:spPr>
          <a:xfrm rot="-5399982">
            <a:off x="7168901" y="1927326"/>
            <a:ext cx="301710" cy="2336526"/>
          </a:xfrm>
          <a:prstGeom prst="rect">
            <a:avLst/>
          </a:prstGeom>
          <a:noFill/>
          <a:ln>
            <a:noFill/>
          </a:ln>
        </p:spPr>
      </p:pic>
      <p:pic>
        <p:nvPicPr>
          <p:cNvPr id="867" name="Google Shape;867;p28"/>
          <p:cNvPicPr preferRelativeResize="0"/>
          <p:nvPr/>
        </p:nvPicPr>
        <p:blipFill rotWithShape="1">
          <a:blip r:embed="rId5">
            <a:alphaModFix amt="88000"/>
          </a:blip>
          <a:srcRect t="4763" r="2600" b="5353"/>
          <a:stretch/>
        </p:blipFill>
        <p:spPr>
          <a:xfrm rot="-5399982">
            <a:off x="7164385" y="2216493"/>
            <a:ext cx="310741" cy="2336526"/>
          </a:xfrm>
          <a:prstGeom prst="rect">
            <a:avLst/>
          </a:prstGeom>
          <a:noFill/>
          <a:ln>
            <a:noFill/>
          </a:ln>
        </p:spPr>
      </p:pic>
      <p:pic>
        <p:nvPicPr>
          <p:cNvPr id="868" name="Google Shape;868;p28"/>
          <p:cNvPicPr preferRelativeResize="0"/>
          <p:nvPr/>
        </p:nvPicPr>
        <p:blipFill rotWithShape="1">
          <a:blip r:embed="rId5">
            <a:alphaModFix amt="88000"/>
          </a:blip>
          <a:srcRect t="4763" r="2600" b="5353"/>
          <a:stretch/>
        </p:blipFill>
        <p:spPr>
          <a:xfrm rot="-5399982">
            <a:off x="7164386" y="2474383"/>
            <a:ext cx="310741" cy="2336526"/>
          </a:xfrm>
          <a:prstGeom prst="rect">
            <a:avLst/>
          </a:prstGeom>
          <a:noFill/>
          <a:ln>
            <a:noFill/>
          </a:ln>
        </p:spPr>
      </p:pic>
      <p:pic>
        <p:nvPicPr>
          <p:cNvPr id="869" name="Google Shape;869;p28"/>
          <p:cNvPicPr preferRelativeResize="0"/>
          <p:nvPr/>
        </p:nvPicPr>
        <p:blipFill rotWithShape="1">
          <a:blip r:embed="rId5">
            <a:alphaModFix amt="88000"/>
          </a:blip>
          <a:srcRect t="4763" r="2600" b="5353"/>
          <a:stretch/>
        </p:blipFill>
        <p:spPr>
          <a:xfrm rot="-5399982">
            <a:off x="7164386" y="2968537"/>
            <a:ext cx="310741" cy="2336526"/>
          </a:xfrm>
          <a:prstGeom prst="rect">
            <a:avLst/>
          </a:prstGeom>
          <a:noFill/>
          <a:ln>
            <a:noFill/>
          </a:ln>
        </p:spPr>
      </p:pic>
      <p:pic>
        <p:nvPicPr>
          <p:cNvPr id="870" name="Google Shape;870;p28"/>
          <p:cNvPicPr preferRelativeResize="0"/>
          <p:nvPr/>
        </p:nvPicPr>
        <p:blipFill rotWithShape="1">
          <a:blip r:embed="rId5">
            <a:alphaModFix amt="88000"/>
          </a:blip>
          <a:srcRect t="4763" r="2600" b="5353"/>
          <a:stretch/>
        </p:blipFill>
        <p:spPr>
          <a:xfrm rot="-5399982">
            <a:off x="7164385" y="209886"/>
            <a:ext cx="310741" cy="2336526"/>
          </a:xfrm>
          <a:prstGeom prst="rect">
            <a:avLst/>
          </a:prstGeom>
          <a:noFill/>
          <a:ln>
            <a:noFill/>
          </a:ln>
        </p:spPr>
      </p:pic>
      <p:pic>
        <p:nvPicPr>
          <p:cNvPr id="871" name="Google Shape;871;p28"/>
          <p:cNvPicPr preferRelativeResize="0"/>
          <p:nvPr/>
        </p:nvPicPr>
        <p:blipFill rotWithShape="1">
          <a:blip r:embed="rId6">
            <a:alphaModFix/>
          </a:blip>
          <a:srcRect/>
          <a:stretch/>
        </p:blipFill>
        <p:spPr>
          <a:xfrm>
            <a:off x="4924448" y="1271801"/>
            <a:ext cx="1246921" cy="527124"/>
          </a:xfrm>
          <a:prstGeom prst="rect">
            <a:avLst/>
          </a:prstGeom>
          <a:noFill/>
          <a:ln>
            <a:noFill/>
          </a:ln>
        </p:spPr>
      </p:pic>
      <p:sp>
        <p:nvSpPr>
          <p:cNvPr id="872" name="Google Shape;872;p28"/>
          <p:cNvSpPr txBox="1"/>
          <p:nvPr/>
        </p:nvSpPr>
        <p:spPr>
          <a:xfrm>
            <a:off x="6110141" y="1222778"/>
            <a:ext cx="2159215"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Chronic leucoencephalopathy</a:t>
            </a:r>
            <a:endParaRPr/>
          </a:p>
        </p:txBody>
      </p:sp>
      <p:sp>
        <p:nvSpPr>
          <p:cNvPr id="873" name="Google Shape;873;p28"/>
          <p:cNvSpPr txBox="1"/>
          <p:nvPr/>
        </p:nvSpPr>
        <p:spPr>
          <a:xfrm>
            <a:off x="4924448" y="1359313"/>
            <a:ext cx="1442685" cy="338524"/>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000" b="0" i="1" u="none" strike="noStrike" cap="none">
                <a:solidFill>
                  <a:schemeClr val="lt1"/>
                </a:solidFill>
                <a:latin typeface="Arial"/>
                <a:ea typeface="Arial"/>
                <a:cs typeface="Arial"/>
                <a:sym typeface="Arial"/>
              </a:rPr>
              <a:t>Whitte Matter</a:t>
            </a:r>
            <a:endParaRPr sz="1000" b="0" i="1" u="none" strike="noStrike" cap="none">
              <a:solidFill>
                <a:srgbClr val="FFFFFF"/>
              </a:solidFill>
              <a:latin typeface="Arial"/>
              <a:ea typeface="Arial"/>
              <a:cs typeface="Arial"/>
              <a:sym typeface="Arial"/>
            </a:endParaRPr>
          </a:p>
        </p:txBody>
      </p:sp>
      <p:sp>
        <p:nvSpPr>
          <p:cNvPr id="874" name="Google Shape;874;p28"/>
          <p:cNvSpPr txBox="1"/>
          <p:nvPr/>
        </p:nvSpPr>
        <p:spPr>
          <a:xfrm>
            <a:off x="4974143" y="2132118"/>
            <a:ext cx="1048847" cy="338524"/>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000" b="0" i="1" u="none" strike="noStrike" cap="none">
                <a:solidFill>
                  <a:schemeClr val="lt1"/>
                </a:solidFill>
                <a:latin typeface="Arial"/>
                <a:ea typeface="Arial"/>
                <a:cs typeface="Arial"/>
                <a:sym typeface="Arial"/>
              </a:rPr>
              <a:t>Gray Matter</a:t>
            </a:r>
            <a:endParaRPr sz="1000" b="0" i="1" u="none" strike="noStrike" cap="none">
              <a:solidFill>
                <a:srgbClr val="FFFFFF"/>
              </a:solidFill>
              <a:latin typeface="Arial"/>
              <a:ea typeface="Arial"/>
              <a:cs typeface="Arial"/>
              <a:sym typeface="Arial"/>
            </a:endParaRPr>
          </a:p>
        </p:txBody>
      </p:sp>
      <p:sp>
        <p:nvSpPr>
          <p:cNvPr id="875" name="Google Shape;875;p28"/>
          <p:cNvSpPr txBox="1"/>
          <p:nvPr/>
        </p:nvSpPr>
        <p:spPr>
          <a:xfrm>
            <a:off x="5072827" y="2936066"/>
            <a:ext cx="1048847" cy="338524"/>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000" b="0" i="1" u="none" strike="noStrike" cap="none">
                <a:solidFill>
                  <a:schemeClr val="lt1"/>
                </a:solidFill>
                <a:latin typeface="Arial"/>
                <a:ea typeface="Arial"/>
                <a:cs typeface="Arial"/>
                <a:sym typeface="Arial"/>
              </a:rPr>
              <a:t>Vessels</a:t>
            </a:r>
            <a:endParaRPr sz="1000" b="0" i="1" u="none" strike="noStrike" cap="none">
              <a:solidFill>
                <a:srgbClr val="FFFFFF"/>
              </a:solidFill>
              <a:latin typeface="Arial"/>
              <a:ea typeface="Arial"/>
              <a:cs typeface="Arial"/>
              <a:sym typeface="Arial"/>
            </a:endParaRPr>
          </a:p>
        </p:txBody>
      </p:sp>
      <p:sp>
        <p:nvSpPr>
          <p:cNvPr id="876" name="Google Shape;876;p28"/>
          <p:cNvSpPr txBox="1"/>
          <p:nvPr/>
        </p:nvSpPr>
        <p:spPr>
          <a:xfrm>
            <a:off x="4831535" y="3923107"/>
            <a:ext cx="1392990" cy="338524"/>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000" b="0" i="1" u="none" strike="noStrike" cap="none">
                <a:solidFill>
                  <a:schemeClr val="lt1"/>
                </a:solidFill>
                <a:latin typeface="Arial"/>
                <a:ea typeface="Arial"/>
                <a:cs typeface="Arial"/>
                <a:sym typeface="Arial"/>
              </a:rPr>
              <a:t>Tumor Induction</a:t>
            </a:r>
            <a:endParaRPr sz="1000" b="0" i="1" u="none" strike="noStrike" cap="none">
              <a:solidFill>
                <a:srgbClr val="FFFFFF"/>
              </a:solidFill>
              <a:latin typeface="Arial"/>
              <a:ea typeface="Arial"/>
              <a:cs typeface="Arial"/>
              <a:sym typeface="Arial"/>
            </a:endParaRPr>
          </a:p>
        </p:txBody>
      </p:sp>
      <p:sp>
        <p:nvSpPr>
          <p:cNvPr id="877" name="Google Shape;877;p28"/>
          <p:cNvSpPr txBox="1"/>
          <p:nvPr/>
        </p:nvSpPr>
        <p:spPr>
          <a:xfrm>
            <a:off x="6110141" y="1601184"/>
            <a:ext cx="2602977"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Radiation necrosis / pseudoprogression</a:t>
            </a:r>
            <a:endParaRPr/>
          </a:p>
        </p:txBody>
      </p:sp>
      <p:sp>
        <p:nvSpPr>
          <p:cNvPr id="878" name="Google Shape;878;p28"/>
          <p:cNvSpPr txBox="1"/>
          <p:nvPr/>
        </p:nvSpPr>
        <p:spPr>
          <a:xfrm>
            <a:off x="6213631" y="2139715"/>
            <a:ext cx="2499487"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Strokelike Migraine Attacks after RT</a:t>
            </a:r>
            <a:endParaRPr/>
          </a:p>
        </p:txBody>
      </p:sp>
      <p:sp>
        <p:nvSpPr>
          <p:cNvPr id="879" name="Google Shape;879;p28"/>
          <p:cNvSpPr txBox="1"/>
          <p:nvPr/>
        </p:nvSpPr>
        <p:spPr>
          <a:xfrm>
            <a:off x="6203692" y="2658805"/>
            <a:ext cx="2499487"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Occlusive Vasculopathy</a:t>
            </a:r>
            <a:endParaRPr/>
          </a:p>
        </p:txBody>
      </p:sp>
      <p:sp>
        <p:nvSpPr>
          <p:cNvPr id="880" name="Google Shape;880;p28"/>
          <p:cNvSpPr txBox="1"/>
          <p:nvPr/>
        </p:nvSpPr>
        <p:spPr>
          <a:xfrm>
            <a:off x="6203693" y="2936019"/>
            <a:ext cx="1387546"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Aneurysms</a:t>
            </a:r>
            <a:endParaRPr/>
          </a:p>
        </p:txBody>
      </p:sp>
      <p:sp>
        <p:nvSpPr>
          <p:cNvPr id="881" name="Google Shape;881;p28"/>
          <p:cNvSpPr txBox="1"/>
          <p:nvPr/>
        </p:nvSpPr>
        <p:spPr>
          <a:xfrm>
            <a:off x="6203693" y="3487269"/>
            <a:ext cx="2065663"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Mineralizing microangiopathy </a:t>
            </a:r>
            <a:endParaRPr/>
          </a:p>
        </p:txBody>
      </p:sp>
      <p:sp>
        <p:nvSpPr>
          <p:cNvPr id="882" name="Google Shape;882;p28"/>
          <p:cNvSpPr txBox="1"/>
          <p:nvPr/>
        </p:nvSpPr>
        <p:spPr>
          <a:xfrm>
            <a:off x="6203693" y="3217599"/>
            <a:ext cx="1881693"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Vascular malformations</a:t>
            </a:r>
            <a:endParaRPr/>
          </a:p>
        </p:txBody>
      </p:sp>
      <p:sp>
        <p:nvSpPr>
          <p:cNvPr id="883" name="Google Shape;883;p28"/>
          <p:cNvSpPr txBox="1"/>
          <p:nvPr/>
        </p:nvSpPr>
        <p:spPr>
          <a:xfrm>
            <a:off x="6203693" y="3953652"/>
            <a:ext cx="2284328"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Meningioma, sarcoma, glioma</a:t>
            </a:r>
            <a:endParaRPr/>
          </a:p>
        </p:txBody>
      </p:sp>
      <p:sp>
        <p:nvSpPr>
          <p:cNvPr id="884" name="Google Shape;884;p28"/>
          <p:cNvSpPr txBox="1"/>
          <p:nvPr/>
        </p:nvSpPr>
        <p:spPr>
          <a:xfrm>
            <a:off x="1547170" y="4132647"/>
            <a:ext cx="2537813"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Acute/subacute leucoencephalopathy</a:t>
            </a:r>
            <a:endParaRPr/>
          </a:p>
        </p:txBody>
      </p:sp>
      <p:pic>
        <p:nvPicPr>
          <p:cNvPr id="885" name="Google Shape;885;p28"/>
          <p:cNvPicPr preferRelativeResize="0"/>
          <p:nvPr/>
        </p:nvPicPr>
        <p:blipFill rotWithShape="1">
          <a:blip r:embed="rId5">
            <a:alphaModFix amt="88000"/>
          </a:blip>
          <a:srcRect t="4763" r="2600" b="5353"/>
          <a:stretch/>
        </p:blipFill>
        <p:spPr>
          <a:xfrm rot="-5399982">
            <a:off x="2602326" y="3496317"/>
            <a:ext cx="310741" cy="2336526"/>
          </a:xfrm>
          <a:prstGeom prst="rect">
            <a:avLst/>
          </a:prstGeom>
          <a:noFill/>
          <a:ln>
            <a:noFill/>
          </a:ln>
        </p:spPr>
      </p:pic>
      <p:sp>
        <p:nvSpPr>
          <p:cNvPr id="886" name="Google Shape;886;p28"/>
          <p:cNvSpPr txBox="1"/>
          <p:nvPr/>
        </p:nvSpPr>
        <p:spPr>
          <a:xfrm>
            <a:off x="1548082" y="4509209"/>
            <a:ext cx="1693669"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Pseudoprogression</a:t>
            </a:r>
            <a:endParaRPr/>
          </a:p>
        </p:txBody>
      </p:sp>
      <p:cxnSp>
        <p:nvCxnSpPr>
          <p:cNvPr id="887" name="Google Shape;887;p28"/>
          <p:cNvCxnSpPr/>
          <p:nvPr/>
        </p:nvCxnSpPr>
        <p:spPr>
          <a:xfrm rot="10800000" flipH="1">
            <a:off x="3700143" y="950089"/>
            <a:ext cx="798848" cy="2658"/>
          </a:xfrm>
          <a:prstGeom prst="straightConnector1">
            <a:avLst/>
          </a:prstGeom>
          <a:noFill/>
          <a:ln w="38100" cap="flat" cmpd="sng">
            <a:solidFill>
              <a:schemeClr val="accent6"/>
            </a:solidFill>
            <a:prstDash val="solid"/>
            <a:round/>
            <a:headEnd type="none" w="sm" len="sm"/>
            <a:tailEnd type="triangle" w="med" len="med"/>
          </a:ln>
        </p:spPr>
      </p:cxnSp>
      <p:cxnSp>
        <p:nvCxnSpPr>
          <p:cNvPr id="888" name="Google Shape;888;p28"/>
          <p:cNvCxnSpPr/>
          <p:nvPr/>
        </p:nvCxnSpPr>
        <p:spPr>
          <a:xfrm>
            <a:off x="2179608" y="2470642"/>
            <a:ext cx="5528" cy="557225"/>
          </a:xfrm>
          <a:prstGeom prst="straightConnector1">
            <a:avLst/>
          </a:prstGeom>
          <a:noFill/>
          <a:ln w="38100" cap="flat" cmpd="sng">
            <a:solidFill>
              <a:schemeClr val="accent6"/>
            </a:solidFill>
            <a:prstDash val="solid"/>
            <a:round/>
            <a:headEnd type="none" w="sm" len="sm"/>
            <a:tailEnd type="triangle" w="med" len="med"/>
          </a:ln>
        </p:spPr>
      </p:cxnSp>
      <p:pic>
        <p:nvPicPr>
          <p:cNvPr id="889" name="Google Shape;889;p28"/>
          <p:cNvPicPr preferRelativeResize="0"/>
          <p:nvPr/>
        </p:nvPicPr>
        <p:blipFill rotWithShape="1">
          <a:blip r:embed="rId6">
            <a:alphaModFix/>
          </a:blip>
          <a:srcRect/>
          <a:stretch/>
        </p:blipFill>
        <p:spPr>
          <a:xfrm>
            <a:off x="4924448" y="4487418"/>
            <a:ext cx="1246921" cy="527124"/>
          </a:xfrm>
          <a:prstGeom prst="rect">
            <a:avLst/>
          </a:prstGeom>
          <a:noFill/>
          <a:ln>
            <a:noFill/>
          </a:ln>
        </p:spPr>
      </p:pic>
      <p:sp>
        <p:nvSpPr>
          <p:cNvPr id="890" name="Google Shape;890;p28"/>
          <p:cNvSpPr txBox="1"/>
          <p:nvPr/>
        </p:nvSpPr>
        <p:spPr>
          <a:xfrm>
            <a:off x="5088385" y="4558868"/>
            <a:ext cx="901445" cy="338524"/>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000" b="0" i="1" u="none" strike="noStrike" cap="none">
                <a:solidFill>
                  <a:schemeClr val="lt1"/>
                </a:solidFill>
                <a:latin typeface="Arial"/>
                <a:ea typeface="Arial"/>
                <a:cs typeface="Arial"/>
                <a:sym typeface="Arial"/>
              </a:rPr>
              <a:t>Others</a:t>
            </a:r>
            <a:endParaRPr sz="1000" b="0" i="1" u="none" strike="noStrike" cap="none">
              <a:solidFill>
                <a:srgbClr val="FFFFFF"/>
              </a:solidFill>
              <a:latin typeface="Arial"/>
              <a:ea typeface="Arial"/>
              <a:cs typeface="Arial"/>
              <a:sym typeface="Arial"/>
            </a:endParaRPr>
          </a:p>
        </p:txBody>
      </p:sp>
      <p:pic>
        <p:nvPicPr>
          <p:cNvPr id="891" name="Google Shape;891;p28"/>
          <p:cNvPicPr preferRelativeResize="0"/>
          <p:nvPr/>
        </p:nvPicPr>
        <p:blipFill rotWithShape="1">
          <a:blip r:embed="rId5">
            <a:alphaModFix amt="88000"/>
          </a:blip>
          <a:srcRect t="4763" r="2600" b="5353"/>
          <a:stretch/>
        </p:blipFill>
        <p:spPr>
          <a:xfrm rot="-5399982">
            <a:off x="7164385" y="3446463"/>
            <a:ext cx="310741" cy="2336526"/>
          </a:xfrm>
          <a:prstGeom prst="rect">
            <a:avLst/>
          </a:prstGeom>
          <a:noFill/>
          <a:ln>
            <a:noFill/>
          </a:ln>
        </p:spPr>
      </p:pic>
      <p:pic>
        <p:nvPicPr>
          <p:cNvPr id="892" name="Google Shape;892;p28"/>
          <p:cNvPicPr preferRelativeResize="0"/>
          <p:nvPr/>
        </p:nvPicPr>
        <p:blipFill rotWithShape="1">
          <a:blip r:embed="rId5">
            <a:alphaModFix amt="88000"/>
          </a:blip>
          <a:srcRect t="4763" r="2600" b="5353"/>
          <a:stretch/>
        </p:blipFill>
        <p:spPr>
          <a:xfrm rot="-5399982">
            <a:off x="7164386" y="3745449"/>
            <a:ext cx="310741" cy="2336526"/>
          </a:xfrm>
          <a:prstGeom prst="rect">
            <a:avLst/>
          </a:prstGeom>
          <a:noFill/>
          <a:ln>
            <a:noFill/>
          </a:ln>
        </p:spPr>
      </p:pic>
      <p:sp>
        <p:nvSpPr>
          <p:cNvPr id="893" name="Google Shape;893;p28"/>
          <p:cNvSpPr txBox="1"/>
          <p:nvPr/>
        </p:nvSpPr>
        <p:spPr>
          <a:xfrm>
            <a:off x="6203694" y="4758335"/>
            <a:ext cx="1553296"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Endocrinopathy</a:t>
            </a:r>
            <a:endParaRPr/>
          </a:p>
        </p:txBody>
      </p:sp>
      <p:sp>
        <p:nvSpPr>
          <p:cNvPr id="894" name="Google Shape;894;p28"/>
          <p:cNvSpPr txBox="1"/>
          <p:nvPr/>
        </p:nvSpPr>
        <p:spPr>
          <a:xfrm>
            <a:off x="6203693" y="4447569"/>
            <a:ext cx="1881693" cy="323135"/>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900" b="0" i="1" u="none" strike="noStrike" cap="none">
                <a:solidFill>
                  <a:schemeClr val="lt1"/>
                </a:solidFill>
                <a:latin typeface="Arial"/>
                <a:ea typeface="Arial"/>
                <a:cs typeface="Arial"/>
                <a:sym typeface="Arial"/>
              </a:rPr>
              <a:t>Osteoradionecrosis</a:t>
            </a:r>
            <a:endParaRPr/>
          </a:p>
        </p:txBody>
      </p:sp>
    </p:spTree>
    <p:extLst>
      <p:ext uri="{BB962C8B-B14F-4D97-AF65-F5344CB8AC3E}">
        <p14:creationId xmlns:p14="http://schemas.microsoft.com/office/powerpoint/2010/main" val="110939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57"/>
                                        </p:tgtEl>
                                        <p:attrNameLst>
                                          <p:attrName>style.visibility</p:attrName>
                                        </p:attrNameLst>
                                      </p:cBhvr>
                                      <p:to>
                                        <p:strVal val="visible"/>
                                      </p:to>
                                    </p:set>
                                    <p:animEffect transition="in" filter="fade">
                                      <p:cBhvr>
                                        <p:cTn id="7" dur="1000"/>
                                        <p:tgtEl>
                                          <p:spTgt spid="857"/>
                                        </p:tgtEl>
                                      </p:cBhvr>
                                    </p:animEffect>
                                  </p:childTnLst>
                                </p:cTn>
                              </p:par>
                              <p:par>
                                <p:cTn id="8" presetID="10" presetClass="entr" presetSubtype="0" fill="hold" nodeType="withEffect">
                                  <p:stCondLst>
                                    <p:cond delay="0"/>
                                  </p:stCondLst>
                                  <p:childTnLst>
                                    <p:set>
                                      <p:cBhvr>
                                        <p:cTn id="9" dur="1" fill="hold">
                                          <p:stCondLst>
                                            <p:cond delay="0"/>
                                          </p:stCondLst>
                                        </p:cTn>
                                        <p:tgtEl>
                                          <p:spTgt spid="871"/>
                                        </p:tgtEl>
                                        <p:attrNameLst>
                                          <p:attrName>style.visibility</p:attrName>
                                        </p:attrNameLst>
                                      </p:cBhvr>
                                      <p:to>
                                        <p:strVal val="visible"/>
                                      </p:to>
                                    </p:set>
                                    <p:animEffect transition="in" filter="fade">
                                      <p:cBhvr>
                                        <p:cTn id="10" dur="1000"/>
                                        <p:tgtEl>
                                          <p:spTgt spid="871"/>
                                        </p:tgtEl>
                                      </p:cBhvr>
                                    </p:animEffect>
                                  </p:childTnLst>
                                </p:cTn>
                              </p:par>
                              <p:par>
                                <p:cTn id="11" presetID="10" presetClass="entr" presetSubtype="0" fill="hold" nodeType="withEffect">
                                  <p:stCondLst>
                                    <p:cond delay="0"/>
                                  </p:stCondLst>
                                  <p:childTnLst>
                                    <p:set>
                                      <p:cBhvr>
                                        <p:cTn id="12" dur="1" fill="hold">
                                          <p:stCondLst>
                                            <p:cond delay="0"/>
                                          </p:stCondLst>
                                        </p:cTn>
                                        <p:tgtEl>
                                          <p:spTgt spid="860"/>
                                        </p:tgtEl>
                                        <p:attrNameLst>
                                          <p:attrName>style.visibility</p:attrName>
                                        </p:attrNameLst>
                                      </p:cBhvr>
                                      <p:to>
                                        <p:strVal val="visible"/>
                                      </p:to>
                                    </p:set>
                                    <p:animEffect transition="in" filter="fade">
                                      <p:cBhvr>
                                        <p:cTn id="13" dur="1000"/>
                                        <p:tgtEl>
                                          <p:spTgt spid="860"/>
                                        </p:tgtEl>
                                      </p:cBhvr>
                                    </p:animEffect>
                                  </p:childTnLst>
                                </p:cTn>
                              </p:par>
                              <p:par>
                                <p:cTn id="14" presetID="10" presetClass="entr" presetSubtype="0" fill="hold" nodeType="withEffect">
                                  <p:stCondLst>
                                    <p:cond delay="0"/>
                                  </p:stCondLst>
                                  <p:childTnLst>
                                    <p:set>
                                      <p:cBhvr>
                                        <p:cTn id="15" dur="1" fill="hold">
                                          <p:stCondLst>
                                            <p:cond delay="0"/>
                                          </p:stCondLst>
                                        </p:cTn>
                                        <p:tgtEl>
                                          <p:spTgt spid="861"/>
                                        </p:tgtEl>
                                        <p:attrNameLst>
                                          <p:attrName>style.visibility</p:attrName>
                                        </p:attrNameLst>
                                      </p:cBhvr>
                                      <p:to>
                                        <p:strVal val="visible"/>
                                      </p:to>
                                    </p:set>
                                    <p:animEffect transition="in" filter="fade">
                                      <p:cBhvr>
                                        <p:cTn id="16" dur="1000"/>
                                        <p:tgtEl>
                                          <p:spTgt spid="861"/>
                                        </p:tgtEl>
                                      </p:cBhvr>
                                    </p:animEffect>
                                  </p:childTnLst>
                                </p:cTn>
                              </p:par>
                              <p:par>
                                <p:cTn id="17" presetID="10" presetClass="entr" presetSubtype="0" fill="hold" nodeType="withEffect">
                                  <p:stCondLst>
                                    <p:cond delay="0"/>
                                  </p:stCondLst>
                                  <p:childTnLst>
                                    <p:set>
                                      <p:cBhvr>
                                        <p:cTn id="18" dur="1" fill="hold">
                                          <p:stCondLst>
                                            <p:cond delay="0"/>
                                          </p:stCondLst>
                                        </p:cTn>
                                        <p:tgtEl>
                                          <p:spTgt spid="862"/>
                                        </p:tgtEl>
                                        <p:attrNameLst>
                                          <p:attrName>style.visibility</p:attrName>
                                        </p:attrNameLst>
                                      </p:cBhvr>
                                      <p:to>
                                        <p:strVal val="visible"/>
                                      </p:to>
                                    </p:set>
                                    <p:animEffect transition="in" filter="fade">
                                      <p:cBhvr>
                                        <p:cTn id="19" dur="1000"/>
                                        <p:tgtEl>
                                          <p:spTgt spid="862"/>
                                        </p:tgtEl>
                                      </p:cBhvr>
                                    </p:animEffect>
                                  </p:childTnLst>
                                </p:cTn>
                              </p:par>
                              <p:par>
                                <p:cTn id="20" presetID="10" presetClass="entr" presetSubtype="0" fill="hold" nodeType="withEffect">
                                  <p:stCondLst>
                                    <p:cond delay="0"/>
                                  </p:stCondLst>
                                  <p:childTnLst>
                                    <p:set>
                                      <p:cBhvr>
                                        <p:cTn id="21" dur="1" fill="hold">
                                          <p:stCondLst>
                                            <p:cond delay="0"/>
                                          </p:stCondLst>
                                        </p:cTn>
                                        <p:tgtEl>
                                          <p:spTgt spid="889"/>
                                        </p:tgtEl>
                                        <p:attrNameLst>
                                          <p:attrName>style.visibility</p:attrName>
                                        </p:attrNameLst>
                                      </p:cBhvr>
                                      <p:to>
                                        <p:strVal val="visible"/>
                                      </p:to>
                                    </p:set>
                                    <p:animEffect transition="in" filter="fade">
                                      <p:cBhvr>
                                        <p:cTn id="22" dur="1000"/>
                                        <p:tgtEl>
                                          <p:spTgt spid="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29"/>
          <p:cNvSpPr txBox="1"/>
          <p:nvPr/>
        </p:nvSpPr>
        <p:spPr>
          <a:xfrm>
            <a:off x="146357"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Radiotherapy : </a:t>
            </a:r>
            <a:r>
              <a:rPr lang="en-US" sz="2200" b="1" i="0" u="none" strike="noStrike" cap="none">
                <a:solidFill>
                  <a:srgbClr val="A4C2F4"/>
                </a:solidFill>
                <a:latin typeface="Arial"/>
                <a:ea typeface="Arial"/>
                <a:cs typeface="Arial"/>
                <a:sym typeface="Arial"/>
              </a:rPr>
              <a:t>Leukoencephalopathy</a:t>
            </a:r>
            <a:endParaRPr/>
          </a:p>
        </p:txBody>
      </p:sp>
      <p:sp>
        <p:nvSpPr>
          <p:cNvPr id="900" name="Google Shape;900;p29"/>
          <p:cNvSpPr txBox="1"/>
          <p:nvPr/>
        </p:nvSpPr>
        <p:spPr>
          <a:xfrm>
            <a:off x="22846" y="640632"/>
            <a:ext cx="9049436" cy="52319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100" b="0" i="0" u="none" strike="noStrike" cap="none">
                <a:solidFill>
                  <a:srgbClr val="A4C2F4"/>
                </a:solidFill>
                <a:latin typeface="Arial"/>
                <a:ea typeface="Arial"/>
                <a:cs typeface="Arial"/>
                <a:sym typeface="Arial"/>
              </a:rPr>
              <a:t>Radiation-induced leukoencephalopathy </a:t>
            </a:r>
            <a:r>
              <a:rPr lang="en-US" sz="1100" b="0" i="0" u="none" strike="noStrike" cap="none">
                <a:solidFill>
                  <a:schemeClr val="lt1"/>
                </a:solidFill>
                <a:latin typeface="Arial"/>
                <a:ea typeface="Arial"/>
                <a:cs typeface="Arial"/>
                <a:sym typeface="Arial"/>
              </a:rPr>
              <a:t>is the most common neurologic complication of radiation in long-term survivors. Clinically, patients present with </a:t>
            </a:r>
            <a:r>
              <a:rPr lang="en-US" sz="1100" b="0" i="0" u="none" strike="noStrike" cap="none">
                <a:solidFill>
                  <a:srgbClr val="A4C2F4"/>
                </a:solidFill>
                <a:latin typeface="Arial"/>
                <a:ea typeface="Arial"/>
                <a:cs typeface="Arial"/>
                <a:sym typeface="Arial"/>
              </a:rPr>
              <a:t>cognitive decline </a:t>
            </a:r>
            <a:r>
              <a:rPr lang="en-US" sz="1100" b="0" i="0" u="none" strike="noStrike" cap="none">
                <a:solidFill>
                  <a:schemeClr val="lt1"/>
                </a:solidFill>
                <a:latin typeface="Arial"/>
                <a:ea typeface="Arial"/>
                <a:cs typeface="Arial"/>
                <a:sym typeface="Arial"/>
              </a:rPr>
              <a:t>and </a:t>
            </a:r>
            <a:r>
              <a:rPr lang="en-US" sz="1100" b="0" i="0" u="none" strike="noStrike" cap="none">
                <a:solidFill>
                  <a:srgbClr val="A4C2F4"/>
                </a:solidFill>
                <a:latin typeface="Arial"/>
                <a:ea typeface="Arial"/>
                <a:cs typeface="Arial"/>
                <a:sym typeface="Arial"/>
              </a:rPr>
              <a:t>dementia-like symptoms</a:t>
            </a:r>
            <a:r>
              <a:rPr lang="en-US" sz="1100" b="0" i="0" u="none" strike="noStrike" cap="none">
                <a:solidFill>
                  <a:schemeClr val="lt1"/>
                </a:solidFill>
                <a:latin typeface="Arial"/>
                <a:ea typeface="Arial"/>
                <a:cs typeface="Arial"/>
                <a:sym typeface="Arial"/>
              </a:rPr>
              <a:t>.</a:t>
            </a:r>
            <a:endParaRPr sz="1100" b="0" i="0" u="none" strike="noStrike" cap="none">
              <a:solidFill>
                <a:schemeClr val="lt1"/>
              </a:solidFill>
              <a:latin typeface="Arial"/>
              <a:ea typeface="Arial"/>
              <a:cs typeface="Arial"/>
              <a:sym typeface="Arial"/>
            </a:endParaRPr>
          </a:p>
        </p:txBody>
      </p:sp>
      <p:pic>
        <p:nvPicPr>
          <p:cNvPr id="901" name="Google Shape;901;p29"/>
          <p:cNvPicPr preferRelativeResize="0"/>
          <p:nvPr/>
        </p:nvPicPr>
        <p:blipFill rotWithShape="1">
          <a:blip r:embed="rId3">
            <a:alphaModFix/>
          </a:blip>
          <a:srcRect l="18092" t="18812" r="16673" b="6578"/>
          <a:stretch/>
        </p:blipFill>
        <p:spPr>
          <a:xfrm>
            <a:off x="3180355" y="1199543"/>
            <a:ext cx="2971770" cy="3398851"/>
          </a:xfrm>
          <a:prstGeom prst="rect">
            <a:avLst/>
          </a:prstGeom>
          <a:noFill/>
          <a:ln>
            <a:noFill/>
          </a:ln>
        </p:spPr>
      </p:pic>
      <p:pic>
        <p:nvPicPr>
          <p:cNvPr id="902" name="Google Shape;902;p29"/>
          <p:cNvPicPr preferRelativeResize="0"/>
          <p:nvPr/>
        </p:nvPicPr>
        <p:blipFill rotWithShape="1">
          <a:blip r:embed="rId4">
            <a:alphaModFix/>
          </a:blip>
          <a:srcRect l="18360" t="19531" r="16797" b="7030"/>
          <a:stretch/>
        </p:blipFill>
        <p:spPr>
          <a:xfrm>
            <a:off x="193985" y="1199543"/>
            <a:ext cx="3001112" cy="3398851"/>
          </a:xfrm>
          <a:prstGeom prst="rect">
            <a:avLst/>
          </a:prstGeom>
          <a:noFill/>
          <a:ln>
            <a:noFill/>
          </a:ln>
        </p:spPr>
      </p:pic>
      <p:pic>
        <p:nvPicPr>
          <p:cNvPr id="903" name="Google Shape;903;p29"/>
          <p:cNvPicPr preferRelativeResize="0"/>
          <p:nvPr/>
        </p:nvPicPr>
        <p:blipFill rotWithShape="1">
          <a:blip r:embed="rId5">
            <a:alphaModFix/>
          </a:blip>
          <a:srcRect l="18165" t="17772" r="17185" b="5860"/>
          <a:stretch/>
        </p:blipFill>
        <p:spPr>
          <a:xfrm>
            <a:off x="6088846" y="1199543"/>
            <a:ext cx="2880208" cy="3402299"/>
          </a:xfrm>
          <a:prstGeom prst="rect">
            <a:avLst/>
          </a:prstGeom>
          <a:noFill/>
          <a:ln>
            <a:noFill/>
          </a:ln>
        </p:spPr>
      </p:pic>
      <p:sp>
        <p:nvSpPr>
          <p:cNvPr id="904" name="Google Shape;904;p29"/>
          <p:cNvSpPr txBox="1"/>
          <p:nvPr/>
        </p:nvSpPr>
        <p:spPr>
          <a:xfrm>
            <a:off x="146356" y="4655509"/>
            <a:ext cx="8925925" cy="40006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Leukoencephalopathy after </a:t>
            </a:r>
            <a:r>
              <a:rPr lang="en-US" sz="1000" b="0" i="0" u="none" strike="noStrike" cap="none" dirty="0" err="1">
                <a:solidFill>
                  <a:srgbClr val="FFFF00"/>
                </a:solidFill>
                <a:latin typeface="Arial"/>
                <a:ea typeface="Arial"/>
                <a:cs typeface="Arial"/>
                <a:sym typeface="Arial"/>
              </a:rPr>
              <a:t>wholebrain</a:t>
            </a:r>
            <a:r>
              <a:rPr lang="en-US" sz="1000" b="0" i="0" u="none" strike="noStrike" cap="none" dirty="0">
                <a:solidFill>
                  <a:srgbClr val="FFFF00"/>
                </a:solidFill>
                <a:latin typeface="Arial"/>
                <a:ea typeface="Arial"/>
                <a:cs typeface="Arial"/>
                <a:sym typeface="Arial"/>
              </a:rPr>
              <a:t> RT in a 65 years old man with lung cancer. </a:t>
            </a:r>
            <a:r>
              <a:rPr lang="en-US" sz="1000" b="0" i="0" u="none" strike="noStrike" cap="none" dirty="0">
                <a:solidFill>
                  <a:schemeClr val="lt1"/>
                </a:solidFill>
                <a:latin typeface="Arial"/>
                <a:ea typeface="Arial"/>
                <a:cs typeface="Arial"/>
                <a:sym typeface="Arial"/>
              </a:rPr>
              <a:t>Axial FLAIR images </a:t>
            </a:r>
            <a:r>
              <a:rPr lang="en-US" sz="1000" b="0" i="0" u="none" strike="noStrike" cap="none" dirty="0">
                <a:solidFill>
                  <a:srgbClr val="FFFF00"/>
                </a:solidFill>
                <a:latin typeface="Arial"/>
                <a:ea typeface="Arial"/>
                <a:cs typeface="Arial"/>
                <a:sym typeface="Arial"/>
              </a:rPr>
              <a:t>(A,B and C-arrows) </a:t>
            </a:r>
            <a:r>
              <a:rPr lang="en-US" sz="1000" b="0" i="0" u="none" strike="noStrike" cap="none" dirty="0">
                <a:solidFill>
                  <a:schemeClr val="lt1"/>
                </a:solidFill>
                <a:latin typeface="Arial"/>
                <a:ea typeface="Arial"/>
                <a:cs typeface="Arial"/>
                <a:sym typeface="Arial"/>
              </a:rPr>
              <a:t>shows symmetric diffuse periventricular white matter hyperintensity and parenchyma atrophy.</a:t>
            </a:r>
            <a:endParaRPr sz="1000" b="0" i="0" u="none" strike="noStrike" cap="none" dirty="0">
              <a:solidFill>
                <a:schemeClr val="lt1"/>
              </a:solidFill>
              <a:latin typeface="Arial"/>
              <a:ea typeface="Arial"/>
              <a:cs typeface="Arial"/>
              <a:sym typeface="Arial"/>
            </a:endParaRPr>
          </a:p>
        </p:txBody>
      </p:sp>
      <p:pic>
        <p:nvPicPr>
          <p:cNvPr id="905" name="Google Shape;905;p29"/>
          <p:cNvPicPr preferRelativeResize="0"/>
          <p:nvPr/>
        </p:nvPicPr>
        <p:blipFill rotWithShape="1">
          <a:blip r:embed="rId6">
            <a:alphaModFix/>
          </a:blip>
          <a:srcRect/>
          <a:stretch/>
        </p:blipFill>
        <p:spPr>
          <a:xfrm>
            <a:off x="200345" y="4326459"/>
            <a:ext cx="271935" cy="271935"/>
          </a:xfrm>
          <a:prstGeom prst="rect">
            <a:avLst/>
          </a:prstGeom>
          <a:noFill/>
          <a:ln>
            <a:noFill/>
          </a:ln>
        </p:spPr>
      </p:pic>
      <p:sp>
        <p:nvSpPr>
          <p:cNvPr id="906" name="Google Shape;906;p29"/>
          <p:cNvSpPr txBox="1"/>
          <p:nvPr/>
        </p:nvSpPr>
        <p:spPr>
          <a:xfrm>
            <a:off x="193985" y="434582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907" name="Google Shape;907;p29"/>
          <p:cNvPicPr preferRelativeResize="0"/>
          <p:nvPr/>
        </p:nvPicPr>
        <p:blipFill rotWithShape="1">
          <a:blip r:embed="rId6">
            <a:alphaModFix/>
          </a:blip>
          <a:srcRect/>
          <a:stretch/>
        </p:blipFill>
        <p:spPr>
          <a:xfrm>
            <a:off x="3247931" y="4326459"/>
            <a:ext cx="271935" cy="271935"/>
          </a:xfrm>
          <a:prstGeom prst="rect">
            <a:avLst/>
          </a:prstGeom>
          <a:noFill/>
          <a:ln>
            <a:noFill/>
          </a:ln>
        </p:spPr>
      </p:pic>
      <p:sp>
        <p:nvSpPr>
          <p:cNvPr id="908" name="Google Shape;908;p29"/>
          <p:cNvSpPr txBox="1"/>
          <p:nvPr/>
        </p:nvSpPr>
        <p:spPr>
          <a:xfrm>
            <a:off x="3241571" y="434582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909" name="Google Shape;909;p29"/>
          <p:cNvPicPr preferRelativeResize="0"/>
          <p:nvPr/>
        </p:nvPicPr>
        <p:blipFill rotWithShape="1">
          <a:blip r:embed="rId6">
            <a:alphaModFix/>
          </a:blip>
          <a:srcRect/>
          <a:stretch/>
        </p:blipFill>
        <p:spPr>
          <a:xfrm>
            <a:off x="6048627" y="4326459"/>
            <a:ext cx="271935" cy="271935"/>
          </a:xfrm>
          <a:prstGeom prst="rect">
            <a:avLst/>
          </a:prstGeom>
          <a:noFill/>
          <a:ln>
            <a:noFill/>
          </a:ln>
        </p:spPr>
      </p:pic>
      <p:sp>
        <p:nvSpPr>
          <p:cNvPr id="910" name="Google Shape;910;p29"/>
          <p:cNvSpPr txBox="1"/>
          <p:nvPr/>
        </p:nvSpPr>
        <p:spPr>
          <a:xfrm>
            <a:off x="6042267" y="434582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cxnSp>
        <p:nvCxnSpPr>
          <p:cNvPr id="911" name="Google Shape;911;p29"/>
          <p:cNvCxnSpPr/>
          <p:nvPr/>
        </p:nvCxnSpPr>
        <p:spPr>
          <a:xfrm flipH="1">
            <a:off x="2248307" y="2244490"/>
            <a:ext cx="432776" cy="1"/>
          </a:xfrm>
          <a:prstGeom prst="straightConnector1">
            <a:avLst/>
          </a:prstGeom>
          <a:noFill/>
          <a:ln w="9525" cap="flat" cmpd="sng">
            <a:solidFill>
              <a:srgbClr val="FFFF00"/>
            </a:solidFill>
            <a:prstDash val="solid"/>
            <a:round/>
            <a:headEnd type="none" w="sm" len="sm"/>
            <a:tailEnd type="triangle" w="med" len="med"/>
          </a:ln>
        </p:spPr>
      </p:cxnSp>
      <p:cxnSp>
        <p:nvCxnSpPr>
          <p:cNvPr id="912" name="Google Shape;912;p29"/>
          <p:cNvCxnSpPr/>
          <p:nvPr/>
        </p:nvCxnSpPr>
        <p:spPr>
          <a:xfrm flipH="1">
            <a:off x="5214945" y="1955260"/>
            <a:ext cx="310068" cy="289231"/>
          </a:xfrm>
          <a:prstGeom prst="straightConnector1">
            <a:avLst/>
          </a:prstGeom>
          <a:noFill/>
          <a:ln w="9525" cap="flat" cmpd="sng">
            <a:solidFill>
              <a:srgbClr val="FFFF00"/>
            </a:solidFill>
            <a:prstDash val="solid"/>
            <a:round/>
            <a:headEnd type="none" w="sm" len="sm"/>
            <a:tailEnd type="triangle" w="med" len="med"/>
          </a:ln>
        </p:spPr>
      </p:cxnSp>
      <p:cxnSp>
        <p:nvCxnSpPr>
          <p:cNvPr id="913" name="Google Shape;913;p29"/>
          <p:cNvCxnSpPr/>
          <p:nvPr/>
        </p:nvCxnSpPr>
        <p:spPr>
          <a:xfrm>
            <a:off x="3750582" y="1955259"/>
            <a:ext cx="310068" cy="289231"/>
          </a:xfrm>
          <a:prstGeom prst="straightConnector1">
            <a:avLst/>
          </a:prstGeom>
          <a:noFill/>
          <a:ln w="9525" cap="flat" cmpd="sng">
            <a:solidFill>
              <a:srgbClr val="FFFF00"/>
            </a:solidFill>
            <a:prstDash val="solid"/>
            <a:round/>
            <a:headEnd type="none" w="sm" len="sm"/>
            <a:tailEnd type="triangle" w="med" len="med"/>
          </a:ln>
        </p:spPr>
      </p:cxnSp>
      <p:cxnSp>
        <p:nvCxnSpPr>
          <p:cNvPr id="914" name="Google Shape;914;p29"/>
          <p:cNvCxnSpPr/>
          <p:nvPr/>
        </p:nvCxnSpPr>
        <p:spPr>
          <a:xfrm flipH="1">
            <a:off x="8055241" y="1760705"/>
            <a:ext cx="310068" cy="289231"/>
          </a:xfrm>
          <a:prstGeom prst="straightConnector1">
            <a:avLst/>
          </a:prstGeom>
          <a:noFill/>
          <a:ln w="9525" cap="flat" cmpd="sng">
            <a:solidFill>
              <a:srgbClr val="FFFF00"/>
            </a:solidFill>
            <a:prstDash val="solid"/>
            <a:round/>
            <a:headEnd type="none" w="sm" len="sm"/>
            <a:tailEnd type="triangle" w="med" len="med"/>
          </a:ln>
        </p:spPr>
      </p:cxnSp>
      <p:cxnSp>
        <p:nvCxnSpPr>
          <p:cNvPr id="915" name="Google Shape;915;p29"/>
          <p:cNvCxnSpPr/>
          <p:nvPr/>
        </p:nvCxnSpPr>
        <p:spPr>
          <a:xfrm>
            <a:off x="6590878" y="1760704"/>
            <a:ext cx="310068" cy="289231"/>
          </a:xfrm>
          <a:prstGeom prst="straightConnector1">
            <a:avLst/>
          </a:prstGeom>
          <a:noFill/>
          <a:ln w="9525" cap="flat" cmpd="sng">
            <a:solidFill>
              <a:srgbClr val="FFFF00"/>
            </a:solidFill>
            <a:prstDash val="solid"/>
            <a:round/>
            <a:headEnd type="none" w="sm" len="sm"/>
            <a:tailEnd type="triangle" w="med" len="med"/>
          </a:ln>
        </p:spPr>
      </p:cxnSp>
      <p:cxnSp>
        <p:nvCxnSpPr>
          <p:cNvPr id="916" name="Google Shape;916;p29"/>
          <p:cNvCxnSpPr/>
          <p:nvPr/>
        </p:nvCxnSpPr>
        <p:spPr>
          <a:xfrm rot="10800000">
            <a:off x="5214945" y="3695120"/>
            <a:ext cx="310068" cy="289231"/>
          </a:xfrm>
          <a:prstGeom prst="straightConnector1">
            <a:avLst/>
          </a:prstGeom>
          <a:noFill/>
          <a:ln w="9525" cap="flat" cmpd="sng">
            <a:solidFill>
              <a:srgbClr val="FFFF00"/>
            </a:solidFill>
            <a:prstDash val="solid"/>
            <a:round/>
            <a:headEnd type="none" w="sm" len="sm"/>
            <a:tailEnd type="triangle" w="med" len="med"/>
          </a:ln>
        </p:spPr>
      </p:cxnSp>
      <p:cxnSp>
        <p:nvCxnSpPr>
          <p:cNvPr id="917" name="Google Shape;917;p29"/>
          <p:cNvCxnSpPr/>
          <p:nvPr/>
        </p:nvCxnSpPr>
        <p:spPr>
          <a:xfrm rot="10800000" flipH="1">
            <a:off x="3750582" y="3695119"/>
            <a:ext cx="310068" cy="289231"/>
          </a:xfrm>
          <a:prstGeom prst="straightConnector1">
            <a:avLst/>
          </a:prstGeom>
          <a:noFill/>
          <a:ln w="9525" cap="flat" cmpd="sng">
            <a:solidFill>
              <a:srgbClr val="FFFF00"/>
            </a:solidFill>
            <a:prstDash val="solid"/>
            <a:round/>
            <a:headEnd type="none" w="sm" len="sm"/>
            <a:tailEnd type="triangle" w="med" len="med"/>
          </a:ln>
        </p:spPr>
      </p:cxnSp>
      <p:cxnSp>
        <p:nvCxnSpPr>
          <p:cNvPr id="918" name="Google Shape;918;p29"/>
          <p:cNvCxnSpPr/>
          <p:nvPr/>
        </p:nvCxnSpPr>
        <p:spPr>
          <a:xfrm rot="10800000">
            <a:off x="8123436" y="3695120"/>
            <a:ext cx="310068" cy="289231"/>
          </a:xfrm>
          <a:prstGeom prst="straightConnector1">
            <a:avLst/>
          </a:prstGeom>
          <a:noFill/>
          <a:ln w="9525" cap="flat" cmpd="sng">
            <a:solidFill>
              <a:srgbClr val="FFFF00"/>
            </a:solidFill>
            <a:prstDash val="solid"/>
            <a:round/>
            <a:headEnd type="none" w="sm" len="sm"/>
            <a:tailEnd type="triangle" w="med" len="med"/>
          </a:ln>
        </p:spPr>
      </p:cxnSp>
      <p:cxnSp>
        <p:nvCxnSpPr>
          <p:cNvPr id="919" name="Google Shape;919;p29"/>
          <p:cNvCxnSpPr/>
          <p:nvPr/>
        </p:nvCxnSpPr>
        <p:spPr>
          <a:xfrm rot="10800000" flipH="1">
            <a:off x="6659073" y="3695119"/>
            <a:ext cx="310068" cy="289231"/>
          </a:xfrm>
          <a:prstGeom prst="straightConnector1">
            <a:avLst/>
          </a:prstGeom>
          <a:noFill/>
          <a:ln w="9525" cap="flat" cmpd="sng">
            <a:solidFill>
              <a:srgbClr val="FFFF00"/>
            </a:solidFill>
            <a:prstDash val="solid"/>
            <a:round/>
            <a:headEnd type="none" w="sm" len="sm"/>
            <a:tailEnd type="triangle" w="med" len="med"/>
          </a:ln>
        </p:spPr>
      </p:cxnSp>
      <p:cxnSp>
        <p:nvCxnSpPr>
          <p:cNvPr id="920" name="Google Shape;920;p29"/>
          <p:cNvCxnSpPr/>
          <p:nvPr/>
        </p:nvCxnSpPr>
        <p:spPr>
          <a:xfrm flipH="1">
            <a:off x="2351334" y="2741331"/>
            <a:ext cx="432776" cy="1"/>
          </a:xfrm>
          <a:prstGeom prst="straightConnector1">
            <a:avLst/>
          </a:prstGeom>
          <a:noFill/>
          <a:ln w="9525" cap="flat" cmpd="sng">
            <a:solidFill>
              <a:srgbClr val="FFFF00"/>
            </a:solidFill>
            <a:prstDash val="solid"/>
            <a:round/>
            <a:headEnd type="none" w="sm" len="sm"/>
            <a:tailEnd type="triangle" w="med" len="med"/>
          </a:ln>
        </p:spPr>
      </p:cxnSp>
      <p:cxnSp>
        <p:nvCxnSpPr>
          <p:cNvPr id="921" name="Google Shape;921;p29"/>
          <p:cNvCxnSpPr/>
          <p:nvPr/>
        </p:nvCxnSpPr>
        <p:spPr>
          <a:xfrm flipH="1">
            <a:off x="2351334" y="3417676"/>
            <a:ext cx="432776" cy="1"/>
          </a:xfrm>
          <a:prstGeom prst="straightConnector1">
            <a:avLst/>
          </a:prstGeom>
          <a:noFill/>
          <a:ln w="9525" cap="flat" cmpd="sng">
            <a:solidFill>
              <a:srgbClr val="FFFF00"/>
            </a:solidFill>
            <a:prstDash val="solid"/>
            <a:round/>
            <a:headEnd type="none" w="sm" len="sm"/>
            <a:tailEnd type="triangle" w="med" len="med"/>
          </a:ln>
        </p:spPr>
      </p:cxnSp>
      <p:cxnSp>
        <p:nvCxnSpPr>
          <p:cNvPr id="922" name="Google Shape;922;p29"/>
          <p:cNvCxnSpPr/>
          <p:nvPr/>
        </p:nvCxnSpPr>
        <p:spPr>
          <a:xfrm>
            <a:off x="652894" y="2244490"/>
            <a:ext cx="432776" cy="1"/>
          </a:xfrm>
          <a:prstGeom prst="straightConnector1">
            <a:avLst/>
          </a:prstGeom>
          <a:noFill/>
          <a:ln w="9525" cap="flat" cmpd="sng">
            <a:solidFill>
              <a:srgbClr val="FFFF00"/>
            </a:solidFill>
            <a:prstDash val="solid"/>
            <a:round/>
            <a:headEnd type="none" w="sm" len="sm"/>
            <a:tailEnd type="triangle" w="med" len="med"/>
          </a:ln>
        </p:spPr>
      </p:cxnSp>
      <p:cxnSp>
        <p:nvCxnSpPr>
          <p:cNvPr id="923" name="Google Shape;923;p29"/>
          <p:cNvCxnSpPr/>
          <p:nvPr/>
        </p:nvCxnSpPr>
        <p:spPr>
          <a:xfrm>
            <a:off x="499314" y="2739435"/>
            <a:ext cx="432776" cy="1"/>
          </a:xfrm>
          <a:prstGeom prst="straightConnector1">
            <a:avLst/>
          </a:prstGeom>
          <a:noFill/>
          <a:ln w="9525" cap="flat" cmpd="sng">
            <a:solidFill>
              <a:srgbClr val="FFFF00"/>
            </a:solidFill>
            <a:prstDash val="solid"/>
            <a:round/>
            <a:headEnd type="none" w="sm" len="sm"/>
            <a:tailEnd type="triangle" w="med" len="med"/>
          </a:ln>
        </p:spPr>
      </p:cxnSp>
      <p:cxnSp>
        <p:nvCxnSpPr>
          <p:cNvPr id="924" name="Google Shape;924;p29"/>
          <p:cNvCxnSpPr/>
          <p:nvPr/>
        </p:nvCxnSpPr>
        <p:spPr>
          <a:xfrm>
            <a:off x="499314" y="3417676"/>
            <a:ext cx="432776" cy="1"/>
          </a:xfrm>
          <a:prstGeom prst="straightConnector1">
            <a:avLst/>
          </a:prstGeom>
          <a:noFill/>
          <a:ln w="9525" cap="flat" cmpd="sng">
            <a:solidFill>
              <a:srgbClr val="FFFF00"/>
            </a:solidFill>
            <a:prstDash val="solid"/>
            <a:round/>
            <a:headEnd type="none" w="sm" len="sm"/>
            <a:tailEnd type="triangle" w="med" len="med"/>
          </a:ln>
        </p:spPr>
      </p:cxnSp>
      <p:pic>
        <p:nvPicPr>
          <p:cNvPr id="28" name="Google Shape;929;p30">
            <a:extLst>
              <a:ext uri="{FF2B5EF4-FFF2-40B4-BE49-F238E27FC236}">
                <a16:creationId xmlns:a16="http://schemas.microsoft.com/office/drawing/2014/main" id="{7BB917CA-DCF5-4819-ABAE-238E7B8F5838}"/>
              </a:ext>
            </a:extLst>
          </p:cNvPr>
          <p:cNvPicPr preferRelativeResize="0"/>
          <p:nvPr/>
        </p:nvPicPr>
        <p:blipFill rotWithShape="1">
          <a:blip r:embed="rId7">
            <a:alphaModFix/>
          </a:blip>
          <a:srcRect l="18323" t="15430" r="20583" b="1951"/>
          <a:stretch/>
        </p:blipFill>
        <p:spPr>
          <a:xfrm>
            <a:off x="7270205" y="2775351"/>
            <a:ext cx="1752495" cy="2369907"/>
          </a:xfrm>
          <a:prstGeom prst="rect">
            <a:avLst/>
          </a:prstGeom>
          <a:noFill/>
          <a:ln>
            <a:noFill/>
          </a:ln>
        </p:spPr>
      </p:pic>
      <p:sp>
        <p:nvSpPr>
          <p:cNvPr id="29" name="Google Shape;930;p30">
            <a:extLst>
              <a:ext uri="{FF2B5EF4-FFF2-40B4-BE49-F238E27FC236}">
                <a16:creationId xmlns:a16="http://schemas.microsoft.com/office/drawing/2014/main" id="{43AE2DAF-D20F-4B6C-9866-CA9789943F39}"/>
              </a:ext>
            </a:extLst>
          </p:cNvPr>
          <p:cNvSpPr txBox="1"/>
          <p:nvPr/>
        </p:nvSpPr>
        <p:spPr>
          <a:xfrm>
            <a:off x="1235413" y="21060"/>
            <a:ext cx="7908587"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900" b="1" i="0" u="none" strike="noStrike" cap="none">
                <a:solidFill>
                  <a:schemeClr val="lt1"/>
                </a:solidFill>
                <a:latin typeface="Arial"/>
                <a:ea typeface="Arial"/>
                <a:cs typeface="Arial"/>
                <a:sym typeface="Arial"/>
              </a:rPr>
              <a:t>Radiotherapy :  </a:t>
            </a:r>
            <a:r>
              <a:rPr lang="en-US" sz="1900" b="1" i="0" u="none" strike="noStrike" cap="none">
                <a:solidFill>
                  <a:srgbClr val="A4C2F4"/>
                </a:solidFill>
                <a:latin typeface="Arial"/>
                <a:ea typeface="Arial"/>
                <a:cs typeface="Arial"/>
                <a:sym typeface="Arial"/>
              </a:rPr>
              <a:t>Disseminated Necrotizing Leukoencephalopathy</a:t>
            </a:r>
            <a:endParaRPr/>
          </a:p>
        </p:txBody>
      </p:sp>
      <p:pic>
        <p:nvPicPr>
          <p:cNvPr id="30" name="Google Shape;931;p30">
            <a:extLst>
              <a:ext uri="{FF2B5EF4-FFF2-40B4-BE49-F238E27FC236}">
                <a16:creationId xmlns:a16="http://schemas.microsoft.com/office/drawing/2014/main" id="{83A8EEB8-64FF-4B5A-A81B-E64BCA3D3D6F}"/>
              </a:ext>
            </a:extLst>
          </p:cNvPr>
          <p:cNvPicPr preferRelativeResize="0"/>
          <p:nvPr/>
        </p:nvPicPr>
        <p:blipFill rotWithShape="1">
          <a:blip r:embed="rId8">
            <a:alphaModFix/>
          </a:blip>
          <a:srcRect l="18750" t="13867" r="15034" b="5664"/>
          <a:stretch/>
        </p:blipFill>
        <p:spPr>
          <a:xfrm>
            <a:off x="5340908" y="670698"/>
            <a:ext cx="1879041" cy="2283527"/>
          </a:xfrm>
          <a:prstGeom prst="rect">
            <a:avLst/>
          </a:prstGeom>
          <a:noFill/>
          <a:ln>
            <a:noFill/>
          </a:ln>
        </p:spPr>
      </p:pic>
      <p:pic>
        <p:nvPicPr>
          <p:cNvPr id="31" name="Google Shape;932;p30">
            <a:extLst>
              <a:ext uri="{FF2B5EF4-FFF2-40B4-BE49-F238E27FC236}">
                <a16:creationId xmlns:a16="http://schemas.microsoft.com/office/drawing/2014/main" id="{61FDBC9F-A504-49F8-9529-DB4BC503A186}"/>
              </a:ext>
            </a:extLst>
          </p:cNvPr>
          <p:cNvPicPr preferRelativeResize="0"/>
          <p:nvPr/>
        </p:nvPicPr>
        <p:blipFill rotWithShape="1">
          <a:blip r:embed="rId9">
            <a:alphaModFix/>
          </a:blip>
          <a:srcRect l="7812" t="4687" r="4297" b="8788"/>
          <a:stretch/>
        </p:blipFill>
        <p:spPr>
          <a:xfrm>
            <a:off x="59667" y="2090538"/>
            <a:ext cx="2960432" cy="2914382"/>
          </a:xfrm>
          <a:prstGeom prst="rect">
            <a:avLst/>
          </a:prstGeom>
          <a:noFill/>
          <a:ln>
            <a:noFill/>
          </a:ln>
        </p:spPr>
      </p:pic>
      <p:pic>
        <p:nvPicPr>
          <p:cNvPr id="32" name="Google Shape;933;p30">
            <a:extLst>
              <a:ext uri="{FF2B5EF4-FFF2-40B4-BE49-F238E27FC236}">
                <a16:creationId xmlns:a16="http://schemas.microsoft.com/office/drawing/2014/main" id="{F6712843-C9CE-4E48-95F2-910B9A78B2A1}"/>
              </a:ext>
            </a:extLst>
          </p:cNvPr>
          <p:cNvPicPr preferRelativeResize="0"/>
          <p:nvPr/>
        </p:nvPicPr>
        <p:blipFill rotWithShape="1">
          <a:blip r:embed="rId10">
            <a:alphaModFix/>
          </a:blip>
          <a:srcRect l="18750" t="14453" r="17579" b="7673"/>
          <a:stretch/>
        </p:blipFill>
        <p:spPr>
          <a:xfrm>
            <a:off x="7180336" y="659161"/>
            <a:ext cx="1816311" cy="2221443"/>
          </a:xfrm>
          <a:prstGeom prst="rect">
            <a:avLst/>
          </a:prstGeom>
          <a:noFill/>
          <a:ln>
            <a:noFill/>
          </a:ln>
        </p:spPr>
      </p:pic>
      <p:pic>
        <p:nvPicPr>
          <p:cNvPr id="33" name="Google Shape;934;p30">
            <a:extLst>
              <a:ext uri="{FF2B5EF4-FFF2-40B4-BE49-F238E27FC236}">
                <a16:creationId xmlns:a16="http://schemas.microsoft.com/office/drawing/2014/main" id="{A3A1D077-ABF7-4DDD-9C2F-C30257C6916B}"/>
              </a:ext>
            </a:extLst>
          </p:cNvPr>
          <p:cNvPicPr preferRelativeResize="0"/>
          <p:nvPr/>
        </p:nvPicPr>
        <p:blipFill rotWithShape="1">
          <a:blip r:embed="rId11">
            <a:alphaModFix/>
          </a:blip>
          <a:srcRect l="7466" t="5572" r="7348" b="9333"/>
          <a:stretch/>
        </p:blipFill>
        <p:spPr>
          <a:xfrm>
            <a:off x="5340910" y="2882851"/>
            <a:ext cx="1943652" cy="2249523"/>
          </a:xfrm>
          <a:prstGeom prst="rect">
            <a:avLst/>
          </a:prstGeom>
          <a:noFill/>
          <a:ln>
            <a:noFill/>
          </a:ln>
        </p:spPr>
      </p:pic>
      <p:pic>
        <p:nvPicPr>
          <p:cNvPr id="34" name="Google Shape;935;p30">
            <a:extLst>
              <a:ext uri="{FF2B5EF4-FFF2-40B4-BE49-F238E27FC236}">
                <a16:creationId xmlns:a16="http://schemas.microsoft.com/office/drawing/2014/main" id="{26CA8919-1C7F-4F21-8FF2-C3F63D0DADFB}"/>
              </a:ext>
            </a:extLst>
          </p:cNvPr>
          <p:cNvPicPr preferRelativeResize="0"/>
          <p:nvPr/>
        </p:nvPicPr>
        <p:blipFill rotWithShape="1">
          <a:blip r:embed="rId6">
            <a:alphaModFix/>
          </a:blip>
          <a:srcRect/>
          <a:stretch/>
        </p:blipFill>
        <p:spPr>
          <a:xfrm>
            <a:off x="51455" y="4745803"/>
            <a:ext cx="271935" cy="271935"/>
          </a:xfrm>
          <a:prstGeom prst="rect">
            <a:avLst/>
          </a:prstGeom>
          <a:noFill/>
          <a:ln>
            <a:noFill/>
          </a:ln>
        </p:spPr>
      </p:pic>
      <p:sp>
        <p:nvSpPr>
          <p:cNvPr id="35" name="Google Shape;936;p30">
            <a:extLst>
              <a:ext uri="{FF2B5EF4-FFF2-40B4-BE49-F238E27FC236}">
                <a16:creationId xmlns:a16="http://schemas.microsoft.com/office/drawing/2014/main" id="{8F375169-33D4-44EE-A9F9-229425B7EEF4}"/>
              </a:ext>
            </a:extLst>
          </p:cNvPr>
          <p:cNvSpPr txBox="1"/>
          <p:nvPr/>
        </p:nvSpPr>
        <p:spPr>
          <a:xfrm>
            <a:off x="45095" y="476517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36" name="Google Shape;937;p30">
            <a:extLst>
              <a:ext uri="{FF2B5EF4-FFF2-40B4-BE49-F238E27FC236}">
                <a16:creationId xmlns:a16="http://schemas.microsoft.com/office/drawing/2014/main" id="{CA4AF695-D51F-4CB7-84D9-B521FD9FB9DE}"/>
              </a:ext>
            </a:extLst>
          </p:cNvPr>
          <p:cNvPicPr preferRelativeResize="0"/>
          <p:nvPr/>
        </p:nvPicPr>
        <p:blipFill rotWithShape="1">
          <a:blip r:embed="rId6">
            <a:alphaModFix/>
          </a:blip>
          <a:srcRect/>
          <a:stretch/>
        </p:blipFill>
        <p:spPr>
          <a:xfrm>
            <a:off x="5329425" y="2632833"/>
            <a:ext cx="271935" cy="271935"/>
          </a:xfrm>
          <a:prstGeom prst="rect">
            <a:avLst/>
          </a:prstGeom>
          <a:noFill/>
          <a:ln>
            <a:noFill/>
          </a:ln>
        </p:spPr>
      </p:pic>
      <p:sp>
        <p:nvSpPr>
          <p:cNvPr id="37" name="Google Shape;938;p30">
            <a:extLst>
              <a:ext uri="{FF2B5EF4-FFF2-40B4-BE49-F238E27FC236}">
                <a16:creationId xmlns:a16="http://schemas.microsoft.com/office/drawing/2014/main" id="{4CF83C23-ED27-43D0-AA65-8707EFFC42CD}"/>
              </a:ext>
            </a:extLst>
          </p:cNvPr>
          <p:cNvSpPr txBox="1"/>
          <p:nvPr/>
        </p:nvSpPr>
        <p:spPr>
          <a:xfrm>
            <a:off x="5323065" y="265220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38" name="Google Shape;939;p30">
            <a:extLst>
              <a:ext uri="{FF2B5EF4-FFF2-40B4-BE49-F238E27FC236}">
                <a16:creationId xmlns:a16="http://schemas.microsoft.com/office/drawing/2014/main" id="{00D3788D-14A0-4F5D-9B8A-2AA445533505}"/>
              </a:ext>
            </a:extLst>
          </p:cNvPr>
          <p:cNvPicPr preferRelativeResize="0"/>
          <p:nvPr/>
        </p:nvPicPr>
        <p:blipFill rotWithShape="1">
          <a:blip r:embed="rId6">
            <a:alphaModFix/>
          </a:blip>
          <a:srcRect/>
          <a:stretch/>
        </p:blipFill>
        <p:spPr>
          <a:xfrm>
            <a:off x="7160643" y="2632833"/>
            <a:ext cx="271935" cy="271935"/>
          </a:xfrm>
          <a:prstGeom prst="rect">
            <a:avLst/>
          </a:prstGeom>
          <a:noFill/>
          <a:ln>
            <a:noFill/>
          </a:ln>
        </p:spPr>
      </p:pic>
      <p:sp>
        <p:nvSpPr>
          <p:cNvPr id="39" name="Google Shape;940;p30">
            <a:extLst>
              <a:ext uri="{FF2B5EF4-FFF2-40B4-BE49-F238E27FC236}">
                <a16:creationId xmlns:a16="http://schemas.microsoft.com/office/drawing/2014/main" id="{8047524C-CB55-4A3D-9D59-51285FE4CADD}"/>
              </a:ext>
            </a:extLst>
          </p:cNvPr>
          <p:cNvSpPr txBox="1"/>
          <p:nvPr/>
        </p:nvSpPr>
        <p:spPr>
          <a:xfrm>
            <a:off x="7154283" y="265220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40" name="Google Shape;941;p30">
            <a:extLst>
              <a:ext uri="{FF2B5EF4-FFF2-40B4-BE49-F238E27FC236}">
                <a16:creationId xmlns:a16="http://schemas.microsoft.com/office/drawing/2014/main" id="{5507C3C5-A72A-410B-AA45-9BC864AACC57}"/>
              </a:ext>
            </a:extLst>
          </p:cNvPr>
          <p:cNvPicPr preferRelativeResize="0"/>
          <p:nvPr/>
        </p:nvPicPr>
        <p:blipFill rotWithShape="1">
          <a:blip r:embed="rId6">
            <a:alphaModFix/>
          </a:blip>
          <a:srcRect/>
          <a:stretch/>
        </p:blipFill>
        <p:spPr>
          <a:xfrm>
            <a:off x="7292847" y="4868953"/>
            <a:ext cx="271935" cy="271935"/>
          </a:xfrm>
          <a:prstGeom prst="rect">
            <a:avLst/>
          </a:prstGeom>
          <a:noFill/>
          <a:ln>
            <a:noFill/>
          </a:ln>
        </p:spPr>
      </p:pic>
      <p:sp>
        <p:nvSpPr>
          <p:cNvPr id="41" name="Google Shape;942;p30">
            <a:extLst>
              <a:ext uri="{FF2B5EF4-FFF2-40B4-BE49-F238E27FC236}">
                <a16:creationId xmlns:a16="http://schemas.microsoft.com/office/drawing/2014/main" id="{EE8D8C30-B116-4728-A758-55877298CB65}"/>
              </a:ext>
            </a:extLst>
          </p:cNvPr>
          <p:cNvSpPr txBox="1"/>
          <p:nvPr/>
        </p:nvSpPr>
        <p:spPr>
          <a:xfrm>
            <a:off x="7286487" y="488832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42" name="Google Shape;943;p30">
            <a:extLst>
              <a:ext uri="{FF2B5EF4-FFF2-40B4-BE49-F238E27FC236}">
                <a16:creationId xmlns:a16="http://schemas.microsoft.com/office/drawing/2014/main" id="{52A6900D-B611-4E31-A1A2-22DD720691E4}"/>
              </a:ext>
            </a:extLst>
          </p:cNvPr>
          <p:cNvPicPr preferRelativeResize="0"/>
          <p:nvPr/>
        </p:nvPicPr>
        <p:blipFill rotWithShape="1">
          <a:blip r:embed="rId6">
            <a:alphaModFix/>
          </a:blip>
          <a:srcRect/>
          <a:stretch/>
        </p:blipFill>
        <p:spPr>
          <a:xfrm>
            <a:off x="5342377" y="4846919"/>
            <a:ext cx="271935" cy="271935"/>
          </a:xfrm>
          <a:prstGeom prst="rect">
            <a:avLst/>
          </a:prstGeom>
          <a:noFill/>
          <a:ln>
            <a:noFill/>
          </a:ln>
        </p:spPr>
      </p:pic>
      <p:sp>
        <p:nvSpPr>
          <p:cNvPr id="43" name="Google Shape;944;p30">
            <a:extLst>
              <a:ext uri="{FF2B5EF4-FFF2-40B4-BE49-F238E27FC236}">
                <a16:creationId xmlns:a16="http://schemas.microsoft.com/office/drawing/2014/main" id="{4D4C06D3-29EA-4A16-892B-DD731CF3FA6A}"/>
              </a:ext>
            </a:extLst>
          </p:cNvPr>
          <p:cNvSpPr txBox="1"/>
          <p:nvPr/>
        </p:nvSpPr>
        <p:spPr>
          <a:xfrm>
            <a:off x="5336017" y="486628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cxnSp>
        <p:nvCxnSpPr>
          <p:cNvPr id="44" name="Google Shape;945;p30">
            <a:extLst>
              <a:ext uri="{FF2B5EF4-FFF2-40B4-BE49-F238E27FC236}">
                <a16:creationId xmlns:a16="http://schemas.microsoft.com/office/drawing/2014/main" id="{B731E979-FDF7-4D74-B898-4F5A50E28EB0}"/>
              </a:ext>
            </a:extLst>
          </p:cNvPr>
          <p:cNvCxnSpPr/>
          <p:nvPr/>
        </p:nvCxnSpPr>
        <p:spPr>
          <a:xfrm flipH="1">
            <a:off x="6800850" y="3381375"/>
            <a:ext cx="276225" cy="187015"/>
          </a:xfrm>
          <a:prstGeom prst="straightConnector1">
            <a:avLst/>
          </a:prstGeom>
          <a:noFill/>
          <a:ln w="9525" cap="flat" cmpd="sng">
            <a:solidFill>
              <a:srgbClr val="FFFF00"/>
            </a:solidFill>
            <a:prstDash val="solid"/>
            <a:round/>
            <a:headEnd type="none" w="sm" len="sm"/>
            <a:tailEnd type="triangle" w="med" len="med"/>
          </a:ln>
        </p:spPr>
      </p:cxnSp>
      <p:cxnSp>
        <p:nvCxnSpPr>
          <p:cNvPr id="45" name="Google Shape;946;p30">
            <a:extLst>
              <a:ext uri="{FF2B5EF4-FFF2-40B4-BE49-F238E27FC236}">
                <a16:creationId xmlns:a16="http://schemas.microsoft.com/office/drawing/2014/main" id="{ADF1B7B0-C0BD-4628-9400-E17CC222D760}"/>
              </a:ext>
            </a:extLst>
          </p:cNvPr>
          <p:cNvCxnSpPr/>
          <p:nvPr/>
        </p:nvCxnSpPr>
        <p:spPr>
          <a:xfrm flipH="1">
            <a:off x="8625662" y="4410075"/>
            <a:ext cx="222512" cy="1391"/>
          </a:xfrm>
          <a:prstGeom prst="straightConnector1">
            <a:avLst/>
          </a:prstGeom>
          <a:noFill/>
          <a:ln w="9525" cap="flat" cmpd="sng">
            <a:solidFill>
              <a:srgbClr val="FFFF00"/>
            </a:solidFill>
            <a:prstDash val="solid"/>
            <a:round/>
            <a:headEnd type="none" w="sm" len="sm"/>
            <a:tailEnd type="triangle" w="med" len="med"/>
          </a:ln>
        </p:spPr>
      </p:cxnSp>
      <p:cxnSp>
        <p:nvCxnSpPr>
          <p:cNvPr id="46" name="Google Shape;947;p30">
            <a:extLst>
              <a:ext uri="{FF2B5EF4-FFF2-40B4-BE49-F238E27FC236}">
                <a16:creationId xmlns:a16="http://schemas.microsoft.com/office/drawing/2014/main" id="{175D25AA-DB22-42EB-B982-F6EE104F450F}"/>
              </a:ext>
            </a:extLst>
          </p:cNvPr>
          <p:cNvCxnSpPr/>
          <p:nvPr/>
        </p:nvCxnSpPr>
        <p:spPr>
          <a:xfrm flipH="1">
            <a:off x="6721608" y="2211139"/>
            <a:ext cx="276224" cy="8751"/>
          </a:xfrm>
          <a:prstGeom prst="straightConnector1">
            <a:avLst/>
          </a:prstGeom>
          <a:noFill/>
          <a:ln w="9525" cap="flat" cmpd="sng">
            <a:solidFill>
              <a:srgbClr val="FF0000"/>
            </a:solidFill>
            <a:prstDash val="solid"/>
            <a:round/>
            <a:headEnd type="none" w="sm" len="sm"/>
            <a:tailEnd type="triangle" w="med" len="med"/>
          </a:ln>
        </p:spPr>
      </p:cxnSp>
      <p:cxnSp>
        <p:nvCxnSpPr>
          <p:cNvPr id="47" name="Google Shape;948;p30">
            <a:extLst>
              <a:ext uri="{FF2B5EF4-FFF2-40B4-BE49-F238E27FC236}">
                <a16:creationId xmlns:a16="http://schemas.microsoft.com/office/drawing/2014/main" id="{815E1CD5-BD26-4643-B9AD-644AAD480788}"/>
              </a:ext>
            </a:extLst>
          </p:cNvPr>
          <p:cNvCxnSpPr/>
          <p:nvPr/>
        </p:nvCxnSpPr>
        <p:spPr>
          <a:xfrm>
            <a:off x="5921138" y="980791"/>
            <a:ext cx="71723" cy="62885"/>
          </a:xfrm>
          <a:prstGeom prst="straightConnector1">
            <a:avLst/>
          </a:prstGeom>
          <a:noFill/>
          <a:ln w="38100" cap="flat" cmpd="sng">
            <a:solidFill>
              <a:schemeClr val="accent6"/>
            </a:solidFill>
            <a:prstDash val="solid"/>
            <a:round/>
            <a:headEnd type="none" w="sm" len="sm"/>
            <a:tailEnd type="triangle" w="med" len="med"/>
          </a:ln>
        </p:spPr>
      </p:cxnSp>
      <p:cxnSp>
        <p:nvCxnSpPr>
          <p:cNvPr id="48" name="Google Shape;949;p30">
            <a:extLst>
              <a:ext uri="{FF2B5EF4-FFF2-40B4-BE49-F238E27FC236}">
                <a16:creationId xmlns:a16="http://schemas.microsoft.com/office/drawing/2014/main" id="{FC440152-9F8D-49BA-82CB-DDC54E3891AF}"/>
              </a:ext>
            </a:extLst>
          </p:cNvPr>
          <p:cNvCxnSpPr/>
          <p:nvPr/>
        </p:nvCxnSpPr>
        <p:spPr>
          <a:xfrm rot="10800000" flipH="1">
            <a:off x="5876738" y="2571681"/>
            <a:ext cx="53293" cy="54418"/>
          </a:xfrm>
          <a:prstGeom prst="straightConnector1">
            <a:avLst/>
          </a:prstGeom>
          <a:noFill/>
          <a:ln w="38100" cap="flat" cmpd="sng">
            <a:solidFill>
              <a:srgbClr val="FFFF00"/>
            </a:solidFill>
            <a:prstDash val="solid"/>
            <a:round/>
            <a:headEnd type="none" w="sm" len="sm"/>
            <a:tailEnd type="triangle" w="med" len="med"/>
          </a:ln>
        </p:spPr>
      </p:cxnSp>
      <p:cxnSp>
        <p:nvCxnSpPr>
          <p:cNvPr id="49" name="Google Shape;950;p30">
            <a:extLst>
              <a:ext uri="{FF2B5EF4-FFF2-40B4-BE49-F238E27FC236}">
                <a16:creationId xmlns:a16="http://schemas.microsoft.com/office/drawing/2014/main" id="{8276DA1B-A017-4682-80A4-0A7D974738BE}"/>
              </a:ext>
            </a:extLst>
          </p:cNvPr>
          <p:cNvCxnSpPr/>
          <p:nvPr/>
        </p:nvCxnSpPr>
        <p:spPr>
          <a:xfrm rot="10800000">
            <a:off x="6765772" y="2494561"/>
            <a:ext cx="47400" cy="54419"/>
          </a:xfrm>
          <a:prstGeom prst="straightConnector1">
            <a:avLst/>
          </a:prstGeom>
          <a:noFill/>
          <a:ln w="38100" cap="flat" cmpd="sng">
            <a:solidFill>
              <a:srgbClr val="FFFF00"/>
            </a:solidFill>
            <a:prstDash val="solid"/>
            <a:round/>
            <a:headEnd type="none" w="sm" len="sm"/>
            <a:tailEnd type="triangle" w="med" len="med"/>
          </a:ln>
        </p:spPr>
      </p:cxnSp>
      <p:cxnSp>
        <p:nvCxnSpPr>
          <p:cNvPr id="50" name="Google Shape;951;p30">
            <a:extLst>
              <a:ext uri="{FF2B5EF4-FFF2-40B4-BE49-F238E27FC236}">
                <a16:creationId xmlns:a16="http://schemas.microsoft.com/office/drawing/2014/main" id="{3D5DB2AC-4EB6-4A50-BF68-E1EDBB4BF5BA}"/>
              </a:ext>
            </a:extLst>
          </p:cNvPr>
          <p:cNvCxnSpPr/>
          <p:nvPr/>
        </p:nvCxnSpPr>
        <p:spPr>
          <a:xfrm flipH="1">
            <a:off x="6520718" y="980791"/>
            <a:ext cx="79396" cy="62885"/>
          </a:xfrm>
          <a:prstGeom prst="straightConnector1">
            <a:avLst/>
          </a:prstGeom>
          <a:noFill/>
          <a:ln w="38100" cap="flat" cmpd="sng">
            <a:solidFill>
              <a:schemeClr val="accent6"/>
            </a:solidFill>
            <a:prstDash val="solid"/>
            <a:round/>
            <a:headEnd type="none" w="sm" len="sm"/>
            <a:tailEnd type="triangle" w="med" len="med"/>
          </a:ln>
        </p:spPr>
      </p:cxnSp>
      <p:sp>
        <p:nvSpPr>
          <p:cNvPr id="51" name="Google Shape;952;p30">
            <a:extLst>
              <a:ext uri="{FF2B5EF4-FFF2-40B4-BE49-F238E27FC236}">
                <a16:creationId xmlns:a16="http://schemas.microsoft.com/office/drawing/2014/main" id="{4B5004D6-DD98-4C2E-AA42-35A911A2A6DB}"/>
              </a:ext>
            </a:extLst>
          </p:cNvPr>
          <p:cNvSpPr txBox="1"/>
          <p:nvPr/>
        </p:nvSpPr>
        <p:spPr>
          <a:xfrm>
            <a:off x="0" y="584684"/>
            <a:ext cx="5323065" cy="600134"/>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900" b="0" i="0" u="none" strike="noStrike" cap="none">
                <a:solidFill>
                  <a:srgbClr val="A4C2F4"/>
                </a:solidFill>
                <a:latin typeface="Arial"/>
                <a:ea typeface="Arial"/>
                <a:cs typeface="Arial"/>
                <a:sym typeface="Arial"/>
              </a:rPr>
              <a:t>Cerebral radiation necrosis </a:t>
            </a:r>
            <a:r>
              <a:rPr lang="en-US" sz="900" b="0" i="0" u="none" strike="noStrike" cap="none">
                <a:solidFill>
                  <a:schemeClr val="lt1"/>
                </a:solidFill>
                <a:latin typeface="Arial"/>
                <a:ea typeface="Arial"/>
                <a:cs typeface="Arial"/>
                <a:sym typeface="Arial"/>
              </a:rPr>
              <a:t>is a serious late delayed complication that manifests after a latency period of several months, although the range is broad and cases have been reported more than 10 years after irradiation.</a:t>
            </a:r>
            <a:endParaRPr sz="900" b="0" i="0" u="none" strike="noStrike" cap="none">
              <a:solidFill>
                <a:schemeClr val="lt1"/>
              </a:solidFill>
              <a:latin typeface="Arial"/>
              <a:ea typeface="Arial"/>
              <a:cs typeface="Arial"/>
              <a:sym typeface="Arial"/>
            </a:endParaRPr>
          </a:p>
        </p:txBody>
      </p:sp>
      <p:sp>
        <p:nvSpPr>
          <p:cNvPr id="52" name="Google Shape;953;p30">
            <a:extLst>
              <a:ext uri="{FF2B5EF4-FFF2-40B4-BE49-F238E27FC236}">
                <a16:creationId xmlns:a16="http://schemas.microsoft.com/office/drawing/2014/main" id="{72E36087-C62C-40A9-A497-5EEC6EE2ABD8}"/>
              </a:ext>
            </a:extLst>
          </p:cNvPr>
          <p:cNvSpPr txBox="1"/>
          <p:nvPr/>
        </p:nvSpPr>
        <p:spPr>
          <a:xfrm>
            <a:off x="0" y="1053590"/>
            <a:ext cx="5248344" cy="600134"/>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lt1"/>
                </a:solidFill>
                <a:latin typeface="Arial"/>
                <a:ea typeface="Arial"/>
                <a:cs typeface="Arial"/>
                <a:sym typeface="Arial"/>
              </a:rPr>
              <a:t>Radiation necrosis is more likely to </a:t>
            </a:r>
            <a:r>
              <a:rPr lang="en-US" sz="900" b="0" i="0" u="none" strike="noStrike" cap="none">
                <a:solidFill>
                  <a:srgbClr val="A4C2F4"/>
                </a:solidFill>
                <a:latin typeface="Arial"/>
                <a:ea typeface="Arial"/>
                <a:cs typeface="Arial"/>
                <a:sym typeface="Arial"/>
              </a:rPr>
              <a:t>occur when high doses per fraction </a:t>
            </a:r>
            <a:r>
              <a:rPr lang="en-US" sz="900" b="0" i="0" u="none" strike="noStrike" cap="none">
                <a:solidFill>
                  <a:schemeClr val="lt1"/>
                </a:solidFill>
                <a:latin typeface="Arial"/>
                <a:ea typeface="Arial"/>
                <a:cs typeface="Arial"/>
                <a:sym typeface="Arial"/>
              </a:rPr>
              <a:t>are administered, and </a:t>
            </a:r>
            <a:r>
              <a:rPr lang="en-US" sz="900" b="0" i="0" u="none" strike="noStrike" cap="none">
                <a:solidFill>
                  <a:srgbClr val="A4C2F4"/>
                </a:solidFill>
                <a:latin typeface="Arial"/>
                <a:ea typeface="Arial"/>
                <a:cs typeface="Arial"/>
                <a:sym typeface="Arial"/>
              </a:rPr>
              <a:t>combined use of chemotherapy with RT </a:t>
            </a:r>
            <a:r>
              <a:rPr lang="en-US" sz="900" b="0" i="0" u="none" strike="noStrike" cap="none">
                <a:solidFill>
                  <a:schemeClr val="lt1"/>
                </a:solidFill>
                <a:latin typeface="Arial"/>
                <a:ea typeface="Arial"/>
                <a:cs typeface="Arial"/>
                <a:sym typeface="Arial"/>
              </a:rPr>
              <a:t>may play a role in development of treatment-related necrosis.</a:t>
            </a:r>
            <a:endParaRPr sz="900" b="0" i="0" u="none" strike="noStrike" cap="none">
              <a:solidFill>
                <a:schemeClr val="lt1"/>
              </a:solidFill>
              <a:latin typeface="Arial"/>
              <a:ea typeface="Arial"/>
              <a:cs typeface="Arial"/>
              <a:sym typeface="Arial"/>
            </a:endParaRPr>
          </a:p>
        </p:txBody>
      </p:sp>
      <p:sp>
        <p:nvSpPr>
          <p:cNvPr id="53" name="Google Shape;954;p30">
            <a:extLst>
              <a:ext uri="{FF2B5EF4-FFF2-40B4-BE49-F238E27FC236}">
                <a16:creationId xmlns:a16="http://schemas.microsoft.com/office/drawing/2014/main" id="{702D6729-D39E-4308-884F-4E5BBF13E786}"/>
              </a:ext>
            </a:extLst>
          </p:cNvPr>
          <p:cNvSpPr txBox="1"/>
          <p:nvPr/>
        </p:nvSpPr>
        <p:spPr>
          <a:xfrm>
            <a:off x="2985463" y="2101754"/>
            <a:ext cx="2262632" cy="64629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a:solidFill>
                  <a:srgbClr val="FFFF00"/>
                </a:solidFill>
                <a:latin typeface="Arial"/>
                <a:ea typeface="Arial"/>
                <a:cs typeface="Arial"/>
                <a:sym typeface="Arial"/>
              </a:rPr>
              <a:t>57-year-old with locally advanced papillary thyroid carcinoma (A-arrow) and disseminated necrotizing leukoencephalopathy.</a:t>
            </a:r>
            <a:endParaRPr sz="900" b="0" i="0" u="none" strike="noStrike" cap="none">
              <a:solidFill>
                <a:srgbClr val="FFFF00"/>
              </a:solidFill>
              <a:latin typeface="Arial"/>
              <a:ea typeface="Arial"/>
              <a:cs typeface="Arial"/>
              <a:sym typeface="Arial"/>
            </a:endParaRPr>
          </a:p>
        </p:txBody>
      </p:sp>
      <p:sp>
        <p:nvSpPr>
          <p:cNvPr id="54" name="Google Shape;955;p30">
            <a:extLst>
              <a:ext uri="{FF2B5EF4-FFF2-40B4-BE49-F238E27FC236}">
                <a16:creationId xmlns:a16="http://schemas.microsoft.com/office/drawing/2014/main" id="{2C7B9EB7-0520-42D5-BA56-C8A2D908E94F}"/>
              </a:ext>
            </a:extLst>
          </p:cNvPr>
          <p:cNvSpPr txBox="1"/>
          <p:nvPr/>
        </p:nvSpPr>
        <p:spPr>
          <a:xfrm>
            <a:off x="-7231" y="1535256"/>
            <a:ext cx="5248344" cy="600134"/>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900" b="0" i="0" u="none" strike="noStrike" cap="none">
                <a:solidFill>
                  <a:srgbClr val="A4C2F4"/>
                </a:solidFill>
                <a:latin typeface="Arial"/>
                <a:ea typeface="Arial"/>
                <a:cs typeface="Arial"/>
                <a:sym typeface="Arial"/>
              </a:rPr>
              <a:t>Disseminated necrotizing leukoencephalopathy (DNL) </a:t>
            </a:r>
            <a:r>
              <a:rPr lang="en-US" sz="900" b="0" i="0" u="none" strike="noStrike" cap="none">
                <a:solidFill>
                  <a:schemeClr val="lt1"/>
                </a:solidFill>
                <a:latin typeface="Arial"/>
                <a:ea typeface="Arial"/>
                <a:cs typeface="Arial"/>
                <a:sym typeface="Arial"/>
              </a:rPr>
              <a:t>is an severe and potentially fatal form of leukoencephalopathy. Clinically, DNL is characterized by rapid deterioration of neurologic symptoms after treatment.</a:t>
            </a:r>
            <a:endParaRPr sz="900" b="0" i="0" u="none" strike="noStrike" cap="none">
              <a:solidFill>
                <a:schemeClr val="lt1"/>
              </a:solidFill>
              <a:latin typeface="Arial"/>
              <a:ea typeface="Arial"/>
              <a:cs typeface="Arial"/>
              <a:sym typeface="Arial"/>
            </a:endParaRPr>
          </a:p>
        </p:txBody>
      </p:sp>
      <p:sp>
        <p:nvSpPr>
          <p:cNvPr id="55" name="Google Shape;956;p30">
            <a:extLst>
              <a:ext uri="{FF2B5EF4-FFF2-40B4-BE49-F238E27FC236}">
                <a16:creationId xmlns:a16="http://schemas.microsoft.com/office/drawing/2014/main" id="{D8AADB56-B134-4E7B-AD85-19A65DFB7324}"/>
              </a:ext>
            </a:extLst>
          </p:cNvPr>
          <p:cNvSpPr txBox="1"/>
          <p:nvPr/>
        </p:nvSpPr>
        <p:spPr>
          <a:xfrm>
            <a:off x="3002636" y="2965763"/>
            <a:ext cx="2262632" cy="13387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Axial FLAIR image</a:t>
            </a:r>
            <a:r>
              <a:rPr lang="en-US" sz="900" b="0" i="0" u="none" strike="noStrike" cap="none" dirty="0">
                <a:solidFill>
                  <a:srgbClr val="FFFF00"/>
                </a:solidFill>
                <a:latin typeface="Arial"/>
                <a:ea typeface="Arial"/>
                <a:cs typeface="Arial"/>
                <a:sym typeface="Arial"/>
              </a:rPr>
              <a:t> (B) </a:t>
            </a:r>
            <a:r>
              <a:rPr lang="en-US" sz="900" b="0" i="0" u="none" strike="noStrike" cap="none" dirty="0">
                <a:solidFill>
                  <a:schemeClr val="lt1"/>
                </a:solidFill>
                <a:latin typeface="Arial"/>
                <a:ea typeface="Arial"/>
                <a:cs typeface="Arial"/>
                <a:sym typeface="Arial"/>
              </a:rPr>
              <a:t>and axial T2WI </a:t>
            </a:r>
            <a:r>
              <a:rPr lang="en-US" sz="900" b="0" i="0" u="none" strike="noStrike" cap="none" dirty="0">
                <a:solidFill>
                  <a:srgbClr val="FFFF00"/>
                </a:solidFill>
                <a:latin typeface="Arial"/>
                <a:ea typeface="Arial"/>
                <a:cs typeface="Arial"/>
                <a:sym typeface="Arial"/>
              </a:rPr>
              <a:t>(C) </a:t>
            </a:r>
            <a:r>
              <a:rPr lang="en-US" sz="900" b="0" i="0" u="none" strike="noStrike" cap="none" dirty="0">
                <a:solidFill>
                  <a:schemeClr val="lt1"/>
                </a:solidFill>
                <a:latin typeface="Arial"/>
                <a:ea typeface="Arial"/>
                <a:cs typeface="Arial"/>
                <a:sym typeface="Arial"/>
              </a:rPr>
              <a:t>shows symmetric diffuse white matter hyperintensity </a:t>
            </a:r>
            <a:r>
              <a:rPr lang="en-US" sz="900" b="0" i="0" u="none" strike="noStrike" cap="none" dirty="0">
                <a:solidFill>
                  <a:srgbClr val="FFFF00"/>
                </a:solidFill>
                <a:latin typeface="Arial"/>
                <a:ea typeface="Arial"/>
                <a:cs typeface="Arial"/>
                <a:sym typeface="Arial"/>
              </a:rPr>
              <a:t>(arrowheads). </a:t>
            </a:r>
            <a:r>
              <a:rPr lang="en-US" sz="900" b="0" i="0" u="none" strike="noStrike" cap="none" dirty="0">
                <a:solidFill>
                  <a:schemeClr val="lt1"/>
                </a:solidFill>
                <a:latin typeface="Arial"/>
                <a:ea typeface="Arial"/>
                <a:cs typeface="Arial"/>
                <a:sym typeface="Arial"/>
              </a:rPr>
              <a:t>There is also heterogeneous lesion</a:t>
            </a:r>
            <a:r>
              <a:rPr lang="en-US" sz="900" b="0" i="0" u="none" strike="noStrike" cap="none" dirty="0">
                <a:solidFill>
                  <a:srgbClr val="FFFF00"/>
                </a:solidFill>
                <a:latin typeface="Arial"/>
                <a:ea typeface="Arial"/>
                <a:cs typeface="Arial"/>
                <a:sym typeface="Arial"/>
              </a:rPr>
              <a:t> </a:t>
            </a:r>
            <a:r>
              <a:rPr lang="en-US" sz="900" b="0" i="0" u="none" strike="noStrike" cap="none" dirty="0">
                <a:solidFill>
                  <a:schemeClr val="lt1"/>
                </a:solidFill>
                <a:latin typeface="Arial"/>
                <a:ea typeface="Arial"/>
                <a:cs typeface="Arial"/>
                <a:sym typeface="Arial"/>
              </a:rPr>
              <a:t>on the left periventricular WM </a:t>
            </a:r>
            <a:r>
              <a:rPr lang="en-US" sz="900" b="0" i="0" u="none" strike="noStrike" cap="none" dirty="0">
                <a:solidFill>
                  <a:srgbClr val="FF0000"/>
                </a:solidFill>
                <a:latin typeface="Arial"/>
                <a:ea typeface="Arial"/>
                <a:cs typeface="Arial"/>
                <a:sym typeface="Arial"/>
              </a:rPr>
              <a:t>(B-red arrow and C-red dots).</a:t>
            </a:r>
            <a:r>
              <a:rPr lang="en-US" sz="900" b="0" i="0" u="none" strike="noStrike" cap="none" dirty="0">
                <a:solidFill>
                  <a:schemeClr val="lt1"/>
                </a:solidFill>
                <a:latin typeface="Arial"/>
                <a:ea typeface="Arial"/>
                <a:cs typeface="Arial"/>
                <a:sym typeface="Arial"/>
              </a:rPr>
              <a:t> Coronal </a:t>
            </a:r>
            <a:r>
              <a:rPr lang="en-US" sz="900" b="0" i="0" u="none" strike="noStrike" cap="none" dirty="0">
                <a:solidFill>
                  <a:srgbClr val="FFFF00"/>
                </a:solidFill>
                <a:latin typeface="Arial"/>
                <a:ea typeface="Arial"/>
                <a:cs typeface="Arial"/>
                <a:sym typeface="Arial"/>
              </a:rPr>
              <a:t>(D) </a:t>
            </a:r>
            <a:r>
              <a:rPr lang="en-US" sz="900" b="0" i="0" u="none" strike="noStrike" cap="none" dirty="0">
                <a:solidFill>
                  <a:schemeClr val="lt1"/>
                </a:solidFill>
                <a:latin typeface="Arial"/>
                <a:ea typeface="Arial"/>
                <a:cs typeface="Arial"/>
                <a:sym typeface="Arial"/>
              </a:rPr>
              <a:t>and axial T1W-Gd </a:t>
            </a:r>
            <a:r>
              <a:rPr lang="en-US" sz="900" b="0" i="0" u="none" strike="noStrike" cap="none" dirty="0">
                <a:solidFill>
                  <a:srgbClr val="FFFF00"/>
                </a:solidFill>
                <a:latin typeface="Arial"/>
                <a:ea typeface="Arial"/>
                <a:cs typeface="Arial"/>
                <a:sym typeface="Arial"/>
              </a:rPr>
              <a:t>(E)</a:t>
            </a:r>
            <a:r>
              <a:rPr lang="en-US" sz="900" b="0" i="0" u="none" strike="noStrike" cap="none" dirty="0">
                <a:solidFill>
                  <a:schemeClr val="lt1"/>
                </a:solidFill>
                <a:latin typeface="Arial"/>
                <a:ea typeface="Arial"/>
                <a:cs typeface="Arial"/>
                <a:sym typeface="Arial"/>
              </a:rPr>
              <a:t> images shows peripheral enhancing pattern and central necrosis </a:t>
            </a:r>
            <a:r>
              <a:rPr lang="en-US" sz="900" b="0" i="0" u="none" strike="noStrike" cap="none" dirty="0">
                <a:solidFill>
                  <a:srgbClr val="FFFF00"/>
                </a:solidFill>
                <a:latin typeface="Arial"/>
                <a:ea typeface="Arial"/>
                <a:cs typeface="Arial"/>
                <a:sym typeface="Arial"/>
              </a:rPr>
              <a:t>(arrows).</a:t>
            </a:r>
            <a:endParaRPr sz="900" b="0" i="0" u="none" strike="noStrike" cap="none" dirty="0">
              <a:solidFill>
                <a:srgbClr val="FFFF00"/>
              </a:solidFill>
              <a:latin typeface="Arial"/>
              <a:ea typeface="Arial"/>
              <a:cs typeface="Arial"/>
              <a:sym typeface="Arial"/>
            </a:endParaRPr>
          </a:p>
        </p:txBody>
      </p:sp>
      <p:cxnSp>
        <p:nvCxnSpPr>
          <p:cNvPr id="56" name="Google Shape;957;p30">
            <a:extLst>
              <a:ext uri="{FF2B5EF4-FFF2-40B4-BE49-F238E27FC236}">
                <a16:creationId xmlns:a16="http://schemas.microsoft.com/office/drawing/2014/main" id="{2EEA280C-A3DB-44D1-97E8-EDE27F8669C3}"/>
              </a:ext>
            </a:extLst>
          </p:cNvPr>
          <p:cNvCxnSpPr/>
          <p:nvPr/>
        </p:nvCxnSpPr>
        <p:spPr>
          <a:xfrm flipH="1">
            <a:off x="2397240" y="2775351"/>
            <a:ext cx="440870" cy="553204"/>
          </a:xfrm>
          <a:prstGeom prst="straightConnector1">
            <a:avLst/>
          </a:prstGeom>
          <a:noFill/>
          <a:ln w="9525" cap="flat" cmpd="sng">
            <a:solidFill>
              <a:srgbClr val="FFFF00"/>
            </a:solidFill>
            <a:prstDash val="solid"/>
            <a:round/>
            <a:headEnd type="none" w="sm" len="sm"/>
            <a:tailEnd type="triangle" w="med" len="med"/>
          </a:ln>
        </p:spPr>
      </p:cxnSp>
      <p:sp>
        <p:nvSpPr>
          <p:cNvPr id="57" name="Google Shape;958;p30">
            <a:extLst>
              <a:ext uri="{FF2B5EF4-FFF2-40B4-BE49-F238E27FC236}">
                <a16:creationId xmlns:a16="http://schemas.microsoft.com/office/drawing/2014/main" id="{3C27EE0B-A44B-4CEE-A824-697C043EF0A9}"/>
              </a:ext>
            </a:extLst>
          </p:cNvPr>
          <p:cNvSpPr/>
          <p:nvPr/>
        </p:nvSpPr>
        <p:spPr>
          <a:xfrm>
            <a:off x="8048651" y="1696246"/>
            <a:ext cx="806452" cy="690626"/>
          </a:xfrm>
          <a:prstGeom prst="ellipse">
            <a:avLst/>
          </a:prstGeom>
          <a:noFill/>
          <a:ln w="25400" cap="flat" cmpd="sng">
            <a:solidFill>
              <a:srgbClr val="FF00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58" name="Google Shape;959;p30">
            <a:extLst>
              <a:ext uri="{FF2B5EF4-FFF2-40B4-BE49-F238E27FC236}">
                <a16:creationId xmlns:a16="http://schemas.microsoft.com/office/drawing/2014/main" id="{D46FF1B3-06A5-4EAA-977E-12A4D3E39ADD}"/>
              </a:ext>
            </a:extLst>
          </p:cNvPr>
          <p:cNvCxnSpPr/>
          <p:nvPr/>
        </p:nvCxnSpPr>
        <p:spPr>
          <a:xfrm>
            <a:off x="7749200" y="980791"/>
            <a:ext cx="71723" cy="62885"/>
          </a:xfrm>
          <a:prstGeom prst="straightConnector1">
            <a:avLst/>
          </a:prstGeom>
          <a:noFill/>
          <a:ln w="38100" cap="flat" cmpd="sng">
            <a:solidFill>
              <a:schemeClr val="accent6"/>
            </a:solidFill>
            <a:prstDash val="solid"/>
            <a:round/>
            <a:headEnd type="none" w="sm" len="sm"/>
            <a:tailEnd type="triangle" w="med" len="med"/>
          </a:ln>
        </p:spPr>
      </p:cxnSp>
      <p:cxnSp>
        <p:nvCxnSpPr>
          <p:cNvPr id="59" name="Google Shape;960;p30">
            <a:extLst>
              <a:ext uri="{FF2B5EF4-FFF2-40B4-BE49-F238E27FC236}">
                <a16:creationId xmlns:a16="http://schemas.microsoft.com/office/drawing/2014/main" id="{2F5CB0FF-15BF-4298-A641-09844618B723}"/>
              </a:ext>
            </a:extLst>
          </p:cNvPr>
          <p:cNvCxnSpPr/>
          <p:nvPr/>
        </p:nvCxnSpPr>
        <p:spPr>
          <a:xfrm rot="10800000" flipH="1">
            <a:off x="7704800" y="2571681"/>
            <a:ext cx="53293" cy="54418"/>
          </a:xfrm>
          <a:prstGeom prst="straightConnector1">
            <a:avLst/>
          </a:prstGeom>
          <a:noFill/>
          <a:ln w="38100" cap="flat" cmpd="sng">
            <a:solidFill>
              <a:srgbClr val="FFFF00"/>
            </a:solidFill>
            <a:prstDash val="solid"/>
            <a:round/>
            <a:headEnd type="none" w="sm" len="sm"/>
            <a:tailEnd type="triangle" w="med" len="med"/>
          </a:ln>
        </p:spPr>
      </p:cxnSp>
      <p:cxnSp>
        <p:nvCxnSpPr>
          <p:cNvPr id="60" name="Google Shape;961;p30">
            <a:extLst>
              <a:ext uri="{FF2B5EF4-FFF2-40B4-BE49-F238E27FC236}">
                <a16:creationId xmlns:a16="http://schemas.microsoft.com/office/drawing/2014/main" id="{EDB6CF66-EE25-42B1-926B-3A767DCF23CA}"/>
              </a:ext>
            </a:extLst>
          </p:cNvPr>
          <p:cNvCxnSpPr/>
          <p:nvPr/>
        </p:nvCxnSpPr>
        <p:spPr>
          <a:xfrm rot="10800000">
            <a:off x="8593834" y="2494561"/>
            <a:ext cx="47400" cy="54419"/>
          </a:xfrm>
          <a:prstGeom prst="straightConnector1">
            <a:avLst/>
          </a:prstGeom>
          <a:noFill/>
          <a:ln w="38100" cap="flat" cmpd="sng">
            <a:solidFill>
              <a:srgbClr val="FFFF00"/>
            </a:solidFill>
            <a:prstDash val="solid"/>
            <a:round/>
            <a:headEnd type="none" w="sm" len="sm"/>
            <a:tailEnd type="triangle" w="med" len="med"/>
          </a:ln>
        </p:spPr>
      </p:cxnSp>
      <p:cxnSp>
        <p:nvCxnSpPr>
          <p:cNvPr id="61" name="Google Shape;962;p30">
            <a:extLst>
              <a:ext uri="{FF2B5EF4-FFF2-40B4-BE49-F238E27FC236}">
                <a16:creationId xmlns:a16="http://schemas.microsoft.com/office/drawing/2014/main" id="{13DCC6D5-474B-4432-B9DF-DF4CFE5BA6F7}"/>
              </a:ext>
            </a:extLst>
          </p:cNvPr>
          <p:cNvCxnSpPr/>
          <p:nvPr/>
        </p:nvCxnSpPr>
        <p:spPr>
          <a:xfrm flipH="1">
            <a:off x="8348780" y="980791"/>
            <a:ext cx="79396" cy="62885"/>
          </a:xfrm>
          <a:prstGeom prst="straightConnector1">
            <a:avLst/>
          </a:prstGeom>
          <a:noFill/>
          <a:ln w="38100" cap="flat" cmpd="sng">
            <a:solidFill>
              <a:schemeClr val="accent6"/>
            </a:solidFill>
            <a:prstDash val="solid"/>
            <a:round/>
            <a:headEnd type="none" w="sm" len="sm"/>
            <a:tailEnd type="triangle" w="med" len="med"/>
          </a:ln>
        </p:spPr>
      </p:cxnSp>
    </p:spTree>
    <p:extLst>
      <p:ext uri="{BB962C8B-B14F-4D97-AF65-F5344CB8AC3E}">
        <p14:creationId xmlns:p14="http://schemas.microsoft.com/office/powerpoint/2010/main" val="82897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0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0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0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0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0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0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0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1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2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2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2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2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92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899"/>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900"/>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901"/>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902"/>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903"/>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904"/>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905"/>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906"/>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907"/>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908"/>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909"/>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910"/>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911"/>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912"/>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913"/>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914"/>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915"/>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916"/>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917"/>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918"/>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919"/>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920"/>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921"/>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922"/>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923"/>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924"/>
                                        </p:tgtEl>
                                        <p:attrNameLst>
                                          <p:attrName>style.visibility</p:attrName>
                                        </p:attrNameLst>
                                      </p:cBhvr>
                                      <p:to>
                                        <p:strVal val="hidden"/>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2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30"/>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31"/>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32"/>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33"/>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3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35"/>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3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37"/>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3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39"/>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4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41"/>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4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43"/>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44"/>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4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46"/>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47"/>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48"/>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49"/>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5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5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52"/>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53"/>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54"/>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55"/>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56"/>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57"/>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58"/>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59"/>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60"/>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9" grpId="0"/>
      <p:bldP spid="899" grpId="1"/>
      <p:bldP spid="900" grpId="0"/>
      <p:bldP spid="900" grpId="1"/>
      <p:bldP spid="904" grpId="0"/>
      <p:bldP spid="904" grpId="1"/>
      <p:bldP spid="906" grpId="0"/>
      <p:bldP spid="906" grpId="1"/>
      <p:bldP spid="908" grpId="0"/>
      <p:bldP spid="908" grpId="1"/>
      <p:bldP spid="910" grpId="0"/>
      <p:bldP spid="910" grpId="1"/>
      <p:bldP spid="29" grpId="0"/>
      <p:bldP spid="35" grpId="0"/>
      <p:bldP spid="37" grpId="0"/>
      <p:bldP spid="39" grpId="0"/>
      <p:bldP spid="41" grpId="0"/>
      <p:bldP spid="43" grpId="0"/>
      <p:bldP spid="51" grpId="0"/>
      <p:bldP spid="52" grpId="0"/>
      <p:bldP spid="53" grpId="0"/>
      <p:bldP spid="54" grpId="0"/>
      <p:bldP spid="55" grpId="0"/>
      <p:bldP spid="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pic>
        <p:nvPicPr>
          <p:cNvPr id="967" name="Google Shape;967;p31"/>
          <p:cNvPicPr preferRelativeResize="0"/>
          <p:nvPr/>
        </p:nvPicPr>
        <p:blipFill rotWithShape="1">
          <a:blip r:embed="rId3">
            <a:alphaModFix/>
          </a:blip>
          <a:srcRect/>
          <a:stretch/>
        </p:blipFill>
        <p:spPr>
          <a:xfrm>
            <a:off x="5648596" y="707885"/>
            <a:ext cx="1690773" cy="2130499"/>
          </a:xfrm>
          <a:prstGeom prst="rect">
            <a:avLst/>
          </a:prstGeom>
          <a:noFill/>
          <a:ln>
            <a:noFill/>
          </a:ln>
        </p:spPr>
      </p:pic>
      <p:pic>
        <p:nvPicPr>
          <p:cNvPr id="968" name="Google Shape;968;p31"/>
          <p:cNvPicPr preferRelativeResize="0"/>
          <p:nvPr/>
        </p:nvPicPr>
        <p:blipFill rotWithShape="1">
          <a:blip r:embed="rId4">
            <a:alphaModFix/>
          </a:blip>
          <a:srcRect/>
          <a:stretch/>
        </p:blipFill>
        <p:spPr>
          <a:xfrm>
            <a:off x="7339369" y="682221"/>
            <a:ext cx="1707022" cy="2110427"/>
          </a:xfrm>
          <a:prstGeom prst="rect">
            <a:avLst/>
          </a:prstGeom>
          <a:noFill/>
          <a:ln>
            <a:noFill/>
          </a:ln>
        </p:spPr>
      </p:pic>
      <p:pic>
        <p:nvPicPr>
          <p:cNvPr id="969" name="Google Shape;969;p31"/>
          <p:cNvPicPr preferRelativeResize="0"/>
          <p:nvPr/>
        </p:nvPicPr>
        <p:blipFill rotWithShape="1">
          <a:blip r:embed="rId5">
            <a:alphaModFix/>
          </a:blip>
          <a:srcRect/>
          <a:stretch/>
        </p:blipFill>
        <p:spPr>
          <a:xfrm>
            <a:off x="5648596" y="2810358"/>
            <a:ext cx="1690773" cy="2201679"/>
          </a:xfrm>
          <a:prstGeom prst="rect">
            <a:avLst/>
          </a:prstGeom>
          <a:noFill/>
          <a:ln>
            <a:noFill/>
          </a:ln>
        </p:spPr>
      </p:pic>
      <p:pic>
        <p:nvPicPr>
          <p:cNvPr id="970" name="Google Shape;970;p31"/>
          <p:cNvPicPr preferRelativeResize="0"/>
          <p:nvPr/>
        </p:nvPicPr>
        <p:blipFill rotWithShape="1">
          <a:blip r:embed="rId6">
            <a:alphaModFix/>
          </a:blip>
          <a:srcRect/>
          <a:stretch/>
        </p:blipFill>
        <p:spPr>
          <a:xfrm>
            <a:off x="7339369" y="2792648"/>
            <a:ext cx="1717523" cy="2201680"/>
          </a:xfrm>
          <a:prstGeom prst="rect">
            <a:avLst/>
          </a:prstGeom>
          <a:noFill/>
          <a:ln>
            <a:noFill/>
          </a:ln>
        </p:spPr>
      </p:pic>
      <p:pic>
        <p:nvPicPr>
          <p:cNvPr id="971" name="Google Shape;971;p31"/>
          <p:cNvPicPr preferRelativeResize="0"/>
          <p:nvPr/>
        </p:nvPicPr>
        <p:blipFill rotWithShape="1">
          <a:blip r:embed="rId7">
            <a:alphaModFix/>
          </a:blip>
          <a:srcRect/>
          <a:stretch/>
        </p:blipFill>
        <p:spPr>
          <a:xfrm>
            <a:off x="124531" y="707884"/>
            <a:ext cx="1710543" cy="2105868"/>
          </a:xfrm>
          <a:prstGeom prst="rect">
            <a:avLst/>
          </a:prstGeom>
          <a:noFill/>
          <a:ln>
            <a:noFill/>
          </a:ln>
        </p:spPr>
      </p:pic>
      <p:pic>
        <p:nvPicPr>
          <p:cNvPr id="972" name="Google Shape;972;p31"/>
          <p:cNvPicPr preferRelativeResize="0"/>
          <p:nvPr/>
        </p:nvPicPr>
        <p:blipFill rotWithShape="1">
          <a:blip r:embed="rId8">
            <a:alphaModFix/>
          </a:blip>
          <a:srcRect/>
          <a:stretch/>
        </p:blipFill>
        <p:spPr>
          <a:xfrm>
            <a:off x="119219" y="2816545"/>
            <a:ext cx="1659502" cy="2195492"/>
          </a:xfrm>
          <a:prstGeom prst="rect">
            <a:avLst/>
          </a:prstGeom>
          <a:noFill/>
          <a:ln>
            <a:noFill/>
          </a:ln>
        </p:spPr>
      </p:pic>
      <p:pic>
        <p:nvPicPr>
          <p:cNvPr id="973" name="Google Shape;973;p31"/>
          <p:cNvPicPr preferRelativeResize="0"/>
          <p:nvPr/>
        </p:nvPicPr>
        <p:blipFill rotWithShape="1">
          <a:blip r:embed="rId9">
            <a:alphaModFix/>
          </a:blip>
          <a:srcRect/>
          <a:stretch/>
        </p:blipFill>
        <p:spPr>
          <a:xfrm>
            <a:off x="1759470" y="2805749"/>
            <a:ext cx="1710024" cy="2201680"/>
          </a:xfrm>
          <a:prstGeom prst="rect">
            <a:avLst/>
          </a:prstGeom>
          <a:noFill/>
          <a:ln>
            <a:noFill/>
          </a:ln>
        </p:spPr>
      </p:pic>
      <p:pic>
        <p:nvPicPr>
          <p:cNvPr id="974" name="Google Shape;974;p31"/>
          <p:cNvPicPr preferRelativeResize="0"/>
          <p:nvPr/>
        </p:nvPicPr>
        <p:blipFill rotWithShape="1">
          <a:blip r:embed="rId10">
            <a:alphaModFix/>
          </a:blip>
          <a:srcRect/>
          <a:stretch/>
        </p:blipFill>
        <p:spPr>
          <a:xfrm>
            <a:off x="1826974" y="711279"/>
            <a:ext cx="1661771" cy="2099078"/>
          </a:xfrm>
          <a:prstGeom prst="rect">
            <a:avLst/>
          </a:prstGeom>
          <a:noFill/>
          <a:ln>
            <a:noFill/>
          </a:ln>
        </p:spPr>
      </p:pic>
      <p:sp>
        <p:nvSpPr>
          <p:cNvPr id="975" name="Google Shape;975;p31"/>
          <p:cNvSpPr txBox="1"/>
          <p:nvPr/>
        </p:nvSpPr>
        <p:spPr>
          <a:xfrm>
            <a:off x="1235413" y="21060"/>
            <a:ext cx="7908587"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900" b="1" i="0" u="none" strike="noStrike" cap="none">
                <a:solidFill>
                  <a:schemeClr val="lt1"/>
                </a:solidFill>
                <a:latin typeface="Arial"/>
                <a:ea typeface="Arial"/>
                <a:cs typeface="Arial"/>
                <a:sym typeface="Arial"/>
              </a:rPr>
              <a:t>Radiotherapy :  </a:t>
            </a:r>
            <a:r>
              <a:rPr lang="en-US" sz="1900" b="1" i="0" u="none" strike="noStrike" cap="none">
                <a:solidFill>
                  <a:srgbClr val="A4C2F4"/>
                </a:solidFill>
                <a:latin typeface="Arial"/>
                <a:ea typeface="Arial"/>
                <a:cs typeface="Arial"/>
                <a:sym typeface="Arial"/>
              </a:rPr>
              <a:t>Disseminated Necrotizing Leukoencephalopathy</a:t>
            </a:r>
            <a:endParaRPr/>
          </a:p>
        </p:txBody>
      </p:sp>
      <p:sp>
        <p:nvSpPr>
          <p:cNvPr id="976" name="Google Shape;976;p31"/>
          <p:cNvSpPr txBox="1"/>
          <p:nvPr/>
        </p:nvSpPr>
        <p:spPr>
          <a:xfrm>
            <a:off x="3479292" y="2210897"/>
            <a:ext cx="2205644" cy="86173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4-year-old girl with acute myeloid leukemia (AML) treated 6 months ago with </a:t>
            </a:r>
            <a:r>
              <a:rPr lang="en-US" sz="1000" b="0" i="0" u="none" strike="noStrike" cap="none" dirty="0">
                <a:solidFill>
                  <a:srgbClr val="91AEDC"/>
                </a:solidFill>
                <a:latin typeface="Arial"/>
                <a:ea typeface="Arial"/>
                <a:cs typeface="Arial"/>
                <a:sym typeface="Arial"/>
              </a:rPr>
              <a:t>radiotherapy and intrathecal methotrexate</a:t>
            </a:r>
            <a:r>
              <a:rPr lang="en-US" sz="1000" b="0" i="0" u="none" strike="noStrike" cap="none" dirty="0">
                <a:solidFill>
                  <a:srgbClr val="FFFF00"/>
                </a:solidFill>
                <a:latin typeface="Arial"/>
                <a:ea typeface="Arial"/>
                <a:cs typeface="Arial"/>
                <a:sym typeface="Arial"/>
              </a:rPr>
              <a:t>, presenting </a:t>
            </a:r>
            <a:r>
              <a:rPr lang="en-US" sz="1000" b="0" i="0" u="none" strike="noStrike" cap="none" dirty="0" err="1">
                <a:solidFill>
                  <a:srgbClr val="FFFF00"/>
                </a:solidFill>
                <a:latin typeface="Arial"/>
                <a:ea typeface="Arial"/>
                <a:cs typeface="Arial"/>
                <a:sym typeface="Arial"/>
              </a:rPr>
              <a:t>confusional</a:t>
            </a:r>
            <a:r>
              <a:rPr lang="en-US" sz="1000" b="0" i="0" u="none" strike="noStrike" cap="none" dirty="0">
                <a:solidFill>
                  <a:srgbClr val="FFFF00"/>
                </a:solidFill>
                <a:latin typeface="Arial"/>
                <a:ea typeface="Arial"/>
                <a:cs typeface="Arial"/>
                <a:sym typeface="Arial"/>
              </a:rPr>
              <a:t> states.</a:t>
            </a:r>
            <a:endParaRPr sz="1000" b="0" i="0" u="none" strike="noStrike" cap="none" dirty="0">
              <a:solidFill>
                <a:srgbClr val="FFFF00"/>
              </a:solidFill>
              <a:latin typeface="Arial"/>
              <a:ea typeface="Arial"/>
              <a:cs typeface="Arial"/>
              <a:sym typeface="Arial"/>
            </a:endParaRPr>
          </a:p>
        </p:txBody>
      </p:sp>
      <p:sp>
        <p:nvSpPr>
          <p:cNvPr id="977" name="Google Shape;977;p31"/>
          <p:cNvSpPr txBox="1"/>
          <p:nvPr/>
        </p:nvSpPr>
        <p:spPr>
          <a:xfrm>
            <a:off x="3447484" y="3157206"/>
            <a:ext cx="2198269" cy="116951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Baseline MRI </a:t>
            </a:r>
            <a:r>
              <a:rPr lang="en-US" sz="1000" b="0" i="0" u="none" strike="noStrike" cap="none" dirty="0">
                <a:solidFill>
                  <a:srgbClr val="FFFF00"/>
                </a:solidFill>
                <a:latin typeface="Arial"/>
                <a:ea typeface="Arial"/>
                <a:cs typeface="Arial"/>
                <a:sym typeface="Arial"/>
              </a:rPr>
              <a:t>(A-D): </a:t>
            </a:r>
            <a:r>
              <a:rPr lang="en-US" sz="1000" b="0" i="0" u="none" strike="noStrike" cap="none" dirty="0">
                <a:solidFill>
                  <a:schemeClr val="lt1"/>
                </a:solidFill>
                <a:latin typeface="Arial"/>
                <a:ea typeface="Arial"/>
                <a:cs typeface="Arial"/>
                <a:sym typeface="Arial"/>
              </a:rPr>
              <a:t>Axial FLAIR </a:t>
            </a:r>
            <a:r>
              <a:rPr lang="en-US" sz="1000" b="0" i="0" u="none" strike="noStrike" cap="none" dirty="0">
                <a:solidFill>
                  <a:srgbClr val="FFFF00"/>
                </a:solidFill>
                <a:latin typeface="Arial"/>
                <a:ea typeface="Arial"/>
                <a:cs typeface="Arial"/>
                <a:sym typeface="Arial"/>
              </a:rPr>
              <a:t>(A and B) </a:t>
            </a:r>
            <a:r>
              <a:rPr lang="en-US" sz="1000" b="0" i="0" u="none" strike="noStrike" cap="none" dirty="0">
                <a:solidFill>
                  <a:schemeClr val="lt1"/>
                </a:solidFill>
                <a:latin typeface="Arial"/>
                <a:ea typeface="Arial"/>
                <a:cs typeface="Arial"/>
                <a:sym typeface="Arial"/>
              </a:rPr>
              <a:t>and axial T1W-Gd image s </a:t>
            </a:r>
            <a:r>
              <a:rPr lang="en-US" sz="1000" b="0" i="0" u="none" strike="noStrike" cap="none" dirty="0">
                <a:solidFill>
                  <a:srgbClr val="FFFF00"/>
                </a:solidFill>
                <a:latin typeface="Arial"/>
                <a:ea typeface="Arial"/>
                <a:cs typeface="Arial"/>
                <a:sym typeface="Arial"/>
              </a:rPr>
              <a:t>(C and D)</a:t>
            </a:r>
            <a:r>
              <a:rPr lang="en-US" sz="1000" b="0" i="0" u="none" strike="noStrike" cap="none" dirty="0">
                <a:solidFill>
                  <a:schemeClr val="lt1"/>
                </a:solidFill>
                <a:latin typeface="Arial"/>
                <a:ea typeface="Arial"/>
                <a:cs typeface="Arial"/>
                <a:sym typeface="Arial"/>
              </a:rPr>
              <a:t> show hyperintensity  in pons and periventricular WM. After two months, MRI control </a:t>
            </a:r>
            <a:r>
              <a:rPr lang="en-US" sz="1000" b="0" i="0" u="none" strike="noStrike" cap="none" dirty="0">
                <a:solidFill>
                  <a:srgbClr val="FFFF00"/>
                </a:solidFill>
                <a:latin typeface="Arial"/>
                <a:ea typeface="Arial"/>
                <a:cs typeface="Arial"/>
                <a:sym typeface="Arial"/>
              </a:rPr>
              <a:t>(E-H) </a:t>
            </a:r>
            <a:r>
              <a:rPr lang="en-US" sz="1000" b="0" i="0" u="none" strike="noStrike" cap="none" dirty="0">
                <a:solidFill>
                  <a:schemeClr val="lt1"/>
                </a:solidFill>
                <a:latin typeface="Arial"/>
                <a:ea typeface="Arial"/>
                <a:cs typeface="Arial"/>
                <a:sym typeface="Arial"/>
              </a:rPr>
              <a:t>show disseminated necrotizing leukoencephalopathy </a:t>
            </a:r>
            <a:r>
              <a:rPr lang="en-US" sz="1000" b="0" i="0" u="none" strike="noStrike" cap="none" dirty="0">
                <a:solidFill>
                  <a:srgbClr val="FFFF00"/>
                </a:solidFill>
                <a:latin typeface="Arial"/>
                <a:ea typeface="Arial"/>
                <a:cs typeface="Arial"/>
                <a:sym typeface="Arial"/>
              </a:rPr>
              <a:t>(G,H-arrows).</a:t>
            </a:r>
            <a:endParaRPr sz="1000" b="0" i="0" u="none" strike="noStrike" cap="none" dirty="0">
              <a:solidFill>
                <a:srgbClr val="FFFF00"/>
              </a:solidFill>
              <a:latin typeface="Arial"/>
              <a:ea typeface="Arial"/>
              <a:cs typeface="Arial"/>
              <a:sym typeface="Arial"/>
            </a:endParaRPr>
          </a:p>
        </p:txBody>
      </p:sp>
      <p:sp>
        <p:nvSpPr>
          <p:cNvPr id="978" name="Google Shape;978;p31"/>
          <p:cNvSpPr txBox="1"/>
          <p:nvPr/>
        </p:nvSpPr>
        <p:spPr>
          <a:xfrm>
            <a:off x="4652981" y="1863359"/>
            <a:ext cx="1601781"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chemeClr val="lt1"/>
                </a:solidFill>
                <a:latin typeface="Arial"/>
                <a:ea typeface="Arial"/>
                <a:cs typeface="Arial"/>
                <a:sym typeface="Arial"/>
              </a:rPr>
              <a:t>After 2 months</a:t>
            </a:r>
            <a:endParaRPr sz="1050" b="0" i="0" u="none" strike="noStrike" cap="none">
              <a:solidFill>
                <a:schemeClr val="lt1"/>
              </a:solidFill>
              <a:latin typeface="Arial"/>
              <a:ea typeface="Arial"/>
              <a:cs typeface="Arial"/>
              <a:sym typeface="Arial"/>
            </a:endParaRPr>
          </a:p>
        </p:txBody>
      </p:sp>
      <p:sp>
        <p:nvSpPr>
          <p:cNvPr id="979" name="Google Shape;979;p31"/>
          <p:cNvSpPr txBox="1"/>
          <p:nvPr/>
        </p:nvSpPr>
        <p:spPr>
          <a:xfrm>
            <a:off x="3469494" y="1124420"/>
            <a:ext cx="1808560"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dirty="0">
                <a:solidFill>
                  <a:schemeClr val="lt1"/>
                </a:solidFill>
              </a:rPr>
              <a:t>Baseline</a:t>
            </a:r>
            <a:r>
              <a:rPr lang="en-US" sz="1050" b="0" i="0" u="none" strike="noStrike" cap="none" dirty="0">
                <a:solidFill>
                  <a:schemeClr val="lt1"/>
                </a:solidFill>
                <a:latin typeface="Arial"/>
                <a:ea typeface="Arial"/>
                <a:cs typeface="Arial"/>
                <a:sym typeface="Arial"/>
              </a:rPr>
              <a:t> MRI</a:t>
            </a:r>
            <a:endParaRPr sz="1050" b="0" i="0" u="none" strike="noStrike" cap="none" dirty="0">
              <a:solidFill>
                <a:schemeClr val="lt1"/>
              </a:solidFill>
              <a:latin typeface="Arial"/>
              <a:ea typeface="Arial"/>
              <a:cs typeface="Arial"/>
              <a:sym typeface="Arial"/>
            </a:endParaRPr>
          </a:p>
        </p:txBody>
      </p:sp>
      <p:cxnSp>
        <p:nvCxnSpPr>
          <p:cNvPr id="980" name="Google Shape;980;p31"/>
          <p:cNvCxnSpPr/>
          <p:nvPr/>
        </p:nvCxnSpPr>
        <p:spPr>
          <a:xfrm rot="10800000" flipH="1">
            <a:off x="3280499" y="1372049"/>
            <a:ext cx="1024132" cy="12575"/>
          </a:xfrm>
          <a:prstGeom prst="straightConnector1">
            <a:avLst/>
          </a:prstGeom>
          <a:noFill/>
          <a:ln w="19050" cap="flat" cmpd="sng">
            <a:solidFill>
              <a:srgbClr val="FFFF00"/>
            </a:solidFill>
            <a:prstDash val="dot"/>
            <a:round/>
            <a:headEnd type="none" w="sm" len="sm"/>
            <a:tailEnd type="oval" w="med" len="med"/>
          </a:ln>
        </p:spPr>
      </p:cxnSp>
      <p:cxnSp>
        <p:nvCxnSpPr>
          <p:cNvPr id="981" name="Google Shape;981;p31"/>
          <p:cNvCxnSpPr/>
          <p:nvPr/>
        </p:nvCxnSpPr>
        <p:spPr>
          <a:xfrm rot="10800000" flipH="1">
            <a:off x="4832710" y="2086360"/>
            <a:ext cx="1107515" cy="16186"/>
          </a:xfrm>
          <a:prstGeom prst="straightConnector1">
            <a:avLst/>
          </a:prstGeom>
          <a:noFill/>
          <a:ln w="19050" cap="flat" cmpd="sng">
            <a:solidFill>
              <a:srgbClr val="FFFF00"/>
            </a:solidFill>
            <a:prstDash val="dot"/>
            <a:round/>
            <a:headEnd type="none" w="sm" len="sm"/>
            <a:tailEnd type="oval" w="med" len="med"/>
          </a:ln>
        </p:spPr>
      </p:cxnSp>
      <p:pic>
        <p:nvPicPr>
          <p:cNvPr id="982" name="Google Shape;982;p31"/>
          <p:cNvPicPr preferRelativeResize="0"/>
          <p:nvPr/>
        </p:nvPicPr>
        <p:blipFill rotWithShape="1">
          <a:blip r:embed="rId11">
            <a:alphaModFix/>
          </a:blip>
          <a:srcRect/>
          <a:stretch/>
        </p:blipFill>
        <p:spPr>
          <a:xfrm>
            <a:off x="125579" y="2520713"/>
            <a:ext cx="271935" cy="271935"/>
          </a:xfrm>
          <a:prstGeom prst="rect">
            <a:avLst/>
          </a:prstGeom>
          <a:noFill/>
          <a:ln>
            <a:noFill/>
          </a:ln>
        </p:spPr>
      </p:pic>
      <p:sp>
        <p:nvSpPr>
          <p:cNvPr id="983" name="Google Shape;983;p31"/>
          <p:cNvSpPr txBox="1"/>
          <p:nvPr/>
        </p:nvSpPr>
        <p:spPr>
          <a:xfrm>
            <a:off x="119219" y="254008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984" name="Google Shape;984;p31"/>
          <p:cNvPicPr preferRelativeResize="0"/>
          <p:nvPr/>
        </p:nvPicPr>
        <p:blipFill rotWithShape="1">
          <a:blip r:embed="rId11">
            <a:alphaModFix/>
          </a:blip>
          <a:srcRect/>
          <a:stretch/>
        </p:blipFill>
        <p:spPr>
          <a:xfrm>
            <a:off x="1750487" y="2520713"/>
            <a:ext cx="271935" cy="271935"/>
          </a:xfrm>
          <a:prstGeom prst="rect">
            <a:avLst/>
          </a:prstGeom>
          <a:noFill/>
          <a:ln>
            <a:noFill/>
          </a:ln>
        </p:spPr>
      </p:pic>
      <p:sp>
        <p:nvSpPr>
          <p:cNvPr id="985" name="Google Shape;985;p31"/>
          <p:cNvSpPr txBox="1"/>
          <p:nvPr/>
        </p:nvSpPr>
        <p:spPr>
          <a:xfrm>
            <a:off x="1744127" y="254008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986" name="Google Shape;986;p31"/>
          <p:cNvPicPr preferRelativeResize="0"/>
          <p:nvPr/>
        </p:nvPicPr>
        <p:blipFill rotWithShape="1">
          <a:blip r:embed="rId11">
            <a:alphaModFix/>
          </a:blip>
          <a:srcRect/>
          <a:stretch/>
        </p:blipFill>
        <p:spPr>
          <a:xfrm>
            <a:off x="125579" y="4750170"/>
            <a:ext cx="271935" cy="271935"/>
          </a:xfrm>
          <a:prstGeom prst="rect">
            <a:avLst/>
          </a:prstGeom>
          <a:noFill/>
          <a:ln>
            <a:noFill/>
          </a:ln>
        </p:spPr>
      </p:pic>
      <p:sp>
        <p:nvSpPr>
          <p:cNvPr id="987" name="Google Shape;987;p31"/>
          <p:cNvSpPr txBox="1"/>
          <p:nvPr/>
        </p:nvSpPr>
        <p:spPr>
          <a:xfrm>
            <a:off x="119219" y="476953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988" name="Google Shape;988;p31"/>
          <p:cNvPicPr preferRelativeResize="0"/>
          <p:nvPr/>
        </p:nvPicPr>
        <p:blipFill rotWithShape="1">
          <a:blip r:embed="rId11">
            <a:alphaModFix/>
          </a:blip>
          <a:srcRect/>
          <a:stretch/>
        </p:blipFill>
        <p:spPr>
          <a:xfrm>
            <a:off x="1715544" y="4750170"/>
            <a:ext cx="271935" cy="271935"/>
          </a:xfrm>
          <a:prstGeom prst="rect">
            <a:avLst/>
          </a:prstGeom>
          <a:noFill/>
          <a:ln>
            <a:noFill/>
          </a:ln>
        </p:spPr>
      </p:pic>
      <p:sp>
        <p:nvSpPr>
          <p:cNvPr id="989" name="Google Shape;989;p31"/>
          <p:cNvSpPr txBox="1"/>
          <p:nvPr/>
        </p:nvSpPr>
        <p:spPr>
          <a:xfrm>
            <a:off x="1709184" y="476953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990" name="Google Shape;990;p31"/>
          <p:cNvPicPr preferRelativeResize="0"/>
          <p:nvPr/>
        </p:nvPicPr>
        <p:blipFill rotWithShape="1">
          <a:blip r:embed="rId11">
            <a:alphaModFix/>
          </a:blip>
          <a:srcRect/>
          <a:stretch/>
        </p:blipFill>
        <p:spPr>
          <a:xfrm>
            <a:off x="5645753" y="4750170"/>
            <a:ext cx="271935" cy="271935"/>
          </a:xfrm>
          <a:prstGeom prst="rect">
            <a:avLst/>
          </a:prstGeom>
          <a:noFill/>
          <a:ln>
            <a:noFill/>
          </a:ln>
        </p:spPr>
      </p:pic>
      <p:sp>
        <p:nvSpPr>
          <p:cNvPr id="991" name="Google Shape;991;p31"/>
          <p:cNvSpPr txBox="1"/>
          <p:nvPr/>
        </p:nvSpPr>
        <p:spPr>
          <a:xfrm>
            <a:off x="5639393" y="476953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pic>
        <p:nvPicPr>
          <p:cNvPr id="992" name="Google Shape;992;p31"/>
          <p:cNvPicPr preferRelativeResize="0"/>
          <p:nvPr/>
        </p:nvPicPr>
        <p:blipFill rotWithShape="1">
          <a:blip r:embed="rId11">
            <a:alphaModFix/>
          </a:blip>
          <a:srcRect/>
          <a:stretch/>
        </p:blipFill>
        <p:spPr>
          <a:xfrm>
            <a:off x="7326373" y="4750170"/>
            <a:ext cx="271935" cy="271935"/>
          </a:xfrm>
          <a:prstGeom prst="rect">
            <a:avLst/>
          </a:prstGeom>
          <a:noFill/>
          <a:ln>
            <a:noFill/>
          </a:ln>
        </p:spPr>
      </p:pic>
      <p:sp>
        <p:nvSpPr>
          <p:cNvPr id="993" name="Google Shape;993;p31"/>
          <p:cNvSpPr txBox="1"/>
          <p:nvPr/>
        </p:nvSpPr>
        <p:spPr>
          <a:xfrm>
            <a:off x="7320013" y="476953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H</a:t>
            </a:r>
            <a:endParaRPr sz="1000" b="1" i="0" u="none" strike="noStrike" cap="none">
              <a:solidFill>
                <a:schemeClr val="lt1"/>
              </a:solidFill>
              <a:latin typeface="Arial"/>
              <a:ea typeface="Arial"/>
              <a:cs typeface="Arial"/>
              <a:sym typeface="Arial"/>
            </a:endParaRPr>
          </a:p>
        </p:txBody>
      </p:sp>
      <p:pic>
        <p:nvPicPr>
          <p:cNvPr id="994" name="Google Shape;994;p31"/>
          <p:cNvPicPr preferRelativeResize="0"/>
          <p:nvPr/>
        </p:nvPicPr>
        <p:blipFill rotWithShape="1">
          <a:blip r:embed="rId11">
            <a:alphaModFix/>
          </a:blip>
          <a:srcRect/>
          <a:stretch/>
        </p:blipFill>
        <p:spPr>
          <a:xfrm>
            <a:off x="7336421" y="2548084"/>
            <a:ext cx="271935" cy="271935"/>
          </a:xfrm>
          <a:prstGeom prst="rect">
            <a:avLst/>
          </a:prstGeom>
          <a:noFill/>
          <a:ln>
            <a:noFill/>
          </a:ln>
        </p:spPr>
      </p:pic>
      <p:sp>
        <p:nvSpPr>
          <p:cNvPr id="995" name="Google Shape;995;p31"/>
          <p:cNvSpPr txBox="1"/>
          <p:nvPr/>
        </p:nvSpPr>
        <p:spPr>
          <a:xfrm>
            <a:off x="7330061" y="256745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996" name="Google Shape;996;p31"/>
          <p:cNvPicPr preferRelativeResize="0"/>
          <p:nvPr/>
        </p:nvPicPr>
        <p:blipFill rotWithShape="1">
          <a:blip r:embed="rId11">
            <a:alphaModFix/>
          </a:blip>
          <a:srcRect/>
          <a:stretch/>
        </p:blipFill>
        <p:spPr>
          <a:xfrm>
            <a:off x="5638994" y="2548084"/>
            <a:ext cx="271935" cy="271935"/>
          </a:xfrm>
          <a:prstGeom prst="rect">
            <a:avLst/>
          </a:prstGeom>
          <a:noFill/>
          <a:ln>
            <a:noFill/>
          </a:ln>
        </p:spPr>
      </p:pic>
      <p:sp>
        <p:nvSpPr>
          <p:cNvPr id="997" name="Google Shape;997;p31"/>
          <p:cNvSpPr txBox="1"/>
          <p:nvPr/>
        </p:nvSpPr>
        <p:spPr>
          <a:xfrm>
            <a:off x="5632634" y="256745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cxnSp>
        <p:nvCxnSpPr>
          <p:cNvPr id="998" name="Google Shape;998;p31"/>
          <p:cNvCxnSpPr/>
          <p:nvPr/>
        </p:nvCxnSpPr>
        <p:spPr>
          <a:xfrm rot="10800000">
            <a:off x="8577082" y="3617407"/>
            <a:ext cx="211016" cy="391885"/>
          </a:xfrm>
          <a:prstGeom prst="straightConnector1">
            <a:avLst/>
          </a:prstGeom>
          <a:noFill/>
          <a:ln w="9525" cap="flat" cmpd="sng">
            <a:solidFill>
              <a:srgbClr val="FFFF00"/>
            </a:solidFill>
            <a:prstDash val="solid"/>
            <a:round/>
            <a:headEnd type="none" w="sm" len="sm"/>
            <a:tailEnd type="triangle" w="med" len="med"/>
          </a:ln>
        </p:spPr>
      </p:cxnSp>
      <p:cxnSp>
        <p:nvCxnSpPr>
          <p:cNvPr id="999" name="Google Shape;999;p31"/>
          <p:cNvCxnSpPr/>
          <p:nvPr/>
        </p:nvCxnSpPr>
        <p:spPr>
          <a:xfrm rot="10800000" flipH="1">
            <a:off x="7651846" y="3617407"/>
            <a:ext cx="211016" cy="391885"/>
          </a:xfrm>
          <a:prstGeom prst="straightConnector1">
            <a:avLst/>
          </a:prstGeom>
          <a:noFill/>
          <a:ln w="9525" cap="flat" cmpd="sng">
            <a:solidFill>
              <a:srgbClr val="FFFF00"/>
            </a:solidFill>
            <a:prstDash val="solid"/>
            <a:round/>
            <a:headEnd type="none" w="sm" len="sm"/>
            <a:tailEnd type="triangle" w="med" len="med"/>
          </a:ln>
        </p:spPr>
      </p:cxnSp>
      <p:cxnSp>
        <p:nvCxnSpPr>
          <p:cNvPr id="1000" name="Google Shape;1000;p31"/>
          <p:cNvCxnSpPr/>
          <p:nvPr/>
        </p:nvCxnSpPr>
        <p:spPr>
          <a:xfrm>
            <a:off x="5874254" y="3914291"/>
            <a:ext cx="380508" cy="13102"/>
          </a:xfrm>
          <a:prstGeom prst="straightConnector1">
            <a:avLst/>
          </a:prstGeom>
          <a:noFill/>
          <a:ln w="9525" cap="flat" cmpd="sng">
            <a:solidFill>
              <a:srgbClr val="FFFF00"/>
            </a:solidFill>
            <a:prstDash val="solid"/>
            <a:round/>
            <a:headEnd type="none" w="sm" len="sm"/>
            <a:tailEnd type="triangle" w="med" len="med"/>
          </a:ln>
        </p:spPr>
      </p:cxnSp>
      <p:sp>
        <p:nvSpPr>
          <p:cNvPr id="36" name="Google Shape;1005;p32">
            <a:extLst>
              <a:ext uri="{FF2B5EF4-FFF2-40B4-BE49-F238E27FC236}">
                <a16:creationId xmlns:a16="http://schemas.microsoft.com/office/drawing/2014/main" id="{1E120741-2784-4CE5-B7B3-26EA5F710C4E}"/>
              </a:ext>
            </a:extLst>
          </p:cNvPr>
          <p:cNvSpPr txBox="1"/>
          <p:nvPr/>
        </p:nvSpPr>
        <p:spPr>
          <a:xfrm>
            <a:off x="233464"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Radiotherapy :  </a:t>
            </a:r>
            <a:r>
              <a:rPr lang="en-US" sz="2200" b="1" i="0" u="none" strike="noStrike" cap="none">
                <a:solidFill>
                  <a:srgbClr val="A4C2F4"/>
                </a:solidFill>
                <a:latin typeface="Arial"/>
                <a:ea typeface="Arial"/>
                <a:cs typeface="Arial"/>
                <a:sym typeface="Arial"/>
              </a:rPr>
              <a:t> SMART Syndrome</a:t>
            </a:r>
            <a:endParaRPr/>
          </a:p>
        </p:txBody>
      </p:sp>
      <p:sp>
        <p:nvSpPr>
          <p:cNvPr id="37" name="Google Shape;1006;p32">
            <a:extLst>
              <a:ext uri="{FF2B5EF4-FFF2-40B4-BE49-F238E27FC236}">
                <a16:creationId xmlns:a16="http://schemas.microsoft.com/office/drawing/2014/main" id="{DAF5819E-2816-4EC3-A6E9-DA0097F76166}"/>
              </a:ext>
            </a:extLst>
          </p:cNvPr>
          <p:cNvSpPr txBox="1"/>
          <p:nvPr/>
        </p:nvSpPr>
        <p:spPr>
          <a:xfrm>
            <a:off x="0" y="665619"/>
            <a:ext cx="9144000" cy="692467"/>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100" b="0" i="0" u="none" strike="noStrike" cap="none" dirty="0">
                <a:solidFill>
                  <a:srgbClr val="A4C2F4"/>
                </a:solidFill>
                <a:latin typeface="Arial"/>
                <a:ea typeface="Arial"/>
                <a:cs typeface="Arial"/>
                <a:sym typeface="Arial"/>
              </a:rPr>
              <a:t>Stroke-like migraine attacks </a:t>
            </a:r>
            <a:r>
              <a:rPr lang="en-US" sz="1100" b="0" i="0" u="none" strike="noStrike" cap="none" dirty="0">
                <a:solidFill>
                  <a:schemeClr val="lt1"/>
                </a:solidFill>
                <a:latin typeface="Arial"/>
                <a:ea typeface="Arial"/>
                <a:cs typeface="Arial"/>
                <a:sym typeface="Arial"/>
              </a:rPr>
              <a:t>after radiotherapy, known as </a:t>
            </a:r>
            <a:r>
              <a:rPr lang="en-US" sz="1100" b="0" i="0" u="none" strike="noStrike" cap="none" dirty="0">
                <a:solidFill>
                  <a:srgbClr val="A4C2F4"/>
                </a:solidFill>
                <a:latin typeface="Arial"/>
                <a:ea typeface="Arial"/>
                <a:cs typeface="Arial"/>
                <a:sym typeface="Arial"/>
              </a:rPr>
              <a:t>SMART syndrome</a:t>
            </a:r>
            <a:r>
              <a:rPr lang="en-US" sz="1100" b="0" i="0" u="none" strike="noStrike" cap="none" dirty="0">
                <a:solidFill>
                  <a:schemeClr val="lt1"/>
                </a:solidFill>
                <a:latin typeface="Arial"/>
                <a:ea typeface="Arial"/>
                <a:cs typeface="Arial"/>
                <a:sym typeface="Arial"/>
              </a:rPr>
              <a:t>, occur within </a:t>
            </a:r>
            <a:r>
              <a:rPr lang="en-US" sz="1100" b="0" i="0" u="none" strike="noStrike" cap="none" dirty="0">
                <a:solidFill>
                  <a:srgbClr val="A4C2F4"/>
                </a:solidFill>
                <a:latin typeface="Arial"/>
                <a:ea typeface="Arial"/>
                <a:cs typeface="Arial"/>
                <a:sym typeface="Arial"/>
              </a:rPr>
              <a:t>1–30 years or more after brain radiotherapy</a:t>
            </a:r>
            <a:r>
              <a:rPr lang="en-US" sz="1100" b="0" i="0" u="none" strike="noStrike" cap="none" dirty="0">
                <a:solidFill>
                  <a:schemeClr val="lt1"/>
                </a:solidFill>
                <a:latin typeface="Arial"/>
                <a:ea typeface="Arial"/>
                <a:cs typeface="Arial"/>
                <a:sym typeface="Arial"/>
              </a:rPr>
              <a:t>. Patients can present with </a:t>
            </a:r>
            <a:r>
              <a:rPr lang="en-US" sz="1100" b="0" i="0" u="none" strike="noStrike" cap="none" dirty="0">
                <a:solidFill>
                  <a:srgbClr val="A4C2F4"/>
                </a:solidFill>
                <a:latin typeface="Arial"/>
                <a:ea typeface="Arial"/>
                <a:cs typeface="Arial"/>
                <a:sym typeface="Arial"/>
              </a:rPr>
              <a:t>episodic focal neurological symptoms and seizures</a:t>
            </a:r>
            <a:r>
              <a:rPr lang="en-US" sz="1100" b="0" i="0" u="none" strike="noStrike" cap="none" dirty="0">
                <a:solidFill>
                  <a:schemeClr val="lt1"/>
                </a:solidFill>
                <a:latin typeface="Arial"/>
                <a:ea typeface="Arial"/>
                <a:cs typeface="Arial"/>
                <a:sym typeface="Arial"/>
              </a:rPr>
              <a:t>. MRI can show focal enhancement at the time of the event. Repeated episodes can be prevented by drugs that are effective agents for migraine prophylaxis, such as valproic acid.</a:t>
            </a:r>
            <a:endParaRPr sz="1100" b="0" i="0" u="none" strike="noStrike" cap="none" dirty="0">
              <a:solidFill>
                <a:schemeClr val="lt1"/>
              </a:solidFill>
              <a:latin typeface="Arial"/>
              <a:ea typeface="Arial"/>
              <a:cs typeface="Arial"/>
              <a:sym typeface="Arial"/>
            </a:endParaRPr>
          </a:p>
        </p:txBody>
      </p:sp>
      <p:sp>
        <p:nvSpPr>
          <p:cNvPr id="38" name="Google Shape;1007;p32">
            <a:extLst>
              <a:ext uri="{FF2B5EF4-FFF2-40B4-BE49-F238E27FC236}">
                <a16:creationId xmlns:a16="http://schemas.microsoft.com/office/drawing/2014/main" id="{326B213B-4281-461C-9F34-F7E2324C7A71}"/>
              </a:ext>
            </a:extLst>
          </p:cNvPr>
          <p:cNvSpPr txBox="1"/>
          <p:nvPr/>
        </p:nvSpPr>
        <p:spPr>
          <a:xfrm>
            <a:off x="7271665" y="1839115"/>
            <a:ext cx="1731771" cy="317005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accent6"/>
                </a:solidFill>
                <a:latin typeface="Arial"/>
                <a:ea typeface="Arial"/>
                <a:cs typeface="Arial"/>
                <a:sym typeface="Arial"/>
              </a:rPr>
              <a:t>43 years woman, presenting with headache and right hemianopsia for 2 days. History of long term treatment for posterior fossa tumor (Whole-Brain RT and Chemotherapy). </a:t>
            </a:r>
            <a:endParaRPr dirty="0"/>
          </a:p>
          <a:p>
            <a:pPr marL="0" marR="0" lvl="0" indent="0" algn="just" rtl="0">
              <a:lnSpc>
                <a:spcPct val="100000"/>
              </a:lnSpc>
              <a:spcBef>
                <a:spcPts val="0"/>
              </a:spcBef>
              <a:spcAft>
                <a:spcPts val="0"/>
              </a:spcAft>
              <a:buNone/>
            </a:pPr>
            <a:endParaRPr sz="1000" b="0" i="0" u="none" strike="noStrike" cap="none" dirty="0">
              <a:solidFill>
                <a:schemeClr val="accent6"/>
              </a:solidFill>
              <a:latin typeface="Arial"/>
              <a:ea typeface="Arial"/>
              <a:cs typeface="Arial"/>
              <a:sym typeface="Arial"/>
            </a:endParaRPr>
          </a:p>
          <a:p>
            <a:pPr marL="0" marR="0" lvl="0" indent="0" algn="just" rtl="0">
              <a:lnSpc>
                <a:spcPct val="100000"/>
              </a:lnSpc>
              <a:spcBef>
                <a:spcPts val="0"/>
              </a:spcBef>
              <a:spcAft>
                <a:spcPts val="0"/>
              </a:spcAft>
              <a:buNone/>
            </a:pPr>
            <a:endParaRPr sz="1000" b="0" i="0" u="none" strike="noStrike" cap="none" dirty="0">
              <a:solidFill>
                <a:schemeClr val="accent6"/>
              </a:solidFill>
              <a:latin typeface="Arial"/>
              <a:ea typeface="Arial"/>
              <a:cs typeface="Arial"/>
              <a:sym typeface="Arial"/>
            </a:endParaRPr>
          </a:p>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Baseline MRI </a:t>
            </a:r>
            <a:r>
              <a:rPr lang="en-US" sz="1000" b="0" i="0" u="none" strike="noStrike" cap="none" dirty="0">
                <a:solidFill>
                  <a:srgbClr val="FFFF00"/>
                </a:solidFill>
                <a:latin typeface="Arial"/>
                <a:ea typeface="Arial"/>
                <a:cs typeface="Arial"/>
                <a:sym typeface="Arial"/>
              </a:rPr>
              <a:t>(A-F - circles) </a:t>
            </a:r>
            <a:r>
              <a:rPr lang="en-US" sz="1000" b="0" i="0" u="none" strike="noStrike" cap="none" dirty="0">
                <a:solidFill>
                  <a:schemeClr val="lt1"/>
                </a:solidFill>
                <a:latin typeface="Arial"/>
                <a:ea typeface="Arial"/>
                <a:cs typeface="Arial"/>
                <a:sym typeface="Arial"/>
              </a:rPr>
              <a:t>shows large left </a:t>
            </a:r>
            <a:r>
              <a:rPr lang="en-US" sz="1000" b="0" i="0" u="none" strike="noStrike" cap="none" dirty="0" err="1">
                <a:solidFill>
                  <a:schemeClr val="lt1"/>
                </a:solidFill>
                <a:latin typeface="Arial"/>
                <a:ea typeface="Arial"/>
                <a:cs typeface="Arial"/>
                <a:sym typeface="Arial"/>
              </a:rPr>
              <a:t>temporoccipital</a:t>
            </a:r>
            <a:r>
              <a:rPr lang="en-US" sz="1000" b="0" i="0" u="none" strike="noStrike" cap="none" dirty="0">
                <a:solidFill>
                  <a:schemeClr val="lt1"/>
                </a:solidFill>
                <a:latin typeface="Arial"/>
                <a:ea typeface="Arial"/>
                <a:cs typeface="Arial"/>
                <a:sym typeface="Arial"/>
              </a:rPr>
              <a:t> hyperintensity on T2</a:t>
            </a:r>
            <a:r>
              <a:rPr lang="en-US" sz="1000" dirty="0">
                <a:solidFill>
                  <a:schemeClr val="lt1"/>
                </a:solidFill>
              </a:rPr>
              <a:t> and </a:t>
            </a:r>
            <a:r>
              <a:rPr lang="en-US" sz="1000" b="0" i="0" u="none" strike="noStrike" cap="none" dirty="0">
                <a:solidFill>
                  <a:schemeClr val="lt1"/>
                </a:solidFill>
                <a:latin typeface="Arial"/>
                <a:ea typeface="Arial"/>
                <a:cs typeface="Arial"/>
                <a:sym typeface="Arial"/>
              </a:rPr>
              <a:t>FLAIR with </a:t>
            </a:r>
            <a:r>
              <a:rPr lang="en-US" sz="1000" b="0" i="0" u="none" strike="noStrike" cap="none" dirty="0" err="1">
                <a:solidFill>
                  <a:schemeClr val="lt1"/>
                </a:solidFill>
                <a:latin typeface="Arial"/>
                <a:ea typeface="Arial"/>
                <a:cs typeface="Arial"/>
                <a:sym typeface="Arial"/>
              </a:rPr>
              <a:t>gyral</a:t>
            </a:r>
            <a:r>
              <a:rPr lang="en-US" sz="1000" b="0" i="0" u="none" strike="noStrike" cap="none" dirty="0">
                <a:solidFill>
                  <a:schemeClr val="lt1"/>
                </a:solidFill>
                <a:latin typeface="Arial"/>
                <a:ea typeface="Arial"/>
                <a:cs typeface="Arial"/>
                <a:sym typeface="Arial"/>
              </a:rPr>
              <a:t> contrast pattern enhancement and no restricted diffusion. Control MRI after 2 weeks </a:t>
            </a:r>
            <a:r>
              <a:rPr lang="en-US" sz="1000" b="0" i="0" u="none" strike="noStrike" cap="none" dirty="0">
                <a:solidFill>
                  <a:srgbClr val="FFFF00"/>
                </a:solidFill>
                <a:latin typeface="Arial"/>
                <a:ea typeface="Arial"/>
                <a:cs typeface="Arial"/>
                <a:sym typeface="Arial"/>
              </a:rPr>
              <a:t>(G)</a:t>
            </a:r>
            <a:r>
              <a:rPr lang="en-US" sz="1000" b="0" i="0" u="none" strike="noStrike" cap="none" dirty="0">
                <a:solidFill>
                  <a:schemeClr val="lt1"/>
                </a:solidFill>
                <a:latin typeface="Arial"/>
                <a:ea typeface="Arial"/>
                <a:cs typeface="Arial"/>
                <a:sym typeface="Arial"/>
              </a:rPr>
              <a:t> shows complete resolution of </a:t>
            </a:r>
            <a:r>
              <a:rPr lang="en-US" sz="1000" b="0" i="0" u="none" strike="noStrike" cap="none" dirty="0" err="1">
                <a:solidFill>
                  <a:schemeClr val="lt1"/>
                </a:solidFill>
                <a:latin typeface="Arial"/>
                <a:ea typeface="Arial"/>
                <a:cs typeface="Arial"/>
                <a:sym typeface="Arial"/>
              </a:rPr>
              <a:t>gyral</a:t>
            </a:r>
            <a:r>
              <a:rPr lang="en-US" sz="1000" b="0" i="0" u="none" strike="noStrike" cap="none" dirty="0">
                <a:solidFill>
                  <a:schemeClr val="lt1"/>
                </a:solidFill>
                <a:latin typeface="Arial"/>
                <a:ea typeface="Arial"/>
                <a:cs typeface="Arial"/>
                <a:sym typeface="Arial"/>
              </a:rPr>
              <a:t> enhancement.</a:t>
            </a:r>
            <a:endParaRPr sz="1000" b="0" i="0" u="none" strike="noStrike" cap="none" dirty="0">
              <a:solidFill>
                <a:schemeClr val="lt1"/>
              </a:solidFill>
              <a:latin typeface="Arial"/>
              <a:ea typeface="Arial"/>
              <a:cs typeface="Arial"/>
              <a:sym typeface="Arial"/>
            </a:endParaRPr>
          </a:p>
        </p:txBody>
      </p:sp>
      <p:pic>
        <p:nvPicPr>
          <p:cNvPr id="39" name="Google Shape;1008;p32" descr="AX FLAIR.jpg">
            <a:extLst>
              <a:ext uri="{FF2B5EF4-FFF2-40B4-BE49-F238E27FC236}">
                <a16:creationId xmlns:a16="http://schemas.microsoft.com/office/drawing/2014/main" id="{F4E03437-C14E-4EB5-AEF7-39DBD0BF2D2C}"/>
              </a:ext>
            </a:extLst>
          </p:cNvPr>
          <p:cNvPicPr preferRelativeResize="0"/>
          <p:nvPr/>
        </p:nvPicPr>
        <p:blipFill rotWithShape="1">
          <a:blip r:embed="rId12">
            <a:alphaModFix/>
          </a:blip>
          <a:srcRect l="21225" t="23931" r="20939" b="8262"/>
          <a:stretch/>
        </p:blipFill>
        <p:spPr>
          <a:xfrm>
            <a:off x="96670" y="1550715"/>
            <a:ext cx="1516828" cy="1778350"/>
          </a:xfrm>
          <a:prstGeom prst="rect">
            <a:avLst/>
          </a:prstGeom>
          <a:noFill/>
          <a:ln>
            <a:noFill/>
          </a:ln>
        </p:spPr>
      </p:pic>
      <p:pic>
        <p:nvPicPr>
          <p:cNvPr id="40" name="Google Shape;1009;p32" descr="Apparent Diffusion Coefficient (mm?-s).jpg">
            <a:extLst>
              <a:ext uri="{FF2B5EF4-FFF2-40B4-BE49-F238E27FC236}">
                <a16:creationId xmlns:a16="http://schemas.microsoft.com/office/drawing/2014/main" id="{9C839612-7A62-4CA6-A670-72BAAF39B6B8}"/>
              </a:ext>
            </a:extLst>
          </p:cNvPr>
          <p:cNvPicPr preferRelativeResize="0"/>
          <p:nvPr/>
        </p:nvPicPr>
        <p:blipFill rotWithShape="1">
          <a:blip r:embed="rId13">
            <a:alphaModFix/>
          </a:blip>
          <a:srcRect l="23417" t="24213" r="23021" b="7266"/>
          <a:stretch/>
        </p:blipFill>
        <p:spPr>
          <a:xfrm>
            <a:off x="3508000" y="1545772"/>
            <a:ext cx="1405055" cy="1797425"/>
          </a:xfrm>
          <a:prstGeom prst="rect">
            <a:avLst/>
          </a:prstGeom>
          <a:noFill/>
          <a:ln>
            <a:noFill/>
          </a:ln>
        </p:spPr>
      </p:pic>
      <p:pic>
        <p:nvPicPr>
          <p:cNvPr id="41" name="Google Shape;1010;p32" descr="AX T2 FSE.jpg">
            <a:extLst>
              <a:ext uri="{FF2B5EF4-FFF2-40B4-BE49-F238E27FC236}">
                <a16:creationId xmlns:a16="http://schemas.microsoft.com/office/drawing/2014/main" id="{91F17D13-325E-41C4-A63A-CDB596411AB6}"/>
              </a:ext>
            </a:extLst>
          </p:cNvPr>
          <p:cNvPicPr preferRelativeResize="0"/>
          <p:nvPr/>
        </p:nvPicPr>
        <p:blipFill rotWithShape="1">
          <a:blip r:embed="rId14">
            <a:alphaModFix/>
          </a:blip>
          <a:srcRect l="18259" t="21653" r="17817" b="8262"/>
          <a:stretch/>
        </p:blipFill>
        <p:spPr>
          <a:xfrm>
            <a:off x="1822914" y="1550789"/>
            <a:ext cx="1485510" cy="1778276"/>
          </a:xfrm>
          <a:prstGeom prst="rect">
            <a:avLst/>
          </a:prstGeom>
          <a:noFill/>
          <a:ln>
            <a:noFill/>
          </a:ln>
        </p:spPr>
      </p:pic>
      <p:pic>
        <p:nvPicPr>
          <p:cNvPr id="42" name="Google Shape;1011;p32" descr="AXI T1 GD.jpg">
            <a:extLst>
              <a:ext uri="{FF2B5EF4-FFF2-40B4-BE49-F238E27FC236}">
                <a16:creationId xmlns:a16="http://schemas.microsoft.com/office/drawing/2014/main" id="{070DC27D-FFE1-4E26-AF16-8EC25C73BA10}"/>
              </a:ext>
            </a:extLst>
          </p:cNvPr>
          <p:cNvPicPr preferRelativeResize="0"/>
          <p:nvPr/>
        </p:nvPicPr>
        <p:blipFill rotWithShape="1">
          <a:blip r:embed="rId15">
            <a:alphaModFix/>
          </a:blip>
          <a:srcRect l="20939" t="23789" r="20798" b="8263"/>
          <a:stretch/>
        </p:blipFill>
        <p:spPr>
          <a:xfrm>
            <a:off x="96671" y="3316951"/>
            <a:ext cx="1516827" cy="1769014"/>
          </a:xfrm>
          <a:prstGeom prst="rect">
            <a:avLst/>
          </a:prstGeom>
          <a:noFill/>
          <a:ln>
            <a:noFill/>
          </a:ln>
        </p:spPr>
      </p:pic>
      <p:pic>
        <p:nvPicPr>
          <p:cNvPr id="43" name="Google Shape;1012;p32" descr="AXI T1 GD.jpg">
            <a:extLst>
              <a:ext uri="{FF2B5EF4-FFF2-40B4-BE49-F238E27FC236}">
                <a16:creationId xmlns:a16="http://schemas.microsoft.com/office/drawing/2014/main" id="{2D445209-8375-4A4C-B156-AE26807853C3}"/>
              </a:ext>
            </a:extLst>
          </p:cNvPr>
          <p:cNvPicPr preferRelativeResize="0"/>
          <p:nvPr/>
        </p:nvPicPr>
        <p:blipFill rotWithShape="1">
          <a:blip r:embed="rId16">
            <a:alphaModFix/>
          </a:blip>
          <a:srcRect l="20228" t="22935" r="20654" b="7977"/>
          <a:stretch/>
        </p:blipFill>
        <p:spPr>
          <a:xfrm>
            <a:off x="1828800" y="3316951"/>
            <a:ext cx="1489346" cy="1770285"/>
          </a:xfrm>
          <a:prstGeom prst="rect">
            <a:avLst/>
          </a:prstGeom>
          <a:noFill/>
          <a:ln>
            <a:noFill/>
          </a:ln>
        </p:spPr>
      </p:pic>
      <p:pic>
        <p:nvPicPr>
          <p:cNvPr id="44" name="Google Shape;1013;p32" descr="AXI T1 GD.jpg">
            <a:extLst>
              <a:ext uri="{FF2B5EF4-FFF2-40B4-BE49-F238E27FC236}">
                <a16:creationId xmlns:a16="http://schemas.microsoft.com/office/drawing/2014/main" id="{89E035A9-393B-4F11-8EF4-855EE05CD2A2}"/>
              </a:ext>
            </a:extLst>
          </p:cNvPr>
          <p:cNvPicPr preferRelativeResize="0"/>
          <p:nvPr/>
        </p:nvPicPr>
        <p:blipFill rotWithShape="1">
          <a:blip r:embed="rId17">
            <a:alphaModFix/>
          </a:blip>
          <a:srcRect l="21292" t="9543" r="21456" b="7693"/>
          <a:stretch/>
        </p:blipFill>
        <p:spPr>
          <a:xfrm>
            <a:off x="3508000" y="3307064"/>
            <a:ext cx="1405055" cy="1778901"/>
          </a:xfrm>
          <a:prstGeom prst="rect">
            <a:avLst/>
          </a:prstGeom>
          <a:noFill/>
          <a:ln>
            <a:noFill/>
          </a:ln>
        </p:spPr>
      </p:pic>
      <p:sp>
        <p:nvSpPr>
          <p:cNvPr id="45" name="Google Shape;1014;p32">
            <a:extLst>
              <a:ext uri="{FF2B5EF4-FFF2-40B4-BE49-F238E27FC236}">
                <a16:creationId xmlns:a16="http://schemas.microsoft.com/office/drawing/2014/main" id="{449728C2-3960-46EC-9175-5E77B992051B}"/>
              </a:ext>
            </a:extLst>
          </p:cNvPr>
          <p:cNvSpPr/>
          <p:nvPr/>
        </p:nvSpPr>
        <p:spPr>
          <a:xfrm rot="1845163">
            <a:off x="860667" y="2096284"/>
            <a:ext cx="678058" cy="1298028"/>
          </a:xfrm>
          <a:prstGeom prst="ellipse">
            <a:avLst/>
          </a:prstGeom>
          <a:noFill/>
          <a:ln w="28575" cap="flat" cmpd="sng">
            <a:solidFill>
              <a:srgbClr val="FFFF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6" name="Google Shape;1015;p32">
            <a:extLst>
              <a:ext uri="{FF2B5EF4-FFF2-40B4-BE49-F238E27FC236}">
                <a16:creationId xmlns:a16="http://schemas.microsoft.com/office/drawing/2014/main" id="{02AA76D2-9384-4835-8F3E-9AAF8C5C1510}"/>
              </a:ext>
            </a:extLst>
          </p:cNvPr>
          <p:cNvSpPr/>
          <p:nvPr/>
        </p:nvSpPr>
        <p:spPr>
          <a:xfrm rot="1845163">
            <a:off x="2481118" y="2096284"/>
            <a:ext cx="678058" cy="1298028"/>
          </a:xfrm>
          <a:prstGeom prst="ellipse">
            <a:avLst/>
          </a:prstGeom>
          <a:noFill/>
          <a:ln w="28575" cap="flat" cmpd="sng">
            <a:solidFill>
              <a:srgbClr val="FFFF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7" name="Google Shape;1016;p32">
            <a:extLst>
              <a:ext uri="{FF2B5EF4-FFF2-40B4-BE49-F238E27FC236}">
                <a16:creationId xmlns:a16="http://schemas.microsoft.com/office/drawing/2014/main" id="{965D2E2F-D76C-442D-88BF-37871AF8AD14}"/>
              </a:ext>
            </a:extLst>
          </p:cNvPr>
          <p:cNvSpPr/>
          <p:nvPr/>
        </p:nvSpPr>
        <p:spPr>
          <a:xfrm rot="1845163">
            <a:off x="2567469" y="3866752"/>
            <a:ext cx="678058" cy="1298028"/>
          </a:xfrm>
          <a:prstGeom prst="ellipse">
            <a:avLst/>
          </a:prstGeom>
          <a:noFill/>
          <a:ln w="28575" cap="flat" cmpd="sng">
            <a:solidFill>
              <a:srgbClr val="FFFF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8" name="Google Shape;1017;p32">
            <a:extLst>
              <a:ext uri="{FF2B5EF4-FFF2-40B4-BE49-F238E27FC236}">
                <a16:creationId xmlns:a16="http://schemas.microsoft.com/office/drawing/2014/main" id="{8B1261E8-122F-40D4-8606-FDBCBF4DEB46}"/>
              </a:ext>
            </a:extLst>
          </p:cNvPr>
          <p:cNvSpPr/>
          <p:nvPr/>
        </p:nvSpPr>
        <p:spPr>
          <a:xfrm rot="1845163">
            <a:off x="4274152" y="3853887"/>
            <a:ext cx="678058" cy="1298028"/>
          </a:xfrm>
          <a:prstGeom prst="ellipse">
            <a:avLst/>
          </a:prstGeom>
          <a:noFill/>
          <a:ln w="28575" cap="flat" cmpd="sng">
            <a:solidFill>
              <a:srgbClr val="FFFF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9" name="Google Shape;1018;p32" descr="AXI T1 GD.jpg">
            <a:extLst>
              <a:ext uri="{FF2B5EF4-FFF2-40B4-BE49-F238E27FC236}">
                <a16:creationId xmlns:a16="http://schemas.microsoft.com/office/drawing/2014/main" id="{73119E8C-9BDD-4BE5-9B35-BF624D8C73A1}"/>
              </a:ext>
            </a:extLst>
          </p:cNvPr>
          <p:cNvPicPr preferRelativeResize="0"/>
          <p:nvPr/>
        </p:nvPicPr>
        <p:blipFill rotWithShape="1">
          <a:blip r:embed="rId18">
            <a:alphaModFix/>
          </a:blip>
          <a:srcRect l="20803" t="16347" r="20459" b="16093"/>
          <a:stretch/>
        </p:blipFill>
        <p:spPr>
          <a:xfrm>
            <a:off x="5236400" y="1965191"/>
            <a:ext cx="2006739" cy="2308140"/>
          </a:xfrm>
          <a:prstGeom prst="rect">
            <a:avLst/>
          </a:prstGeom>
          <a:noFill/>
          <a:ln>
            <a:noFill/>
          </a:ln>
        </p:spPr>
      </p:pic>
      <p:pic>
        <p:nvPicPr>
          <p:cNvPr id="50" name="Google Shape;1019;p32">
            <a:extLst>
              <a:ext uri="{FF2B5EF4-FFF2-40B4-BE49-F238E27FC236}">
                <a16:creationId xmlns:a16="http://schemas.microsoft.com/office/drawing/2014/main" id="{7F686D54-EF1E-4AE6-B074-BAC2CF77756E}"/>
              </a:ext>
            </a:extLst>
          </p:cNvPr>
          <p:cNvPicPr preferRelativeResize="0"/>
          <p:nvPr/>
        </p:nvPicPr>
        <p:blipFill rotWithShape="1">
          <a:blip r:embed="rId11">
            <a:alphaModFix/>
          </a:blip>
          <a:srcRect/>
          <a:stretch/>
        </p:blipFill>
        <p:spPr>
          <a:xfrm>
            <a:off x="104862" y="4860782"/>
            <a:ext cx="271935" cy="271935"/>
          </a:xfrm>
          <a:prstGeom prst="rect">
            <a:avLst/>
          </a:prstGeom>
          <a:noFill/>
          <a:ln>
            <a:noFill/>
          </a:ln>
        </p:spPr>
      </p:pic>
      <p:sp>
        <p:nvSpPr>
          <p:cNvPr id="51" name="Google Shape;1020;p32">
            <a:extLst>
              <a:ext uri="{FF2B5EF4-FFF2-40B4-BE49-F238E27FC236}">
                <a16:creationId xmlns:a16="http://schemas.microsoft.com/office/drawing/2014/main" id="{9D10E0B0-2A8C-4D60-8159-FEBE00FBD55C}"/>
              </a:ext>
            </a:extLst>
          </p:cNvPr>
          <p:cNvSpPr txBox="1"/>
          <p:nvPr/>
        </p:nvSpPr>
        <p:spPr>
          <a:xfrm>
            <a:off x="98502" y="4880150"/>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52" name="Google Shape;1021;p32">
            <a:extLst>
              <a:ext uri="{FF2B5EF4-FFF2-40B4-BE49-F238E27FC236}">
                <a16:creationId xmlns:a16="http://schemas.microsoft.com/office/drawing/2014/main" id="{20D46F2F-50A4-49D5-9DD2-1824DB69E6FC}"/>
              </a:ext>
            </a:extLst>
          </p:cNvPr>
          <p:cNvPicPr preferRelativeResize="0"/>
          <p:nvPr/>
        </p:nvPicPr>
        <p:blipFill rotWithShape="1">
          <a:blip r:embed="rId11">
            <a:alphaModFix/>
          </a:blip>
          <a:srcRect/>
          <a:stretch/>
        </p:blipFill>
        <p:spPr>
          <a:xfrm>
            <a:off x="104802" y="3023196"/>
            <a:ext cx="271935" cy="271935"/>
          </a:xfrm>
          <a:prstGeom prst="rect">
            <a:avLst/>
          </a:prstGeom>
          <a:noFill/>
          <a:ln>
            <a:noFill/>
          </a:ln>
        </p:spPr>
      </p:pic>
      <p:sp>
        <p:nvSpPr>
          <p:cNvPr id="53" name="Google Shape;1022;p32">
            <a:extLst>
              <a:ext uri="{FF2B5EF4-FFF2-40B4-BE49-F238E27FC236}">
                <a16:creationId xmlns:a16="http://schemas.microsoft.com/office/drawing/2014/main" id="{B0FAE94F-BB33-4E2D-A900-C85E435CAD66}"/>
              </a:ext>
            </a:extLst>
          </p:cNvPr>
          <p:cNvSpPr txBox="1"/>
          <p:nvPr/>
        </p:nvSpPr>
        <p:spPr>
          <a:xfrm>
            <a:off x="98442" y="304256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54" name="Google Shape;1023;p32">
            <a:extLst>
              <a:ext uri="{FF2B5EF4-FFF2-40B4-BE49-F238E27FC236}">
                <a16:creationId xmlns:a16="http://schemas.microsoft.com/office/drawing/2014/main" id="{E0F68F42-8312-4D6F-A905-7E4023D2AD37}"/>
              </a:ext>
            </a:extLst>
          </p:cNvPr>
          <p:cNvPicPr preferRelativeResize="0"/>
          <p:nvPr/>
        </p:nvPicPr>
        <p:blipFill rotWithShape="1">
          <a:blip r:embed="rId11">
            <a:alphaModFix/>
          </a:blip>
          <a:srcRect/>
          <a:stretch/>
        </p:blipFill>
        <p:spPr>
          <a:xfrm>
            <a:off x="1829273" y="2988413"/>
            <a:ext cx="271935" cy="271935"/>
          </a:xfrm>
          <a:prstGeom prst="rect">
            <a:avLst/>
          </a:prstGeom>
          <a:noFill/>
          <a:ln>
            <a:noFill/>
          </a:ln>
        </p:spPr>
      </p:pic>
      <p:sp>
        <p:nvSpPr>
          <p:cNvPr id="55" name="Google Shape;1024;p32">
            <a:extLst>
              <a:ext uri="{FF2B5EF4-FFF2-40B4-BE49-F238E27FC236}">
                <a16:creationId xmlns:a16="http://schemas.microsoft.com/office/drawing/2014/main" id="{6A2F8983-C0EB-4E20-A2D0-A6AC05CA84AF}"/>
              </a:ext>
            </a:extLst>
          </p:cNvPr>
          <p:cNvSpPr txBox="1"/>
          <p:nvPr/>
        </p:nvSpPr>
        <p:spPr>
          <a:xfrm>
            <a:off x="1822913" y="300778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56" name="Google Shape;1025;p32">
            <a:extLst>
              <a:ext uri="{FF2B5EF4-FFF2-40B4-BE49-F238E27FC236}">
                <a16:creationId xmlns:a16="http://schemas.microsoft.com/office/drawing/2014/main" id="{854EC41E-7D87-456F-B0DB-BB484C0C8CC4}"/>
              </a:ext>
            </a:extLst>
          </p:cNvPr>
          <p:cNvPicPr preferRelativeResize="0"/>
          <p:nvPr/>
        </p:nvPicPr>
        <p:blipFill rotWithShape="1">
          <a:blip r:embed="rId11">
            <a:alphaModFix/>
          </a:blip>
          <a:srcRect/>
          <a:stretch/>
        </p:blipFill>
        <p:spPr>
          <a:xfrm>
            <a:off x="1800009" y="4860782"/>
            <a:ext cx="271935" cy="271935"/>
          </a:xfrm>
          <a:prstGeom prst="rect">
            <a:avLst/>
          </a:prstGeom>
          <a:noFill/>
          <a:ln>
            <a:noFill/>
          </a:ln>
        </p:spPr>
      </p:pic>
      <p:sp>
        <p:nvSpPr>
          <p:cNvPr id="57" name="Google Shape;1026;p32">
            <a:extLst>
              <a:ext uri="{FF2B5EF4-FFF2-40B4-BE49-F238E27FC236}">
                <a16:creationId xmlns:a16="http://schemas.microsoft.com/office/drawing/2014/main" id="{72DB737E-72B5-489D-838C-203E29AE80BE}"/>
              </a:ext>
            </a:extLst>
          </p:cNvPr>
          <p:cNvSpPr txBox="1"/>
          <p:nvPr/>
        </p:nvSpPr>
        <p:spPr>
          <a:xfrm>
            <a:off x="1793649" y="4880150"/>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58" name="Google Shape;1027;p32">
            <a:extLst>
              <a:ext uri="{FF2B5EF4-FFF2-40B4-BE49-F238E27FC236}">
                <a16:creationId xmlns:a16="http://schemas.microsoft.com/office/drawing/2014/main" id="{D0C6F35B-B36B-430D-822F-9AF399C3C472}"/>
              </a:ext>
            </a:extLst>
          </p:cNvPr>
          <p:cNvPicPr preferRelativeResize="0"/>
          <p:nvPr/>
        </p:nvPicPr>
        <p:blipFill rotWithShape="1">
          <a:blip r:embed="rId11">
            <a:alphaModFix/>
          </a:blip>
          <a:srcRect/>
          <a:stretch/>
        </p:blipFill>
        <p:spPr>
          <a:xfrm>
            <a:off x="3502961" y="2988413"/>
            <a:ext cx="271935" cy="271935"/>
          </a:xfrm>
          <a:prstGeom prst="rect">
            <a:avLst/>
          </a:prstGeom>
          <a:noFill/>
          <a:ln>
            <a:noFill/>
          </a:ln>
        </p:spPr>
      </p:pic>
      <p:sp>
        <p:nvSpPr>
          <p:cNvPr id="59" name="Google Shape;1028;p32">
            <a:extLst>
              <a:ext uri="{FF2B5EF4-FFF2-40B4-BE49-F238E27FC236}">
                <a16:creationId xmlns:a16="http://schemas.microsoft.com/office/drawing/2014/main" id="{7D71ED2F-A47B-424D-A148-BCCD119446AD}"/>
              </a:ext>
            </a:extLst>
          </p:cNvPr>
          <p:cNvSpPr txBox="1"/>
          <p:nvPr/>
        </p:nvSpPr>
        <p:spPr>
          <a:xfrm>
            <a:off x="3496601" y="300778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60" name="Google Shape;1029;p32">
            <a:extLst>
              <a:ext uri="{FF2B5EF4-FFF2-40B4-BE49-F238E27FC236}">
                <a16:creationId xmlns:a16="http://schemas.microsoft.com/office/drawing/2014/main" id="{493D32A1-14DD-4CA5-9069-9557999F0D4B}"/>
              </a:ext>
            </a:extLst>
          </p:cNvPr>
          <p:cNvPicPr preferRelativeResize="0"/>
          <p:nvPr/>
        </p:nvPicPr>
        <p:blipFill rotWithShape="1">
          <a:blip r:embed="rId11">
            <a:alphaModFix/>
          </a:blip>
          <a:srcRect/>
          <a:stretch/>
        </p:blipFill>
        <p:spPr>
          <a:xfrm>
            <a:off x="3508608" y="4835917"/>
            <a:ext cx="271935" cy="271935"/>
          </a:xfrm>
          <a:prstGeom prst="rect">
            <a:avLst/>
          </a:prstGeom>
          <a:noFill/>
          <a:ln>
            <a:noFill/>
          </a:ln>
        </p:spPr>
      </p:pic>
      <p:sp>
        <p:nvSpPr>
          <p:cNvPr id="61" name="Google Shape;1030;p32">
            <a:extLst>
              <a:ext uri="{FF2B5EF4-FFF2-40B4-BE49-F238E27FC236}">
                <a16:creationId xmlns:a16="http://schemas.microsoft.com/office/drawing/2014/main" id="{070EFF1E-69BB-4767-BB04-68864F6C3430}"/>
              </a:ext>
            </a:extLst>
          </p:cNvPr>
          <p:cNvSpPr txBox="1"/>
          <p:nvPr/>
        </p:nvSpPr>
        <p:spPr>
          <a:xfrm>
            <a:off x="3502248" y="485528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62" name="Google Shape;1031;p32">
            <a:extLst>
              <a:ext uri="{FF2B5EF4-FFF2-40B4-BE49-F238E27FC236}">
                <a16:creationId xmlns:a16="http://schemas.microsoft.com/office/drawing/2014/main" id="{0CF5D139-E565-48CF-B137-483E77FE9748}"/>
              </a:ext>
            </a:extLst>
          </p:cNvPr>
          <p:cNvPicPr preferRelativeResize="0"/>
          <p:nvPr/>
        </p:nvPicPr>
        <p:blipFill rotWithShape="1">
          <a:blip r:embed="rId11">
            <a:alphaModFix/>
          </a:blip>
          <a:srcRect/>
          <a:stretch/>
        </p:blipFill>
        <p:spPr>
          <a:xfrm>
            <a:off x="5218148" y="4007663"/>
            <a:ext cx="271935" cy="271935"/>
          </a:xfrm>
          <a:prstGeom prst="rect">
            <a:avLst/>
          </a:prstGeom>
          <a:noFill/>
          <a:ln>
            <a:noFill/>
          </a:ln>
        </p:spPr>
      </p:pic>
      <p:sp>
        <p:nvSpPr>
          <p:cNvPr id="63" name="Google Shape;1032;p32">
            <a:extLst>
              <a:ext uri="{FF2B5EF4-FFF2-40B4-BE49-F238E27FC236}">
                <a16:creationId xmlns:a16="http://schemas.microsoft.com/office/drawing/2014/main" id="{1B10C947-6718-4D2D-BEDC-79A70FFDFD7E}"/>
              </a:ext>
            </a:extLst>
          </p:cNvPr>
          <p:cNvSpPr txBox="1"/>
          <p:nvPr/>
        </p:nvSpPr>
        <p:spPr>
          <a:xfrm>
            <a:off x="5211788" y="402703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23932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7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7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7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7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7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7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7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8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8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8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8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8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8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8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8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8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8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9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9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99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9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99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9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9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9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99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99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00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969"/>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970"/>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968"/>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96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971"/>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972"/>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973"/>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974"/>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975"/>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976"/>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977"/>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978"/>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979"/>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980"/>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981"/>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982"/>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983"/>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984"/>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985"/>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986"/>
                                        </p:tgtEl>
                                        <p:attrNameLst>
                                          <p:attrName>style.visibility</p:attrName>
                                        </p:attrNameLst>
                                      </p:cBhvr>
                                      <p:to>
                                        <p:strVal val="hidden"/>
                                      </p:to>
                                    </p:set>
                                  </p:childTnLst>
                                </p:cTn>
                              </p:par>
                              <p:par>
                                <p:cTn id="115" presetID="1" presetClass="exit" presetSubtype="0" fill="hold" grpId="1" nodeType="withEffect">
                                  <p:stCondLst>
                                    <p:cond delay="0"/>
                                  </p:stCondLst>
                                  <p:childTnLst>
                                    <p:set>
                                      <p:cBhvr>
                                        <p:cTn id="116" dur="1" fill="hold">
                                          <p:stCondLst>
                                            <p:cond delay="0"/>
                                          </p:stCondLst>
                                        </p:cTn>
                                        <p:tgtEl>
                                          <p:spTgt spid="987"/>
                                        </p:tgtEl>
                                        <p:attrNameLst>
                                          <p:attrName>style.visibility</p:attrName>
                                        </p:attrNameLst>
                                      </p:cBhvr>
                                      <p:to>
                                        <p:strVal val="hidden"/>
                                      </p:to>
                                    </p:set>
                                  </p:childTnLst>
                                </p:cTn>
                              </p:par>
                              <p:par>
                                <p:cTn id="117" presetID="1" presetClass="exit" presetSubtype="0" fill="hold" nodeType="withEffect">
                                  <p:stCondLst>
                                    <p:cond delay="0"/>
                                  </p:stCondLst>
                                  <p:childTnLst>
                                    <p:set>
                                      <p:cBhvr>
                                        <p:cTn id="118" dur="1" fill="hold">
                                          <p:stCondLst>
                                            <p:cond delay="0"/>
                                          </p:stCondLst>
                                        </p:cTn>
                                        <p:tgtEl>
                                          <p:spTgt spid="988"/>
                                        </p:tgtEl>
                                        <p:attrNameLst>
                                          <p:attrName>style.visibility</p:attrName>
                                        </p:attrNameLst>
                                      </p:cBhvr>
                                      <p:to>
                                        <p:strVal val="hidden"/>
                                      </p:to>
                                    </p:set>
                                  </p:childTnLst>
                                </p:cTn>
                              </p:par>
                              <p:par>
                                <p:cTn id="119" presetID="1" presetClass="exit" presetSubtype="0" fill="hold" grpId="1" nodeType="withEffect">
                                  <p:stCondLst>
                                    <p:cond delay="0"/>
                                  </p:stCondLst>
                                  <p:childTnLst>
                                    <p:set>
                                      <p:cBhvr>
                                        <p:cTn id="120" dur="1" fill="hold">
                                          <p:stCondLst>
                                            <p:cond delay="0"/>
                                          </p:stCondLst>
                                        </p:cTn>
                                        <p:tgtEl>
                                          <p:spTgt spid="989"/>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990"/>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991"/>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992"/>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993"/>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994"/>
                                        </p:tgtEl>
                                        <p:attrNameLst>
                                          <p:attrName>style.visibility</p:attrName>
                                        </p:attrNameLst>
                                      </p:cBhvr>
                                      <p:to>
                                        <p:strVal val="hidden"/>
                                      </p:to>
                                    </p:set>
                                  </p:childTnLst>
                                </p:cTn>
                              </p:par>
                              <p:par>
                                <p:cTn id="131" presetID="1" presetClass="exit" presetSubtype="0" fill="hold" grpId="1" nodeType="withEffect">
                                  <p:stCondLst>
                                    <p:cond delay="0"/>
                                  </p:stCondLst>
                                  <p:childTnLst>
                                    <p:set>
                                      <p:cBhvr>
                                        <p:cTn id="132" dur="1" fill="hold">
                                          <p:stCondLst>
                                            <p:cond delay="0"/>
                                          </p:stCondLst>
                                        </p:cTn>
                                        <p:tgtEl>
                                          <p:spTgt spid="995"/>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0"/>
                                          </p:stCondLst>
                                        </p:cTn>
                                        <p:tgtEl>
                                          <p:spTgt spid="996"/>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997"/>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0"/>
                                          </p:stCondLst>
                                        </p:cTn>
                                        <p:tgtEl>
                                          <p:spTgt spid="998"/>
                                        </p:tgtEl>
                                        <p:attrNameLst>
                                          <p:attrName>style.visibility</p:attrName>
                                        </p:attrNameLst>
                                      </p:cBhvr>
                                      <p:to>
                                        <p:strVal val="hidden"/>
                                      </p:to>
                                    </p:set>
                                  </p:childTnLst>
                                </p:cTn>
                              </p:par>
                              <p:par>
                                <p:cTn id="139" presetID="1" presetClass="exit" presetSubtype="0" fill="hold" nodeType="withEffect">
                                  <p:stCondLst>
                                    <p:cond delay="0"/>
                                  </p:stCondLst>
                                  <p:childTnLst>
                                    <p:set>
                                      <p:cBhvr>
                                        <p:cTn id="140" dur="1" fill="hold">
                                          <p:stCondLst>
                                            <p:cond delay="0"/>
                                          </p:stCondLst>
                                        </p:cTn>
                                        <p:tgtEl>
                                          <p:spTgt spid="999"/>
                                        </p:tgtEl>
                                        <p:attrNameLst>
                                          <p:attrName>style.visibility</p:attrName>
                                        </p:attrNameLst>
                                      </p:cBhvr>
                                      <p:to>
                                        <p:strVal val="hidden"/>
                                      </p:to>
                                    </p:set>
                                  </p:childTnLst>
                                </p:cTn>
                              </p:par>
                              <p:par>
                                <p:cTn id="141" presetID="1" presetClass="exit" presetSubtype="0" fill="hold" nodeType="withEffect">
                                  <p:stCondLst>
                                    <p:cond delay="0"/>
                                  </p:stCondLst>
                                  <p:childTnLst>
                                    <p:set>
                                      <p:cBhvr>
                                        <p:cTn id="142" dur="1" fill="hold">
                                          <p:stCondLst>
                                            <p:cond delay="0"/>
                                          </p:stCondLst>
                                        </p:cTn>
                                        <p:tgtEl>
                                          <p:spTgt spid="1000"/>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45"/>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42"/>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43"/>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4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4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7"/>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48"/>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36"/>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37"/>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3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39"/>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40"/>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41"/>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49"/>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50"/>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51"/>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52"/>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53"/>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54"/>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55"/>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56"/>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57"/>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58"/>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59"/>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60"/>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61"/>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62"/>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5" grpId="0"/>
      <p:bldP spid="975" grpId="1"/>
      <p:bldP spid="976" grpId="0"/>
      <p:bldP spid="976" grpId="1"/>
      <p:bldP spid="977" grpId="0"/>
      <p:bldP spid="977" grpId="1"/>
      <p:bldP spid="978" grpId="0"/>
      <p:bldP spid="978" grpId="1"/>
      <p:bldP spid="979" grpId="0"/>
      <p:bldP spid="979" grpId="1"/>
      <p:bldP spid="983" grpId="0"/>
      <p:bldP spid="983" grpId="1"/>
      <p:bldP spid="985" grpId="0"/>
      <p:bldP spid="985" grpId="1"/>
      <p:bldP spid="987" grpId="0"/>
      <p:bldP spid="987" grpId="1"/>
      <p:bldP spid="989" grpId="0"/>
      <p:bldP spid="989" grpId="1"/>
      <p:bldP spid="991" grpId="0"/>
      <p:bldP spid="991" grpId="1"/>
      <p:bldP spid="993" grpId="0"/>
      <p:bldP spid="993" grpId="1"/>
      <p:bldP spid="995" grpId="0"/>
      <p:bldP spid="995" grpId="1"/>
      <p:bldP spid="997" grpId="0"/>
      <p:bldP spid="997" grpId="1"/>
      <p:bldP spid="36" grpId="0"/>
      <p:bldP spid="37" grpId="0"/>
      <p:bldP spid="38" grpId="0"/>
      <p:bldP spid="45" grpId="0" animBg="1"/>
      <p:bldP spid="46" grpId="0" animBg="1"/>
      <p:bldP spid="47" grpId="0" animBg="1"/>
      <p:bldP spid="48" grpId="0" animBg="1"/>
      <p:bldP spid="51" grpId="0"/>
      <p:bldP spid="53" grpId="0"/>
      <p:bldP spid="55" grpId="0"/>
      <p:bldP spid="57" grpId="0"/>
      <p:bldP spid="59" grpId="0"/>
      <p:bldP spid="61" grpId="0"/>
      <p:bldP spid="6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6"/>
        <p:cNvGrpSpPr/>
        <p:nvPr/>
      </p:nvGrpSpPr>
      <p:grpSpPr>
        <a:xfrm>
          <a:off x="0" y="0"/>
          <a:ext cx="0" cy="0"/>
          <a:chOff x="0" y="0"/>
          <a:chExt cx="0" cy="0"/>
        </a:xfrm>
      </p:grpSpPr>
      <p:pic>
        <p:nvPicPr>
          <p:cNvPr id="1037" name="Google Shape;1037;p33"/>
          <p:cNvPicPr preferRelativeResize="0"/>
          <p:nvPr/>
        </p:nvPicPr>
        <p:blipFill rotWithShape="1">
          <a:blip r:embed="rId3">
            <a:alphaModFix/>
          </a:blip>
          <a:srcRect l="56718" t="27355" r="2881" b="11592"/>
          <a:stretch/>
        </p:blipFill>
        <p:spPr>
          <a:xfrm>
            <a:off x="4593164" y="2852126"/>
            <a:ext cx="1493731" cy="1003864"/>
          </a:xfrm>
          <a:prstGeom prst="rect">
            <a:avLst/>
          </a:prstGeom>
          <a:noFill/>
          <a:ln>
            <a:noFill/>
          </a:ln>
        </p:spPr>
      </p:pic>
      <p:sp>
        <p:nvSpPr>
          <p:cNvPr id="1038" name="Google Shape;1038;p33"/>
          <p:cNvSpPr txBox="1"/>
          <p:nvPr/>
        </p:nvSpPr>
        <p:spPr>
          <a:xfrm>
            <a:off x="283780"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Radiotherapy :  </a:t>
            </a:r>
            <a:r>
              <a:rPr lang="en-US" sz="2200" b="1" i="0" u="none" strike="noStrike" cap="none">
                <a:solidFill>
                  <a:srgbClr val="A4C2F4"/>
                </a:solidFill>
                <a:latin typeface="Arial"/>
                <a:ea typeface="Arial"/>
                <a:cs typeface="Arial"/>
                <a:sym typeface="Arial"/>
              </a:rPr>
              <a:t> Radiation-induced Myelopathy</a:t>
            </a:r>
            <a:endParaRPr/>
          </a:p>
        </p:txBody>
      </p:sp>
      <p:pic>
        <p:nvPicPr>
          <p:cNvPr id="1039" name="Google Shape;1039;p33"/>
          <p:cNvPicPr preferRelativeResize="0"/>
          <p:nvPr/>
        </p:nvPicPr>
        <p:blipFill rotWithShape="1">
          <a:blip r:embed="rId4">
            <a:alphaModFix/>
          </a:blip>
          <a:srcRect l="8417" t="8382" r="57290" b="59715"/>
          <a:stretch/>
        </p:blipFill>
        <p:spPr>
          <a:xfrm>
            <a:off x="1144079" y="1852081"/>
            <a:ext cx="1070585" cy="1179479"/>
          </a:xfrm>
          <a:prstGeom prst="rect">
            <a:avLst/>
          </a:prstGeom>
          <a:noFill/>
          <a:ln>
            <a:noFill/>
          </a:ln>
        </p:spPr>
      </p:pic>
      <p:pic>
        <p:nvPicPr>
          <p:cNvPr id="1040" name="Google Shape;1040;p33"/>
          <p:cNvPicPr preferRelativeResize="0"/>
          <p:nvPr/>
        </p:nvPicPr>
        <p:blipFill rotWithShape="1">
          <a:blip r:embed="rId4">
            <a:alphaModFix/>
          </a:blip>
          <a:srcRect l="57586" t="8740" r="7935" b="59183"/>
          <a:stretch/>
        </p:blipFill>
        <p:spPr>
          <a:xfrm>
            <a:off x="2203568" y="1848893"/>
            <a:ext cx="1073104" cy="1182667"/>
          </a:xfrm>
          <a:prstGeom prst="rect">
            <a:avLst/>
          </a:prstGeom>
          <a:noFill/>
          <a:ln>
            <a:noFill/>
          </a:ln>
        </p:spPr>
      </p:pic>
      <p:pic>
        <p:nvPicPr>
          <p:cNvPr id="1041" name="Google Shape;1041;p33"/>
          <p:cNvPicPr preferRelativeResize="0"/>
          <p:nvPr/>
        </p:nvPicPr>
        <p:blipFill rotWithShape="1">
          <a:blip r:embed="rId5">
            <a:alphaModFix/>
          </a:blip>
          <a:srcRect l="48246" r="26224"/>
          <a:stretch/>
        </p:blipFill>
        <p:spPr>
          <a:xfrm>
            <a:off x="27850" y="743575"/>
            <a:ext cx="1118032" cy="4379371"/>
          </a:xfrm>
          <a:prstGeom prst="rect">
            <a:avLst/>
          </a:prstGeom>
          <a:noFill/>
          <a:ln>
            <a:noFill/>
          </a:ln>
        </p:spPr>
      </p:pic>
      <p:pic>
        <p:nvPicPr>
          <p:cNvPr id="1042" name="Google Shape;1042;p33"/>
          <p:cNvPicPr preferRelativeResize="0"/>
          <p:nvPr/>
        </p:nvPicPr>
        <p:blipFill rotWithShape="1">
          <a:blip r:embed="rId6">
            <a:alphaModFix/>
          </a:blip>
          <a:srcRect l="28041" t="4398" r="2149"/>
          <a:stretch/>
        </p:blipFill>
        <p:spPr>
          <a:xfrm>
            <a:off x="1146142" y="3888599"/>
            <a:ext cx="1176682" cy="1194156"/>
          </a:xfrm>
          <a:prstGeom prst="ellipse">
            <a:avLst/>
          </a:prstGeom>
          <a:noFill/>
          <a:ln>
            <a:noFill/>
          </a:ln>
        </p:spPr>
      </p:pic>
      <p:pic>
        <p:nvPicPr>
          <p:cNvPr id="1043" name="Google Shape;1043;p33"/>
          <p:cNvPicPr preferRelativeResize="0"/>
          <p:nvPr/>
        </p:nvPicPr>
        <p:blipFill rotWithShape="1">
          <a:blip r:embed="rId7">
            <a:alphaModFix/>
          </a:blip>
          <a:srcRect l="21340" t="27141" r="11931"/>
          <a:stretch/>
        </p:blipFill>
        <p:spPr>
          <a:xfrm>
            <a:off x="2071949" y="3084841"/>
            <a:ext cx="1200215" cy="1202764"/>
          </a:xfrm>
          <a:prstGeom prst="ellipse">
            <a:avLst/>
          </a:prstGeom>
          <a:noFill/>
          <a:ln>
            <a:noFill/>
          </a:ln>
        </p:spPr>
      </p:pic>
      <p:sp>
        <p:nvSpPr>
          <p:cNvPr id="1044" name="Google Shape;1044;p33"/>
          <p:cNvSpPr txBox="1"/>
          <p:nvPr/>
        </p:nvSpPr>
        <p:spPr>
          <a:xfrm>
            <a:off x="1158963" y="626500"/>
            <a:ext cx="7855391" cy="52319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100" b="0" i="0" u="none" strike="noStrike" cap="none">
                <a:solidFill>
                  <a:srgbClr val="A4C2F4"/>
                </a:solidFill>
                <a:latin typeface="Arial"/>
                <a:ea typeface="Arial"/>
                <a:cs typeface="Arial"/>
                <a:sym typeface="Arial"/>
              </a:rPr>
              <a:t>Radiation to the spine or spinal cord can result in toxicity </a:t>
            </a:r>
            <a:r>
              <a:rPr lang="en-US" sz="1100" b="0" i="0" u="none" strike="noStrike" cap="none">
                <a:solidFill>
                  <a:schemeClr val="lt1"/>
                </a:solidFill>
                <a:latin typeface="Arial"/>
                <a:ea typeface="Arial"/>
                <a:cs typeface="Arial"/>
                <a:sym typeface="Arial"/>
              </a:rPr>
              <a:t>that presents as an early delayed or late-delayed myelopathy. The disruption of blood–spinal cord barrier leads to </a:t>
            </a:r>
            <a:r>
              <a:rPr lang="en-US" sz="1100" b="0" i="0" u="none" strike="noStrike" cap="none">
                <a:solidFill>
                  <a:srgbClr val="A4C2F4"/>
                </a:solidFill>
                <a:latin typeface="Arial"/>
                <a:ea typeface="Arial"/>
                <a:cs typeface="Arial"/>
                <a:sym typeface="Arial"/>
              </a:rPr>
              <a:t>edema and demyelination </a:t>
            </a:r>
            <a:r>
              <a:rPr lang="en-US" sz="1100" b="0" i="0" u="none" strike="noStrike" cap="none">
                <a:solidFill>
                  <a:schemeClr val="lt1"/>
                </a:solidFill>
                <a:latin typeface="Arial"/>
                <a:ea typeface="Arial"/>
                <a:cs typeface="Arial"/>
                <a:sym typeface="Arial"/>
              </a:rPr>
              <a:t>that may progress to </a:t>
            </a:r>
            <a:r>
              <a:rPr lang="en-US" sz="1100" b="0" i="0" u="none" strike="noStrike" cap="none">
                <a:solidFill>
                  <a:srgbClr val="A4C2F4"/>
                </a:solidFill>
                <a:latin typeface="Arial"/>
                <a:ea typeface="Arial"/>
                <a:cs typeface="Arial"/>
                <a:sym typeface="Arial"/>
              </a:rPr>
              <a:t>necrosis</a:t>
            </a:r>
            <a:r>
              <a:rPr lang="en-US" sz="1100" b="0" i="0" u="none" strike="noStrike" cap="none">
                <a:solidFill>
                  <a:schemeClr val="lt1"/>
                </a:solidFill>
                <a:latin typeface="Arial"/>
                <a:ea typeface="Arial"/>
                <a:cs typeface="Arial"/>
                <a:sym typeface="Arial"/>
              </a:rPr>
              <a:t>. </a:t>
            </a:r>
            <a:endParaRPr sz="1100" b="0" i="0" u="none" strike="noStrike" cap="none">
              <a:solidFill>
                <a:schemeClr val="lt1"/>
              </a:solidFill>
              <a:latin typeface="Arial"/>
              <a:ea typeface="Arial"/>
              <a:cs typeface="Arial"/>
              <a:sym typeface="Arial"/>
            </a:endParaRPr>
          </a:p>
        </p:txBody>
      </p:sp>
      <p:pic>
        <p:nvPicPr>
          <p:cNvPr id="1045" name="Google Shape;1045;p33"/>
          <p:cNvPicPr preferRelativeResize="0"/>
          <p:nvPr/>
        </p:nvPicPr>
        <p:blipFill rotWithShape="1">
          <a:blip r:embed="rId8">
            <a:alphaModFix/>
          </a:blip>
          <a:srcRect l="16217" t="2140" r="17016" b="3447"/>
          <a:stretch/>
        </p:blipFill>
        <p:spPr>
          <a:xfrm>
            <a:off x="3380510" y="1873474"/>
            <a:ext cx="1263434" cy="3249473"/>
          </a:xfrm>
          <a:prstGeom prst="rect">
            <a:avLst/>
          </a:prstGeom>
          <a:noFill/>
          <a:ln>
            <a:noFill/>
          </a:ln>
        </p:spPr>
      </p:pic>
      <p:pic>
        <p:nvPicPr>
          <p:cNvPr id="1046" name="Google Shape;1046;p33"/>
          <p:cNvPicPr preferRelativeResize="0"/>
          <p:nvPr/>
        </p:nvPicPr>
        <p:blipFill rotWithShape="1">
          <a:blip r:embed="rId3">
            <a:alphaModFix/>
          </a:blip>
          <a:srcRect l="1003" t="27785" r="60740" b="11811"/>
          <a:stretch/>
        </p:blipFill>
        <p:spPr>
          <a:xfrm>
            <a:off x="4642819" y="1879037"/>
            <a:ext cx="1414519" cy="993185"/>
          </a:xfrm>
          <a:prstGeom prst="rect">
            <a:avLst/>
          </a:prstGeom>
          <a:noFill/>
          <a:ln>
            <a:noFill/>
          </a:ln>
        </p:spPr>
      </p:pic>
      <p:pic>
        <p:nvPicPr>
          <p:cNvPr id="1047" name="Google Shape;1047;p33"/>
          <p:cNvPicPr preferRelativeResize="0"/>
          <p:nvPr/>
        </p:nvPicPr>
        <p:blipFill rotWithShape="1">
          <a:blip r:embed="rId9">
            <a:alphaModFix/>
          </a:blip>
          <a:srcRect l="31106" r="35438"/>
          <a:stretch/>
        </p:blipFill>
        <p:spPr>
          <a:xfrm>
            <a:off x="6330833" y="1320317"/>
            <a:ext cx="837363" cy="2502920"/>
          </a:xfrm>
          <a:prstGeom prst="rect">
            <a:avLst/>
          </a:prstGeom>
          <a:noFill/>
          <a:ln>
            <a:noFill/>
          </a:ln>
        </p:spPr>
      </p:pic>
      <p:pic>
        <p:nvPicPr>
          <p:cNvPr id="1048" name="Google Shape;1048;p33"/>
          <p:cNvPicPr preferRelativeResize="0"/>
          <p:nvPr/>
        </p:nvPicPr>
        <p:blipFill rotWithShape="1">
          <a:blip r:embed="rId10">
            <a:alphaModFix/>
          </a:blip>
          <a:srcRect l="41737" r="22121"/>
          <a:stretch/>
        </p:blipFill>
        <p:spPr>
          <a:xfrm>
            <a:off x="7166436" y="1320317"/>
            <a:ext cx="904596" cy="2502920"/>
          </a:xfrm>
          <a:prstGeom prst="rect">
            <a:avLst/>
          </a:prstGeom>
          <a:noFill/>
          <a:ln>
            <a:noFill/>
          </a:ln>
        </p:spPr>
      </p:pic>
      <p:pic>
        <p:nvPicPr>
          <p:cNvPr id="1049" name="Google Shape;1049;p33"/>
          <p:cNvPicPr preferRelativeResize="0"/>
          <p:nvPr/>
        </p:nvPicPr>
        <p:blipFill rotWithShape="1">
          <a:blip r:embed="rId11">
            <a:alphaModFix/>
          </a:blip>
          <a:srcRect l="29203" t="2843" r="19958" b="2482"/>
          <a:stretch/>
        </p:blipFill>
        <p:spPr>
          <a:xfrm>
            <a:off x="8059224" y="1293207"/>
            <a:ext cx="951756" cy="2540077"/>
          </a:xfrm>
          <a:prstGeom prst="rect">
            <a:avLst/>
          </a:prstGeom>
          <a:noFill/>
          <a:ln>
            <a:noFill/>
          </a:ln>
        </p:spPr>
      </p:pic>
      <p:pic>
        <p:nvPicPr>
          <p:cNvPr id="1050" name="Google Shape;1050;p33"/>
          <p:cNvPicPr preferRelativeResize="0"/>
          <p:nvPr/>
        </p:nvPicPr>
        <p:blipFill rotWithShape="1">
          <a:blip r:embed="rId12">
            <a:alphaModFix/>
          </a:blip>
          <a:srcRect/>
          <a:stretch/>
        </p:blipFill>
        <p:spPr>
          <a:xfrm>
            <a:off x="6309" y="4906082"/>
            <a:ext cx="221589" cy="214366"/>
          </a:xfrm>
          <a:prstGeom prst="rect">
            <a:avLst/>
          </a:prstGeom>
          <a:noFill/>
          <a:ln>
            <a:noFill/>
          </a:ln>
        </p:spPr>
      </p:pic>
      <p:sp>
        <p:nvSpPr>
          <p:cNvPr id="1051" name="Google Shape;1051;p33"/>
          <p:cNvSpPr txBox="1"/>
          <p:nvPr/>
        </p:nvSpPr>
        <p:spPr>
          <a:xfrm>
            <a:off x="-3474" y="4902756"/>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A</a:t>
            </a:r>
            <a:endParaRPr sz="800" b="1" i="0" u="none" strike="noStrike" cap="none">
              <a:solidFill>
                <a:schemeClr val="lt1"/>
              </a:solidFill>
              <a:latin typeface="Arial"/>
              <a:ea typeface="Arial"/>
              <a:cs typeface="Arial"/>
              <a:sym typeface="Arial"/>
            </a:endParaRPr>
          </a:p>
        </p:txBody>
      </p:sp>
      <p:pic>
        <p:nvPicPr>
          <p:cNvPr id="1052" name="Google Shape;1052;p33"/>
          <p:cNvPicPr preferRelativeResize="0"/>
          <p:nvPr/>
        </p:nvPicPr>
        <p:blipFill rotWithShape="1">
          <a:blip r:embed="rId12">
            <a:alphaModFix/>
          </a:blip>
          <a:srcRect/>
          <a:stretch/>
        </p:blipFill>
        <p:spPr>
          <a:xfrm>
            <a:off x="1122854" y="1842170"/>
            <a:ext cx="221589" cy="214366"/>
          </a:xfrm>
          <a:prstGeom prst="rect">
            <a:avLst/>
          </a:prstGeom>
          <a:noFill/>
          <a:ln>
            <a:noFill/>
          </a:ln>
        </p:spPr>
      </p:pic>
      <p:sp>
        <p:nvSpPr>
          <p:cNvPr id="1053" name="Google Shape;1053;p33"/>
          <p:cNvSpPr txBox="1"/>
          <p:nvPr/>
        </p:nvSpPr>
        <p:spPr>
          <a:xfrm>
            <a:off x="1113071" y="1838844"/>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B</a:t>
            </a:r>
            <a:endParaRPr sz="800" b="1" i="0" u="none" strike="noStrike" cap="none">
              <a:solidFill>
                <a:schemeClr val="lt1"/>
              </a:solidFill>
              <a:latin typeface="Arial"/>
              <a:ea typeface="Arial"/>
              <a:cs typeface="Arial"/>
              <a:sym typeface="Arial"/>
            </a:endParaRPr>
          </a:p>
        </p:txBody>
      </p:sp>
      <p:pic>
        <p:nvPicPr>
          <p:cNvPr id="1054" name="Google Shape;1054;p33"/>
          <p:cNvPicPr preferRelativeResize="0"/>
          <p:nvPr/>
        </p:nvPicPr>
        <p:blipFill rotWithShape="1">
          <a:blip r:embed="rId12">
            <a:alphaModFix/>
          </a:blip>
          <a:srcRect/>
          <a:stretch/>
        </p:blipFill>
        <p:spPr>
          <a:xfrm>
            <a:off x="2188979" y="1842170"/>
            <a:ext cx="221589" cy="214366"/>
          </a:xfrm>
          <a:prstGeom prst="rect">
            <a:avLst/>
          </a:prstGeom>
          <a:noFill/>
          <a:ln>
            <a:noFill/>
          </a:ln>
        </p:spPr>
      </p:pic>
      <p:sp>
        <p:nvSpPr>
          <p:cNvPr id="1055" name="Google Shape;1055;p33"/>
          <p:cNvSpPr txBox="1"/>
          <p:nvPr/>
        </p:nvSpPr>
        <p:spPr>
          <a:xfrm>
            <a:off x="2179196" y="1838844"/>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C</a:t>
            </a:r>
            <a:endParaRPr sz="800" b="1" i="0" u="none" strike="noStrike" cap="none">
              <a:solidFill>
                <a:schemeClr val="lt1"/>
              </a:solidFill>
              <a:latin typeface="Arial"/>
              <a:ea typeface="Arial"/>
              <a:cs typeface="Arial"/>
              <a:sym typeface="Arial"/>
            </a:endParaRPr>
          </a:p>
        </p:txBody>
      </p:sp>
      <p:pic>
        <p:nvPicPr>
          <p:cNvPr id="1056" name="Google Shape;1056;p33"/>
          <p:cNvPicPr preferRelativeResize="0"/>
          <p:nvPr/>
        </p:nvPicPr>
        <p:blipFill rotWithShape="1">
          <a:blip r:embed="rId12">
            <a:alphaModFix/>
          </a:blip>
          <a:srcRect/>
          <a:stretch/>
        </p:blipFill>
        <p:spPr>
          <a:xfrm>
            <a:off x="3019603" y="4183748"/>
            <a:ext cx="221589" cy="214366"/>
          </a:xfrm>
          <a:prstGeom prst="rect">
            <a:avLst/>
          </a:prstGeom>
          <a:noFill/>
          <a:ln>
            <a:noFill/>
          </a:ln>
        </p:spPr>
      </p:pic>
      <p:sp>
        <p:nvSpPr>
          <p:cNvPr id="1057" name="Google Shape;1057;p33"/>
          <p:cNvSpPr txBox="1"/>
          <p:nvPr/>
        </p:nvSpPr>
        <p:spPr>
          <a:xfrm>
            <a:off x="3009820" y="4180422"/>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D</a:t>
            </a:r>
            <a:endParaRPr sz="800" b="1" i="0" u="none" strike="noStrike" cap="none">
              <a:solidFill>
                <a:schemeClr val="lt1"/>
              </a:solidFill>
              <a:latin typeface="Arial"/>
              <a:ea typeface="Arial"/>
              <a:cs typeface="Arial"/>
              <a:sym typeface="Arial"/>
            </a:endParaRPr>
          </a:p>
        </p:txBody>
      </p:sp>
      <p:pic>
        <p:nvPicPr>
          <p:cNvPr id="1058" name="Google Shape;1058;p33"/>
          <p:cNvPicPr preferRelativeResize="0"/>
          <p:nvPr/>
        </p:nvPicPr>
        <p:blipFill rotWithShape="1">
          <a:blip r:embed="rId12">
            <a:alphaModFix/>
          </a:blip>
          <a:srcRect/>
          <a:stretch/>
        </p:blipFill>
        <p:spPr>
          <a:xfrm>
            <a:off x="3383579" y="4906082"/>
            <a:ext cx="221589" cy="214366"/>
          </a:xfrm>
          <a:prstGeom prst="rect">
            <a:avLst/>
          </a:prstGeom>
          <a:noFill/>
          <a:ln>
            <a:noFill/>
          </a:ln>
        </p:spPr>
      </p:pic>
      <p:sp>
        <p:nvSpPr>
          <p:cNvPr id="1059" name="Google Shape;1059;p33"/>
          <p:cNvSpPr txBox="1"/>
          <p:nvPr/>
        </p:nvSpPr>
        <p:spPr>
          <a:xfrm>
            <a:off x="3373796" y="4902756"/>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F</a:t>
            </a:r>
            <a:endParaRPr sz="800" b="1" i="0" u="none" strike="noStrike" cap="none">
              <a:solidFill>
                <a:schemeClr val="lt1"/>
              </a:solidFill>
              <a:latin typeface="Arial"/>
              <a:ea typeface="Arial"/>
              <a:cs typeface="Arial"/>
              <a:sym typeface="Arial"/>
            </a:endParaRPr>
          </a:p>
        </p:txBody>
      </p:sp>
      <p:pic>
        <p:nvPicPr>
          <p:cNvPr id="1060" name="Google Shape;1060;p33"/>
          <p:cNvPicPr preferRelativeResize="0"/>
          <p:nvPr/>
        </p:nvPicPr>
        <p:blipFill rotWithShape="1">
          <a:blip r:embed="rId12">
            <a:alphaModFix/>
          </a:blip>
          <a:srcRect/>
          <a:stretch/>
        </p:blipFill>
        <p:spPr>
          <a:xfrm>
            <a:off x="2237690" y="4906082"/>
            <a:ext cx="221589" cy="214366"/>
          </a:xfrm>
          <a:prstGeom prst="rect">
            <a:avLst/>
          </a:prstGeom>
          <a:noFill/>
          <a:ln>
            <a:noFill/>
          </a:ln>
        </p:spPr>
      </p:pic>
      <p:sp>
        <p:nvSpPr>
          <p:cNvPr id="1061" name="Google Shape;1061;p33"/>
          <p:cNvSpPr txBox="1"/>
          <p:nvPr/>
        </p:nvSpPr>
        <p:spPr>
          <a:xfrm>
            <a:off x="2227907" y="4902756"/>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E</a:t>
            </a:r>
            <a:endParaRPr sz="800" b="1" i="0" u="none" strike="noStrike" cap="none">
              <a:solidFill>
                <a:schemeClr val="lt1"/>
              </a:solidFill>
              <a:latin typeface="Arial"/>
              <a:ea typeface="Arial"/>
              <a:cs typeface="Arial"/>
              <a:sym typeface="Arial"/>
            </a:endParaRPr>
          </a:p>
        </p:txBody>
      </p:sp>
      <p:pic>
        <p:nvPicPr>
          <p:cNvPr id="1062" name="Google Shape;1062;p33"/>
          <p:cNvPicPr preferRelativeResize="0"/>
          <p:nvPr/>
        </p:nvPicPr>
        <p:blipFill rotWithShape="1">
          <a:blip r:embed="rId12">
            <a:alphaModFix/>
          </a:blip>
          <a:srcRect/>
          <a:stretch/>
        </p:blipFill>
        <p:spPr>
          <a:xfrm>
            <a:off x="4652602" y="2668872"/>
            <a:ext cx="221589" cy="214366"/>
          </a:xfrm>
          <a:prstGeom prst="rect">
            <a:avLst/>
          </a:prstGeom>
          <a:noFill/>
          <a:ln>
            <a:noFill/>
          </a:ln>
        </p:spPr>
      </p:pic>
      <p:sp>
        <p:nvSpPr>
          <p:cNvPr id="1063" name="Google Shape;1063;p33"/>
          <p:cNvSpPr txBox="1"/>
          <p:nvPr/>
        </p:nvSpPr>
        <p:spPr>
          <a:xfrm>
            <a:off x="4642819" y="2665546"/>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G</a:t>
            </a:r>
            <a:endParaRPr sz="800" b="1" i="0" u="none" strike="noStrike" cap="none">
              <a:solidFill>
                <a:schemeClr val="lt1"/>
              </a:solidFill>
              <a:latin typeface="Arial"/>
              <a:ea typeface="Arial"/>
              <a:cs typeface="Arial"/>
              <a:sym typeface="Arial"/>
            </a:endParaRPr>
          </a:p>
        </p:txBody>
      </p:sp>
      <p:pic>
        <p:nvPicPr>
          <p:cNvPr id="1064" name="Google Shape;1064;p33"/>
          <p:cNvPicPr preferRelativeResize="0"/>
          <p:nvPr/>
        </p:nvPicPr>
        <p:blipFill rotWithShape="1">
          <a:blip r:embed="rId12">
            <a:alphaModFix/>
          </a:blip>
          <a:srcRect/>
          <a:stretch/>
        </p:blipFill>
        <p:spPr>
          <a:xfrm>
            <a:off x="4652602" y="3654061"/>
            <a:ext cx="221589" cy="214366"/>
          </a:xfrm>
          <a:prstGeom prst="rect">
            <a:avLst/>
          </a:prstGeom>
          <a:noFill/>
          <a:ln>
            <a:noFill/>
          </a:ln>
        </p:spPr>
      </p:pic>
      <p:sp>
        <p:nvSpPr>
          <p:cNvPr id="1065" name="Google Shape;1065;p33"/>
          <p:cNvSpPr txBox="1"/>
          <p:nvPr/>
        </p:nvSpPr>
        <p:spPr>
          <a:xfrm>
            <a:off x="4642819" y="3650735"/>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H</a:t>
            </a:r>
            <a:endParaRPr sz="800" b="1" i="0" u="none" strike="noStrike" cap="none">
              <a:solidFill>
                <a:schemeClr val="lt1"/>
              </a:solidFill>
              <a:latin typeface="Arial"/>
              <a:ea typeface="Arial"/>
              <a:cs typeface="Arial"/>
              <a:sym typeface="Arial"/>
            </a:endParaRPr>
          </a:p>
        </p:txBody>
      </p:sp>
      <p:pic>
        <p:nvPicPr>
          <p:cNvPr id="1066" name="Google Shape;1066;p33"/>
          <p:cNvPicPr preferRelativeResize="0"/>
          <p:nvPr/>
        </p:nvPicPr>
        <p:blipFill rotWithShape="1">
          <a:blip r:embed="rId12">
            <a:alphaModFix/>
          </a:blip>
          <a:srcRect/>
          <a:stretch/>
        </p:blipFill>
        <p:spPr>
          <a:xfrm>
            <a:off x="6310754" y="3641437"/>
            <a:ext cx="221589" cy="214366"/>
          </a:xfrm>
          <a:prstGeom prst="rect">
            <a:avLst/>
          </a:prstGeom>
          <a:noFill/>
          <a:ln>
            <a:noFill/>
          </a:ln>
        </p:spPr>
      </p:pic>
      <p:sp>
        <p:nvSpPr>
          <p:cNvPr id="1067" name="Google Shape;1067;p33"/>
          <p:cNvSpPr txBox="1"/>
          <p:nvPr/>
        </p:nvSpPr>
        <p:spPr>
          <a:xfrm>
            <a:off x="6300971" y="3638111"/>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I</a:t>
            </a:r>
            <a:endParaRPr sz="800" b="1" i="0" u="none" strike="noStrike" cap="none">
              <a:solidFill>
                <a:schemeClr val="lt1"/>
              </a:solidFill>
              <a:latin typeface="Arial"/>
              <a:ea typeface="Arial"/>
              <a:cs typeface="Arial"/>
              <a:sym typeface="Arial"/>
            </a:endParaRPr>
          </a:p>
        </p:txBody>
      </p:sp>
      <p:pic>
        <p:nvPicPr>
          <p:cNvPr id="1068" name="Google Shape;1068;p33"/>
          <p:cNvPicPr preferRelativeResize="0"/>
          <p:nvPr/>
        </p:nvPicPr>
        <p:blipFill rotWithShape="1">
          <a:blip r:embed="rId12">
            <a:alphaModFix/>
          </a:blip>
          <a:srcRect/>
          <a:stretch/>
        </p:blipFill>
        <p:spPr>
          <a:xfrm>
            <a:off x="7163425" y="3641437"/>
            <a:ext cx="221589" cy="214366"/>
          </a:xfrm>
          <a:prstGeom prst="rect">
            <a:avLst/>
          </a:prstGeom>
          <a:noFill/>
          <a:ln>
            <a:noFill/>
          </a:ln>
        </p:spPr>
      </p:pic>
      <p:sp>
        <p:nvSpPr>
          <p:cNvPr id="1069" name="Google Shape;1069;p33"/>
          <p:cNvSpPr txBox="1"/>
          <p:nvPr/>
        </p:nvSpPr>
        <p:spPr>
          <a:xfrm>
            <a:off x="7153642" y="3638111"/>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J</a:t>
            </a:r>
            <a:endParaRPr sz="800" b="1" i="0" u="none" strike="noStrike" cap="none">
              <a:solidFill>
                <a:schemeClr val="lt1"/>
              </a:solidFill>
              <a:latin typeface="Arial"/>
              <a:ea typeface="Arial"/>
              <a:cs typeface="Arial"/>
              <a:sym typeface="Arial"/>
            </a:endParaRPr>
          </a:p>
        </p:txBody>
      </p:sp>
      <p:pic>
        <p:nvPicPr>
          <p:cNvPr id="1070" name="Google Shape;1070;p33"/>
          <p:cNvPicPr preferRelativeResize="0"/>
          <p:nvPr/>
        </p:nvPicPr>
        <p:blipFill rotWithShape="1">
          <a:blip r:embed="rId12">
            <a:alphaModFix/>
          </a:blip>
          <a:srcRect/>
          <a:stretch/>
        </p:blipFill>
        <p:spPr>
          <a:xfrm>
            <a:off x="8089114" y="3641437"/>
            <a:ext cx="221589" cy="214366"/>
          </a:xfrm>
          <a:prstGeom prst="rect">
            <a:avLst/>
          </a:prstGeom>
          <a:noFill/>
          <a:ln>
            <a:noFill/>
          </a:ln>
        </p:spPr>
      </p:pic>
      <p:sp>
        <p:nvSpPr>
          <p:cNvPr id="1071" name="Google Shape;1071;p33"/>
          <p:cNvSpPr txBox="1"/>
          <p:nvPr/>
        </p:nvSpPr>
        <p:spPr>
          <a:xfrm>
            <a:off x="8079331" y="3638111"/>
            <a:ext cx="227949"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K</a:t>
            </a:r>
            <a:endParaRPr sz="800" b="1" i="0" u="none" strike="noStrike" cap="none">
              <a:solidFill>
                <a:schemeClr val="lt1"/>
              </a:solidFill>
              <a:latin typeface="Arial"/>
              <a:ea typeface="Arial"/>
              <a:cs typeface="Arial"/>
              <a:sym typeface="Arial"/>
            </a:endParaRPr>
          </a:p>
        </p:txBody>
      </p:sp>
      <p:sp>
        <p:nvSpPr>
          <p:cNvPr id="1072" name="Google Shape;1072;p33"/>
          <p:cNvSpPr txBox="1"/>
          <p:nvPr/>
        </p:nvSpPr>
        <p:spPr>
          <a:xfrm>
            <a:off x="4659431" y="3916834"/>
            <a:ext cx="4335482"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800" b="0" i="0" u="none" strike="noStrike" cap="none" dirty="0">
                <a:solidFill>
                  <a:schemeClr val="accent6"/>
                </a:solidFill>
                <a:latin typeface="Arial"/>
                <a:ea typeface="Arial"/>
                <a:cs typeface="Arial"/>
                <a:sym typeface="Arial"/>
              </a:rPr>
              <a:t>Radiation-induced myelopathy in a 8 years old boy with posterior fossa medulloblastoma who underwent surgery, chemotherapy and radiotherapy.  </a:t>
            </a:r>
            <a:r>
              <a:rPr lang="en-US" sz="800" b="0" i="0" u="none" strike="noStrike" cap="none" dirty="0">
                <a:solidFill>
                  <a:schemeClr val="lt1"/>
                </a:solidFill>
                <a:latin typeface="Arial"/>
                <a:ea typeface="Arial"/>
                <a:cs typeface="Arial"/>
                <a:sym typeface="Arial"/>
              </a:rPr>
              <a:t>Baseline MRI showed normal spinal cord (sagittal T2WI in </a:t>
            </a:r>
            <a:r>
              <a:rPr lang="en-US" sz="800" b="0" i="0" u="none" strike="noStrike" cap="none" dirty="0">
                <a:solidFill>
                  <a:schemeClr val="accent6"/>
                </a:solidFill>
                <a:latin typeface="Arial"/>
                <a:ea typeface="Arial"/>
                <a:cs typeface="Arial"/>
                <a:sym typeface="Arial"/>
              </a:rPr>
              <a:t>A</a:t>
            </a:r>
            <a:r>
              <a:rPr lang="en-US" sz="800" b="0" i="0" u="none" strike="noStrike" cap="none" dirty="0">
                <a:solidFill>
                  <a:schemeClr val="lt1"/>
                </a:solidFill>
                <a:latin typeface="Arial"/>
                <a:ea typeface="Arial"/>
                <a:cs typeface="Arial"/>
                <a:sym typeface="Arial"/>
              </a:rPr>
              <a:t>) and hypercellular expansile lesion centered on the cerebellar vermis (DWI and ADC map in </a:t>
            </a:r>
            <a:r>
              <a:rPr lang="en-US" sz="800" b="0" i="0" u="none" strike="noStrike" cap="none" dirty="0">
                <a:solidFill>
                  <a:schemeClr val="accent6"/>
                </a:solidFill>
                <a:latin typeface="Arial"/>
                <a:ea typeface="Arial"/>
                <a:cs typeface="Arial"/>
                <a:sym typeface="Arial"/>
              </a:rPr>
              <a:t>B </a:t>
            </a:r>
            <a:r>
              <a:rPr lang="en-US" sz="800" b="0" i="0" u="none" strike="noStrike" cap="none" dirty="0">
                <a:solidFill>
                  <a:schemeClr val="lt1"/>
                </a:solidFill>
                <a:latin typeface="Arial"/>
                <a:ea typeface="Arial"/>
                <a:cs typeface="Arial"/>
                <a:sym typeface="Arial"/>
              </a:rPr>
              <a:t>and </a:t>
            </a:r>
            <a:r>
              <a:rPr lang="en-US" sz="800" b="0" i="0" u="none" strike="noStrike" cap="none" dirty="0">
                <a:solidFill>
                  <a:schemeClr val="accent6"/>
                </a:solidFill>
                <a:latin typeface="Arial"/>
                <a:ea typeface="Arial"/>
                <a:cs typeface="Arial"/>
                <a:sym typeface="Arial"/>
              </a:rPr>
              <a:t>C</a:t>
            </a:r>
            <a:r>
              <a:rPr lang="en-US" sz="800" b="0" i="0" u="none" strike="noStrike" cap="none" dirty="0">
                <a:solidFill>
                  <a:schemeClr val="lt1"/>
                </a:solidFill>
                <a:latin typeface="Arial"/>
                <a:ea typeface="Arial"/>
                <a:cs typeface="Arial"/>
                <a:sym typeface="Arial"/>
              </a:rPr>
              <a:t>). After surgery and chemotherapy, planning for radiotherapy was performed (</a:t>
            </a:r>
            <a:r>
              <a:rPr lang="en-US" sz="800" b="0" i="0" u="none" strike="noStrike" cap="none" dirty="0">
                <a:solidFill>
                  <a:schemeClr val="accent6"/>
                </a:solidFill>
                <a:latin typeface="Arial"/>
                <a:ea typeface="Arial"/>
                <a:cs typeface="Arial"/>
                <a:sym typeface="Arial"/>
              </a:rPr>
              <a:t>D</a:t>
            </a:r>
            <a:r>
              <a:rPr lang="en-US" sz="800" b="0" i="0" u="none" strike="noStrike" cap="none" dirty="0">
                <a:solidFill>
                  <a:schemeClr val="lt1"/>
                </a:solidFill>
                <a:latin typeface="Arial"/>
                <a:ea typeface="Arial"/>
                <a:cs typeface="Arial"/>
                <a:sym typeface="Arial"/>
              </a:rPr>
              <a:t> and </a:t>
            </a:r>
            <a:r>
              <a:rPr lang="en-US" sz="800" b="0" i="0" u="none" strike="noStrike" cap="none" dirty="0">
                <a:solidFill>
                  <a:schemeClr val="accent6"/>
                </a:solidFill>
                <a:latin typeface="Arial"/>
                <a:ea typeface="Arial"/>
                <a:cs typeface="Arial"/>
                <a:sym typeface="Arial"/>
              </a:rPr>
              <a:t>E</a:t>
            </a:r>
            <a:r>
              <a:rPr lang="en-US" sz="800" b="0" i="0" u="none" strike="noStrike" cap="none" dirty="0">
                <a:solidFill>
                  <a:schemeClr val="lt1"/>
                </a:solidFill>
                <a:latin typeface="Arial"/>
                <a:ea typeface="Arial"/>
                <a:cs typeface="Arial"/>
                <a:sym typeface="Arial"/>
              </a:rPr>
              <a:t>). 7 months after radiotherapy, myelitis at the C4, C5 and C6 levels is noted with hyperintensity on T2WI (</a:t>
            </a:r>
            <a:r>
              <a:rPr lang="en-US" sz="800" b="0" i="0" u="none" strike="noStrike" cap="none" dirty="0">
                <a:solidFill>
                  <a:schemeClr val="accent6"/>
                </a:solidFill>
                <a:latin typeface="Arial"/>
                <a:ea typeface="Arial"/>
                <a:cs typeface="Arial"/>
                <a:sym typeface="Arial"/>
              </a:rPr>
              <a:t>F</a:t>
            </a:r>
            <a:r>
              <a:rPr lang="en-US" sz="800" b="0" i="0" u="none" strike="noStrike" cap="none" dirty="0">
                <a:solidFill>
                  <a:schemeClr val="lt1"/>
                </a:solidFill>
                <a:latin typeface="Arial"/>
                <a:ea typeface="Arial"/>
                <a:cs typeface="Arial"/>
                <a:sym typeface="Arial"/>
              </a:rPr>
              <a:t> and </a:t>
            </a:r>
            <a:r>
              <a:rPr lang="en-US" sz="800" b="0" i="0" u="none" strike="noStrike" cap="none" dirty="0">
                <a:solidFill>
                  <a:schemeClr val="accent6"/>
                </a:solidFill>
                <a:latin typeface="Arial"/>
                <a:ea typeface="Arial"/>
                <a:cs typeface="Arial"/>
                <a:sym typeface="Arial"/>
              </a:rPr>
              <a:t>G</a:t>
            </a:r>
            <a:r>
              <a:rPr lang="en-US" sz="800" b="0" i="0" u="none" strike="noStrike" cap="none" dirty="0">
                <a:solidFill>
                  <a:schemeClr val="lt1"/>
                </a:solidFill>
                <a:latin typeface="Arial"/>
                <a:ea typeface="Arial"/>
                <a:cs typeface="Arial"/>
                <a:sym typeface="Arial"/>
              </a:rPr>
              <a:t>)  and contrast enhancement (</a:t>
            </a:r>
            <a:r>
              <a:rPr lang="en-US" sz="800" b="0" i="0" u="none" strike="noStrike" cap="none" dirty="0">
                <a:solidFill>
                  <a:schemeClr val="accent6"/>
                </a:solidFill>
                <a:latin typeface="Arial"/>
                <a:ea typeface="Arial"/>
                <a:cs typeface="Arial"/>
                <a:sym typeface="Arial"/>
              </a:rPr>
              <a:t>H</a:t>
            </a:r>
            <a:r>
              <a:rPr lang="en-US" sz="800" b="0" i="0" u="none" strike="noStrike" cap="none" dirty="0">
                <a:solidFill>
                  <a:schemeClr val="lt1"/>
                </a:solidFill>
                <a:latin typeface="Arial"/>
                <a:ea typeface="Arial"/>
                <a:cs typeface="Arial"/>
                <a:sym typeface="Arial"/>
              </a:rPr>
              <a:t>) in spinal cord included in the radiation field. After 3 months, cord expansion and extensive T2 hyperintensity changes involving the cervical and upper thoracic cord are noted, with contrast enhancement at the C5 and C6 level (</a:t>
            </a:r>
            <a:r>
              <a:rPr lang="en-US" sz="800" b="0" i="0" u="none" strike="noStrike" cap="none" dirty="0">
                <a:solidFill>
                  <a:schemeClr val="accent6"/>
                </a:solidFill>
                <a:latin typeface="Arial"/>
                <a:ea typeface="Arial"/>
                <a:cs typeface="Arial"/>
                <a:sym typeface="Arial"/>
              </a:rPr>
              <a:t>I</a:t>
            </a:r>
            <a:r>
              <a:rPr lang="en-US" sz="800" b="0" i="0" u="none" strike="noStrike" cap="none" dirty="0">
                <a:solidFill>
                  <a:schemeClr val="lt1"/>
                </a:solidFill>
                <a:latin typeface="Arial"/>
                <a:ea typeface="Arial"/>
                <a:cs typeface="Arial"/>
                <a:sym typeface="Arial"/>
              </a:rPr>
              <a:t>, </a:t>
            </a:r>
            <a:r>
              <a:rPr lang="en-US" sz="800" b="0" i="0" u="none" strike="noStrike" cap="none" dirty="0">
                <a:solidFill>
                  <a:schemeClr val="accent6"/>
                </a:solidFill>
                <a:latin typeface="Arial"/>
                <a:ea typeface="Arial"/>
                <a:cs typeface="Arial"/>
                <a:sym typeface="Arial"/>
              </a:rPr>
              <a:t>J</a:t>
            </a:r>
            <a:r>
              <a:rPr lang="en-US" sz="800" b="0" i="0" u="none" strike="noStrike" cap="none" dirty="0">
                <a:solidFill>
                  <a:schemeClr val="lt1"/>
                </a:solidFill>
                <a:latin typeface="Arial"/>
                <a:ea typeface="Arial"/>
                <a:cs typeface="Arial"/>
                <a:sym typeface="Arial"/>
              </a:rPr>
              <a:t> and </a:t>
            </a:r>
            <a:r>
              <a:rPr lang="en-US" sz="800" b="0" i="0" u="none" strike="noStrike" cap="none" dirty="0">
                <a:solidFill>
                  <a:schemeClr val="accent6"/>
                </a:solidFill>
                <a:latin typeface="Arial"/>
                <a:ea typeface="Arial"/>
                <a:cs typeface="Arial"/>
                <a:sym typeface="Arial"/>
              </a:rPr>
              <a:t>K</a:t>
            </a:r>
            <a:r>
              <a:rPr lang="en-US" sz="800" b="0" i="0" u="none" strike="noStrike" cap="none" dirty="0">
                <a:solidFill>
                  <a:schemeClr val="lt1"/>
                </a:solidFill>
                <a:latin typeface="Arial"/>
                <a:ea typeface="Arial"/>
                <a:cs typeface="Arial"/>
                <a:sym typeface="Arial"/>
              </a:rPr>
              <a:t>).</a:t>
            </a:r>
            <a:endParaRPr sz="800" b="0" i="0" u="none" strike="noStrike" cap="none" dirty="0">
              <a:solidFill>
                <a:schemeClr val="accent6"/>
              </a:solidFill>
              <a:latin typeface="Arial"/>
              <a:ea typeface="Arial"/>
              <a:cs typeface="Arial"/>
              <a:sym typeface="Arial"/>
            </a:endParaRPr>
          </a:p>
        </p:txBody>
      </p:sp>
      <p:sp>
        <p:nvSpPr>
          <p:cNvPr id="1073" name="Google Shape;1073;p33"/>
          <p:cNvSpPr txBox="1"/>
          <p:nvPr/>
        </p:nvSpPr>
        <p:spPr>
          <a:xfrm>
            <a:off x="1201397" y="1121861"/>
            <a:ext cx="5175294" cy="692467"/>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100" b="0" i="0" u="none" strike="noStrike" cap="none">
                <a:solidFill>
                  <a:schemeClr val="lt1"/>
                </a:solidFill>
                <a:latin typeface="Arial"/>
                <a:ea typeface="Arial"/>
                <a:cs typeface="Arial"/>
                <a:sym typeface="Arial"/>
              </a:rPr>
              <a:t>Damage to the vasculature also occurs. Acutely, MRI may be normal or show </a:t>
            </a:r>
            <a:r>
              <a:rPr lang="en-US" sz="1100" b="0" i="0" u="none" strike="noStrike" cap="none">
                <a:solidFill>
                  <a:srgbClr val="A4C2F4"/>
                </a:solidFill>
                <a:latin typeface="Arial"/>
                <a:ea typeface="Arial"/>
                <a:cs typeface="Arial"/>
                <a:sym typeface="Arial"/>
              </a:rPr>
              <a:t>swelling</a:t>
            </a:r>
            <a:r>
              <a:rPr lang="en-US" sz="1100" b="0" i="0" u="none" strike="noStrike" cap="none">
                <a:solidFill>
                  <a:schemeClr val="lt1"/>
                </a:solidFill>
                <a:latin typeface="Arial"/>
                <a:ea typeface="Arial"/>
                <a:cs typeface="Arial"/>
                <a:sym typeface="Arial"/>
              </a:rPr>
              <a:t>, </a:t>
            </a:r>
            <a:r>
              <a:rPr lang="en-US" sz="1100" b="0" i="0" u="none" strike="noStrike" cap="none">
                <a:solidFill>
                  <a:srgbClr val="A4C2F4"/>
                </a:solidFill>
                <a:latin typeface="Arial"/>
                <a:ea typeface="Arial"/>
                <a:cs typeface="Arial"/>
                <a:sym typeface="Arial"/>
              </a:rPr>
              <a:t>hyperintensity on T2-weighted images</a:t>
            </a:r>
            <a:r>
              <a:rPr lang="en-US" sz="1100" b="0" i="0" u="none" strike="noStrike" cap="none">
                <a:solidFill>
                  <a:schemeClr val="lt1"/>
                </a:solidFill>
                <a:latin typeface="Arial"/>
                <a:ea typeface="Arial"/>
                <a:cs typeface="Arial"/>
                <a:sym typeface="Arial"/>
              </a:rPr>
              <a:t>, and </a:t>
            </a:r>
            <a:r>
              <a:rPr lang="en-US" sz="1100" b="0" i="0" u="none" strike="noStrike" cap="none">
                <a:solidFill>
                  <a:srgbClr val="A4C2F4"/>
                </a:solidFill>
                <a:latin typeface="Arial"/>
                <a:ea typeface="Arial"/>
                <a:cs typeface="Arial"/>
                <a:sym typeface="Arial"/>
              </a:rPr>
              <a:t>enhancement that is often patchy</a:t>
            </a:r>
            <a:r>
              <a:rPr lang="en-US" sz="1100" b="0" i="0" u="none" strike="noStrike" cap="none">
                <a:solidFill>
                  <a:schemeClr val="lt1"/>
                </a:solidFill>
                <a:latin typeface="Arial"/>
                <a:ea typeface="Arial"/>
                <a:cs typeface="Arial"/>
                <a:sym typeface="Arial"/>
              </a:rPr>
              <a:t>. In later stages the cord appears atrophic. </a:t>
            </a:r>
            <a:endParaRPr sz="11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4986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9"/>
                                        </p:tgtEl>
                                        <p:attrNameLst>
                                          <p:attrName>style.visibility</p:attrName>
                                        </p:attrNameLst>
                                      </p:cBhvr>
                                      <p:to>
                                        <p:strVal val="visible"/>
                                      </p:to>
                                    </p:set>
                                    <p:animEffect transition="in" filter="fade">
                                      <p:cBhvr>
                                        <p:cTn id="7" dur="1000"/>
                                        <p:tgtEl>
                                          <p:spTgt spid="10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0"/>
                                        </p:tgtEl>
                                        <p:attrNameLst>
                                          <p:attrName>style.visibility</p:attrName>
                                        </p:attrNameLst>
                                      </p:cBhvr>
                                      <p:to>
                                        <p:strVal val="visible"/>
                                      </p:to>
                                    </p:set>
                                    <p:animEffect transition="in" filter="fade">
                                      <p:cBhvr>
                                        <p:cTn id="12" dur="1000"/>
                                        <p:tgtEl>
                                          <p:spTgt spid="1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1078" name="Google Shape;1078;p34"/>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Radiotherapy :  </a:t>
            </a:r>
            <a:r>
              <a:rPr lang="en-US" sz="2200" b="1" i="0" u="none" strike="noStrike" cap="none">
                <a:solidFill>
                  <a:srgbClr val="A4C2F4"/>
                </a:solidFill>
                <a:latin typeface="Arial"/>
                <a:ea typeface="Arial"/>
                <a:cs typeface="Arial"/>
                <a:sym typeface="Arial"/>
              </a:rPr>
              <a:t> Mineralizing Microangiopathy </a:t>
            </a:r>
            <a:endParaRPr/>
          </a:p>
        </p:txBody>
      </p:sp>
      <p:pic>
        <p:nvPicPr>
          <p:cNvPr id="1079" name="Google Shape;1079;p34"/>
          <p:cNvPicPr preferRelativeResize="0"/>
          <p:nvPr/>
        </p:nvPicPr>
        <p:blipFill rotWithShape="1">
          <a:blip r:embed="rId3">
            <a:alphaModFix/>
          </a:blip>
          <a:srcRect l="7169" t="7084" r="9172" b="6819"/>
          <a:stretch/>
        </p:blipFill>
        <p:spPr>
          <a:xfrm>
            <a:off x="42053" y="1801970"/>
            <a:ext cx="2487777" cy="3107261"/>
          </a:xfrm>
          <a:prstGeom prst="rect">
            <a:avLst/>
          </a:prstGeom>
          <a:noFill/>
          <a:ln>
            <a:noFill/>
          </a:ln>
        </p:spPr>
      </p:pic>
      <p:pic>
        <p:nvPicPr>
          <p:cNvPr id="1080" name="Google Shape;1080;p34"/>
          <p:cNvPicPr preferRelativeResize="0"/>
          <p:nvPr/>
        </p:nvPicPr>
        <p:blipFill rotWithShape="1">
          <a:blip r:embed="rId4">
            <a:alphaModFix/>
          </a:blip>
          <a:srcRect l="7438" t="6020" r="9588" b="5664"/>
          <a:stretch/>
        </p:blipFill>
        <p:spPr>
          <a:xfrm>
            <a:off x="2536190" y="1801970"/>
            <a:ext cx="2412107" cy="3107261"/>
          </a:xfrm>
          <a:prstGeom prst="rect">
            <a:avLst/>
          </a:prstGeom>
          <a:noFill/>
          <a:ln>
            <a:noFill/>
          </a:ln>
        </p:spPr>
      </p:pic>
      <p:pic>
        <p:nvPicPr>
          <p:cNvPr id="1081" name="Google Shape;1081;p34"/>
          <p:cNvPicPr preferRelativeResize="0"/>
          <p:nvPr/>
        </p:nvPicPr>
        <p:blipFill rotWithShape="1">
          <a:blip r:embed="rId5">
            <a:alphaModFix/>
          </a:blip>
          <a:srcRect l="3558" t="7319" r="8032" b="4951"/>
          <a:stretch/>
        </p:blipFill>
        <p:spPr>
          <a:xfrm>
            <a:off x="4932617" y="1801969"/>
            <a:ext cx="2410062" cy="3107261"/>
          </a:xfrm>
          <a:prstGeom prst="rect">
            <a:avLst/>
          </a:prstGeom>
          <a:noFill/>
          <a:ln>
            <a:noFill/>
          </a:ln>
        </p:spPr>
      </p:pic>
      <p:sp>
        <p:nvSpPr>
          <p:cNvPr id="1082" name="Google Shape;1082;p34"/>
          <p:cNvSpPr txBox="1"/>
          <p:nvPr/>
        </p:nvSpPr>
        <p:spPr>
          <a:xfrm>
            <a:off x="7370176" y="2530191"/>
            <a:ext cx="1731771" cy="163117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accent6"/>
                </a:solidFill>
                <a:latin typeface="Arial"/>
                <a:ea typeface="Arial"/>
                <a:cs typeface="Arial"/>
                <a:sym typeface="Arial"/>
              </a:rPr>
              <a:t>22 years old boy, with long term treatment for ALL (Whole-Brain RT and Chemotherapy). </a:t>
            </a:r>
            <a:endParaRPr/>
          </a:p>
          <a:p>
            <a:pPr marL="0" marR="0" lvl="0" indent="0" algn="just" rtl="0">
              <a:lnSpc>
                <a:spcPct val="100000"/>
              </a:lnSpc>
              <a:spcBef>
                <a:spcPts val="0"/>
              </a:spcBef>
              <a:spcAft>
                <a:spcPts val="0"/>
              </a:spcAft>
              <a:buNone/>
            </a:pPr>
            <a:endParaRPr sz="1000" b="0" i="0" u="none" strike="noStrike" cap="none">
              <a:solidFill>
                <a:schemeClr val="accent6"/>
              </a:solidFill>
              <a:latin typeface="Arial"/>
              <a:ea typeface="Arial"/>
              <a:cs typeface="Arial"/>
              <a:sym typeface="Arial"/>
            </a:endParaRPr>
          </a:p>
          <a:p>
            <a:pPr marL="0" marR="0" lvl="0" indent="0" algn="just" rtl="0">
              <a:lnSpc>
                <a:spcPct val="100000"/>
              </a:lnSpc>
              <a:spcBef>
                <a:spcPts val="0"/>
              </a:spcBef>
              <a:spcAft>
                <a:spcPts val="0"/>
              </a:spcAft>
              <a:buNone/>
            </a:pPr>
            <a:endParaRPr sz="1000" b="0" i="0" u="none" strike="noStrike" cap="none">
              <a:solidFill>
                <a:schemeClr val="accent6"/>
              </a:solidFill>
              <a:latin typeface="Arial"/>
              <a:ea typeface="Arial"/>
              <a:cs typeface="Arial"/>
              <a:sym typeface="Arial"/>
            </a:endParaRPr>
          </a:p>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Axial CT </a:t>
            </a:r>
            <a:r>
              <a:rPr lang="en-US" sz="1000" b="0" i="0" u="none" strike="noStrike" cap="none">
                <a:solidFill>
                  <a:srgbClr val="FFFF00"/>
                </a:solidFill>
                <a:latin typeface="Arial"/>
                <a:ea typeface="Arial"/>
                <a:cs typeface="Arial"/>
                <a:sym typeface="Arial"/>
              </a:rPr>
              <a:t>(A,B,C) </a:t>
            </a:r>
            <a:r>
              <a:rPr lang="en-US" sz="1000" b="0" i="0" u="none" strike="noStrike" cap="none">
                <a:solidFill>
                  <a:schemeClr val="lt1"/>
                </a:solidFill>
                <a:latin typeface="Arial"/>
                <a:ea typeface="Arial"/>
                <a:cs typeface="Arial"/>
                <a:sym typeface="Arial"/>
              </a:rPr>
              <a:t>shows multiple bilateral calcifications at the gray-white junction.</a:t>
            </a:r>
            <a:endParaRPr sz="1000" b="0" i="0" u="none" strike="noStrike" cap="none">
              <a:solidFill>
                <a:schemeClr val="lt1"/>
              </a:solidFill>
              <a:latin typeface="Arial"/>
              <a:ea typeface="Arial"/>
              <a:cs typeface="Arial"/>
              <a:sym typeface="Arial"/>
            </a:endParaRPr>
          </a:p>
        </p:txBody>
      </p:sp>
      <p:sp>
        <p:nvSpPr>
          <p:cNvPr id="1083" name="Google Shape;1083;p34"/>
          <p:cNvSpPr txBox="1"/>
          <p:nvPr/>
        </p:nvSpPr>
        <p:spPr>
          <a:xfrm>
            <a:off x="0" y="603932"/>
            <a:ext cx="9029307" cy="6463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rgbClr val="A4C2F4"/>
                </a:solidFill>
                <a:latin typeface="Arial"/>
                <a:ea typeface="Arial"/>
                <a:cs typeface="Arial"/>
                <a:sym typeface="Arial"/>
              </a:rPr>
              <a:t>Mineralizing microangiopathy </a:t>
            </a:r>
            <a:r>
              <a:rPr lang="en-US" sz="1000" b="0" i="0" u="none" strike="noStrike" cap="none">
                <a:solidFill>
                  <a:schemeClr val="lt1"/>
                </a:solidFill>
                <a:latin typeface="Arial"/>
                <a:ea typeface="Arial"/>
                <a:cs typeface="Arial"/>
                <a:sym typeface="Arial"/>
              </a:rPr>
              <a:t>is a distinctive histopathologic process in which extensive microvascular injury occurs brain radiation, usually delivered early in childhood. It is pathologically characterized by </a:t>
            </a:r>
            <a:r>
              <a:rPr lang="en-US" sz="1000" b="0" i="0" u="none" strike="noStrike" cap="none">
                <a:solidFill>
                  <a:srgbClr val="A4C2F4"/>
                </a:solidFill>
                <a:latin typeface="Arial"/>
                <a:ea typeface="Arial"/>
                <a:cs typeface="Arial"/>
                <a:sym typeface="Arial"/>
              </a:rPr>
              <a:t>hyalinization of the arterial wall with exuberant calcium deposition. </a:t>
            </a:r>
            <a:r>
              <a:rPr lang="en-US" sz="1000" b="0" i="0" u="none" strike="noStrike" cap="none">
                <a:solidFill>
                  <a:schemeClr val="lt1"/>
                </a:solidFill>
                <a:latin typeface="Arial"/>
                <a:ea typeface="Arial"/>
                <a:cs typeface="Arial"/>
                <a:sym typeface="Arial"/>
              </a:rPr>
              <a:t>Usually, this abnormal calcification </a:t>
            </a:r>
            <a:r>
              <a:rPr lang="en-US" sz="1000" b="0" i="0" u="none" strike="noStrike" cap="none">
                <a:solidFill>
                  <a:srgbClr val="A4C2F4"/>
                </a:solidFill>
                <a:latin typeface="Arial"/>
                <a:ea typeface="Arial"/>
                <a:cs typeface="Arial"/>
                <a:sym typeface="Arial"/>
              </a:rPr>
              <a:t>is not symptomatic.</a:t>
            </a:r>
            <a:endParaRPr/>
          </a:p>
        </p:txBody>
      </p:sp>
      <p:pic>
        <p:nvPicPr>
          <p:cNvPr id="1084" name="Google Shape;1084;p34"/>
          <p:cNvPicPr preferRelativeResize="0"/>
          <p:nvPr/>
        </p:nvPicPr>
        <p:blipFill rotWithShape="1">
          <a:blip r:embed="rId6">
            <a:alphaModFix/>
          </a:blip>
          <a:srcRect/>
          <a:stretch/>
        </p:blipFill>
        <p:spPr>
          <a:xfrm>
            <a:off x="42053" y="4630765"/>
            <a:ext cx="271935" cy="271935"/>
          </a:xfrm>
          <a:prstGeom prst="rect">
            <a:avLst/>
          </a:prstGeom>
          <a:noFill/>
          <a:ln>
            <a:noFill/>
          </a:ln>
        </p:spPr>
      </p:pic>
      <p:sp>
        <p:nvSpPr>
          <p:cNvPr id="1085" name="Google Shape;1085;p34"/>
          <p:cNvSpPr txBox="1"/>
          <p:nvPr/>
        </p:nvSpPr>
        <p:spPr>
          <a:xfrm>
            <a:off x="35693" y="465013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1086" name="Google Shape;1086;p34"/>
          <p:cNvPicPr preferRelativeResize="0"/>
          <p:nvPr/>
        </p:nvPicPr>
        <p:blipFill rotWithShape="1">
          <a:blip r:embed="rId6">
            <a:alphaModFix/>
          </a:blip>
          <a:srcRect/>
          <a:stretch/>
        </p:blipFill>
        <p:spPr>
          <a:xfrm>
            <a:off x="4979591" y="4652799"/>
            <a:ext cx="271935" cy="271935"/>
          </a:xfrm>
          <a:prstGeom prst="rect">
            <a:avLst/>
          </a:prstGeom>
          <a:noFill/>
          <a:ln>
            <a:noFill/>
          </a:ln>
        </p:spPr>
      </p:pic>
      <p:sp>
        <p:nvSpPr>
          <p:cNvPr id="1087" name="Google Shape;1087;p34"/>
          <p:cNvSpPr txBox="1"/>
          <p:nvPr/>
        </p:nvSpPr>
        <p:spPr>
          <a:xfrm>
            <a:off x="4973231" y="467216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1088" name="Google Shape;1088;p34"/>
          <p:cNvPicPr preferRelativeResize="0"/>
          <p:nvPr/>
        </p:nvPicPr>
        <p:blipFill rotWithShape="1">
          <a:blip r:embed="rId6">
            <a:alphaModFix/>
          </a:blip>
          <a:srcRect/>
          <a:stretch/>
        </p:blipFill>
        <p:spPr>
          <a:xfrm>
            <a:off x="2554764" y="4643603"/>
            <a:ext cx="271935" cy="271935"/>
          </a:xfrm>
          <a:prstGeom prst="rect">
            <a:avLst/>
          </a:prstGeom>
          <a:noFill/>
          <a:ln>
            <a:noFill/>
          </a:ln>
        </p:spPr>
      </p:pic>
      <p:sp>
        <p:nvSpPr>
          <p:cNvPr id="1089" name="Google Shape;1089;p34"/>
          <p:cNvSpPr txBox="1"/>
          <p:nvPr/>
        </p:nvSpPr>
        <p:spPr>
          <a:xfrm>
            <a:off x="2548404" y="466297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sp>
        <p:nvSpPr>
          <p:cNvPr id="1090" name="Google Shape;1090;p34"/>
          <p:cNvSpPr txBox="1"/>
          <p:nvPr/>
        </p:nvSpPr>
        <p:spPr>
          <a:xfrm>
            <a:off x="0" y="1151422"/>
            <a:ext cx="9029307" cy="49241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Typical imaging findings include </a:t>
            </a:r>
            <a:r>
              <a:rPr lang="en-US" sz="1000" b="0" i="0" u="none" strike="noStrike" cap="none" dirty="0">
                <a:solidFill>
                  <a:srgbClr val="A4C2F4"/>
                </a:solidFill>
                <a:latin typeface="Arial"/>
                <a:ea typeface="Arial"/>
                <a:cs typeface="Arial"/>
                <a:sym typeface="Arial"/>
              </a:rPr>
              <a:t>calcification at the gray-white junction. </a:t>
            </a:r>
            <a:r>
              <a:rPr lang="en-US" sz="1000" b="0" i="0" u="none" strike="noStrike" cap="none" dirty="0">
                <a:solidFill>
                  <a:schemeClr val="lt1"/>
                </a:solidFill>
                <a:latin typeface="Arial"/>
                <a:ea typeface="Arial"/>
                <a:cs typeface="Arial"/>
                <a:sym typeface="Arial"/>
              </a:rPr>
              <a:t>The calcification may be </a:t>
            </a:r>
            <a:r>
              <a:rPr lang="en-US" sz="1000" b="0" i="0" u="none" strike="noStrike" cap="none" dirty="0">
                <a:solidFill>
                  <a:srgbClr val="A4C2F4"/>
                </a:solidFill>
                <a:latin typeface="Arial"/>
                <a:ea typeface="Arial"/>
                <a:cs typeface="Arial"/>
                <a:sym typeface="Arial"/>
              </a:rPr>
              <a:t>arc-like with the open end facing towards the gray matter.</a:t>
            </a:r>
            <a:r>
              <a:rPr lang="en-US" sz="1000" b="0" i="0" u="none" strike="noStrike" cap="none" dirty="0">
                <a:solidFill>
                  <a:schemeClr val="lt1"/>
                </a:solidFill>
                <a:latin typeface="Arial"/>
                <a:ea typeface="Arial"/>
                <a:cs typeface="Arial"/>
                <a:sym typeface="Arial"/>
              </a:rPr>
              <a:t> Although there </a:t>
            </a:r>
            <a:r>
              <a:rPr lang="en-US" sz="1000" b="0" i="0" u="none" strike="noStrike" cap="none" dirty="0">
                <a:solidFill>
                  <a:srgbClr val="91AEDC"/>
                </a:solidFill>
                <a:latin typeface="Arial"/>
                <a:ea typeface="Arial"/>
                <a:cs typeface="Arial"/>
                <a:sym typeface="Arial"/>
              </a:rPr>
              <a:t>can be calcification in the basal ganglia and in the dentate nucleus</a:t>
            </a:r>
            <a:r>
              <a:rPr lang="en-US" sz="1000" b="0" i="0" u="none" strike="noStrike" cap="none" dirty="0">
                <a:solidFill>
                  <a:schemeClr val="lt1"/>
                </a:solidFill>
                <a:latin typeface="Arial"/>
                <a:ea typeface="Arial"/>
                <a:cs typeface="Arial"/>
                <a:sym typeface="Arial"/>
              </a:rPr>
              <a:t>, these are not the dominant sites of calcification. </a:t>
            </a:r>
            <a:endParaRPr dirty="0"/>
          </a:p>
        </p:txBody>
      </p:sp>
      <p:sp>
        <p:nvSpPr>
          <p:cNvPr id="15" name="Google Shape;1095;p35">
            <a:extLst>
              <a:ext uri="{FF2B5EF4-FFF2-40B4-BE49-F238E27FC236}">
                <a16:creationId xmlns:a16="http://schemas.microsoft.com/office/drawing/2014/main" id="{AF9558C2-45B4-4244-963C-357A867ED6CF}"/>
              </a:ext>
            </a:extLst>
          </p:cNvPr>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Radiotherapy :  </a:t>
            </a:r>
            <a:r>
              <a:rPr lang="en-US" sz="2200" b="1" i="0" u="none" strike="noStrike" cap="none">
                <a:solidFill>
                  <a:srgbClr val="A4C2F4"/>
                </a:solidFill>
                <a:latin typeface="Arial"/>
                <a:ea typeface="Arial"/>
                <a:cs typeface="Arial"/>
                <a:sym typeface="Arial"/>
              </a:rPr>
              <a:t> Radiation-induced Tumors</a:t>
            </a:r>
            <a:endParaRPr/>
          </a:p>
        </p:txBody>
      </p:sp>
      <p:sp>
        <p:nvSpPr>
          <p:cNvPr id="16" name="Google Shape;1096;p35">
            <a:extLst>
              <a:ext uri="{FF2B5EF4-FFF2-40B4-BE49-F238E27FC236}">
                <a16:creationId xmlns:a16="http://schemas.microsoft.com/office/drawing/2014/main" id="{06A854F2-C4D4-4128-8041-8A02008788CD}"/>
              </a:ext>
            </a:extLst>
          </p:cNvPr>
          <p:cNvSpPr txBox="1"/>
          <p:nvPr/>
        </p:nvSpPr>
        <p:spPr>
          <a:xfrm>
            <a:off x="0" y="603932"/>
            <a:ext cx="9029307" cy="1107965"/>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Prior radiotherapy to the central or peripheral nervous systems can cause </a:t>
            </a:r>
            <a:r>
              <a:rPr lang="en-US" sz="1000" b="0" i="0" u="none" strike="noStrike" cap="none">
                <a:solidFill>
                  <a:srgbClr val="A4C2F4"/>
                </a:solidFill>
                <a:latin typeface="Arial"/>
                <a:ea typeface="Arial"/>
                <a:cs typeface="Arial"/>
                <a:sym typeface="Arial"/>
              </a:rPr>
              <a:t>secondary tumours </a:t>
            </a:r>
            <a:r>
              <a:rPr lang="en-US" sz="1000" b="0" i="0" u="none" strike="noStrike" cap="none">
                <a:solidFill>
                  <a:schemeClr val="lt1"/>
                </a:solidFill>
                <a:latin typeface="Arial"/>
                <a:ea typeface="Arial"/>
                <a:cs typeface="Arial"/>
                <a:sym typeface="Arial"/>
              </a:rPr>
              <a:t>including </a:t>
            </a:r>
            <a:r>
              <a:rPr lang="en-US" sz="1000" b="0" i="0" u="none" strike="noStrike" cap="none">
                <a:solidFill>
                  <a:srgbClr val="A4C2F4"/>
                </a:solidFill>
                <a:latin typeface="Arial"/>
                <a:ea typeface="Arial"/>
                <a:cs typeface="Arial"/>
                <a:sym typeface="Arial"/>
              </a:rPr>
              <a:t>meningiomas, gliomas, malignant schwannomas, and sarcomas</a:t>
            </a:r>
            <a:r>
              <a:rPr lang="en-US" sz="1000" b="0" i="0" u="none" strike="noStrike" cap="none">
                <a:solidFill>
                  <a:schemeClr val="lt1"/>
                </a:solidFill>
                <a:latin typeface="Arial"/>
                <a:ea typeface="Arial"/>
                <a:cs typeface="Arial"/>
                <a:sym typeface="Arial"/>
              </a:rPr>
              <a:t>. These malignancies can occur even with </a:t>
            </a:r>
            <a:r>
              <a:rPr lang="en-US" sz="1000" b="0" i="0" u="none" strike="noStrike" cap="none">
                <a:solidFill>
                  <a:srgbClr val="A4C2F4"/>
                </a:solidFill>
                <a:latin typeface="Arial"/>
                <a:ea typeface="Arial"/>
                <a:cs typeface="Arial"/>
                <a:sym typeface="Arial"/>
              </a:rPr>
              <a:t>low-dose radiation</a:t>
            </a:r>
            <a:r>
              <a:rPr lang="en-US" sz="1000" b="0" i="0" u="none" strike="noStrike" cap="none">
                <a:solidFill>
                  <a:schemeClr val="lt1"/>
                </a:solidFill>
                <a:latin typeface="Arial"/>
                <a:ea typeface="Arial"/>
                <a:cs typeface="Arial"/>
                <a:sym typeface="Arial"/>
              </a:rPr>
              <a:t>, as they have been seen after treatment of tinea capitits with 100‑ 200 cGy whole-brain</a:t>
            </a:r>
            <a:endParaRPr/>
          </a:p>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therapy. Secondary tumours are more likely to occur after traditional radiotherapy; however, they can also develop </a:t>
            </a:r>
            <a:r>
              <a:rPr lang="en-US" sz="1000" b="0" i="0" u="none" strike="noStrike" cap="none">
                <a:solidFill>
                  <a:srgbClr val="A4C2F4"/>
                </a:solidFill>
                <a:latin typeface="Arial"/>
                <a:ea typeface="Arial"/>
                <a:cs typeface="Arial"/>
                <a:sym typeface="Arial"/>
              </a:rPr>
              <a:t>after stereotactic radiosurgery</a:t>
            </a:r>
            <a:r>
              <a:rPr lang="en-US" sz="1000" b="0" i="0" u="none" strike="noStrike" cap="none">
                <a:solidFill>
                  <a:schemeClr val="lt1"/>
                </a:solidFill>
                <a:latin typeface="Arial"/>
                <a:ea typeface="Arial"/>
                <a:cs typeface="Arial"/>
                <a:sym typeface="Arial"/>
              </a:rPr>
              <a:t>.</a:t>
            </a:r>
            <a:endParaRPr/>
          </a:p>
          <a:p>
            <a:pPr marL="0" marR="0" lvl="0" indent="0" algn="just" rtl="0">
              <a:lnSpc>
                <a:spcPct val="100000"/>
              </a:lnSpc>
              <a:spcBef>
                <a:spcPts val="0"/>
              </a:spcBef>
              <a:spcAft>
                <a:spcPts val="0"/>
              </a:spcAft>
              <a:buNone/>
            </a:pPr>
            <a:endParaRPr sz="1000" b="0" i="0" u="none" strike="noStrike" cap="none">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The delay to tumour diagnosis is often many </a:t>
            </a:r>
            <a:r>
              <a:rPr lang="en-US" sz="1000" b="0" i="0" u="none" strike="noStrike" cap="none">
                <a:solidFill>
                  <a:srgbClr val="A4C2F4"/>
                </a:solidFill>
                <a:latin typeface="Arial"/>
                <a:ea typeface="Arial"/>
                <a:cs typeface="Arial"/>
                <a:sym typeface="Arial"/>
              </a:rPr>
              <a:t>years, even decades, after the radiotherapy</a:t>
            </a:r>
            <a:r>
              <a:rPr lang="en-US" sz="1000" b="0" i="0" u="none" strike="noStrike" cap="none">
                <a:solidFill>
                  <a:schemeClr val="lt1"/>
                </a:solidFill>
                <a:latin typeface="Arial"/>
                <a:ea typeface="Arial"/>
                <a:cs typeface="Arial"/>
                <a:sym typeface="Arial"/>
              </a:rPr>
              <a:t>. The tumours are usually of a high-grade variety, and full treatment of these secondary tumours is often compromised by previous radiotherapy in light of concerns about the total dose of radiation to which the brain is exposed.</a:t>
            </a:r>
            <a:endParaRPr/>
          </a:p>
        </p:txBody>
      </p:sp>
      <p:sp>
        <p:nvSpPr>
          <p:cNvPr id="17" name="Google Shape;1097;p35">
            <a:extLst>
              <a:ext uri="{FF2B5EF4-FFF2-40B4-BE49-F238E27FC236}">
                <a16:creationId xmlns:a16="http://schemas.microsoft.com/office/drawing/2014/main" id="{91CD5140-14DC-4660-A916-5294D3B5A03C}"/>
              </a:ext>
            </a:extLst>
          </p:cNvPr>
          <p:cNvSpPr txBox="1"/>
          <p:nvPr/>
        </p:nvSpPr>
        <p:spPr>
          <a:xfrm>
            <a:off x="82193" y="4485376"/>
            <a:ext cx="8897236"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41 years old woman with history of prior long term – 80’s- treatment for ALL (Whole-Brain RT and Chemotherapy).  </a:t>
            </a:r>
            <a:r>
              <a:rPr lang="en-US" sz="1000" b="0" i="0" u="none" strike="noStrike" cap="none" dirty="0">
                <a:solidFill>
                  <a:schemeClr val="lt1"/>
                </a:solidFill>
                <a:latin typeface="Arial"/>
                <a:ea typeface="Arial"/>
                <a:cs typeface="Arial"/>
                <a:sym typeface="Arial"/>
              </a:rPr>
              <a:t>Coronal T2WI </a:t>
            </a:r>
            <a:r>
              <a:rPr lang="en-US" sz="1000" b="0" i="0" u="none" strike="noStrike" cap="none" dirty="0">
                <a:solidFill>
                  <a:srgbClr val="FFFF00"/>
                </a:solidFill>
                <a:latin typeface="Arial"/>
                <a:ea typeface="Arial"/>
                <a:cs typeface="Arial"/>
                <a:sym typeface="Arial"/>
              </a:rPr>
              <a:t>(A-arrow)</a:t>
            </a:r>
            <a:r>
              <a:rPr lang="en-US" sz="1000" b="0" i="0" u="none" strike="noStrike" cap="none" dirty="0">
                <a:solidFill>
                  <a:schemeClr val="lt1"/>
                </a:solidFill>
                <a:latin typeface="Arial"/>
                <a:ea typeface="Arial"/>
                <a:cs typeface="Arial"/>
                <a:sym typeface="Arial"/>
              </a:rPr>
              <a:t>, axial T2WI </a:t>
            </a:r>
            <a:r>
              <a:rPr lang="en-US" sz="1000" b="0" i="0" u="none" strike="noStrike" cap="none" dirty="0">
                <a:solidFill>
                  <a:srgbClr val="FFFF00"/>
                </a:solidFill>
                <a:latin typeface="Arial"/>
                <a:ea typeface="Arial"/>
                <a:cs typeface="Arial"/>
                <a:sym typeface="Arial"/>
              </a:rPr>
              <a:t>(B-arrow)</a:t>
            </a:r>
            <a:r>
              <a:rPr lang="en-US" sz="1000" b="0" i="0" u="none" strike="noStrike" cap="none" dirty="0">
                <a:solidFill>
                  <a:schemeClr val="lt1"/>
                </a:solidFill>
                <a:latin typeface="Arial"/>
                <a:ea typeface="Arial"/>
                <a:cs typeface="Arial"/>
                <a:sym typeface="Arial"/>
              </a:rPr>
              <a:t> and coronal T1W-Gd image </a:t>
            </a:r>
            <a:r>
              <a:rPr lang="en-US" sz="1000" b="0" i="0" u="none" strike="noStrike" cap="none" dirty="0">
                <a:solidFill>
                  <a:srgbClr val="FFFF00"/>
                </a:solidFill>
                <a:latin typeface="Arial"/>
                <a:ea typeface="Arial"/>
                <a:cs typeface="Arial"/>
                <a:sym typeface="Arial"/>
              </a:rPr>
              <a:t>(C-arrow) </a:t>
            </a:r>
            <a:r>
              <a:rPr lang="en-US" sz="1000" b="0" i="0" u="none" strike="noStrike" cap="none" dirty="0">
                <a:solidFill>
                  <a:schemeClr val="lt1"/>
                </a:solidFill>
                <a:latin typeface="Arial"/>
                <a:ea typeface="Arial"/>
                <a:cs typeface="Arial"/>
                <a:sym typeface="Arial"/>
              </a:rPr>
              <a:t>show extra-axial right frontoparietal lesion with homogeneous contrast enhancement. Histopathologic confirmed meningioma.</a:t>
            </a:r>
            <a:endParaRPr sz="1000" b="0" i="0" u="none" strike="noStrike" cap="none" dirty="0">
              <a:solidFill>
                <a:schemeClr val="lt1"/>
              </a:solidFill>
              <a:latin typeface="Arial"/>
              <a:ea typeface="Arial"/>
              <a:cs typeface="Arial"/>
              <a:sym typeface="Arial"/>
            </a:endParaRPr>
          </a:p>
        </p:txBody>
      </p:sp>
      <p:pic>
        <p:nvPicPr>
          <p:cNvPr id="18" name="Google Shape;1098;p35">
            <a:extLst>
              <a:ext uri="{FF2B5EF4-FFF2-40B4-BE49-F238E27FC236}">
                <a16:creationId xmlns:a16="http://schemas.microsoft.com/office/drawing/2014/main" id="{BC2CAC8D-16E4-439F-83C2-4002794D2D3D}"/>
              </a:ext>
            </a:extLst>
          </p:cNvPr>
          <p:cNvPicPr preferRelativeResize="0"/>
          <p:nvPr/>
        </p:nvPicPr>
        <p:blipFill rotWithShape="1">
          <a:blip r:embed="rId7">
            <a:alphaModFix/>
          </a:blip>
          <a:srcRect l="9973" t="3455" r="8781" b="6196"/>
          <a:stretch/>
        </p:blipFill>
        <p:spPr>
          <a:xfrm>
            <a:off x="564149" y="1746065"/>
            <a:ext cx="2471722" cy="2559428"/>
          </a:xfrm>
          <a:prstGeom prst="rect">
            <a:avLst/>
          </a:prstGeom>
          <a:noFill/>
          <a:ln>
            <a:noFill/>
          </a:ln>
        </p:spPr>
      </p:pic>
      <p:pic>
        <p:nvPicPr>
          <p:cNvPr id="19" name="Google Shape;1099;p35">
            <a:extLst>
              <a:ext uri="{FF2B5EF4-FFF2-40B4-BE49-F238E27FC236}">
                <a16:creationId xmlns:a16="http://schemas.microsoft.com/office/drawing/2014/main" id="{1F2EEAC2-3971-4681-A459-0F17236AA962}"/>
              </a:ext>
            </a:extLst>
          </p:cNvPr>
          <p:cNvPicPr preferRelativeResize="0"/>
          <p:nvPr/>
        </p:nvPicPr>
        <p:blipFill rotWithShape="1">
          <a:blip r:embed="rId8">
            <a:alphaModFix/>
          </a:blip>
          <a:srcRect l="3012" t="2289" r="4815" b="11645"/>
          <a:stretch/>
        </p:blipFill>
        <p:spPr>
          <a:xfrm>
            <a:off x="6278355" y="1755313"/>
            <a:ext cx="2593849" cy="2550180"/>
          </a:xfrm>
          <a:prstGeom prst="rect">
            <a:avLst/>
          </a:prstGeom>
          <a:noFill/>
          <a:ln>
            <a:noFill/>
          </a:ln>
        </p:spPr>
      </p:pic>
      <p:pic>
        <p:nvPicPr>
          <p:cNvPr id="20" name="Google Shape;1100;p35">
            <a:extLst>
              <a:ext uri="{FF2B5EF4-FFF2-40B4-BE49-F238E27FC236}">
                <a16:creationId xmlns:a16="http://schemas.microsoft.com/office/drawing/2014/main" id="{D7F1C601-33DE-4687-AD0C-C2A8794C5240}"/>
              </a:ext>
            </a:extLst>
          </p:cNvPr>
          <p:cNvPicPr preferRelativeResize="0"/>
          <p:nvPr/>
        </p:nvPicPr>
        <p:blipFill rotWithShape="1">
          <a:blip r:embed="rId9">
            <a:alphaModFix/>
          </a:blip>
          <a:srcRect/>
          <a:stretch/>
        </p:blipFill>
        <p:spPr>
          <a:xfrm>
            <a:off x="3411024" y="1718356"/>
            <a:ext cx="2492178" cy="2874501"/>
          </a:xfrm>
          <a:prstGeom prst="rect">
            <a:avLst/>
          </a:prstGeom>
          <a:noFill/>
          <a:ln>
            <a:noFill/>
          </a:ln>
        </p:spPr>
      </p:pic>
      <p:cxnSp>
        <p:nvCxnSpPr>
          <p:cNvPr id="21" name="Google Shape;1101;p35">
            <a:extLst>
              <a:ext uri="{FF2B5EF4-FFF2-40B4-BE49-F238E27FC236}">
                <a16:creationId xmlns:a16="http://schemas.microsoft.com/office/drawing/2014/main" id="{15B809CD-02EF-4738-9650-FB5514D49EFA}"/>
              </a:ext>
            </a:extLst>
          </p:cNvPr>
          <p:cNvCxnSpPr/>
          <p:nvPr/>
        </p:nvCxnSpPr>
        <p:spPr>
          <a:xfrm flipH="1">
            <a:off x="1800010" y="2202927"/>
            <a:ext cx="432776" cy="1"/>
          </a:xfrm>
          <a:prstGeom prst="straightConnector1">
            <a:avLst/>
          </a:prstGeom>
          <a:noFill/>
          <a:ln w="9525" cap="flat" cmpd="sng">
            <a:solidFill>
              <a:srgbClr val="FFFF00"/>
            </a:solidFill>
            <a:prstDash val="solid"/>
            <a:round/>
            <a:headEnd type="none" w="sm" len="sm"/>
            <a:tailEnd type="triangle" w="med" len="med"/>
          </a:ln>
        </p:spPr>
      </p:cxnSp>
      <p:cxnSp>
        <p:nvCxnSpPr>
          <p:cNvPr id="22" name="Google Shape;1102;p35">
            <a:extLst>
              <a:ext uri="{FF2B5EF4-FFF2-40B4-BE49-F238E27FC236}">
                <a16:creationId xmlns:a16="http://schemas.microsoft.com/office/drawing/2014/main" id="{31B4C902-F8A7-44D6-8834-BACB4B175F2C}"/>
              </a:ext>
            </a:extLst>
          </p:cNvPr>
          <p:cNvCxnSpPr/>
          <p:nvPr/>
        </p:nvCxnSpPr>
        <p:spPr>
          <a:xfrm rot="10800000" flipH="1">
            <a:off x="942109" y="2587529"/>
            <a:ext cx="178687" cy="533001"/>
          </a:xfrm>
          <a:prstGeom prst="straightConnector1">
            <a:avLst/>
          </a:prstGeom>
          <a:noFill/>
          <a:ln w="9525" cap="flat" cmpd="sng">
            <a:solidFill>
              <a:srgbClr val="FFFF00"/>
            </a:solidFill>
            <a:prstDash val="solid"/>
            <a:round/>
            <a:headEnd type="none" w="sm" len="sm"/>
            <a:tailEnd type="triangle" w="med" len="med"/>
          </a:ln>
        </p:spPr>
      </p:cxnSp>
      <p:cxnSp>
        <p:nvCxnSpPr>
          <p:cNvPr id="23" name="Google Shape;1103;p35">
            <a:extLst>
              <a:ext uri="{FF2B5EF4-FFF2-40B4-BE49-F238E27FC236}">
                <a16:creationId xmlns:a16="http://schemas.microsoft.com/office/drawing/2014/main" id="{80E2A5F5-0CC9-41E3-B791-FF84AB967845}"/>
              </a:ext>
            </a:extLst>
          </p:cNvPr>
          <p:cNvCxnSpPr/>
          <p:nvPr/>
        </p:nvCxnSpPr>
        <p:spPr>
          <a:xfrm rot="10800000" flipH="1">
            <a:off x="4087091" y="3782247"/>
            <a:ext cx="95560" cy="405052"/>
          </a:xfrm>
          <a:prstGeom prst="straightConnector1">
            <a:avLst/>
          </a:prstGeom>
          <a:noFill/>
          <a:ln w="9525" cap="flat" cmpd="sng">
            <a:solidFill>
              <a:srgbClr val="FFFF00"/>
            </a:solidFill>
            <a:prstDash val="solid"/>
            <a:round/>
            <a:headEnd type="none" w="sm" len="sm"/>
            <a:tailEnd type="triangle" w="med" len="med"/>
          </a:ln>
        </p:spPr>
      </p:cxnSp>
      <p:cxnSp>
        <p:nvCxnSpPr>
          <p:cNvPr id="24" name="Google Shape;1104;p35">
            <a:extLst>
              <a:ext uri="{FF2B5EF4-FFF2-40B4-BE49-F238E27FC236}">
                <a16:creationId xmlns:a16="http://schemas.microsoft.com/office/drawing/2014/main" id="{8288F4F4-A2C4-44AD-AA40-DA5377FC6305}"/>
              </a:ext>
            </a:extLst>
          </p:cNvPr>
          <p:cNvCxnSpPr/>
          <p:nvPr/>
        </p:nvCxnSpPr>
        <p:spPr>
          <a:xfrm flipH="1">
            <a:off x="4371275" y="2385709"/>
            <a:ext cx="95560" cy="522501"/>
          </a:xfrm>
          <a:prstGeom prst="straightConnector1">
            <a:avLst/>
          </a:prstGeom>
          <a:noFill/>
          <a:ln w="9525" cap="flat" cmpd="sng">
            <a:solidFill>
              <a:srgbClr val="FFFF00"/>
            </a:solidFill>
            <a:prstDash val="solid"/>
            <a:round/>
            <a:headEnd type="none" w="sm" len="sm"/>
            <a:tailEnd type="triangle" w="med" len="med"/>
          </a:ln>
        </p:spPr>
      </p:cxnSp>
      <p:cxnSp>
        <p:nvCxnSpPr>
          <p:cNvPr id="25" name="Google Shape;1105;p35">
            <a:extLst>
              <a:ext uri="{FF2B5EF4-FFF2-40B4-BE49-F238E27FC236}">
                <a16:creationId xmlns:a16="http://schemas.microsoft.com/office/drawing/2014/main" id="{F8717F44-A7F8-45F1-93EE-342F6D45C61A}"/>
              </a:ext>
            </a:extLst>
          </p:cNvPr>
          <p:cNvCxnSpPr/>
          <p:nvPr/>
        </p:nvCxnSpPr>
        <p:spPr>
          <a:xfrm flipH="1">
            <a:off x="7710221" y="2186517"/>
            <a:ext cx="394688" cy="32820"/>
          </a:xfrm>
          <a:prstGeom prst="straightConnector1">
            <a:avLst/>
          </a:prstGeom>
          <a:noFill/>
          <a:ln w="9525" cap="flat" cmpd="sng">
            <a:solidFill>
              <a:srgbClr val="FFFF00"/>
            </a:solidFill>
            <a:prstDash val="solid"/>
            <a:round/>
            <a:headEnd type="none" w="sm" len="sm"/>
            <a:tailEnd type="triangle" w="med" len="med"/>
          </a:ln>
        </p:spPr>
      </p:cxnSp>
      <p:pic>
        <p:nvPicPr>
          <p:cNvPr id="26" name="Google Shape;1106;p35">
            <a:extLst>
              <a:ext uri="{FF2B5EF4-FFF2-40B4-BE49-F238E27FC236}">
                <a16:creationId xmlns:a16="http://schemas.microsoft.com/office/drawing/2014/main" id="{E1E337AE-4B38-4C02-9EC1-82E628B873B0}"/>
              </a:ext>
            </a:extLst>
          </p:cNvPr>
          <p:cNvPicPr preferRelativeResize="0"/>
          <p:nvPr/>
        </p:nvPicPr>
        <p:blipFill rotWithShape="1">
          <a:blip r:embed="rId6">
            <a:alphaModFix/>
          </a:blip>
          <a:srcRect/>
          <a:stretch/>
        </p:blipFill>
        <p:spPr>
          <a:xfrm>
            <a:off x="570509" y="4039825"/>
            <a:ext cx="271935" cy="271935"/>
          </a:xfrm>
          <a:prstGeom prst="rect">
            <a:avLst/>
          </a:prstGeom>
          <a:noFill/>
          <a:ln>
            <a:noFill/>
          </a:ln>
        </p:spPr>
      </p:pic>
      <p:sp>
        <p:nvSpPr>
          <p:cNvPr id="27" name="Google Shape;1107;p35">
            <a:extLst>
              <a:ext uri="{FF2B5EF4-FFF2-40B4-BE49-F238E27FC236}">
                <a16:creationId xmlns:a16="http://schemas.microsoft.com/office/drawing/2014/main" id="{06609659-7F0B-4F2A-A01E-D6DD0F3F3BF5}"/>
              </a:ext>
            </a:extLst>
          </p:cNvPr>
          <p:cNvSpPr txBox="1"/>
          <p:nvPr/>
        </p:nvSpPr>
        <p:spPr>
          <a:xfrm>
            <a:off x="564149" y="405919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28" name="Google Shape;1108;p35">
            <a:extLst>
              <a:ext uri="{FF2B5EF4-FFF2-40B4-BE49-F238E27FC236}">
                <a16:creationId xmlns:a16="http://schemas.microsoft.com/office/drawing/2014/main" id="{CE47DCC6-C123-4F7D-9632-A4BA93CB1B99}"/>
              </a:ext>
            </a:extLst>
          </p:cNvPr>
          <p:cNvPicPr preferRelativeResize="0"/>
          <p:nvPr/>
        </p:nvPicPr>
        <p:blipFill rotWithShape="1">
          <a:blip r:embed="rId6">
            <a:alphaModFix/>
          </a:blip>
          <a:srcRect/>
          <a:stretch/>
        </p:blipFill>
        <p:spPr>
          <a:xfrm>
            <a:off x="6349663" y="4042014"/>
            <a:ext cx="271935" cy="271935"/>
          </a:xfrm>
          <a:prstGeom prst="rect">
            <a:avLst/>
          </a:prstGeom>
          <a:noFill/>
          <a:ln>
            <a:noFill/>
          </a:ln>
        </p:spPr>
      </p:pic>
      <p:sp>
        <p:nvSpPr>
          <p:cNvPr id="29" name="Google Shape;1109;p35">
            <a:extLst>
              <a:ext uri="{FF2B5EF4-FFF2-40B4-BE49-F238E27FC236}">
                <a16:creationId xmlns:a16="http://schemas.microsoft.com/office/drawing/2014/main" id="{D133900D-2EC9-4991-8DAF-66E3DF056370}"/>
              </a:ext>
            </a:extLst>
          </p:cNvPr>
          <p:cNvSpPr txBox="1"/>
          <p:nvPr/>
        </p:nvSpPr>
        <p:spPr>
          <a:xfrm>
            <a:off x="6343303" y="406138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30" name="Google Shape;1110;p35">
            <a:extLst>
              <a:ext uri="{FF2B5EF4-FFF2-40B4-BE49-F238E27FC236}">
                <a16:creationId xmlns:a16="http://schemas.microsoft.com/office/drawing/2014/main" id="{4C904292-C3EB-42BA-BA95-130A6E496885}"/>
              </a:ext>
            </a:extLst>
          </p:cNvPr>
          <p:cNvPicPr preferRelativeResize="0"/>
          <p:nvPr/>
        </p:nvPicPr>
        <p:blipFill rotWithShape="1">
          <a:blip r:embed="rId6">
            <a:alphaModFix/>
          </a:blip>
          <a:srcRect/>
          <a:stretch/>
        </p:blipFill>
        <p:spPr>
          <a:xfrm>
            <a:off x="3692681" y="4022771"/>
            <a:ext cx="271935" cy="271935"/>
          </a:xfrm>
          <a:prstGeom prst="rect">
            <a:avLst/>
          </a:prstGeom>
          <a:noFill/>
          <a:ln>
            <a:noFill/>
          </a:ln>
        </p:spPr>
      </p:pic>
      <p:sp>
        <p:nvSpPr>
          <p:cNvPr id="31" name="Google Shape;1111;p35">
            <a:extLst>
              <a:ext uri="{FF2B5EF4-FFF2-40B4-BE49-F238E27FC236}">
                <a16:creationId xmlns:a16="http://schemas.microsoft.com/office/drawing/2014/main" id="{30590318-3C1F-4097-856C-5537E5469E66}"/>
              </a:ext>
            </a:extLst>
          </p:cNvPr>
          <p:cNvSpPr txBox="1"/>
          <p:nvPr/>
        </p:nvSpPr>
        <p:spPr>
          <a:xfrm>
            <a:off x="3686321" y="404213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93245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7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8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8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8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8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8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8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8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8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9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078"/>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079"/>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080"/>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081"/>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082"/>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083"/>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108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085"/>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086"/>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08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088"/>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1089"/>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090"/>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30"/>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8" grpId="0"/>
      <p:bldP spid="1078" grpId="1"/>
      <p:bldP spid="1082" grpId="0"/>
      <p:bldP spid="1082" grpId="1"/>
      <p:bldP spid="1083" grpId="0"/>
      <p:bldP spid="1083" grpId="1"/>
      <p:bldP spid="1085" grpId="0"/>
      <p:bldP spid="1085" grpId="1"/>
      <p:bldP spid="1087" grpId="0"/>
      <p:bldP spid="1087" grpId="1"/>
      <p:bldP spid="1089" grpId="0"/>
      <p:bldP spid="1089" grpId="1"/>
      <p:bldP spid="1090" grpId="0"/>
      <p:bldP spid="1090" grpId="1"/>
      <p:bldP spid="15" grpId="0"/>
      <p:bldP spid="16" grpId="0"/>
      <p:bldP spid="17" grpId="0"/>
      <p:bldP spid="27" grpId="0"/>
      <p:bldP spid="29"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5"/>
        <p:cNvGrpSpPr/>
        <p:nvPr/>
      </p:nvGrpSpPr>
      <p:grpSpPr>
        <a:xfrm>
          <a:off x="0" y="0"/>
          <a:ext cx="0" cy="0"/>
          <a:chOff x="0" y="0"/>
          <a:chExt cx="0" cy="0"/>
        </a:xfrm>
      </p:grpSpPr>
      <p:pic>
        <p:nvPicPr>
          <p:cNvPr id="1116" name="Google Shape;1116;p36"/>
          <p:cNvPicPr preferRelativeResize="0"/>
          <p:nvPr/>
        </p:nvPicPr>
        <p:blipFill rotWithShape="1">
          <a:blip r:embed="rId3">
            <a:alphaModFix/>
          </a:blip>
          <a:srcRect/>
          <a:stretch/>
        </p:blipFill>
        <p:spPr>
          <a:xfrm>
            <a:off x="119542" y="3128714"/>
            <a:ext cx="1349800" cy="1548858"/>
          </a:xfrm>
          <a:prstGeom prst="rect">
            <a:avLst/>
          </a:prstGeom>
          <a:noFill/>
          <a:ln>
            <a:noFill/>
          </a:ln>
        </p:spPr>
      </p:pic>
      <p:pic>
        <p:nvPicPr>
          <p:cNvPr id="1117" name="Google Shape;1117;p36"/>
          <p:cNvPicPr preferRelativeResize="0"/>
          <p:nvPr/>
        </p:nvPicPr>
        <p:blipFill rotWithShape="1">
          <a:blip r:embed="rId4">
            <a:alphaModFix/>
          </a:blip>
          <a:srcRect/>
          <a:stretch/>
        </p:blipFill>
        <p:spPr>
          <a:xfrm>
            <a:off x="119411" y="4445306"/>
            <a:ext cx="221589" cy="214366"/>
          </a:xfrm>
          <a:prstGeom prst="rect">
            <a:avLst/>
          </a:prstGeom>
          <a:noFill/>
          <a:ln>
            <a:noFill/>
          </a:ln>
        </p:spPr>
      </p:pic>
      <p:sp>
        <p:nvSpPr>
          <p:cNvPr id="1118" name="Google Shape;1118;p36"/>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dirty="0">
                <a:solidFill>
                  <a:schemeClr val="bg1"/>
                </a:solidFill>
                <a:latin typeface="Arial"/>
                <a:ea typeface="Arial"/>
                <a:cs typeface="Arial"/>
                <a:sym typeface="Arial"/>
              </a:rPr>
              <a:t>Radiotherapy : </a:t>
            </a:r>
            <a:r>
              <a:rPr lang="en-US" sz="1800" b="1" i="0" u="none" strike="noStrike" cap="none" dirty="0">
                <a:solidFill>
                  <a:srgbClr val="91AEDC"/>
                </a:solidFill>
                <a:latin typeface="Arial"/>
                <a:ea typeface="Arial"/>
                <a:cs typeface="Arial"/>
                <a:sym typeface="Arial"/>
              </a:rPr>
              <a:t>Radiation-induced Cavernomas</a:t>
            </a:r>
            <a:endParaRPr sz="1800" b="1" i="0" u="none" strike="noStrike" cap="none" dirty="0">
              <a:solidFill>
                <a:srgbClr val="91AEDC"/>
              </a:solidFill>
              <a:latin typeface="Arial"/>
              <a:ea typeface="Arial"/>
              <a:cs typeface="Arial"/>
              <a:sym typeface="Arial"/>
            </a:endParaRPr>
          </a:p>
        </p:txBody>
      </p:sp>
      <p:sp>
        <p:nvSpPr>
          <p:cNvPr id="1119" name="Google Shape;1119;p36"/>
          <p:cNvSpPr txBox="1"/>
          <p:nvPr/>
        </p:nvSpPr>
        <p:spPr>
          <a:xfrm>
            <a:off x="2" y="603932"/>
            <a:ext cx="9143998" cy="923299"/>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Aside from </a:t>
            </a:r>
            <a:r>
              <a:rPr lang="en-US" sz="1200" b="0" i="0" u="none" strike="noStrike" cap="none">
                <a:solidFill>
                  <a:srgbClr val="A4C2F4"/>
                </a:solidFill>
                <a:latin typeface="Arial"/>
                <a:ea typeface="Arial"/>
                <a:cs typeface="Arial"/>
                <a:sym typeface="Arial"/>
              </a:rPr>
              <a:t>acceleration of atherosclerosis </a:t>
            </a:r>
            <a:r>
              <a:rPr lang="en-US" sz="1200" b="0" i="0" u="none" strike="noStrike" cap="none">
                <a:solidFill>
                  <a:schemeClr val="lt1"/>
                </a:solidFill>
                <a:latin typeface="Arial"/>
                <a:ea typeface="Arial"/>
                <a:cs typeface="Arial"/>
                <a:sym typeface="Arial"/>
              </a:rPr>
              <a:t>and cerebrovascular disease, </a:t>
            </a:r>
            <a:r>
              <a:rPr lang="en-US" sz="1200" b="0" i="0" u="none" strike="noStrike" cap="none">
                <a:solidFill>
                  <a:srgbClr val="A4C2F4"/>
                </a:solidFill>
                <a:latin typeface="Arial"/>
                <a:ea typeface="Arial"/>
                <a:cs typeface="Arial"/>
                <a:sym typeface="Arial"/>
              </a:rPr>
              <a:t>cavernomas and capillary telangiectasias can occur many</a:t>
            </a:r>
            <a:r>
              <a:rPr lang="en-US" sz="1200" b="0" i="0" u="none" strike="noStrike" cap="none">
                <a:solidFill>
                  <a:schemeClr val="lt1"/>
                </a:solidFill>
                <a:latin typeface="Arial"/>
                <a:ea typeface="Arial"/>
                <a:cs typeface="Arial"/>
                <a:sym typeface="Arial"/>
              </a:rPr>
              <a:t> years after cranial or spinal radiation therapy. These cavernomas have </a:t>
            </a:r>
            <a:r>
              <a:rPr lang="en-US" sz="1200" b="0" i="0" u="none" strike="noStrike" cap="none">
                <a:solidFill>
                  <a:srgbClr val="A4C2F4"/>
                </a:solidFill>
                <a:latin typeface="Arial"/>
                <a:ea typeface="Arial"/>
                <a:cs typeface="Arial"/>
                <a:sym typeface="Arial"/>
              </a:rPr>
              <a:t>a higher risk of bleeding than those not associated with radiotherapy. </a:t>
            </a:r>
            <a:endParaRPr/>
          </a:p>
          <a:p>
            <a:pPr marL="0" marR="0" lvl="0" indent="0" algn="just"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Similarly, radiation to the chest, neck, or spine might cause </a:t>
            </a:r>
            <a:r>
              <a:rPr lang="en-US" sz="1200" b="0" i="0" u="none" strike="noStrike" cap="none">
                <a:solidFill>
                  <a:srgbClr val="A4C2F4"/>
                </a:solidFill>
                <a:latin typeface="Arial"/>
                <a:ea typeface="Arial"/>
                <a:cs typeface="Arial"/>
                <a:sym typeface="Arial"/>
              </a:rPr>
              <a:t>spinal cord telangiectasias </a:t>
            </a:r>
            <a:r>
              <a:rPr lang="en-US" sz="1200" b="0" i="0" u="none" strike="noStrike" cap="none">
                <a:solidFill>
                  <a:schemeClr val="lt1"/>
                </a:solidFill>
                <a:latin typeface="Arial"/>
                <a:ea typeface="Arial"/>
                <a:cs typeface="Arial"/>
                <a:sym typeface="Arial"/>
              </a:rPr>
              <a:t>that can result in </a:t>
            </a:r>
            <a:r>
              <a:rPr lang="en-US" sz="1200" b="0" i="0" u="none" strike="noStrike" cap="none">
                <a:solidFill>
                  <a:srgbClr val="A4C2F4"/>
                </a:solidFill>
                <a:latin typeface="Arial"/>
                <a:ea typeface="Arial"/>
                <a:cs typeface="Arial"/>
                <a:sym typeface="Arial"/>
              </a:rPr>
              <a:t>spinal cord haemorrhage</a:t>
            </a:r>
            <a:r>
              <a:rPr lang="en-US" sz="1200" b="0" i="0" u="none" strike="noStrike" cap="none">
                <a:solidFill>
                  <a:schemeClr val="lt1"/>
                </a:solidFill>
                <a:latin typeface="Arial"/>
                <a:ea typeface="Arial"/>
                <a:cs typeface="Arial"/>
                <a:sym typeface="Arial"/>
              </a:rPr>
              <a:t>.</a:t>
            </a:r>
            <a:endParaRPr/>
          </a:p>
        </p:txBody>
      </p:sp>
      <p:pic>
        <p:nvPicPr>
          <p:cNvPr id="1120" name="Google Shape;1120;p36"/>
          <p:cNvPicPr preferRelativeResize="0"/>
          <p:nvPr/>
        </p:nvPicPr>
        <p:blipFill rotWithShape="1">
          <a:blip r:embed="rId5">
            <a:alphaModFix/>
          </a:blip>
          <a:srcRect/>
          <a:stretch/>
        </p:blipFill>
        <p:spPr>
          <a:xfrm>
            <a:off x="127616" y="1558009"/>
            <a:ext cx="1349800" cy="1560927"/>
          </a:xfrm>
          <a:prstGeom prst="rect">
            <a:avLst/>
          </a:prstGeom>
          <a:noFill/>
          <a:ln>
            <a:noFill/>
          </a:ln>
        </p:spPr>
      </p:pic>
      <p:pic>
        <p:nvPicPr>
          <p:cNvPr id="1121" name="Google Shape;1121;p36"/>
          <p:cNvPicPr preferRelativeResize="0"/>
          <p:nvPr/>
        </p:nvPicPr>
        <p:blipFill rotWithShape="1">
          <a:blip r:embed="rId6">
            <a:alphaModFix/>
          </a:blip>
          <a:srcRect/>
          <a:stretch/>
        </p:blipFill>
        <p:spPr>
          <a:xfrm>
            <a:off x="1485368" y="1558008"/>
            <a:ext cx="1335818" cy="1560927"/>
          </a:xfrm>
          <a:prstGeom prst="rect">
            <a:avLst/>
          </a:prstGeom>
          <a:noFill/>
          <a:ln>
            <a:noFill/>
          </a:ln>
        </p:spPr>
      </p:pic>
      <p:sp>
        <p:nvSpPr>
          <p:cNvPr id="1122" name="Google Shape;1122;p36"/>
          <p:cNvSpPr txBox="1"/>
          <p:nvPr/>
        </p:nvSpPr>
        <p:spPr>
          <a:xfrm>
            <a:off x="2838407" y="1624312"/>
            <a:ext cx="6241773" cy="161578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100" b="0" i="0" u="none" strike="noStrike" cap="none" dirty="0">
                <a:solidFill>
                  <a:schemeClr val="accent6"/>
                </a:solidFill>
                <a:latin typeface="Arial"/>
                <a:ea typeface="Arial"/>
                <a:cs typeface="Arial"/>
                <a:sym typeface="Arial"/>
              </a:rPr>
              <a:t>A case of radiation-induced cavernoma in a 17 years old female with optic pathway glioma who received irradiation to local field in 2013. </a:t>
            </a:r>
            <a:r>
              <a:rPr lang="en-US" sz="1100" b="0" i="0" u="none" strike="noStrike" cap="none" dirty="0">
                <a:solidFill>
                  <a:schemeClr val="lt1"/>
                </a:solidFill>
                <a:latin typeface="Arial"/>
                <a:ea typeface="Arial"/>
                <a:cs typeface="Arial"/>
                <a:sym typeface="Arial"/>
              </a:rPr>
              <a:t>Baseline MRI showing glioma affecting the right optic chiasm (axial T2WI, FLAIR and T1W-Gd images in</a:t>
            </a:r>
            <a:r>
              <a:rPr lang="en-US" sz="1100" b="0" i="0" u="none" strike="noStrike" cap="none" dirty="0">
                <a:solidFill>
                  <a:schemeClr val="accent6"/>
                </a:solidFill>
                <a:latin typeface="Arial"/>
                <a:ea typeface="Arial"/>
                <a:cs typeface="Arial"/>
                <a:sym typeface="Arial"/>
              </a:rPr>
              <a:t> A, B and C</a:t>
            </a:r>
            <a:r>
              <a:rPr lang="en-US" sz="1100" b="0" i="0" u="none" strike="noStrike" cap="none" dirty="0">
                <a:solidFill>
                  <a:schemeClr val="bg1"/>
                </a:solidFill>
                <a:latin typeface="Arial"/>
                <a:ea typeface="Arial"/>
                <a:cs typeface="Arial"/>
                <a:sym typeface="Arial"/>
              </a:rPr>
              <a:t>)</a:t>
            </a:r>
            <a:r>
              <a:rPr lang="en-US" sz="1100" b="0" i="0" u="none" strike="noStrike" cap="none" dirty="0">
                <a:solidFill>
                  <a:schemeClr val="accent6"/>
                </a:solidFill>
                <a:latin typeface="Arial"/>
                <a:ea typeface="Arial"/>
                <a:cs typeface="Arial"/>
                <a:sym typeface="Arial"/>
              </a:rPr>
              <a:t>. </a:t>
            </a:r>
            <a:r>
              <a:rPr lang="en-US" sz="1100" b="0" i="0" u="none" strike="noStrike" cap="none" dirty="0">
                <a:solidFill>
                  <a:schemeClr val="lt1"/>
                </a:solidFill>
                <a:latin typeface="Arial"/>
                <a:ea typeface="Arial"/>
                <a:cs typeface="Arial"/>
                <a:sym typeface="Arial"/>
              </a:rPr>
              <a:t>Image study follow-up in 2020 (7 years post-radiotherapy) was normal (T2WI and SWI in </a:t>
            </a:r>
            <a:r>
              <a:rPr lang="en-US" sz="1100" b="0" i="0" u="none" strike="noStrike" cap="none" dirty="0">
                <a:solidFill>
                  <a:schemeClr val="accent6"/>
                </a:solidFill>
                <a:latin typeface="Arial"/>
                <a:ea typeface="Arial"/>
                <a:cs typeface="Arial"/>
                <a:sym typeface="Arial"/>
              </a:rPr>
              <a:t>D </a:t>
            </a:r>
            <a:r>
              <a:rPr lang="en-US" sz="1100" b="0" i="0" u="none" strike="noStrike" cap="none" dirty="0">
                <a:solidFill>
                  <a:schemeClr val="lt1"/>
                </a:solidFill>
                <a:latin typeface="Arial"/>
                <a:ea typeface="Arial"/>
                <a:cs typeface="Arial"/>
                <a:sym typeface="Arial"/>
              </a:rPr>
              <a:t>and </a:t>
            </a:r>
            <a:r>
              <a:rPr lang="en-US" sz="1100" b="0" i="0" u="none" strike="noStrike" cap="none" dirty="0">
                <a:solidFill>
                  <a:schemeClr val="accent6"/>
                </a:solidFill>
                <a:latin typeface="Arial"/>
                <a:ea typeface="Arial"/>
                <a:cs typeface="Arial"/>
                <a:sym typeface="Arial"/>
              </a:rPr>
              <a:t>E</a:t>
            </a:r>
            <a:r>
              <a:rPr lang="en-US" sz="1100" b="0" i="0" u="none" strike="noStrike" cap="none" dirty="0">
                <a:solidFill>
                  <a:schemeClr val="lt1"/>
                </a:solidFill>
                <a:latin typeface="Arial"/>
                <a:ea typeface="Arial"/>
                <a:cs typeface="Arial"/>
                <a:sym typeface="Arial"/>
              </a:rPr>
              <a:t>). MR images obtained 8 years after the radiation therapy (axial T2WI and SWI in </a:t>
            </a:r>
            <a:r>
              <a:rPr lang="en-US" sz="1100" b="0" i="0" u="none" strike="noStrike" cap="none" dirty="0">
                <a:solidFill>
                  <a:schemeClr val="accent6"/>
                </a:solidFill>
                <a:latin typeface="Arial"/>
                <a:ea typeface="Arial"/>
                <a:cs typeface="Arial"/>
                <a:sym typeface="Arial"/>
              </a:rPr>
              <a:t>F </a:t>
            </a:r>
            <a:r>
              <a:rPr lang="en-US" sz="1100" b="0" i="0" u="none" strike="noStrike" cap="none" dirty="0">
                <a:solidFill>
                  <a:schemeClr val="lt1"/>
                </a:solidFill>
                <a:latin typeface="Arial"/>
                <a:ea typeface="Arial"/>
                <a:cs typeface="Arial"/>
                <a:sym typeface="Arial"/>
              </a:rPr>
              <a:t>and </a:t>
            </a:r>
            <a:r>
              <a:rPr lang="en-US" sz="1100" b="0" i="0" u="none" strike="noStrike" cap="none" dirty="0">
                <a:solidFill>
                  <a:schemeClr val="accent6"/>
                </a:solidFill>
                <a:latin typeface="Arial"/>
                <a:ea typeface="Arial"/>
                <a:cs typeface="Arial"/>
                <a:sym typeface="Arial"/>
              </a:rPr>
              <a:t>G</a:t>
            </a:r>
            <a:r>
              <a:rPr lang="en-US" sz="1100" b="0" i="0" u="none" strike="noStrike" cap="none" dirty="0">
                <a:solidFill>
                  <a:schemeClr val="lt1"/>
                </a:solidFill>
                <a:latin typeface="Arial"/>
                <a:ea typeface="Arial"/>
                <a:cs typeface="Arial"/>
                <a:sym typeface="Arial"/>
              </a:rPr>
              <a:t>) showed a lobulated lesion of mixed signal intensity with peripheral hypointense rim and  area of blooming, compatible with a radiation-induced cavernoma. </a:t>
            </a:r>
            <a:endParaRPr dirty="0"/>
          </a:p>
          <a:p>
            <a:pPr marL="0" marR="0" lvl="0" indent="0" algn="just" rtl="0">
              <a:lnSpc>
                <a:spcPct val="100000"/>
              </a:lnSpc>
              <a:spcBef>
                <a:spcPts val="0"/>
              </a:spcBef>
              <a:spcAft>
                <a:spcPts val="0"/>
              </a:spcAft>
              <a:buNone/>
            </a:pPr>
            <a:endParaRPr sz="11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endParaRPr sz="1100" b="0" i="0" u="none" strike="noStrike" cap="none" dirty="0">
              <a:solidFill>
                <a:schemeClr val="lt1"/>
              </a:solidFill>
              <a:latin typeface="Arial"/>
              <a:ea typeface="Arial"/>
              <a:cs typeface="Arial"/>
              <a:sym typeface="Arial"/>
            </a:endParaRPr>
          </a:p>
        </p:txBody>
      </p:sp>
      <p:pic>
        <p:nvPicPr>
          <p:cNvPr id="1123" name="Google Shape;1123;p36"/>
          <p:cNvPicPr preferRelativeResize="0"/>
          <p:nvPr/>
        </p:nvPicPr>
        <p:blipFill rotWithShape="1">
          <a:blip r:embed="rId7">
            <a:alphaModFix/>
          </a:blip>
          <a:srcRect/>
          <a:stretch/>
        </p:blipFill>
        <p:spPr>
          <a:xfrm>
            <a:off x="1993778" y="3117272"/>
            <a:ext cx="1644410" cy="1916966"/>
          </a:xfrm>
          <a:prstGeom prst="rect">
            <a:avLst/>
          </a:prstGeom>
          <a:noFill/>
          <a:ln>
            <a:noFill/>
          </a:ln>
        </p:spPr>
      </p:pic>
      <p:pic>
        <p:nvPicPr>
          <p:cNvPr id="1124" name="Google Shape;1124;p36"/>
          <p:cNvPicPr preferRelativeResize="0"/>
          <p:nvPr/>
        </p:nvPicPr>
        <p:blipFill rotWithShape="1">
          <a:blip r:embed="rId8">
            <a:alphaModFix/>
          </a:blip>
          <a:srcRect/>
          <a:stretch/>
        </p:blipFill>
        <p:spPr>
          <a:xfrm>
            <a:off x="3681074" y="3123825"/>
            <a:ext cx="1763231" cy="1920078"/>
          </a:xfrm>
          <a:prstGeom prst="rect">
            <a:avLst/>
          </a:prstGeom>
          <a:noFill/>
          <a:ln>
            <a:noFill/>
          </a:ln>
        </p:spPr>
      </p:pic>
      <p:pic>
        <p:nvPicPr>
          <p:cNvPr id="1125" name="Google Shape;1125;p36"/>
          <p:cNvPicPr preferRelativeResize="0"/>
          <p:nvPr/>
        </p:nvPicPr>
        <p:blipFill rotWithShape="1">
          <a:blip r:embed="rId9">
            <a:alphaModFix/>
          </a:blip>
          <a:srcRect/>
          <a:stretch/>
        </p:blipFill>
        <p:spPr>
          <a:xfrm>
            <a:off x="5561914" y="3123825"/>
            <a:ext cx="1691165" cy="1853692"/>
          </a:xfrm>
          <a:prstGeom prst="rect">
            <a:avLst/>
          </a:prstGeom>
          <a:noFill/>
          <a:ln>
            <a:noFill/>
          </a:ln>
        </p:spPr>
      </p:pic>
      <p:pic>
        <p:nvPicPr>
          <p:cNvPr id="1126" name="Google Shape;1126;p36"/>
          <p:cNvPicPr preferRelativeResize="0"/>
          <p:nvPr/>
        </p:nvPicPr>
        <p:blipFill rotWithShape="1">
          <a:blip r:embed="rId10">
            <a:alphaModFix/>
          </a:blip>
          <a:srcRect/>
          <a:stretch/>
        </p:blipFill>
        <p:spPr>
          <a:xfrm>
            <a:off x="7253079" y="3123825"/>
            <a:ext cx="1776228" cy="1825228"/>
          </a:xfrm>
          <a:prstGeom prst="rect">
            <a:avLst/>
          </a:prstGeom>
          <a:noFill/>
          <a:ln>
            <a:noFill/>
          </a:ln>
        </p:spPr>
      </p:pic>
      <p:pic>
        <p:nvPicPr>
          <p:cNvPr id="1127" name="Google Shape;1127;p36"/>
          <p:cNvPicPr preferRelativeResize="0"/>
          <p:nvPr/>
        </p:nvPicPr>
        <p:blipFill rotWithShape="1">
          <a:blip r:embed="rId4">
            <a:alphaModFix/>
          </a:blip>
          <a:srcRect/>
          <a:stretch/>
        </p:blipFill>
        <p:spPr>
          <a:xfrm>
            <a:off x="100277" y="2902906"/>
            <a:ext cx="221589" cy="214366"/>
          </a:xfrm>
          <a:prstGeom prst="rect">
            <a:avLst/>
          </a:prstGeom>
          <a:noFill/>
          <a:ln>
            <a:noFill/>
          </a:ln>
        </p:spPr>
      </p:pic>
      <p:sp>
        <p:nvSpPr>
          <p:cNvPr id="1128" name="Google Shape;1128;p36"/>
          <p:cNvSpPr txBox="1"/>
          <p:nvPr/>
        </p:nvSpPr>
        <p:spPr>
          <a:xfrm>
            <a:off x="85965" y="2907896"/>
            <a:ext cx="227949"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A</a:t>
            </a:r>
            <a:endParaRPr sz="800" b="1" i="0" u="none" strike="noStrike" cap="none">
              <a:solidFill>
                <a:schemeClr val="lt1"/>
              </a:solidFill>
              <a:latin typeface="Arial"/>
              <a:ea typeface="Arial"/>
              <a:cs typeface="Arial"/>
              <a:sym typeface="Arial"/>
            </a:endParaRPr>
          </a:p>
        </p:txBody>
      </p:sp>
      <p:pic>
        <p:nvPicPr>
          <p:cNvPr id="1129" name="Google Shape;1129;p36"/>
          <p:cNvPicPr preferRelativeResize="0"/>
          <p:nvPr/>
        </p:nvPicPr>
        <p:blipFill rotWithShape="1">
          <a:blip r:embed="rId4">
            <a:alphaModFix/>
          </a:blip>
          <a:srcRect/>
          <a:stretch/>
        </p:blipFill>
        <p:spPr>
          <a:xfrm>
            <a:off x="1469342" y="2908933"/>
            <a:ext cx="221589" cy="214366"/>
          </a:xfrm>
          <a:prstGeom prst="rect">
            <a:avLst/>
          </a:prstGeom>
          <a:noFill/>
          <a:ln>
            <a:noFill/>
          </a:ln>
        </p:spPr>
      </p:pic>
      <p:sp>
        <p:nvSpPr>
          <p:cNvPr id="1130" name="Google Shape;1130;p36"/>
          <p:cNvSpPr txBox="1"/>
          <p:nvPr/>
        </p:nvSpPr>
        <p:spPr>
          <a:xfrm>
            <a:off x="1443717" y="2909459"/>
            <a:ext cx="423818" cy="2143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B</a:t>
            </a:r>
            <a:endParaRPr sz="800" b="1" i="0" u="none" strike="noStrike" cap="none">
              <a:solidFill>
                <a:schemeClr val="lt1"/>
              </a:solidFill>
              <a:latin typeface="Arial"/>
              <a:ea typeface="Arial"/>
              <a:cs typeface="Arial"/>
              <a:sym typeface="Arial"/>
            </a:endParaRPr>
          </a:p>
        </p:txBody>
      </p:sp>
      <p:pic>
        <p:nvPicPr>
          <p:cNvPr id="1131" name="Google Shape;1131;p36"/>
          <p:cNvPicPr preferRelativeResize="0"/>
          <p:nvPr/>
        </p:nvPicPr>
        <p:blipFill rotWithShape="1">
          <a:blip r:embed="rId4">
            <a:alphaModFix/>
          </a:blip>
          <a:srcRect/>
          <a:stretch/>
        </p:blipFill>
        <p:spPr>
          <a:xfrm>
            <a:off x="1982487" y="4822984"/>
            <a:ext cx="221589" cy="214366"/>
          </a:xfrm>
          <a:prstGeom prst="rect">
            <a:avLst/>
          </a:prstGeom>
          <a:noFill/>
          <a:ln>
            <a:noFill/>
          </a:ln>
        </p:spPr>
      </p:pic>
      <p:sp>
        <p:nvSpPr>
          <p:cNvPr id="1132" name="Google Shape;1132;p36"/>
          <p:cNvSpPr txBox="1"/>
          <p:nvPr/>
        </p:nvSpPr>
        <p:spPr>
          <a:xfrm>
            <a:off x="97096" y="4462169"/>
            <a:ext cx="227949"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800" b="1" i="0" u="none" strike="noStrike" cap="none">
                <a:solidFill>
                  <a:schemeClr val="lt1"/>
                </a:solidFill>
                <a:latin typeface="Arial"/>
                <a:ea typeface="Arial"/>
                <a:cs typeface="Arial"/>
                <a:sym typeface="Arial"/>
              </a:rPr>
              <a:t>C</a:t>
            </a:r>
            <a:endParaRPr sz="800" b="1" i="0" u="none" strike="noStrike" cap="none">
              <a:solidFill>
                <a:schemeClr val="lt1"/>
              </a:solidFill>
              <a:latin typeface="Arial"/>
              <a:ea typeface="Arial"/>
              <a:cs typeface="Arial"/>
              <a:sym typeface="Arial"/>
            </a:endParaRPr>
          </a:p>
        </p:txBody>
      </p:sp>
      <p:pic>
        <p:nvPicPr>
          <p:cNvPr id="1133" name="Google Shape;1133;p36"/>
          <p:cNvPicPr preferRelativeResize="0"/>
          <p:nvPr/>
        </p:nvPicPr>
        <p:blipFill rotWithShape="1">
          <a:blip r:embed="rId4">
            <a:alphaModFix/>
          </a:blip>
          <a:srcRect/>
          <a:stretch/>
        </p:blipFill>
        <p:spPr>
          <a:xfrm>
            <a:off x="3668834" y="4822984"/>
            <a:ext cx="221589" cy="214366"/>
          </a:xfrm>
          <a:prstGeom prst="rect">
            <a:avLst/>
          </a:prstGeom>
          <a:noFill/>
          <a:ln>
            <a:noFill/>
          </a:ln>
        </p:spPr>
      </p:pic>
      <p:pic>
        <p:nvPicPr>
          <p:cNvPr id="1134" name="Google Shape;1134;p36"/>
          <p:cNvPicPr preferRelativeResize="0"/>
          <p:nvPr/>
        </p:nvPicPr>
        <p:blipFill rotWithShape="1">
          <a:blip r:embed="rId4">
            <a:alphaModFix/>
          </a:blip>
          <a:srcRect/>
          <a:stretch/>
        </p:blipFill>
        <p:spPr>
          <a:xfrm>
            <a:off x="5581588" y="4742875"/>
            <a:ext cx="221589" cy="214366"/>
          </a:xfrm>
          <a:prstGeom prst="rect">
            <a:avLst/>
          </a:prstGeom>
          <a:noFill/>
          <a:ln>
            <a:noFill/>
          </a:ln>
        </p:spPr>
      </p:pic>
      <p:pic>
        <p:nvPicPr>
          <p:cNvPr id="1135" name="Google Shape;1135;p36"/>
          <p:cNvPicPr preferRelativeResize="0"/>
          <p:nvPr/>
        </p:nvPicPr>
        <p:blipFill rotWithShape="1">
          <a:blip r:embed="rId4">
            <a:alphaModFix/>
          </a:blip>
          <a:srcRect/>
          <a:stretch/>
        </p:blipFill>
        <p:spPr>
          <a:xfrm>
            <a:off x="7259893" y="4745194"/>
            <a:ext cx="221589" cy="214366"/>
          </a:xfrm>
          <a:prstGeom prst="rect">
            <a:avLst/>
          </a:prstGeom>
          <a:noFill/>
          <a:ln>
            <a:noFill/>
          </a:ln>
        </p:spPr>
      </p:pic>
      <p:sp>
        <p:nvSpPr>
          <p:cNvPr id="1136" name="Google Shape;1136;p36"/>
          <p:cNvSpPr/>
          <p:nvPr/>
        </p:nvSpPr>
        <p:spPr>
          <a:xfrm>
            <a:off x="1949652" y="4808927"/>
            <a:ext cx="287258"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chemeClr val="lt1"/>
                </a:solidFill>
                <a:latin typeface="Arial"/>
                <a:ea typeface="Arial"/>
                <a:cs typeface="Arial"/>
                <a:sym typeface="Arial"/>
              </a:rPr>
              <a:t>D</a:t>
            </a:r>
            <a:endParaRPr sz="1050" b="1" i="0" u="none" strike="noStrike" cap="none">
              <a:solidFill>
                <a:schemeClr val="lt1"/>
              </a:solidFill>
              <a:latin typeface="Arial"/>
              <a:ea typeface="Arial"/>
              <a:cs typeface="Arial"/>
              <a:sym typeface="Arial"/>
            </a:endParaRPr>
          </a:p>
        </p:txBody>
      </p:sp>
      <p:sp>
        <p:nvSpPr>
          <p:cNvPr id="1137" name="Google Shape;1137;p36"/>
          <p:cNvSpPr/>
          <p:nvPr/>
        </p:nvSpPr>
        <p:spPr>
          <a:xfrm>
            <a:off x="3640006" y="4799362"/>
            <a:ext cx="27924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chemeClr val="lt1"/>
                </a:solidFill>
                <a:latin typeface="Arial"/>
                <a:ea typeface="Arial"/>
                <a:cs typeface="Arial"/>
                <a:sym typeface="Arial"/>
              </a:rPr>
              <a:t>E</a:t>
            </a:r>
            <a:endParaRPr sz="1100" b="0" i="0" u="none" strike="noStrike" cap="none">
              <a:solidFill>
                <a:schemeClr val="lt1"/>
              </a:solidFill>
              <a:latin typeface="Arial"/>
              <a:ea typeface="Arial"/>
              <a:cs typeface="Arial"/>
              <a:sym typeface="Arial"/>
            </a:endParaRPr>
          </a:p>
        </p:txBody>
      </p:sp>
      <p:sp>
        <p:nvSpPr>
          <p:cNvPr id="1138" name="Google Shape;1138;p36"/>
          <p:cNvSpPr/>
          <p:nvPr/>
        </p:nvSpPr>
        <p:spPr>
          <a:xfrm>
            <a:off x="5533140" y="4708677"/>
            <a:ext cx="279244"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F</a:t>
            </a:r>
            <a:endParaRPr sz="1200" b="0" i="0" u="none" strike="noStrike" cap="none">
              <a:solidFill>
                <a:schemeClr val="lt1"/>
              </a:solidFill>
              <a:latin typeface="Arial"/>
              <a:ea typeface="Arial"/>
              <a:cs typeface="Arial"/>
              <a:sym typeface="Arial"/>
            </a:endParaRPr>
          </a:p>
        </p:txBody>
      </p:sp>
      <p:sp>
        <p:nvSpPr>
          <p:cNvPr id="1139" name="Google Shape;1139;p36"/>
          <p:cNvSpPr/>
          <p:nvPr/>
        </p:nvSpPr>
        <p:spPr>
          <a:xfrm>
            <a:off x="7226256" y="4718133"/>
            <a:ext cx="288862"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chemeClr val="lt1"/>
                </a:solidFill>
                <a:latin typeface="Arial"/>
                <a:ea typeface="Arial"/>
                <a:cs typeface="Arial"/>
                <a:sym typeface="Arial"/>
              </a:rPr>
              <a:t>G</a:t>
            </a:r>
            <a:endParaRPr sz="10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537643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990;p98">
            <a:extLst>
              <a:ext uri="{FF2B5EF4-FFF2-40B4-BE49-F238E27FC236}">
                <a16:creationId xmlns:a16="http://schemas.microsoft.com/office/drawing/2014/main" id="{354A5C03-A459-43C1-B30B-CF5AC3F13542}"/>
              </a:ext>
            </a:extLst>
          </p:cNvPr>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lvl="0" algn="ctr">
              <a:buClr>
                <a:schemeClr val="dk1"/>
              </a:buClr>
              <a:buSzPts val="1800"/>
            </a:pPr>
            <a:r>
              <a:rPr lang="pt-PT" sz="1800" b="1" dirty="0" err="1">
                <a:solidFill>
                  <a:schemeClr val="bg1"/>
                </a:solidFill>
              </a:rPr>
              <a:t>Radiotherapy</a:t>
            </a:r>
            <a:r>
              <a:rPr lang="pt-PT" sz="1800" b="1" i="0" u="none" strike="noStrike" cap="none" dirty="0">
                <a:solidFill>
                  <a:schemeClr val="bg1"/>
                </a:solidFill>
                <a:sym typeface="Arial"/>
              </a:rPr>
              <a:t>: </a:t>
            </a:r>
            <a:r>
              <a:rPr lang="en-US" sz="1800" b="1" dirty="0" err="1">
                <a:solidFill>
                  <a:srgbClr val="91AEDC"/>
                </a:solidFill>
              </a:rPr>
              <a:t>Pseudoprogression</a:t>
            </a:r>
            <a:endParaRPr lang="pt-PT" sz="1800" b="1" dirty="0">
              <a:solidFill>
                <a:srgbClr val="91AEDC"/>
              </a:solidFill>
            </a:endParaRPr>
          </a:p>
        </p:txBody>
      </p:sp>
      <p:grpSp>
        <p:nvGrpSpPr>
          <p:cNvPr id="57" name="Grupo 56"/>
          <p:cNvGrpSpPr/>
          <p:nvPr/>
        </p:nvGrpSpPr>
        <p:grpSpPr>
          <a:xfrm>
            <a:off x="-35065" y="2396947"/>
            <a:ext cx="2787318" cy="2711245"/>
            <a:chOff x="-5847" y="660915"/>
            <a:chExt cx="3302426" cy="3618304"/>
          </a:xfrm>
        </p:grpSpPr>
        <p:pic>
          <p:nvPicPr>
            <p:cNvPr id="1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7166" r="14932" b="8225"/>
            <a:stretch/>
          </p:blipFill>
          <p:spPr bwMode="auto">
            <a:xfrm>
              <a:off x="1412351" y="2391839"/>
              <a:ext cx="1884228" cy="1874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479" t="12373" r="14914"/>
            <a:stretch/>
          </p:blipFill>
          <p:spPr bwMode="auto">
            <a:xfrm>
              <a:off x="63383" y="660915"/>
              <a:ext cx="1611516" cy="189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4408" t="12966" r="21462" b="7763"/>
            <a:stretch/>
          </p:blipFill>
          <p:spPr bwMode="auto">
            <a:xfrm>
              <a:off x="63383" y="2553668"/>
              <a:ext cx="1385180" cy="1712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1312" t="10407" r="15086"/>
            <a:stretch/>
          </p:blipFill>
          <p:spPr bwMode="auto">
            <a:xfrm>
              <a:off x="1656793" y="660915"/>
              <a:ext cx="1626606" cy="19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o 8"/>
            <p:cNvGrpSpPr/>
            <p:nvPr/>
          </p:nvGrpSpPr>
          <p:grpSpPr>
            <a:xfrm>
              <a:off x="2987104" y="3920149"/>
              <a:ext cx="289847" cy="333866"/>
              <a:chOff x="1749498" y="4204906"/>
              <a:chExt cx="1156664" cy="689195"/>
            </a:xfrm>
          </p:grpSpPr>
          <p:pic>
            <p:nvPicPr>
              <p:cNvPr id="34" name="Google Shape;944;p97">
                <a:extLst>
                  <a:ext uri="{FF2B5EF4-FFF2-40B4-BE49-F238E27FC236}">
                    <a16:creationId xmlns:a16="http://schemas.microsoft.com/office/drawing/2014/main" id="{AEB2EFA3-B7A0-5149-8BFB-11E0C14EA0DF}"/>
                  </a:ext>
                </a:extLst>
              </p:cNvPr>
              <p:cNvPicPr preferRelativeResize="0"/>
              <p:nvPr/>
            </p:nvPicPr>
            <p:blipFill rotWithShape="1">
              <a:blip r:embed="rId6">
                <a:alphaModFix/>
              </a:blip>
              <a:srcRect/>
              <a:stretch/>
            </p:blipFill>
            <p:spPr>
              <a:xfrm>
                <a:off x="1928465" y="4204906"/>
                <a:ext cx="977697" cy="689195"/>
              </a:xfrm>
              <a:prstGeom prst="rect">
                <a:avLst/>
              </a:prstGeom>
              <a:noFill/>
              <a:ln>
                <a:noFill/>
              </a:ln>
            </p:spPr>
          </p:pic>
          <p:sp>
            <p:nvSpPr>
              <p:cNvPr id="28" name="Google Shape;945;p97">
                <a:extLst>
                  <a:ext uri="{FF2B5EF4-FFF2-40B4-BE49-F238E27FC236}">
                    <a16:creationId xmlns:a16="http://schemas.microsoft.com/office/drawing/2014/main" id="{C88D560D-F8EA-CF4D-B214-106079F03755}"/>
                  </a:ext>
                </a:extLst>
              </p:cNvPr>
              <p:cNvSpPr txBox="1"/>
              <p:nvPr/>
            </p:nvSpPr>
            <p:spPr>
              <a:xfrm>
                <a:off x="1749498" y="4222556"/>
                <a:ext cx="863726" cy="4559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pt-PT" sz="900" b="1" dirty="0">
                    <a:solidFill>
                      <a:schemeClr val="lt1"/>
                    </a:solidFill>
                  </a:rPr>
                  <a:t>D</a:t>
                </a:r>
                <a:endParaRPr sz="900" b="1" i="0" u="none" strike="noStrike" cap="none" dirty="0">
                  <a:solidFill>
                    <a:schemeClr val="lt1"/>
                  </a:solidFill>
                  <a:sym typeface="Arial"/>
                </a:endParaRPr>
              </a:p>
            </p:txBody>
          </p:sp>
        </p:grpSp>
        <p:grpSp>
          <p:nvGrpSpPr>
            <p:cNvPr id="38" name="Grupo 37"/>
            <p:cNvGrpSpPr/>
            <p:nvPr/>
          </p:nvGrpSpPr>
          <p:grpSpPr>
            <a:xfrm>
              <a:off x="64947" y="3978126"/>
              <a:ext cx="268291" cy="301093"/>
              <a:chOff x="1994446" y="4263243"/>
              <a:chExt cx="977698" cy="689195"/>
            </a:xfrm>
          </p:grpSpPr>
          <p:pic>
            <p:nvPicPr>
              <p:cNvPr id="39" name="Google Shape;944;p97">
                <a:extLst>
                  <a:ext uri="{FF2B5EF4-FFF2-40B4-BE49-F238E27FC236}">
                    <a16:creationId xmlns:a16="http://schemas.microsoft.com/office/drawing/2014/main" id="{AEB2EFA3-B7A0-5149-8BFB-11E0C14EA0DF}"/>
                  </a:ext>
                </a:extLst>
              </p:cNvPr>
              <p:cNvPicPr preferRelativeResize="0"/>
              <p:nvPr/>
            </p:nvPicPr>
            <p:blipFill rotWithShape="1">
              <a:blip r:embed="rId6">
                <a:alphaModFix/>
              </a:blip>
              <a:srcRect/>
              <a:stretch/>
            </p:blipFill>
            <p:spPr>
              <a:xfrm>
                <a:off x="1994446" y="4263243"/>
                <a:ext cx="977698" cy="689195"/>
              </a:xfrm>
              <a:prstGeom prst="rect">
                <a:avLst/>
              </a:prstGeom>
              <a:noFill/>
              <a:ln>
                <a:noFill/>
              </a:ln>
            </p:spPr>
          </p:pic>
          <p:sp>
            <p:nvSpPr>
              <p:cNvPr id="40" name="Google Shape;945;p97">
                <a:extLst>
                  <a:ext uri="{FF2B5EF4-FFF2-40B4-BE49-F238E27FC236}">
                    <a16:creationId xmlns:a16="http://schemas.microsoft.com/office/drawing/2014/main" id="{C88D560D-F8EA-CF4D-B214-106079F03755}"/>
                  </a:ext>
                </a:extLst>
              </p:cNvPr>
              <p:cNvSpPr txBox="1"/>
              <p:nvPr/>
            </p:nvSpPr>
            <p:spPr>
              <a:xfrm>
                <a:off x="2178606" y="4305939"/>
                <a:ext cx="259088" cy="2253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pt-BR" sz="900" b="1" i="0" u="none" strike="noStrike" cap="none" dirty="0">
                    <a:solidFill>
                      <a:schemeClr val="lt1"/>
                    </a:solidFill>
                    <a:sym typeface="Arial"/>
                  </a:rPr>
                  <a:t>C</a:t>
                </a:r>
                <a:endParaRPr sz="900" b="1" i="0" u="none" strike="noStrike" cap="none" dirty="0">
                  <a:solidFill>
                    <a:schemeClr val="lt1"/>
                  </a:solidFill>
                  <a:sym typeface="Arial"/>
                </a:endParaRPr>
              </a:p>
            </p:txBody>
          </p:sp>
        </p:grpSp>
        <p:grpSp>
          <p:nvGrpSpPr>
            <p:cNvPr id="41" name="Grupo 40"/>
            <p:cNvGrpSpPr/>
            <p:nvPr/>
          </p:nvGrpSpPr>
          <p:grpSpPr>
            <a:xfrm>
              <a:off x="1557439" y="2276914"/>
              <a:ext cx="283026" cy="295655"/>
              <a:chOff x="1776717" y="4278033"/>
              <a:chExt cx="1129445" cy="728196"/>
            </a:xfrm>
          </p:grpSpPr>
          <p:pic>
            <p:nvPicPr>
              <p:cNvPr id="42" name="Google Shape;944;p97">
                <a:extLst>
                  <a:ext uri="{FF2B5EF4-FFF2-40B4-BE49-F238E27FC236}">
                    <a16:creationId xmlns:a16="http://schemas.microsoft.com/office/drawing/2014/main" id="{AEB2EFA3-B7A0-5149-8BFB-11E0C14EA0DF}"/>
                  </a:ext>
                </a:extLst>
              </p:cNvPr>
              <p:cNvPicPr preferRelativeResize="0"/>
              <p:nvPr/>
            </p:nvPicPr>
            <p:blipFill rotWithShape="1">
              <a:blip r:embed="rId6">
                <a:alphaModFix/>
              </a:blip>
              <a:srcRect/>
              <a:stretch/>
            </p:blipFill>
            <p:spPr>
              <a:xfrm>
                <a:off x="1928465" y="4317034"/>
                <a:ext cx="977697" cy="689195"/>
              </a:xfrm>
              <a:prstGeom prst="rect">
                <a:avLst/>
              </a:prstGeom>
              <a:noFill/>
              <a:ln>
                <a:noFill/>
              </a:ln>
            </p:spPr>
          </p:pic>
          <p:sp>
            <p:nvSpPr>
              <p:cNvPr id="43" name="Google Shape;945;p97">
                <a:extLst>
                  <a:ext uri="{FF2B5EF4-FFF2-40B4-BE49-F238E27FC236}">
                    <a16:creationId xmlns:a16="http://schemas.microsoft.com/office/drawing/2014/main" id="{C88D560D-F8EA-CF4D-B214-106079F03755}"/>
                  </a:ext>
                </a:extLst>
              </p:cNvPr>
              <p:cNvSpPr txBox="1"/>
              <p:nvPr/>
            </p:nvSpPr>
            <p:spPr>
              <a:xfrm>
                <a:off x="1776717" y="4278033"/>
                <a:ext cx="863722" cy="4559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pt-PT" sz="900" b="1" dirty="0">
                    <a:solidFill>
                      <a:schemeClr val="lt1"/>
                    </a:solidFill>
                  </a:rPr>
                  <a:t>B</a:t>
                </a:r>
                <a:endParaRPr sz="900" b="1" i="0" u="none" strike="noStrike" cap="none" dirty="0">
                  <a:solidFill>
                    <a:schemeClr val="lt1"/>
                  </a:solidFill>
                  <a:sym typeface="Arial"/>
                </a:endParaRPr>
              </a:p>
            </p:txBody>
          </p:sp>
        </p:grpSp>
        <p:grpSp>
          <p:nvGrpSpPr>
            <p:cNvPr id="44" name="Grupo 43"/>
            <p:cNvGrpSpPr/>
            <p:nvPr/>
          </p:nvGrpSpPr>
          <p:grpSpPr>
            <a:xfrm>
              <a:off x="-5847" y="2262659"/>
              <a:ext cx="294941" cy="309907"/>
              <a:chOff x="1732138" y="4317036"/>
              <a:chExt cx="1174024" cy="689195"/>
            </a:xfrm>
          </p:grpSpPr>
          <p:pic>
            <p:nvPicPr>
              <p:cNvPr id="45" name="Google Shape;944;p97">
                <a:extLst>
                  <a:ext uri="{FF2B5EF4-FFF2-40B4-BE49-F238E27FC236}">
                    <a16:creationId xmlns:a16="http://schemas.microsoft.com/office/drawing/2014/main" id="{AEB2EFA3-B7A0-5149-8BFB-11E0C14EA0DF}"/>
                  </a:ext>
                </a:extLst>
              </p:cNvPr>
              <p:cNvPicPr preferRelativeResize="0"/>
              <p:nvPr/>
            </p:nvPicPr>
            <p:blipFill rotWithShape="1">
              <a:blip r:embed="rId6">
                <a:alphaModFix/>
              </a:blip>
              <a:srcRect/>
              <a:stretch/>
            </p:blipFill>
            <p:spPr>
              <a:xfrm>
                <a:off x="1928464" y="4317036"/>
                <a:ext cx="977698" cy="689195"/>
              </a:xfrm>
              <a:prstGeom prst="rect">
                <a:avLst/>
              </a:prstGeom>
              <a:noFill/>
              <a:ln>
                <a:noFill/>
              </a:ln>
            </p:spPr>
          </p:pic>
          <p:sp>
            <p:nvSpPr>
              <p:cNvPr id="46" name="Google Shape;945;p97">
                <a:extLst>
                  <a:ext uri="{FF2B5EF4-FFF2-40B4-BE49-F238E27FC236}">
                    <a16:creationId xmlns:a16="http://schemas.microsoft.com/office/drawing/2014/main" id="{C88D560D-F8EA-CF4D-B214-106079F03755}"/>
                  </a:ext>
                </a:extLst>
              </p:cNvPr>
              <p:cNvSpPr txBox="1"/>
              <p:nvPr/>
            </p:nvSpPr>
            <p:spPr>
              <a:xfrm>
                <a:off x="1732138" y="4324542"/>
                <a:ext cx="863721" cy="4863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pt-PT" sz="900" b="1" dirty="0">
                    <a:solidFill>
                      <a:schemeClr val="lt1"/>
                    </a:solidFill>
                  </a:rPr>
                  <a:t>A</a:t>
                </a:r>
                <a:endParaRPr sz="900" b="1" i="0" u="none" strike="noStrike" cap="none" dirty="0">
                  <a:solidFill>
                    <a:schemeClr val="lt1"/>
                  </a:solidFill>
                  <a:sym typeface="Arial"/>
                </a:endParaRPr>
              </a:p>
            </p:txBody>
          </p:sp>
        </p:grpSp>
      </p:grpSp>
      <p:grpSp>
        <p:nvGrpSpPr>
          <p:cNvPr id="11" name="Grupo 10"/>
          <p:cNvGrpSpPr/>
          <p:nvPr/>
        </p:nvGrpSpPr>
        <p:grpSpPr>
          <a:xfrm>
            <a:off x="2743328" y="3129405"/>
            <a:ext cx="3367069" cy="1978788"/>
            <a:chOff x="5901881" y="2598933"/>
            <a:chExt cx="3510536" cy="1936377"/>
          </a:xfrm>
        </p:grpSpPr>
        <p:grpSp>
          <p:nvGrpSpPr>
            <p:cNvPr id="3" name="Grupo 2"/>
            <p:cNvGrpSpPr/>
            <p:nvPr/>
          </p:nvGrpSpPr>
          <p:grpSpPr>
            <a:xfrm>
              <a:off x="5911907" y="2598933"/>
              <a:ext cx="3500510" cy="1936377"/>
              <a:chOff x="3911096" y="662556"/>
              <a:chExt cx="3500510" cy="1936377"/>
            </a:xfrm>
          </p:grpSpPr>
          <p:pic>
            <p:nvPicPr>
              <p:cNvPr id="23"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l="3096" t="18205" r="19244" b="6530"/>
              <a:stretch/>
            </p:blipFill>
            <p:spPr bwMode="auto">
              <a:xfrm>
                <a:off x="5423031" y="671689"/>
                <a:ext cx="1988575" cy="1927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8048" t="13888" r="17486" b="3662"/>
              <a:stretch/>
            </p:blipFill>
            <p:spPr bwMode="auto">
              <a:xfrm>
                <a:off x="3911096" y="662556"/>
                <a:ext cx="1514035" cy="1936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5" name="Grupo 34"/>
            <p:cNvGrpSpPr/>
            <p:nvPr/>
          </p:nvGrpSpPr>
          <p:grpSpPr>
            <a:xfrm>
              <a:off x="5901881" y="4280988"/>
              <a:ext cx="275442" cy="228286"/>
              <a:chOff x="1928464" y="4465885"/>
              <a:chExt cx="898462" cy="513920"/>
            </a:xfrm>
          </p:grpSpPr>
          <p:pic>
            <p:nvPicPr>
              <p:cNvPr id="36" name="Google Shape;944;p97">
                <a:extLst>
                  <a:ext uri="{FF2B5EF4-FFF2-40B4-BE49-F238E27FC236}">
                    <a16:creationId xmlns:a16="http://schemas.microsoft.com/office/drawing/2014/main" id="{AEB2EFA3-B7A0-5149-8BFB-11E0C14EA0DF}"/>
                  </a:ext>
                </a:extLst>
              </p:cNvPr>
              <p:cNvPicPr preferRelativeResize="0"/>
              <p:nvPr/>
            </p:nvPicPr>
            <p:blipFill rotWithShape="1">
              <a:blip r:embed="rId6">
                <a:alphaModFix/>
              </a:blip>
              <a:srcRect/>
              <a:stretch/>
            </p:blipFill>
            <p:spPr>
              <a:xfrm>
                <a:off x="1928464" y="4471717"/>
                <a:ext cx="898462" cy="508088"/>
              </a:xfrm>
              <a:prstGeom prst="rect">
                <a:avLst/>
              </a:prstGeom>
              <a:noFill/>
              <a:ln>
                <a:noFill/>
              </a:ln>
            </p:spPr>
          </p:pic>
          <p:sp>
            <p:nvSpPr>
              <p:cNvPr id="37" name="Google Shape;945;p97">
                <a:extLst>
                  <a:ext uri="{FF2B5EF4-FFF2-40B4-BE49-F238E27FC236}">
                    <a16:creationId xmlns:a16="http://schemas.microsoft.com/office/drawing/2014/main" id="{C88D560D-F8EA-CF4D-B214-106079F03755}"/>
                  </a:ext>
                </a:extLst>
              </p:cNvPr>
              <p:cNvSpPr txBox="1"/>
              <p:nvPr/>
            </p:nvSpPr>
            <p:spPr>
              <a:xfrm>
                <a:off x="2031674" y="4465885"/>
                <a:ext cx="505488" cy="5019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pt-BR" sz="900" b="1" i="0" u="none" strike="noStrike" cap="none" dirty="0">
                    <a:solidFill>
                      <a:schemeClr val="lt1"/>
                    </a:solidFill>
                    <a:sym typeface="Arial"/>
                  </a:rPr>
                  <a:t>E</a:t>
                </a:r>
                <a:endParaRPr sz="900" b="1" i="0" u="none" strike="noStrike" cap="none" dirty="0">
                  <a:solidFill>
                    <a:schemeClr val="lt1"/>
                  </a:solidFill>
                  <a:sym typeface="Arial"/>
                </a:endParaRPr>
              </a:p>
            </p:txBody>
          </p:sp>
        </p:grpSp>
        <p:grpSp>
          <p:nvGrpSpPr>
            <p:cNvPr id="50" name="Grupo 49"/>
            <p:cNvGrpSpPr/>
            <p:nvPr/>
          </p:nvGrpSpPr>
          <p:grpSpPr>
            <a:xfrm>
              <a:off x="9180867" y="4251402"/>
              <a:ext cx="221224" cy="257769"/>
              <a:chOff x="2908651" y="4425686"/>
              <a:chExt cx="721599" cy="580292"/>
            </a:xfrm>
          </p:grpSpPr>
          <p:pic>
            <p:nvPicPr>
              <p:cNvPr id="51" name="Google Shape;944;p97">
                <a:extLst>
                  <a:ext uri="{FF2B5EF4-FFF2-40B4-BE49-F238E27FC236}">
                    <a16:creationId xmlns:a16="http://schemas.microsoft.com/office/drawing/2014/main" id="{AEB2EFA3-B7A0-5149-8BFB-11E0C14EA0DF}"/>
                  </a:ext>
                </a:extLst>
              </p:cNvPr>
              <p:cNvPicPr preferRelativeResize="0"/>
              <p:nvPr/>
            </p:nvPicPr>
            <p:blipFill rotWithShape="1">
              <a:blip r:embed="rId6">
                <a:alphaModFix/>
              </a:blip>
              <a:srcRect/>
              <a:stretch/>
            </p:blipFill>
            <p:spPr>
              <a:xfrm>
                <a:off x="2977189" y="4425686"/>
                <a:ext cx="653061" cy="580292"/>
              </a:xfrm>
              <a:prstGeom prst="rect">
                <a:avLst/>
              </a:prstGeom>
              <a:noFill/>
              <a:ln>
                <a:noFill/>
              </a:ln>
            </p:spPr>
          </p:pic>
          <p:sp>
            <p:nvSpPr>
              <p:cNvPr id="52" name="Google Shape;945;p97">
                <a:extLst>
                  <a:ext uri="{FF2B5EF4-FFF2-40B4-BE49-F238E27FC236}">
                    <a16:creationId xmlns:a16="http://schemas.microsoft.com/office/drawing/2014/main" id="{C88D560D-F8EA-CF4D-B214-106079F03755}"/>
                  </a:ext>
                </a:extLst>
              </p:cNvPr>
              <p:cNvSpPr txBox="1"/>
              <p:nvPr/>
            </p:nvSpPr>
            <p:spPr>
              <a:xfrm>
                <a:off x="2908651" y="4444978"/>
                <a:ext cx="686767" cy="5067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pt-BR" sz="900" b="1" dirty="0">
                    <a:solidFill>
                      <a:schemeClr val="lt1"/>
                    </a:solidFill>
                  </a:rPr>
                  <a:t>F</a:t>
                </a:r>
                <a:endParaRPr sz="900" b="1" i="0" u="none" strike="noStrike" cap="none" dirty="0">
                  <a:solidFill>
                    <a:schemeClr val="lt1"/>
                  </a:solidFill>
                  <a:sym typeface="Arial"/>
                </a:endParaRPr>
              </a:p>
            </p:txBody>
          </p:sp>
        </p:grpSp>
      </p:grpSp>
      <p:grpSp>
        <p:nvGrpSpPr>
          <p:cNvPr id="56" name="Grupo 55"/>
          <p:cNvGrpSpPr/>
          <p:nvPr/>
        </p:nvGrpSpPr>
        <p:grpSpPr>
          <a:xfrm>
            <a:off x="6110397" y="3138930"/>
            <a:ext cx="3014554" cy="1965562"/>
            <a:chOff x="3921368" y="2686179"/>
            <a:chExt cx="3386478" cy="2072753"/>
          </a:xfrm>
        </p:grpSpPr>
        <p:grpSp>
          <p:nvGrpSpPr>
            <p:cNvPr id="8" name="Grupo 7"/>
            <p:cNvGrpSpPr/>
            <p:nvPr/>
          </p:nvGrpSpPr>
          <p:grpSpPr>
            <a:xfrm>
              <a:off x="3921368" y="2686179"/>
              <a:ext cx="3382670" cy="2072753"/>
              <a:chOff x="3911096" y="2686179"/>
              <a:chExt cx="3382670" cy="2072753"/>
            </a:xfrm>
          </p:grpSpPr>
          <p:pic>
            <p:nvPicPr>
              <p:cNvPr id="24" name="Picture 6"/>
              <p:cNvPicPr>
                <a:picLocks noChangeAspect="1" noChangeArrowheads="1"/>
              </p:cNvPicPr>
              <p:nvPr/>
            </p:nvPicPr>
            <p:blipFill rotWithShape="1">
              <a:blip r:embed="rId9">
                <a:extLst>
                  <a:ext uri="{28A0092B-C50C-407E-A947-70E740481C1C}">
                    <a14:useLocalDpi xmlns:a14="http://schemas.microsoft.com/office/drawing/2010/main" val="0"/>
                  </a:ext>
                </a:extLst>
              </a:blip>
              <a:srcRect l="16380" t="10407" r="14900"/>
              <a:stretch/>
            </p:blipFill>
            <p:spPr bwMode="auto">
              <a:xfrm>
                <a:off x="3911096" y="2686179"/>
                <a:ext cx="1589863" cy="207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7"/>
              <p:cNvPicPr>
                <a:picLocks noChangeAspect="1" noChangeArrowheads="1"/>
              </p:cNvPicPr>
              <p:nvPr/>
            </p:nvPicPr>
            <p:blipFill rotWithShape="1">
              <a:blip r:embed="rId10">
                <a:extLst>
                  <a:ext uri="{28A0092B-C50C-407E-A947-70E740481C1C}">
                    <a14:useLocalDpi xmlns:a14="http://schemas.microsoft.com/office/drawing/2010/main" val="0"/>
                  </a:ext>
                </a:extLst>
              </a:blip>
              <a:srcRect l="15799" t="15603" r="12263" b="1904"/>
              <a:stretch/>
            </p:blipFill>
            <p:spPr bwMode="auto">
              <a:xfrm>
                <a:off x="5499982" y="2691191"/>
                <a:ext cx="1793784" cy="2056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47" name="Grupo 46"/>
            <p:cNvGrpSpPr/>
            <p:nvPr/>
          </p:nvGrpSpPr>
          <p:grpSpPr>
            <a:xfrm>
              <a:off x="4026983" y="4437000"/>
              <a:ext cx="235748" cy="309631"/>
              <a:chOff x="2280090" y="4376396"/>
              <a:chExt cx="768982" cy="697043"/>
            </a:xfrm>
          </p:grpSpPr>
          <p:pic>
            <p:nvPicPr>
              <p:cNvPr id="48" name="Google Shape;944;p97">
                <a:extLst>
                  <a:ext uri="{FF2B5EF4-FFF2-40B4-BE49-F238E27FC236}">
                    <a16:creationId xmlns:a16="http://schemas.microsoft.com/office/drawing/2014/main" id="{AEB2EFA3-B7A0-5149-8BFB-11E0C14EA0DF}"/>
                  </a:ext>
                </a:extLst>
              </p:cNvPr>
              <p:cNvPicPr preferRelativeResize="0"/>
              <p:nvPr/>
            </p:nvPicPr>
            <p:blipFill rotWithShape="1">
              <a:blip r:embed="rId6">
                <a:alphaModFix/>
              </a:blip>
              <a:srcRect/>
              <a:stretch/>
            </p:blipFill>
            <p:spPr>
              <a:xfrm>
                <a:off x="2301297" y="4406312"/>
                <a:ext cx="747775" cy="667127"/>
              </a:xfrm>
              <a:prstGeom prst="rect">
                <a:avLst/>
              </a:prstGeom>
              <a:noFill/>
              <a:ln>
                <a:noFill/>
              </a:ln>
            </p:spPr>
          </p:pic>
          <p:sp>
            <p:nvSpPr>
              <p:cNvPr id="49" name="Google Shape;945;p97">
                <a:extLst>
                  <a:ext uri="{FF2B5EF4-FFF2-40B4-BE49-F238E27FC236}">
                    <a16:creationId xmlns:a16="http://schemas.microsoft.com/office/drawing/2014/main" id="{C88D560D-F8EA-CF4D-B214-106079F03755}"/>
                  </a:ext>
                </a:extLst>
              </p:cNvPr>
              <p:cNvSpPr txBox="1"/>
              <p:nvPr/>
            </p:nvSpPr>
            <p:spPr>
              <a:xfrm>
                <a:off x="2280090" y="4376396"/>
                <a:ext cx="446779" cy="54080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pt-BR" sz="900" b="1" dirty="0">
                    <a:solidFill>
                      <a:schemeClr val="lt1"/>
                    </a:solidFill>
                  </a:rPr>
                  <a:t>G</a:t>
                </a:r>
                <a:endParaRPr sz="900" b="1" i="0" u="none" strike="noStrike" cap="none" dirty="0">
                  <a:solidFill>
                    <a:schemeClr val="lt1"/>
                  </a:solidFill>
                  <a:sym typeface="Arial"/>
                </a:endParaRPr>
              </a:p>
            </p:txBody>
          </p:sp>
        </p:grpSp>
        <p:grpSp>
          <p:nvGrpSpPr>
            <p:cNvPr id="53" name="Grupo 52"/>
            <p:cNvGrpSpPr/>
            <p:nvPr/>
          </p:nvGrpSpPr>
          <p:grpSpPr>
            <a:xfrm>
              <a:off x="7042658" y="4466743"/>
              <a:ext cx="265188" cy="259009"/>
              <a:chOff x="2600400" y="4317034"/>
              <a:chExt cx="865017" cy="583083"/>
            </a:xfrm>
          </p:grpSpPr>
          <p:pic>
            <p:nvPicPr>
              <p:cNvPr id="54" name="Google Shape;944;p97">
                <a:extLst>
                  <a:ext uri="{FF2B5EF4-FFF2-40B4-BE49-F238E27FC236}">
                    <a16:creationId xmlns:a16="http://schemas.microsoft.com/office/drawing/2014/main" id="{AEB2EFA3-B7A0-5149-8BFB-11E0C14EA0DF}"/>
                  </a:ext>
                </a:extLst>
              </p:cNvPr>
              <p:cNvPicPr preferRelativeResize="0"/>
              <p:nvPr/>
            </p:nvPicPr>
            <p:blipFill rotWithShape="1">
              <a:blip r:embed="rId6">
                <a:alphaModFix/>
              </a:blip>
              <a:srcRect/>
              <a:stretch/>
            </p:blipFill>
            <p:spPr>
              <a:xfrm>
                <a:off x="2718639" y="4317034"/>
                <a:ext cx="746778" cy="583083"/>
              </a:xfrm>
              <a:prstGeom prst="rect">
                <a:avLst/>
              </a:prstGeom>
              <a:noFill/>
              <a:ln>
                <a:noFill/>
              </a:ln>
            </p:spPr>
          </p:pic>
          <p:sp>
            <p:nvSpPr>
              <p:cNvPr id="55" name="Google Shape;945;p97">
                <a:extLst>
                  <a:ext uri="{FF2B5EF4-FFF2-40B4-BE49-F238E27FC236}">
                    <a16:creationId xmlns:a16="http://schemas.microsoft.com/office/drawing/2014/main" id="{C88D560D-F8EA-CF4D-B214-106079F03755}"/>
                  </a:ext>
                </a:extLst>
              </p:cNvPr>
              <p:cNvSpPr txBox="1"/>
              <p:nvPr/>
            </p:nvSpPr>
            <p:spPr>
              <a:xfrm>
                <a:off x="2600400" y="4343704"/>
                <a:ext cx="863725" cy="4559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pt-BR" sz="900" b="1" dirty="0">
                    <a:solidFill>
                      <a:schemeClr val="lt1"/>
                    </a:solidFill>
                  </a:rPr>
                  <a:t>H</a:t>
                </a:r>
                <a:endParaRPr sz="900" b="1" i="0" u="none" strike="noStrike" cap="none" dirty="0">
                  <a:solidFill>
                    <a:schemeClr val="lt1"/>
                  </a:solidFill>
                  <a:sym typeface="Arial"/>
                </a:endParaRPr>
              </a:p>
            </p:txBody>
          </p:sp>
        </p:grpSp>
      </p:grpSp>
      <p:sp>
        <p:nvSpPr>
          <p:cNvPr id="59" name="Google Shape;965;p33"/>
          <p:cNvSpPr txBox="1"/>
          <p:nvPr/>
        </p:nvSpPr>
        <p:spPr>
          <a:xfrm>
            <a:off x="2752781" y="1587101"/>
            <a:ext cx="6271057" cy="170812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en-US" sz="1050" b="0" i="0" u="none" strike="noStrike" cap="none" dirty="0">
                <a:solidFill>
                  <a:schemeClr val="accent6"/>
                </a:solidFill>
                <a:sym typeface="Arial"/>
              </a:rPr>
              <a:t>54 years old male with glioblastoma IDH WT treated with Stupp Protocol. </a:t>
            </a:r>
            <a:r>
              <a:rPr lang="en-US" sz="1050" dirty="0">
                <a:solidFill>
                  <a:schemeClr val="accent6"/>
                </a:solidFill>
              </a:rPr>
              <a:t> </a:t>
            </a:r>
            <a:r>
              <a:rPr lang="en-US" sz="1050" dirty="0">
                <a:solidFill>
                  <a:schemeClr val="bg1"/>
                </a:solidFill>
              </a:rPr>
              <a:t>Post surgery MRI showing complete right temporoparietal  tumor </a:t>
            </a:r>
            <a:r>
              <a:rPr lang="en-US" sz="1050" dirty="0" err="1">
                <a:solidFill>
                  <a:schemeClr val="bg1"/>
                </a:solidFill>
              </a:rPr>
              <a:t>ressection</a:t>
            </a:r>
            <a:r>
              <a:rPr lang="en-US" sz="1050" dirty="0">
                <a:solidFill>
                  <a:schemeClr val="bg1"/>
                </a:solidFill>
              </a:rPr>
              <a:t> </a:t>
            </a:r>
            <a:r>
              <a:rPr lang="en-US" sz="1050" dirty="0">
                <a:solidFill>
                  <a:srgbClr val="FFFF00"/>
                </a:solidFill>
              </a:rPr>
              <a:t>(arrow in axial FLAIR and T1W-Gd image in “A” and “B”)</a:t>
            </a:r>
            <a:r>
              <a:rPr lang="en-US" sz="1050" dirty="0">
                <a:solidFill>
                  <a:schemeClr val="bg1"/>
                </a:solidFill>
              </a:rPr>
              <a:t> and </a:t>
            </a:r>
            <a:r>
              <a:rPr lang="en-US" sz="1050" b="0" i="0" u="none" strike="noStrike" cap="none" dirty="0">
                <a:solidFill>
                  <a:schemeClr val="bg1"/>
                </a:solidFill>
                <a:sym typeface="Arial"/>
              </a:rPr>
              <a:t>ischemic lesion in the parietal parenchyma </a:t>
            </a:r>
            <a:r>
              <a:rPr lang="en-US" sz="1050" b="0" i="0" u="none" strike="noStrike" cap="none" dirty="0">
                <a:solidFill>
                  <a:srgbClr val="FFFF00"/>
                </a:solidFill>
                <a:sym typeface="Arial"/>
              </a:rPr>
              <a:t>(</a:t>
            </a:r>
            <a:r>
              <a:rPr lang="en-US" sz="1050" dirty="0">
                <a:solidFill>
                  <a:srgbClr val="FFFF00"/>
                </a:solidFill>
              </a:rPr>
              <a:t>arrow in axial DWI in “</a:t>
            </a:r>
            <a:r>
              <a:rPr lang="en-US" sz="1050" b="0" i="0" u="none" strike="noStrike" cap="none" dirty="0">
                <a:solidFill>
                  <a:srgbClr val="FFFF00"/>
                </a:solidFill>
                <a:sym typeface="Arial"/>
              </a:rPr>
              <a:t>C”)</a:t>
            </a:r>
            <a:r>
              <a:rPr lang="en-US" sz="1050" dirty="0">
                <a:solidFill>
                  <a:srgbClr val="FFFF00"/>
                </a:solidFill>
              </a:rPr>
              <a:t>. </a:t>
            </a:r>
            <a:r>
              <a:rPr lang="en-US" sz="1050" dirty="0">
                <a:solidFill>
                  <a:schemeClr val="bg1"/>
                </a:solidFill>
              </a:rPr>
              <a:t>The </a:t>
            </a:r>
            <a:r>
              <a:rPr lang="en-US" sz="1050" dirty="0" err="1">
                <a:solidFill>
                  <a:schemeClr val="bg1"/>
                </a:solidFill>
              </a:rPr>
              <a:t>rCBV</a:t>
            </a:r>
            <a:r>
              <a:rPr lang="en-US" sz="1050" dirty="0">
                <a:solidFill>
                  <a:schemeClr val="bg1"/>
                </a:solidFill>
              </a:rPr>
              <a:t> value at DSC study is near normal parenchyma. </a:t>
            </a:r>
            <a:r>
              <a:rPr lang="en-US" sz="1050" b="0" i="0" u="none" strike="noStrike" cap="none" dirty="0">
                <a:solidFill>
                  <a:schemeClr val="bg1"/>
                </a:solidFill>
                <a:sym typeface="Arial"/>
              </a:rPr>
              <a:t>MRI after </a:t>
            </a:r>
            <a:r>
              <a:rPr lang="en-US" sz="1050" dirty="0">
                <a:solidFill>
                  <a:schemeClr val="bg1"/>
                </a:solidFill>
              </a:rPr>
              <a:t>12 weeks of RT-TMZ completion demonstrates increase of temporoparietal contrast enhancement area, with little expansion effect </a:t>
            </a:r>
            <a:r>
              <a:rPr lang="en-US" sz="1050" dirty="0">
                <a:solidFill>
                  <a:srgbClr val="FFFF00"/>
                </a:solidFill>
              </a:rPr>
              <a:t>(arrow in axial T1WI – Gd image in” E”). </a:t>
            </a:r>
            <a:r>
              <a:rPr lang="en-US" sz="1050" dirty="0">
                <a:solidFill>
                  <a:schemeClr val="bg1"/>
                </a:solidFill>
              </a:rPr>
              <a:t>The </a:t>
            </a:r>
            <a:r>
              <a:rPr lang="en-US" sz="1050" dirty="0" err="1">
                <a:solidFill>
                  <a:schemeClr val="bg1"/>
                </a:solidFill>
              </a:rPr>
              <a:t>rCBV</a:t>
            </a:r>
            <a:r>
              <a:rPr lang="en-US" sz="1050" dirty="0">
                <a:solidFill>
                  <a:schemeClr val="bg1"/>
                </a:solidFill>
              </a:rPr>
              <a:t> value at DSC study is near normal parenchyma </a:t>
            </a:r>
            <a:r>
              <a:rPr lang="en-US" sz="1050" dirty="0">
                <a:solidFill>
                  <a:srgbClr val="FFFF00"/>
                </a:solidFill>
              </a:rPr>
              <a:t>(arrow in “F”)</a:t>
            </a:r>
            <a:r>
              <a:rPr lang="en-US" sz="1050" dirty="0">
                <a:solidFill>
                  <a:schemeClr val="bg1"/>
                </a:solidFill>
              </a:rPr>
              <a:t>. Control MRI 8 months after RT-TMZ demonstrates reduction of contrast enhancement lesion </a:t>
            </a:r>
            <a:r>
              <a:rPr lang="en-US" sz="1050" dirty="0">
                <a:solidFill>
                  <a:srgbClr val="FFFF00"/>
                </a:solidFill>
              </a:rPr>
              <a:t>(axial T1W –Gd image and DSC in “G” and “H”). </a:t>
            </a:r>
          </a:p>
          <a:p>
            <a:pPr lvl="0" algn="just"/>
            <a:endParaRPr lang="en-US" sz="1050" dirty="0">
              <a:solidFill>
                <a:schemeClr val="lt1"/>
              </a:solidFill>
            </a:endParaRPr>
          </a:p>
          <a:p>
            <a:pPr lvl="0" algn="just"/>
            <a:endParaRPr lang="en-US" sz="1050" b="0" i="0" u="none" strike="noStrike" cap="none" dirty="0">
              <a:solidFill>
                <a:schemeClr val="lt1"/>
              </a:solidFill>
              <a:sym typeface="Arial"/>
            </a:endParaRPr>
          </a:p>
        </p:txBody>
      </p:sp>
      <p:sp>
        <p:nvSpPr>
          <p:cNvPr id="61" name="Google Shape;965;p33"/>
          <p:cNvSpPr txBox="1"/>
          <p:nvPr/>
        </p:nvSpPr>
        <p:spPr>
          <a:xfrm>
            <a:off x="-247" y="628318"/>
            <a:ext cx="9035565" cy="101562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en-US" sz="1200" dirty="0" err="1">
                <a:solidFill>
                  <a:schemeClr val="bg1"/>
                </a:solidFill>
              </a:rPr>
              <a:t>Pseudoprogression</a:t>
            </a:r>
            <a:r>
              <a:rPr lang="en-US" sz="1200" dirty="0">
                <a:solidFill>
                  <a:schemeClr val="bg1"/>
                </a:solidFill>
              </a:rPr>
              <a:t> is a treatment-related complication characterized by </a:t>
            </a:r>
            <a:r>
              <a:rPr lang="en-US" sz="1200" dirty="0">
                <a:solidFill>
                  <a:srgbClr val="91AEDC"/>
                </a:solidFill>
              </a:rPr>
              <a:t>transient increase in vascular permeability and edema, </a:t>
            </a:r>
            <a:r>
              <a:rPr lang="en-US" sz="1200" dirty="0">
                <a:solidFill>
                  <a:schemeClr val="bg1"/>
                </a:solidFill>
              </a:rPr>
              <a:t>with a reported incidence of 30%. The diagnosis of </a:t>
            </a:r>
            <a:r>
              <a:rPr lang="en-US" sz="1200" dirty="0" err="1">
                <a:solidFill>
                  <a:schemeClr val="bg1"/>
                </a:solidFill>
              </a:rPr>
              <a:t>pseudoprogression</a:t>
            </a:r>
            <a:r>
              <a:rPr lang="en-US" sz="1200" dirty="0">
                <a:solidFill>
                  <a:schemeClr val="bg1"/>
                </a:solidFill>
              </a:rPr>
              <a:t> is typically made retrospectively on the basis of spontaneous improvement or stabilization of imaging findings without intervention. </a:t>
            </a:r>
            <a:r>
              <a:rPr lang="en-US" sz="1200" dirty="0" err="1">
                <a:solidFill>
                  <a:schemeClr val="bg1"/>
                </a:solidFill>
              </a:rPr>
              <a:t>Pseudoprogression</a:t>
            </a:r>
            <a:r>
              <a:rPr lang="en-US" sz="1200" dirty="0">
                <a:solidFill>
                  <a:schemeClr val="bg1"/>
                </a:solidFill>
              </a:rPr>
              <a:t> typically develops in the</a:t>
            </a:r>
          </a:p>
          <a:p>
            <a:pPr algn="just"/>
            <a:r>
              <a:rPr lang="en-US" sz="1200" dirty="0">
                <a:solidFill>
                  <a:schemeClr val="bg1"/>
                </a:solidFill>
              </a:rPr>
              <a:t>setting of combined RT and temozolomide therapy for high-grade or low-grade glioma.</a:t>
            </a:r>
          </a:p>
          <a:p>
            <a:pPr lvl="0" algn="just"/>
            <a:endParaRPr lang="en-US" sz="1200" b="0" i="0" u="none" strike="noStrike" cap="none" dirty="0">
              <a:solidFill>
                <a:schemeClr val="bg1"/>
              </a:solidFill>
              <a:sym typeface="Arial"/>
            </a:endParaRPr>
          </a:p>
        </p:txBody>
      </p:sp>
      <p:cxnSp>
        <p:nvCxnSpPr>
          <p:cNvPr id="58" name="Google Shape;818;p94">
            <a:extLst>
              <a:ext uri="{FF2B5EF4-FFF2-40B4-BE49-F238E27FC236}">
                <a16:creationId xmlns:a16="http://schemas.microsoft.com/office/drawing/2014/main" id="{F6D09A9B-7833-47FB-AD20-9099001E0111}"/>
              </a:ext>
            </a:extLst>
          </p:cNvPr>
          <p:cNvCxnSpPr>
            <a:cxnSpLocks/>
          </p:cNvCxnSpPr>
          <p:nvPr/>
        </p:nvCxnSpPr>
        <p:spPr>
          <a:xfrm flipV="1">
            <a:off x="1612605" y="3311606"/>
            <a:ext cx="89344" cy="289046"/>
          </a:xfrm>
          <a:prstGeom prst="straightConnector1">
            <a:avLst/>
          </a:prstGeom>
          <a:noFill/>
          <a:ln w="9525" cap="flat" cmpd="sng">
            <a:solidFill>
              <a:srgbClr val="FFFF00"/>
            </a:solidFill>
            <a:prstDash val="solid"/>
            <a:round/>
            <a:headEnd type="none" w="sm" len="sm"/>
            <a:tailEnd type="triangle" w="med" len="med"/>
          </a:ln>
        </p:spPr>
      </p:cxnSp>
      <p:cxnSp>
        <p:nvCxnSpPr>
          <p:cNvPr id="60" name="Google Shape;818;p94">
            <a:extLst>
              <a:ext uri="{FF2B5EF4-FFF2-40B4-BE49-F238E27FC236}">
                <a16:creationId xmlns:a16="http://schemas.microsoft.com/office/drawing/2014/main" id="{F6D09A9B-7833-47FB-AD20-9099001E0111}"/>
              </a:ext>
            </a:extLst>
          </p:cNvPr>
          <p:cNvCxnSpPr>
            <a:cxnSpLocks/>
          </p:cNvCxnSpPr>
          <p:nvPr/>
        </p:nvCxnSpPr>
        <p:spPr>
          <a:xfrm flipV="1">
            <a:off x="251130" y="3230541"/>
            <a:ext cx="89343" cy="266499"/>
          </a:xfrm>
          <a:prstGeom prst="straightConnector1">
            <a:avLst/>
          </a:prstGeom>
          <a:noFill/>
          <a:ln w="9525" cap="flat" cmpd="sng">
            <a:solidFill>
              <a:srgbClr val="FFFF00"/>
            </a:solidFill>
            <a:prstDash val="solid"/>
            <a:round/>
            <a:headEnd type="none" w="sm" len="sm"/>
            <a:tailEnd type="triangle" w="med" len="med"/>
          </a:ln>
        </p:spPr>
      </p:cxnSp>
      <p:cxnSp>
        <p:nvCxnSpPr>
          <p:cNvPr id="62" name="Google Shape;818;p94">
            <a:extLst>
              <a:ext uri="{FF2B5EF4-FFF2-40B4-BE49-F238E27FC236}">
                <a16:creationId xmlns:a16="http://schemas.microsoft.com/office/drawing/2014/main" id="{F6D09A9B-7833-47FB-AD20-9099001E0111}"/>
              </a:ext>
            </a:extLst>
          </p:cNvPr>
          <p:cNvCxnSpPr>
            <a:cxnSpLocks/>
            <a:stCxn id="39" idx="3"/>
          </p:cNvCxnSpPr>
          <p:nvPr/>
        </p:nvCxnSpPr>
        <p:spPr>
          <a:xfrm flipV="1">
            <a:off x="251130" y="4728885"/>
            <a:ext cx="31327" cy="266501"/>
          </a:xfrm>
          <a:prstGeom prst="straightConnector1">
            <a:avLst/>
          </a:prstGeom>
          <a:noFill/>
          <a:ln w="9525" cap="flat" cmpd="sng">
            <a:solidFill>
              <a:srgbClr val="FFFF00"/>
            </a:solidFill>
            <a:prstDash val="solid"/>
            <a:round/>
            <a:headEnd type="none" w="sm" len="sm"/>
            <a:tailEnd type="triangle" w="med" len="med"/>
          </a:ln>
        </p:spPr>
      </p:cxnSp>
      <p:cxnSp>
        <p:nvCxnSpPr>
          <p:cNvPr id="63" name="Google Shape;818;p94">
            <a:extLst>
              <a:ext uri="{FF2B5EF4-FFF2-40B4-BE49-F238E27FC236}">
                <a16:creationId xmlns:a16="http://schemas.microsoft.com/office/drawing/2014/main" id="{F6D09A9B-7833-47FB-AD20-9099001E0111}"/>
              </a:ext>
            </a:extLst>
          </p:cNvPr>
          <p:cNvCxnSpPr>
            <a:cxnSpLocks/>
          </p:cNvCxnSpPr>
          <p:nvPr/>
        </p:nvCxnSpPr>
        <p:spPr>
          <a:xfrm flipV="1">
            <a:off x="2962841" y="4367711"/>
            <a:ext cx="89344" cy="289046"/>
          </a:xfrm>
          <a:prstGeom prst="straightConnector1">
            <a:avLst/>
          </a:prstGeom>
          <a:noFill/>
          <a:ln w="9525" cap="flat" cmpd="sng">
            <a:solidFill>
              <a:srgbClr val="FFFF00"/>
            </a:solidFill>
            <a:prstDash val="solid"/>
            <a:round/>
            <a:headEnd type="none" w="sm" len="sm"/>
            <a:tailEnd type="triangle" w="med" len="med"/>
          </a:ln>
        </p:spPr>
      </p:cxnSp>
      <p:cxnSp>
        <p:nvCxnSpPr>
          <p:cNvPr id="64" name="Google Shape;818;p94">
            <a:extLst>
              <a:ext uri="{FF2B5EF4-FFF2-40B4-BE49-F238E27FC236}">
                <a16:creationId xmlns:a16="http://schemas.microsoft.com/office/drawing/2014/main" id="{F6D09A9B-7833-47FB-AD20-9099001E0111}"/>
              </a:ext>
            </a:extLst>
          </p:cNvPr>
          <p:cNvCxnSpPr>
            <a:cxnSpLocks/>
          </p:cNvCxnSpPr>
          <p:nvPr/>
        </p:nvCxnSpPr>
        <p:spPr>
          <a:xfrm flipV="1">
            <a:off x="4927305" y="4430516"/>
            <a:ext cx="89344" cy="289046"/>
          </a:xfrm>
          <a:prstGeom prst="straightConnector1">
            <a:avLst/>
          </a:prstGeom>
          <a:noFill/>
          <a:ln w="9525" cap="flat" cmpd="sng">
            <a:solidFill>
              <a:srgbClr val="FFFF00"/>
            </a:solidFill>
            <a:prstDash val="solid"/>
            <a:round/>
            <a:headEnd type="none" w="sm" len="sm"/>
            <a:tailEnd type="triangle" w="med" len="med"/>
          </a:ln>
        </p:spPr>
      </p:cxnSp>
      <p:sp>
        <p:nvSpPr>
          <p:cNvPr id="2" name="CaixaDeTexto 1"/>
          <p:cNvSpPr txBox="1"/>
          <p:nvPr/>
        </p:nvSpPr>
        <p:spPr>
          <a:xfrm>
            <a:off x="942983" y="2355651"/>
            <a:ext cx="1681176" cy="261610"/>
          </a:xfrm>
          <a:prstGeom prst="rect">
            <a:avLst/>
          </a:prstGeom>
          <a:noFill/>
        </p:spPr>
        <p:txBody>
          <a:bodyPr wrap="square" rtlCol="0">
            <a:spAutoFit/>
          </a:bodyPr>
          <a:lstStyle/>
          <a:p>
            <a:r>
              <a:rPr lang="pt-BR" sz="1100" dirty="0" err="1">
                <a:solidFill>
                  <a:srgbClr val="FFFF00"/>
                </a:solidFill>
              </a:rPr>
              <a:t>Pre</a:t>
            </a:r>
            <a:r>
              <a:rPr lang="pt-BR" sz="1100" dirty="0">
                <a:solidFill>
                  <a:srgbClr val="FFFF00"/>
                </a:solidFill>
              </a:rPr>
              <a:t> RT-TMZ</a:t>
            </a:r>
          </a:p>
        </p:txBody>
      </p:sp>
      <p:sp>
        <p:nvSpPr>
          <p:cNvPr id="65" name="CaixaDeTexto 64"/>
          <p:cNvSpPr txBox="1"/>
          <p:nvPr/>
        </p:nvSpPr>
        <p:spPr>
          <a:xfrm>
            <a:off x="3512338" y="3109261"/>
            <a:ext cx="1681176" cy="261610"/>
          </a:xfrm>
          <a:prstGeom prst="rect">
            <a:avLst/>
          </a:prstGeom>
          <a:noFill/>
        </p:spPr>
        <p:txBody>
          <a:bodyPr wrap="square" rtlCol="0">
            <a:spAutoFit/>
          </a:bodyPr>
          <a:lstStyle/>
          <a:p>
            <a:r>
              <a:rPr lang="pt-BR" sz="1100" dirty="0">
                <a:solidFill>
                  <a:srgbClr val="FFFF00"/>
                </a:solidFill>
              </a:rPr>
              <a:t>12 </a:t>
            </a:r>
            <a:r>
              <a:rPr lang="pt-BR" sz="1100" dirty="0" err="1">
                <a:solidFill>
                  <a:srgbClr val="FFFF00"/>
                </a:solidFill>
              </a:rPr>
              <a:t>weeks</a:t>
            </a:r>
            <a:r>
              <a:rPr lang="pt-BR" sz="1100" dirty="0">
                <a:solidFill>
                  <a:srgbClr val="FFFF00"/>
                </a:solidFill>
              </a:rPr>
              <a:t> </a:t>
            </a:r>
            <a:r>
              <a:rPr lang="pt-BR" sz="1100" dirty="0" err="1">
                <a:solidFill>
                  <a:srgbClr val="FFFF00"/>
                </a:solidFill>
              </a:rPr>
              <a:t>after</a:t>
            </a:r>
            <a:r>
              <a:rPr lang="pt-BR" sz="1100" dirty="0">
                <a:solidFill>
                  <a:srgbClr val="FFFF00"/>
                </a:solidFill>
              </a:rPr>
              <a:t> RT-TMZ</a:t>
            </a:r>
          </a:p>
        </p:txBody>
      </p:sp>
      <p:sp>
        <p:nvSpPr>
          <p:cNvPr id="66" name="CaixaDeTexto 65"/>
          <p:cNvSpPr txBox="1"/>
          <p:nvPr/>
        </p:nvSpPr>
        <p:spPr>
          <a:xfrm>
            <a:off x="6675149" y="3132934"/>
            <a:ext cx="2070864" cy="261610"/>
          </a:xfrm>
          <a:prstGeom prst="rect">
            <a:avLst/>
          </a:prstGeom>
          <a:noFill/>
        </p:spPr>
        <p:txBody>
          <a:bodyPr wrap="square" rtlCol="0">
            <a:spAutoFit/>
          </a:bodyPr>
          <a:lstStyle/>
          <a:p>
            <a:r>
              <a:rPr lang="pt-BR" sz="1100" dirty="0">
                <a:solidFill>
                  <a:srgbClr val="FFFF00"/>
                </a:solidFill>
              </a:rPr>
              <a:t>8 </a:t>
            </a:r>
            <a:r>
              <a:rPr lang="pt-BR" sz="1100" dirty="0" err="1">
                <a:solidFill>
                  <a:srgbClr val="FFFF00"/>
                </a:solidFill>
              </a:rPr>
              <a:t>months</a:t>
            </a:r>
            <a:r>
              <a:rPr lang="pt-BR" sz="1100" dirty="0">
                <a:solidFill>
                  <a:srgbClr val="FFFF00"/>
                </a:solidFill>
              </a:rPr>
              <a:t> </a:t>
            </a:r>
            <a:r>
              <a:rPr lang="pt-BR" sz="1100" dirty="0" err="1">
                <a:solidFill>
                  <a:srgbClr val="FFFF00"/>
                </a:solidFill>
              </a:rPr>
              <a:t>after</a:t>
            </a:r>
            <a:r>
              <a:rPr lang="pt-BR" sz="1100" dirty="0">
                <a:solidFill>
                  <a:srgbClr val="FFFF00"/>
                </a:solidFill>
              </a:rPr>
              <a:t> RT-TMZ</a:t>
            </a:r>
          </a:p>
        </p:txBody>
      </p:sp>
    </p:spTree>
    <p:extLst>
      <p:ext uri="{BB962C8B-B14F-4D97-AF65-F5344CB8AC3E}">
        <p14:creationId xmlns:p14="http://schemas.microsoft.com/office/powerpoint/2010/main" val="2229696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pic>
        <p:nvPicPr>
          <p:cNvPr id="1157" name="Google Shape;1157;p38"/>
          <p:cNvPicPr preferRelativeResize="0"/>
          <p:nvPr/>
        </p:nvPicPr>
        <p:blipFill rotWithShape="1">
          <a:blip r:embed="rId3">
            <a:alphaModFix/>
          </a:blip>
          <a:srcRect l="2030" t="2746" r="1036"/>
          <a:stretch/>
        </p:blipFill>
        <p:spPr>
          <a:xfrm>
            <a:off x="5466943" y="2266547"/>
            <a:ext cx="3638145" cy="2295725"/>
          </a:xfrm>
          <a:prstGeom prst="rect">
            <a:avLst/>
          </a:prstGeom>
          <a:noFill/>
          <a:ln>
            <a:noFill/>
          </a:ln>
        </p:spPr>
      </p:pic>
      <p:sp>
        <p:nvSpPr>
          <p:cNvPr id="1158" name="Google Shape;1158;p38"/>
          <p:cNvSpPr txBox="1"/>
          <p:nvPr/>
        </p:nvSpPr>
        <p:spPr>
          <a:xfrm>
            <a:off x="0" y="9728"/>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Treatment related: </a:t>
            </a:r>
            <a:r>
              <a:rPr lang="en-US" sz="2200" b="1" i="0" u="none" strike="noStrike" cap="none">
                <a:solidFill>
                  <a:srgbClr val="A4C2F4"/>
                </a:solidFill>
                <a:latin typeface="Arial"/>
                <a:ea typeface="Arial"/>
                <a:cs typeface="Arial"/>
                <a:sym typeface="Arial"/>
              </a:rPr>
              <a:t>Immunotherapy</a:t>
            </a:r>
            <a:endParaRPr/>
          </a:p>
        </p:txBody>
      </p:sp>
      <p:pic>
        <p:nvPicPr>
          <p:cNvPr id="1159" name="Google Shape;1159;p38"/>
          <p:cNvPicPr preferRelativeResize="0"/>
          <p:nvPr/>
        </p:nvPicPr>
        <p:blipFill rotWithShape="1">
          <a:blip r:embed="rId4">
            <a:alphaModFix/>
          </a:blip>
          <a:srcRect l="3358" t="15184" r="2787" b="7145"/>
          <a:stretch/>
        </p:blipFill>
        <p:spPr>
          <a:xfrm>
            <a:off x="5583675" y="2440719"/>
            <a:ext cx="3356042" cy="467858"/>
          </a:xfrm>
          <a:prstGeom prst="rect">
            <a:avLst/>
          </a:prstGeom>
          <a:noFill/>
          <a:ln>
            <a:noFill/>
          </a:ln>
        </p:spPr>
      </p:pic>
      <p:sp>
        <p:nvSpPr>
          <p:cNvPr id="1160" name="Google Shape;1160;p38"/>
          <p:cNvSpPr txBox="1"/>
          <p:nvPr/>
        </p:nvSpPr>
        <p:spPr>
          <a:xfrm>
            <a:off x="5602166" y="2838778"/>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 </a:t>
            </a:r>
            <a:r>
              <a:rPr lang="en-US" sz="1100" b="0" i="1" u="none" strike="noStrike" cap="none">
                <a:solidFill>
                  <a:srgbClr val="FFFFFF"/>
                </a:solidFill>
                <a:latin typeface="Arial"/>
                <a:ea typeface="Arial"/>
                <a:cs typeface="Arial"/>
                <a:sym typeface="Arial"/>
              </a:rPr>
              <a:t>Hypophysitis</a:t>
            </a:r>
            <a:endParaRPr/>
          </a:p>
        </p:txBody>
      </p:sp>
      <p:sp>
        <p:nvSpPr>
          <p:cNvPr id="1161" name="Google Shape;1161;p38"/>
          <p:cNvSpPr txBox="1"/>
          <p:nvPr/>
        </p:nvSpPr>
        <p:spPr>
          <a:xfrm>
            <a:off x="6085042" y="2409763"/>
            <a:ext cx="2711367" cy="461635"/>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800" b="1" i="1" u="none" strike="noStrike" cap="none">
                <a:solidFill>
                  <a:srgbClr val="FFFFFF"/>
                </a:solidFill>
                <a:latin typeface="Arial"/>
                <a:ea typeface="Arial"/>
                <a:cs typeface="Arial"/>
                <a:sym typeface="Arial"/>
              </a:rPr>
              <a:t>IMMUNOTHERAPY</a:t>
            </a:r>
            <a:endParaRPr sz="1800" b="1" i="1" u="none" strike="noStrike" cap="none">
              <a:solidFill>
                <a:srgbClr val="FFFFFF"/>
              </a:solidFill>
              <a:latin typeface="Arial"/>
              <a:ea typeface="Arial"/>
              <a:cs typeface="Arial"/>
              <a:sym typeface="Arial"/>
            </a:endParaRPr>
          </a:p>
        </p:txBody>
      </p:sp>
      <p:sp>
        <p:nvSpPr>
          <p:cNvPr id="1162" name="Google Shape;1162;p38"/>
          <p:cNvSpPr txBox="1"/>
          <p:nvPr/>
        </p:nvSpPr>
        <p:spPr>
          <a:xfrm>
            <a:off x="5602166" y="3037200"/>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 </a:t>
            </a:r>
            <a:r>
              <a:rPr lang="en-US" sz="1100" b="0" i="1" u="none" strike="noStrike" cap="none">
                <a:solidFill>
                  <a:srgbClr val="FFFFFF"/>
                </a:solidFill>
                <a:latin typeface="Arial"/>
                <a:ea typeface="Arial"/>
                <a:cs typeface="Arial"/>
                <a:sym typeface="Arial"/>
              </a:rPr>
              <a:t>Encephalopathy / encephalitis</a:t>
            </a:r>
            <a:endParaRPr/>
          </a:p>
        </p:txBody>
      </p:sp>
      <p:sp>
        <p:nvSpPr>
          <p:cNvPr id="1163" name="Google Shape;1163;p38"/>
          <p:cNvSpPr txBox="1"/>
          <p:nvPr/>
        </p:nvSpPr>
        <p:spPr>
          <a:xfrm>
            <a:off x="5602166" y="3245200"/>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 </a:t>
            </a:r>
            <a:r>
              <a:rPr lang="en-US" sz="1100" b="0" i="1" u="none" strike="noStrike" cap="none">
                <a:solidFill>
                  <a:srgbClr val="FFFFFF"/>
                </a:solidFill>
                <a:latin typeface="Arial"/>
                <a:ea typeface="Arial"/>
                <a:cs typeface="Arial"/>
                <a:sym typeface="Arial"/>
              </a:rPr>
              <a:t>Aseptic meningitis (“pseudomeningeosis”)</a:t>
            </a:r>
            <a:endParaRPr/>
          </a:p>
        </p:txBody>
      </p:sp>
      <p:sp>
        <p:nvSpPr>
          <p:cNvPr id="1164" name="Google Shape;1164;p38"/>
          <p:cNvSpPr txBox="1"/>
          <p:nvPr/>
        </p:nvSpPr>
        <p:spPr>
          <a:xfrm>
            <a:off x="5602166" y="3468934"/>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 CNS demyelination</a:t>
            </a:r>
            <a:endParaRPr sz="1100" b="0" i="1" u="none" strike="noStrike" cap="none">
              <a:solidFill>
                <a:srgbClr val="FFFFFF"/>
              </a:solidFill>
              <a:latin typeface="Arial"/>
              <a:ea typeface="Arial"/>
              <a:cs typeface="Arial"/>
              <a:sym typeface="Arial"/>
            </a:endParaRPr>
          </a:p>
        </p:txBody>
      </p:sp>
      <p:sp>
        <p:nvSpPr>
          <p:cNvPr id="1165" name="Google Shape;1165;p38"/>
          <p:cNvSpPr txBox="1"/>
          <p:nvPr/>
        </p:nvSpPr>
        <p:spPr>
          <a:xfrm>
            <a:off x="5602166" y="3667079"/>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 </a:t>
            </a:r>
            <a:r>
              <a:rPr lang="en-US" sz="1100" b="0" i="1" u="none" strike="noStrike" cap="none">
                <a:solidFill>
                  <a:srgbClr val="FFFFFF"/>
                </a:solidFill>
                <a:latin typeface="Arial"/>
                <a:ea typeface="Arial"/>
                <a:cs typeface="Arial"/>
                <a:sym typeface="Arial"/>
              </a:rPr>
              <a:t>Transverse myelitis</a:t>
            </a:r>
            <a:endParaRPr sz="1100" b="0" i="1" u="none" strike="noStrike" cap="none">
              <a:solidFill>
                <a:srgbClr val="FFFFFF"/>
              </a:solidFill>
              <a:latin typeface="Arial"/>
              <a:ea typeface="Arial"/>
              <a:cs typeface="Arial"/>
              <a:sym typeface="Arial"/>
            </a:endParaRPr>
          </a:p>
        </p:txBody>
      </p:sp>
      <p:pic>
        <p:nvPicPr>
          <p:cNvPr id="1166" name="Google Shape;1166;p38"/>
          <p:cNvPicPr preferRelativeResize="0"/>
          <p:nvPr/>
        </p:nvPicPr>
        <p:blipFill rotWithShape="1">
          <a:blip r:embed="rId5">
            <a:alphaModFix amt="88000"/>
          </a:blip>
          <a:srcRect t="4763" r="2600" b="5354"/>
          <a:stretch/>
        </p:blipFill>
        <p:spPr>
          <a:xfrm rot="-5399982">
            <a:off x="6637419" y="-576087"/>
            <a:ext cx="1131705" cy="3881451"/>
          </a:xfrm>
          <a:prstGeom prst="rect">
            <a:avLst/>
          </a:prstGeom>
          <a:noFill/>
          <a:ln>
            <a:noFill/>
          </a:ln>
        </p:spPr>
      </p:pic>
      <p:sp>
        <p:nvSpPr>
          <p:cNvPr id="1167" name="Google Shape;1167;p38"/>
          <p:cNvSpPr txBox="1"/>
          <p:nvPr/>
        </p:nvSpPr>
        <p:spPr>
          <a:xfrm>
            <a:off x="5785367" y="1036134"/>
            <a:ext cx="2952657"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US" sz="1600" b="0" i="0" u="none" strike="noStrike" cap="none">
                <a:solidFill>
                  <a:schemeClr val="lt1"/>
                </a:solidFill>
                <a:latin typeface="Arial"/>
                <a:ea typeface="Arial"/>
                <a:cs typeface="Arial"/>
                <a:sym typeface="Arial"/>
              </a:rPr>
              <a:t>The main IMAE described in the SNC are listed below.</a:t>
            </a:r>
            <a:endParaRPr sz="1600" b="0" i="0" u="none" strike="noStrike" cap="none">
              <a:solidFill>
                <a:schemeClr val="lt1"/>
              </a:solidFill>
              <a:latin typeface="Arial"/>
              <a:ea typeface="Arial"/>
              <a:cs typeface="Arial"/>
              <a:sym typeface="Arial"/>
            </a:endParaRPr>
          </a:p>
        </p:txBody>
      </p:sp>
      <p:sp>
        <p:nvSpPr>
          <p:cNvPr id="1168" name="Google Shape;1168;p38"/>
          <p:cNvSpPr/>
          <p:nvPr/>
        </p:nvSpPr>
        <p:spPr>
          <a:xfrm>
            <a:off x="91665" y="666061"/>
            <a:ext cx="5325588" cy="4263418"/>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50000"/>
              </a:lnSpc>
              <a:spcBef>
                <a:spcPts val="0"/>
              </a:spcBef>
              <a:spcAft>
                <a:spcPts val="0"/>
              </a:spcAft>
              <a:buClr>
                <a:srgbClr val="FFFFFF"/>
              </a:buClr>
              <a:buSzPts val="1600"/>
              <a:buFont typeface="Arial"/>
              <a:buChar char="●"/>
            </a:pPr>
            <a:r>
              <a:rPr lang="en-US" sz="1000" b="0" i="0" u="none" strike="noStrike" cap="none">
                <a:solidFill>
                  <a:schemeClr val="lt1"/>
                </a:solidFill>
                <a:latin typeface="Arial"/>
                <a:ea typeface="Arial"/>
                <a:cs typeface="Arial"/>
                <a:sym typeface="Arial"/>
              </a:rPr>
              <a:t>The </a:t>
            </a:r>
            <a:r>
              <a:rPr lang="en-US" sz="1000" b="0" i="0" u="none" strike="noStrike" cap="none">
                <a:solidFill>
                  <a:srgbClr val="A4C2F4"/>
                </a:solidFill>
                <a:latin typeface="Arial"/>
                <a:ea typeface="Arial"/>
                <a:cs typeface="Arial"/>
                <a:sym typeface="Arial"/>
              </a:rPr>
              <a:t>improved understanding of tumor immunology </a:t>
            </a:r>
            <a:r>
              <a:rPr lang="en-US" sz="1000" b="0" i="0" u="none" strike="noStrike" cap="none">
                <a:solidFill>
                  <a:schemeClr val="lt1"/>
                </a:solidFill>
                <a:latin typeface="Arial"/>
                <a:ea typeface="Arial"/>
                <a:cs typeface="Arial"/>
                <a:sym typeface="Arial"/>
              </a:rPr>
              <a:t>has led to a growing list of immunotherapeutic agents being approved for use against cancer.</a:t>
            </a:r>
            <a:endParaRPr/>
          </a:p>
          <a:p>
            <a:pPr marL="457200" marR="0" lvl="0" indent="-228600" algn="just" rtl="0">
              <a:lnSpc>
                <a:spcPct val="150000"/>
              </a:lnSpc>
              <a:spcBef>
                <a:spcPts val="0"/>
              </a:spcBef>
              <a:spcAft>
                <a:spcPts val="0"/>
              </a:spcAft>
              <a:buClr>
                <a:srgbClr val="FFFFFF"/>
              </a:buClr>
              <a:buSzPts val="1600"/>
              <a:buFont typeface="Arial"/>
              <a:buNone/>
            </a:pPr>
            <a:endParaRPr sz="1000" b="0" i="0" u="none" strike="noStrike" cap="none">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000" b="0" i="0" u="none" strike="noStrike" cap="none">
                <a:solidFill>
                  <a:schemeClr val="lt1"/>
                </a:solidFill>
                <a:latin typeface="Arial"/>
                <a:ea typeface="Arial"/>
                <a:cs typeface="Arial"/>
                <a:sym typeface="Arial"/>
              </a:rPr>
              <a:t>Despite novel insight into the mechanics of successful immunotherapy, a number of obstacles hinder optimal clinical performance, including a broad variety of </a:t>
            </a:r>
            <a:r>
              <a:rPr lang="en-US" sz="1000" b="0" i="0" u="none" strike="noStrike" cap="none">
                <a:solidFill>
                  <a:srgbClr val="A4C2F4"/>
                </a:solidFill>
                <a:latin typeface="Arial"/>
                <a:ea typeface="Arial"/>
                <a:cs typeface="Arial"/>
                <a:sym typeface="Arial"/>
              </a:rPr>
              <a:t>Immune-Mediated Adverse Events (IMAE).</a:t>
            </a:r>
            <a:endParaRPr/>
          </a:p>
          <a:p>
            <a:pPr marL="127000" marR="0" lvl="0" indent="0" algn="just" rtl="0">
              <a:lnSpc>
                <a:spcPct val="150000"/>
              </a:lnSpc>
              <a:spcBef>
                <a:spcPts val="0"/>
              </a:spcBef>
              <a:spcAft>
                <a:spcPts val="0"/>
              </a:spcAft>
              <a:buNone/>
            </a:pPr>
            <a:endParaRPr sz="1000" b="0" i="0" u="none" strike="noStrike" cap="none">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000" b="0" i="0" u="none" strike="noStrike" cap="none">
                <a:solidFill>
                  <a:schemeClr val="lt1"/>
                </a:solidFill>
                <a:latin typeface="Arial"/>
                <a:ea typeface="Arial"/>
                <a:cs typeface="Arial"/>
                <a:sym typeface="Arial"/>
              </a:rPr>
              <a:t>To maintain durability against tumors, immunomodulators must elicit a powerful immune response. Consequently, the heightened </a:t>
            </a:r>
            <a:r>
              <a:rPr lang="en-US" sz="1000" b="0" i="0" u="none" strike="noStrike" cap="none">
                <a:solidFill>
                  <a:srgbClr val="A4C2F4"/>
                </a:solidFill>
                <a:latin typeface="Arial"/>
                <a:ea typeface="Arial"/>
                <a:cs typeface="Arial"/>
                <a:sym typeface="Arial"/>
              </a:rPr>
              <a:t>immune activity may lead to inflammation, triggering an autoimmune response which results in damage to healthy cells and induces adverse events across the body</a:t>
            </a:r>
            <a:r>
              <a:rPr lang="en-US" sz="1000" b="0" i="0" u="none" strike="noStrike" cap="none">
                <a:solidFill>
                  <a:schemeClr val="lt1"/>
                </a:solidFill>
                <a:latin typeface="Arial"/>
                <a:ea typeface="Arial"/>
                <a:cs typeface="Arial"/>
                <a:sym typeface="Arial"/>
              </a:rPr>
              <a:t>.</a:t>
            </a:r>
            <a:endParaRPr/>
          </a:p>
          <a:p>
            <a:pPr marL="127000" marR="0" lvl="0" indent="0" algn="just" rtl="0">
              <a:lnSpc>
                <a:spcPct val="150000"/>
              </a:lnSpc>
              <a:spcBef>
                <a:spcPts val="0"/>
              </a:spcBef>
              <a:spcAft>
                <a:spcPts val="0"/>
              </a:spcAft>
              <a:buNone/>
            </a:pPr>
            <a:endParaRPr sz="1000" b="0" i="0" u="none" strike="noStrike" cap="none">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000" b="0" i="0" u="none" strike="noStrike" cap="none">
                <a:solidFill>
                  <a:schemeClr val="lt1"/>
                </a:solidFill>
                <a:latin typeface="Arial"/>
                <a:ea typeface="Arial"/>
                <a:cs typeface="Arial"/>
                <a:sym typeface="Arial"/>
              </a:rPr>
              <a:t>Immunotherapies </a:t>
            </a:r>
            <a:r>
              <a:rPr lang="en-US" sz="1000" b="0" i="0" u="none" strike="noStrike" cap="none">
                <a:solidFill>
                  <a:srgbClr val="A4C2F4"/>
                </a:solidFill>
                <a:latin typeface="Arial"/>
                <a:ea typeface="Arial"/>
                <a:cs typeface="Arial"/>
                <a:sym typeface="Arial"/>
              </a:rPr>
              <a:t>can impair the regulatory mechanisms in the CNS</a:t>
            </a:r>
            <a:r>
              <a:rPr lang="en-US" sz="1000" b="0" i="0" u="none" strike="noStrike" cap="none">
                <a:solidFill>
                  <a:schemeClr val="lt1"/>
                </a:solidFill>
                <a:latin typeface="Arial"/>
                <a:ea typeface="Arial"/>
                <a:cs typeface="Arial"/>
                <a:sym typeface="Arial"/>
              </a:rPr>
              <a:t> that protect it from excessive immune responses, which </a:t>
            </a:r>
            <a:r>
              <a:rPr lang="en-US" sz="1000" b="0" i="0" u="none" strike="noStrike" cap="none">
                <a:solidFill>
                  <a:srgbClr val="A4C2F4"/>
                </a:solidFill>
                <a:latin typeface="Arial"/>
                <a:ea typeface="Arial"/>
                <a:cs typeface="Arial"/>
                <a:sym typeface="Arial"/>
              </a:rPr>
              <a:t>may cause severe neuronal damage</a:t>
            </a:r>
            <a:r>
              <a:rPr lang="en-US" sz="1000" b="0" i="0" u="none" strike="noStrike" cap="none">
                <a:solidFill>
                  <a:schemeClr val="lt1"/>
                </a:solidFill>
                <a:latin typeface="Arial"/>
                <a:ea typeface="Arial"/>
                <a:cs typeface="Arial"/>
                <a:sym typeface="Arial"/>
              </a:rPr>
              <a:t>.</a:t>
            </a:r>
            <a:endParaRPr/>
          </a:p>
          <a:p>
            <a:pPr marL="457200" marR="0" lvl="0" indent="-228600" algn="just" rtl="0">
              <a:lnSpc>
                <a:spcPct val="150000"/>
              </a:lnSpc>
              <a:spcBef>
                <a:spcPts val="0"/>
              </a:spcBef>
              <a:spcAft>
                <a:spcPts val="0"/>
              </a:spcAft>
              <a:buClr>
                <a:srgbClr val="FFFFFF"/>
              </a:buClr>
              <a:buSzPts val="1600"/>
              <a:buFont typeface="Arial"/>
              <a:buNone/>
            </a:pPr>
            <a:endParaRPr sz="1000" b="0" i="0" u="none" strike="noStrike" cap="none">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000" b="0" i="0" u="none" strike="noStrike" cap="none">
                <a:solidFill>
                  <a:schemeClr val="lt1"/>
                </a:solidFill>
                <a:latin typeface="Arial"/>
                <a:ea typeface="Arial"/>
                <a:cs typeface="Arial"/>
                <a:sym typeface="Arial"/>
              </a:rPr>
              <a:t>The main modalities of immunotherapy available today are: </a:t>
            </a:r>
            <a:r>
              <a:rPr lang="en-US" sz="1000" b="0" i="0" u="none" strike="noStrike" cap="none">
                <a:solidFill>
                  <a:srgbClr val="A4C2F4"/>
                </a:solidFill>
                <a:latin typeface="Arial"/>
                <a:ea typeface="Arial"/>
                <a:cs typeface="Arial"/>
                <a:sym typeface="Arial"/>
              </a:rPr>
              <a:t>immune checkpoint inhibitors, CAR T-cell therapy, vaccines, and NK cell.</a:t>
            </a:r>
            <a:endParaRPr/>
          </a:p>
        </p:txBody>
      </p:sp>
      <p:sp>
        <p:nvSpPr>
          <p:cNvPr id="1169" name="Google Shape;1169;p38"/>
          <p:cNvSpPr txBox="1"/>
          <p:nvPr/>
        </p:nvSpPr>
        <p:spPr>
          <a:xfrm>
            <a:off x="5602166" y="3890813"/>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 </a:t>
            </a:r>
            <a:r>
              <a:rPr lang="en-US" sz="1100" b="0" i="1" u="none" strike="noStrike" cap="none">
                <a:solidFill>
                  <a:srgbClr val="FFFFFF"/>
                </a:solidFill>
                <a:latin typeface="Arial"/>
                <a:ea typeface="Arial"/>
                <a:cs typeface="Arial"/>
                <a:sym typeface="Arial"/>
              </a:rPr>
              <a:t>Giant Cell Arteritis</a:t>
            </a:r>
            <a:endParaRPr sz="1100" b="0" i="1" u="none" strike="noStrike" cap="none">
              <a:solidFill>
                <a:srgbClr val="FFFFFF"/>
              </a:solidFill>
              <a:latin typeface="Arial"/>
              <a:ea typeface="Arial"/>
              <a:cs typeface="Arial"/>
              <a:sym typeface="Arial"/>
            </a:endParaRPr>
          </a:p>
        </p:txBody>
      </p:sp>
      <p:sp>
        <p:nvSpPr>
          <p:cNvPr id="1170" name="Google Shape;1170;p38"/>
          <p:cNvSpPr txBox="1"/>
          <p:nvPr/>
        </p:nvSpPr>
        <p:spPr>
          <a:xfrm>
            <a:off x="5602166" y="4082800"/>
            <a:ext cx="3366735"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 </a:t>
            </a:r>
            <a:r>
              <a:rPr lang="en-US" sz="1100" b="0" i="1" u="none" strike="noStrike" cap="none">
                <a:solidFill>
                  <a:srgbClr val="FFFFFF"/>
                </a:solidFill>
                <a:latin typeface="Arial"/>
                <a:ea typeface="Arial"/>
                <a:cs typeface="Arial"/>
                <a:sym typeface="Arial"/>
              </a:rPr>
              <a:t>Inflammatory demyelinating polyneuropathy</a:t>
            </a:r>
            <a:endParaRPr sz="1100" b="0" i="1" u="none" strike="noStrike" cap="none">
              <a:solidFill>
                <a:srgbClr val="FFFFFF"/>
              </a:solidFill>
              <a:latin typeface="Arial"/>
              <a:ea typeface="Arial"/>
              <a:cs typeface="Arial"/>
              <a:sym typeface="Arial"/>
            </a:endParaRPr>
          </a:p>
        </p:txBody>
      </p:sp>
    </p:spTree>
    <p:extLst>
      <p:ext uri="{BB962C8B-B14F-4D97-AF65-F5344CB8AC3E}">
        <p14:creationId xmlns:p14="http://schemas.microsoft.com/office/powerpoint/2010/main" val="2004981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74"/>
        <p:cNvGrpSpPr/>
        <p:nvPr/>
      </p:nvGrpSpPr>
      <p:grpSpPr>
        <a:xfrm>
          <a:off x="0" y="0"/>
          <a:ext cx="0" cy="0"/>
          <a:chOff x="0" y="0"/>
          <a:chExt cx="0" cy="0"/>
        </a:xfrm>
      </p:grpSpPr>
      <p:sp>
        <p:nvSpPr>
          <p:cNvPr id="1175" name="Google Shape;1175;p39"/>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Immunotherapy :  </a:t>
            </a:r>
            <a:r>
              <a:rPr lang="en-US" sz="2200" b="1" i="0" u="none" strike="noStrike" cap="none">
                <a:solidFill>
                  <a:srgbClr val="A4C2F4"/>
                </a:solidFill>
                <a:latin typeface="Arial"/>
                <a:ea typeface="Arial"/>
                <a:cs typeface="Arial"/>
                <a:sym typeface="Arial"/>
              </a:rPr>
              <a:t> Hypophysitis</a:t>
            </a:r>
            <a:endParaRPr/>
          </a:p>
        </p:txBody>
      </p:sp>
      <p:pic>
        <p:nvPicPr>
          <p:cNvPr id="1176" name="Google Shape;1176;p39"/>
          <p:cNvPicPr preferRelativeResize="0"/>
          <p:nvPr/>
        </p:nvPicPr>
        <p:blipFill rotWithShape="1">
          <a:blip r:embed="rId3">
            <a:alphaModFix/>
          </a:blip>
          <a:srcRect l="14848" t="28276" r="13940" b="25360"/>
          <a:stretch/>
        </p:blipFill>
        <p:spPr>
          <a:xfrm>
            <a:off x="114693" y="1512387"/>
            <a:ext cx="4615750" cy="3005146"/>
          </a:xfrm>
          <a:prstGeom prst="rect">
            <a:avLst/>
          </a:prstGeom>
          <a:noFill/>
          <a:ln>
            <a:noFill/>
          </a:ln>
        </p:spPr>
      </p:pic>
      <p:pic>
        <p:nvPicPr>
          <p:cNvPr id="1177" name="Google Shape;1177;p39"/>
          <p:cNvPicPr preferRelativeResize="0"/>
          <p:nvPr/>
        </p:nvPicPr>
        <p:blipFill rotWithShape="1">
          <a:blip r:embed="rId4">
            <a:alphaModFix/>
          </a:blip>
          <a:srcRect l="16163" t="27868" r="18318" b="26872"/>
          <a:stretch/>
        </p:blipFill>
        <p:spPr>
          <a:xfrm>
            <a:off x="4667986" y="1512387"/>
            <a:ext cx="4350304" cy="3005145"/>
          </a:xfrm>
          <a:prstGeom prst="rect">
            <a:avLst/>
          </a:prstGeom>
          <a:noFill/>
          <a:ln>
            <a:noFill/>
          </a:ln>
        </p:spPr>
      </p:pic>
      <p:sp>
        <p:nvSpPr>
          <p:cNvPr id="1178" name="Google Shape;1178;p39"/>
          <p:cNvSpPr txBox="1"/>
          <p:nvPr/>
        </p:nvSpPr>
        <p:spPr>
          <a:xfrm>
            <a:off x="0" y="672876"/>
            <a:ext cx="9029307" cy="738633"/>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200" b="0" i="0" u="none" strike="noStrike" cap="none">
                <a:solidFill>
                  <a:srgbClr val="A4C2F4"/>
                </a:solidFill>
                <a:latin typeface="Arial"/>
                <a:ea typeface="Arial"/>
                <a:cs typeface="Arial"/>
                <a:sym typeface="Arial"/>
              </a:rPr>
              <a:t>Secondary hypophysitis </a:t>
            </a:r>
            <a:r>
              <a:rPr lang="en-US" sz="1200" b="0" i="0" u="none" strike="noStrike" cap="none">
                <a:solidFill>
                  <a:schemeClr val="lt1"/>
                </a:solidFill>
                <a:latin typeface="Arial"/>
                <a:ea typeface="Arial"/>
                <a:cs typeface="Arial"/>
                <a:sym typeface="Arial"/>
              </a:rPr>
              <a:t>is associated with cancer immunotherapy, particularly with monoclonal antibodies blocking CTLA-4 and PD-1 molecules. Althoug the frequency of endocrine dysfunction is not well defined, hypophysitis correspond to </a:t>
            </a:r>
            <a:r>
              <a:rPr lang="en-US" sz="1200" b="0" i="0" u="none" strike="noStrike" cap="none">
                <a:solidFill>
                  <a:srgbClr val="A4C2F4"/>
                </a:solidFill>
                <a:latin typeface="Arial"/>
                <a:ea typeface="Arial"/>
                <a:cs typeface="Arial"/>
                <a:sym typeface="Arial"/>
              </a:rPr>
              <a:t>one of most common endocrine IMAEs</a:t>
            </a:r>
            <a:r>
              <a:rPr lang="en-US" sz="1200" b="0" i="0" u="none" strike="noStrike" cap="none">
                <a:solidFill>
                  <a:schemeClr val="lt1"/>
                </a:solidFill>
                <a:latin typeface="Arial"/>
                <a:ea typeface="Arial"/>
                <a:cs typeface="Arial"/>
                <a:sym typeface="Arial"/>
              </a:rPr>
              <a:t>.</a:t>
            </a:r>
            <a:endParaRPr/>
          </a:p>
        </p:txBody>
      </p:sp>
      <p:pic>
        <p:nvPicPr>
          <p:cNvPr id="1179" name="Google Shape;1179;p39"/>
          <p:cNvPicPr preferRelativeResize="0"/>
          <p:nvPr/>
        </p:nvPicPr>
        <p:blipFill rotWithShape="1">
          <a:blip r:embed="rId5">
            <a:alphaModFix/>
          </a:blip>
          <a:srcRect/>
          <a:stretch/>
        </p:blipFill>
        <p:spPr>
          <a:xfrm>
            <a:off x="108099" y="4251864"/>
            <a:ext cx="271935" cy="271935"/>
          </a:xfrm>
          <a:prstGeom prst="rect">
            <a:avLst/>
          </a:prstGeom>
          <a:noFill/>
          <a:ln>
            <a:noFill/>
          </a:ln>
        </p:spPr>
      </p:pic>
      <p:sp>
        <p:nvSpPr>
          <p:cNvPr id="1180" name="Google Shape;1180;p39"/>
          <p:cNvSpPr txBox="1"/>
          <p:nvPr/>
        </p:nvSpPr>
        <p:spPr>
          <a:xfrm>
            <a:off x="101739" y="427123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1181" name="Google Shape;1181;p39"/>
          <p:cNvPicPr preferRelativeResize="0"/>
          <p:nvPr/>
        </p:nvPicPr>
        <p:blipFill rotWithShape="1">
          <a:blip r:embed="rId5">
            <a:alphaModFix/>
          </a:blip>
          <a:srcRect/>
          <a:stretch/>
        </p:blipFill>
        <p:spPr>
          <a:xfrm>
            <a:off x="4661287" y="4251864"/>
            <a:ext cx="271935" cy="271935"/>
          </a:xfrm>
          <a:prstGeom prst="rect">
            <a:avLst/>
          </a:prstGeom>
          <a:noFill/>
          <a:ln>
            <a:noFill/>
          </a:ln>
        </p:spPr>
      </p:pic>
      <p:sp>
        <p:nvSpPr>
          <p:cNvPr id="1182" name="Google Shape;1182;p39"/>
          <p:cNvSpPr txBox="1"/>
          <p:nvPr/>
        </p:nvSpPr>
        <p:spPr>
          <a:xfrm>
            <a:off x="4654927" y="427123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cxnSp>
        <p:nvCxnSpPr>
          <p:cNvPr id="1183" name="Google Shape;1183;p39"/>
          <p:cNvCxnSpPr/>
          <p:nvPr/>
        </p:nvCxnSpPr>
        <p:spPr>
          <a:xfrm flipH="1">
            <a:off x="2566931" y="2145128"/>
            <a:ext cx="616944" cy="426622"/>
          </a:xfrm>
          <a:prstGeom prst="straightConnector1">
            <a:avLst/>
          </a:prstGeom>
          <a:noFill/>
          <a:ln w="9525" cap="flat" cmpd="sng">
            <a:solidFill>
              <a:srgbClr val="FFFF00"/>
            </a:solidFill>
            <a:prstDash val="solid"/>
            <a:round/>
            <a:headEnd type="none" w="sm" len="sm"/>
            <a:tailEnd type="triangle" w="med" len="med"/>
          </a:ln>
        </p:spPr>
      </p:cxnSp>
      <p:cxnSp>
        <p:nvCxnSpPr>
          <p:cNvPr id="1184" name="Google Shape;1184;p39"/>
          <p:cNvCxnSpPr/>
          <p:nvPr/>
        </p:nvCxnSpPr>
        <p:spPr>
          <a:xfrm rot="10800000">
            <a:off x="6445749" y="2912041"/>
            <a:ext cx="879269" cy="16587"/>
          </a:xfrm>
          <a:prstGeom prst="straightConnector1">
            <a:avLst/>
          </a:prstGeom>
          <a:noFill/>
          <a:ln w="9525" cap="flat" cmpd="sng">
            <a:solidFill>
              <a:srgbClr val="FFFF00"/>
            </a:solidFill>
            <a:prstDash val="solid"/>
            <a:round/>
            <a:headEnd type="none" w="sm" len="sm"/>
            <a:tailEnd type="triangle" w="med" len="med"/>
          </a:ln>
        </p:spPr>
      </p:cxnSp>
      <p:sp>
        <p:nvSpPr>
          <p:cNvPr id="1185" name="Google Shape;1185;p39"/>
          <p:cNvSpPr txBox="1"/>
          <p:nvPr/>
        </p:nvSpPr>
        <p:spPr>
          <a:xfrm>
            <a:off x="0" y="4536900"/>
            <a:ext cx="9029307" cy="43084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100" b="0" i="0" u="none" strike="noStrike" cap="none" dirty="0">
                <a:solidFill>
                  <a:schemeClr val="accent6"/>
                </a:solidFill>
                <a:latin typeface="Arial"/>
                <a:ea typeface="Arial"/>
                <a:cs typeface="Arial"/>
                <a:sym typeface="Arial"/>
              </a:rPr>
              <a:t>20 years old woman, presenting with headache and fatigue about 10 weeks after ipilimumab and nivolumab immunotherapy. </a:t>
            </a:r>
            <a:r>
              <a:rPr lang="en-US" sz="1100" b="0" i="0" u="none" strike="noStrike" cap="none" dirty="0">
                <a:solidFill>
                  <a:schemeClr val="lt1"/>
                </a:solidFill>
                <a:latin typeface="Arial"/>
                <a:ea typeface="Arial"/>
                <a:cs typeface="Arial"/>
                <a:sym typeface="Arial"/>
              </a:rPr>
              <a:t>Coronal </a:t>
            </a:r>
            <a:r>
              <a:rPr lang="en-US" sz="1100" b="0" i="0" u="none" strike="noStrike" cap="none" dirty="0">
                <a:solidFill>
                  <a:srgbClr val="FFFF00"/>
                </a:solidFill>
                <a:latin typeface="Arial"/>
                <a:ea typeface="Arial"/>
                <a:cs typeface="Arial"/>
                <a:sym typeface="Arial"/>
              </a:rPr>
              <a:t>(A) </a:t>
            </a:r>
            <a:r>
              <a:rPr lang="en-US" sz="1100" b="0" i="0" u="none" strike="noStrike" cap="none" dirty="0">
                <a:solidFill>
                  <a:schemeClr val="lt1"/>
                </a:solidFill>
                <a:latin typeface="Arial"/>
                <a:ea typeface="Arial"/>
                <a:cs typeface="Arial"/>
                <a:sym typeface="Arial"/>
              </a:rPr>
              <a:t>and sagittal T1W-Gd images </a:t>
            </a:r>
            <a:r>
              <a:rPr lang="en-US" sz="1100" b="0" i="0" u="none" strike="noStrike" cap="none" dirty="0">
                <a:solidFill>
                  <a:srgbClr val="FFFF00"/>
                </a:solidFill>
                <a:latin typeface="Arial"/>
                <a:ea typeface="Arial"/>
                <a:cs typeface="Arial"/>
                <a:sym typeface="Arial"/>
              </a:rPr>
              <a:t>(B) </a:t>
            </a:r>
            <a:r>
              <a:rPr lang="en-US" sz="1100" b="0" i="0" u="none" strike="noStrike" cap="none" dirty="0">
                <a:solidFill>
                  <a:schemeClr val="lt1"/>
                </a:solidFill>
                <a:latin typeface="Arial"/>
                <a:ea typeface="Arial"/>
                <a:cs typeface="Arial"/>
                <a:sym typeface="Arial"/>
              </a:rPr>
              <a:t>shows an enlarged pituitary gland and infundibular thickening </a:t>
            </a:r>
            <a:r>
              <a:rPr lang="en-US" sz="1100" b="0" i="0" u="none" strike="noStrike" cap="none" dirty="0">
                <a:solidFill>
                  <a:srgbClr val="FFFF00"/>
                </a:solidFill>
                <a:latin typeface="Arial"/>
                <a:ea typeface="Arial"/>
                <a:cs typeface="Arial"/>
                <a:sym typeface="Arial"/>
              </a:rPr>
              <a:t>(arrows), </a:t>
            </a:r>
            <a:r>
              <a:rPr lang="en-US" sz="1100" b="0" i="0" u="none" strike="noStrike" cap="none" dirty="0">
                <a:solidFill>
                  <a:schemeClr val="lt1"/>
                </a:solidFill>
                <a:latin typeface="Arial"/>
                <a:ea typeface="Arial"/>
                <a:cs typeface="Arial"/>
                <a:sym typeface="Arial"/>
              </a:rPr>
              <a:t>representing immune-related </a:t>
            </a:r>
            <a:r>
              <a:rPr lang="en-US" sz="1100" b="0" i="0" u="none" strike="noStrike" cap="none" dirty="0" err="1">
                <a:solidFill>
                  <a:schemeClr val="lt1"/>
                </a:solidFill>
                <a:latin typeface="Arial"/>
                <a:ea typeface="Arial"/>
                <a:cs typeface="Arial"/>
                <a:sym typeface="Arial"/>
              </a:rPr>
              <a:t>hypophysitis</a:t>
            </a:r>
            <a:r>
              <a:rPr lang="en-US" sz="1100" b="0" i="0" u="none" strike="noStrike" cap="none" dirty="0">
                <a:solidFill>
                  <a:schemeClr val="lt1"/>
                </a:solidFill>
                <a:latin typeface="Arial"/>
                <a:ea typeface="Arial"/>
                <a:cs typeface="Arial"/>
                <a:sym typeface="Arial"/>
              </a:rPr>
              <a:t>.</a:t>
            </a:r>
            <a:endParaRPr sz="1100" b="0" i="0" u="none" strike="noStrike" cap="none" dirty="0">
              <a:solidFill>
                <a:srgbClr val="FF0000"/>
              </a:solidFill>
              <a:latin typeface="Arial"/>
              <a:ea typeface="Arial"/>
              <a:cs typeface="Arial"/>
              <a:sym typeface="Arial"/>
            </a:endParaRPr>
          </a:p>
        </p:txBody>
      </p:sp>
      <p:cxnSp>
        <p:nvCxnSpPr>
          <p:cNvPr id="1186" name="Google Shape;1186;p39"/>
          <p:cNvCxnSpPr/>
          <p:nvPr/>
        </p:nvCxnSpPr>
        <p:spPr>
          <a:xfrm rot="10800000">
            <a:off x="3000514" y="2912041"/>
            <a:ext cx="833736" cy="0"/>
          </a:xfrm>
          <a:prstGeom prst="straightConnector1">
            <a:avLst/>
          </a:prstGeom>
          <a:noFill/>
          <a:ln w="9525" cap="flat" cmpd="sng">
            <a:solidFill>
              <a:srgbClr val="FFFF00"/>
            </a:solidFill>
            <a:prstDash val="solid"/>
            <a:round/>
            <a:headEnd type="none" w="sm" len="sm"/>
            <a:tailEnd type="triangle" w="med" len="med"/>
          </a:ln>
        </p:spPr>
      </p:cxnSp>
      <p:sp>
        <p:nvSpPr>
          <p:cNvPr id="14" name="Google Shape;1191;p40">
            <a:extLst>
              <a:ext uri="{FF2B5EF4-FFF2-40B4-BE49-F238E27FC236}">
                <a16:creationId xmlns:a16="http://schemas.microsoft.com/office/drawing/2014/main" id="{9B32497A-D865-4935-9008-2FE007F04D2C}"/>
              </a:ext>
            </a:extLst>
          </p:cNvPr>
          <p:cNvSpPr txBox="1"/>
          <p:nvPr/>
        </p:nvSpPr>
        <p:spPr>
          <a:xfrm>
            <a:off x="0" y="616584"/>
            <a:ext cx="7694579" cy="800189"/>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rgbClr val="A4C2F4"/>
                </a:solidFill>
                <a:latin typeface="Arial"/>
                <a:ea typeface="Arial"/>
                <a:cs typeface="Arial"/>
                <a:sym typeface="Arial"/>
              </a:rPr>
              <a:t>Rheumatologic immune-related adverse events </a:t>
            </a:r>
            <a:r>
              <a:rPr lang="en-US" sz="1000" b="0" i="0" u="none" strike="noStrike" cap="none">
                <a:solidFill>
                  <a:schemeClr val="lt1"/>
                </a:solidFill>
                <a:latin typeface="Arial"/>
                <a:ea typeface="Arial"/>
                <a:cs typeface="Arial"/>
                <a:sym typeface="Arial"/>
              </a:rPr>
              <a:t>have been less consistently reported in the published literature than other types of IMAEs. The known or suspected rheumatologic IMAEs include inflammatory </a:t>
            </a:r>
            <a:r>
              <a:rPr lang="en-US" sz="1000" b="0" i="0" u="none" strike="noStrike" cap="none">
                <a:solidFill>
                  <a:srgbClr val="A4C2F4"/>
                </a:solidFill>
                <a:latin typeface="Arial"/>
                <a:ea typeface="Arial"/>
                <a:cs typeface="Arial"/>
                <a:sym typeface="Arial"/>
              </a:rPr>
              <a:t>arthritis, sicca syndrome, inflammatory myopathy, vasculitis </a:t>
            </a:r>
            <a:r>
              <a:rPr lang="en-US" sz="1000" b="0" i="0" u="none" strike="noStrike" cap="none">
                <a:solidFill>
                  <a:schemeClr val="lt1"/>
                </a:solidFill>
                <a:latin typeface="Arial"/>
                <a:ea typeface="Arial"/>
                <a:cs typeface="Arial"/>
                <a:sym typeface="Arial"/>
              </a:rPr>
              <a:t>(including </a:t>
            </a:r>
            <a:r>
              <a:rPr lang="en-US" sz="1000" b="0" i="0" u="none" strike="noStrike" cap="none">
                <a:solidFill>
                  <a:srgbClr val="A4C2F4"/>
                </a:solidFill>
                <a:latin typeface="Arial"/>
                <a:ea typeface="Arial"/>
                <a:cs typeface="Arial"/>
                <a:sym typeface="Arial"/>
              </a:rPr>
              <a:t>giant cell arteritis </a:t>
            </a:r>
            <a:r>
              <a:rPr lang="en-US" sz="1000" b="0" i="0" u="none" strike="noStrike" cap="none">
                <a:solidFill>
                  <a:schemeClr val="lt1"/>
                </a:solidFill>
                <a:latin typeface="Arial"/>
                <a:ea typeface="Arial"/>
                <a:cs typeface="Arial"/>
                <a:sym typeface="Arial"/>
              </a:rPr>
              <a:t>and single-organ vasculitis), </a:t>
            </a:r>
            <a:r>
              <a:rPr lang="en-US" sz="1000" b="0" i="0" u="none" strike="noStrike" cap="none">
                <a:solidFill>
                  <a:srgbClr val="A4C2F4"/>
                </a:solidFill>
                <a:latin typeface="Arial"/>
                <a:ea typeface="Arial"/>
                <a:cs typeface="Arial"/>
                <a:sym typeface="Arial"/>
              </a:rPr>
              <a:t>polymyalgia rheumatica, eosinophilic fasciitis, sarcoidosis, digital ischemia, and systemic sclerosis.</a:t>
            </a:r>
            <a:endParaRPr/>
          </a:p>
        </p:txBody>
      </p:sp>
      <p:sp>
        <p:nvSpPr>
          <p:cNvPr id="15" name="Google Shape;1192;p40">
            <a:extLst>
              <a:ext uri="{FF2B5EF4-FFF2-40B4-BE49-F238E27FC236}">
                <a16:creationId xmlns:a16="http://schemas.microsoft.com/office/drawing/2014/main" id="{1AC60D7B-A8F1-4C39-9397-A16A13D938EE}"/>
              </a:ext>
            </a:extLst>
          </p:cNvPr>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Immunotherapy :  </a:t>
            </a:r>
            <a:r>
              <a:rPr lang="en-US" sz="2200" b="1" i="0" u="none" strike="noStrike" cap="none">
                <a:solidFill>
                  <a:srgbClr val="A4C2F4"/>
                </a:solidFill>
                <a:latin typeface="Arial"/>
                <a:ea typeface="Arial"/>
                <a:cs typeface="Arial"/>
                <a:sym typeface="Arial"/>
              </a:rPr>
              <a:t> Giant Cell Arteritis</a:t>
            </a:r>
            <a:endParaRPr/>
          </a:p>
        </p:txBody>
      </p:sp>
      <p:pic>
        <p:nvPicPr>
          <p:cNvPr id="16" name="Google Shape;1193;p40">
            <a:extLst>
              <a:ext uri="{FF2B5EF4-FFF2-40B4-BE49-F238E27FC236}">
                <a16:creationId xmlns:a16="http://schemas.microsoft.com/office/drawing/2014/main" id="{BA76476B-D919-4BC1-8880-1DB9002A2466}"/>
              </a:ext>
            </a:extLst>
          </p:cNvPr>
          <p:cNvPicPr preferRelativeResize="0"/>
          <p:nvPr/>
        </p:nvPicPr>
        <p:blipFill rotWithShape="1">
          <a:blip r:embed="rId6">
            <a:alphaModFix/>
          </a:blip>
          <a:srcRect t="15299" b="2976"/>
          <a:stretch/>
        </p:blipFill>
        <p:spPr>
          <a:xfrm>
            <a:off x="2417359" y="1453893"/>
            <a:ext cx="2491940" cy="1690033"/>
          </a:xfrm>
          <a:prstGeom prst="rect">
            <a:avLst/>
          </a:prstGeom>
          <a:noFill/>
          <a:ln>
            <a:noFill/>
          </a:ln>
        </p:spPr>
      </p:pic>
      <p:pic>
        <p:nvPicPr>
          <p:cNvPr id="17" name="Google Shape;1194;p40">
            <a:extLst>
              <a:ext uri="{FF2B5EF4-FFF2-40B4-BE49-F238E27FC236}">
                <a16:creationId xmlns:a16="http://schemas.microsoft.com/office/drawing/2014/main" id="{5EF57D59-C252-4E93-8992-B2CB1F5A6350}"/>
              </a:ext>
            </a:extLst>
          </p:cNvPr>
          <p:cNvPicPr preferRelativeResize="0"/>
          <p:nvPr/>
        </p:nvPicPr>
        <p:blipFill rotWithShape="1">
          <a:blip r:embed="rId7">
            <a:alphaModFix/>
          </a:blip>
          <a:srcRect l="7485" r="5663"/>
          <a:stretch/>
        </p:blipFill>
        <p:spPr>
          <a:xfrm>
            <a:off x="64042" y="1481843"/>
            <a:ext cx="2399400" cy="1653587"/>
          </a:xfrm>
          <a:prstGeom prst="rect">
            <a:avLst/>
          </a:prstGeom>
          <a:noFill/>
          <a:ln>
            <a:noFill/>
          </a:ln>
        </p:spPr>
      </p:pic>
      <p:pic>
        <p:nvPicPr>
          <p:cNvPr id="18" name="Google Shape;1195;p40">
            <a:extLst>
              <a:ext uri="{FF2B5EF4-FFF2-40B4-BE49-F238E27FC236}">
                <a16:creationId xmlns:a16="http://schemas.microsoft.com/office/drawing/2014/main" id="{3FB42014-0CBD-41D1-9247-F458FF4435DD}"/>
              </a:ext>
            </a:extLst>
          </p:cNvPr>
          <p:cNvPicPr preferRelativeResize="0"/>
          <p:nvPr/>
        </p:nvPicPr>
        <p:blipFill rotWithShape="1">
          <a:blip r:embed="rId8">
            <a:alphaModFix/>
          </a:blip>
          <a:srcRect l="1471" t="10921" r="59336" b="6339"/>
          <a:stretch/>
        </p:blipFill>
        <p:spPr>
          <a:xfrm>
            <a:off x="64042" y="3139477"/>
            <a:ext cx="2435386" cy="1692948"/>
          </a:xfrm>
          <a:prstGeom prst="rect">
            <a:avLst/>
          </a:prstGeom>
          <a:noFill/>
          <a:ln>
            <a:noFill/>
          </a:ln>
        </p:spPr>
      </p:pic>
      <p:pic>
        <p:nvPicPr>
          <p:cNvPr id="19" name="Google Shape;1196;p40">
            <a:extLst>
              <a:ext uri="{FF2B5EF4-FFF2-40B4-BE49-F238E27FC236}">
                <a16:creationId xmlns:a16="http://schemas.microsoft.com/office/drawing/2014/main" id="{5FF91F5A-EC12-4A62-94E8-FE18BE68AC63}"/>
              </a:ext>
            </a:extLst>
          </p:cNvPr>
          <p:cNvPicPr preferRelativeResize="0"/>
          <p:nvPr/>
        </p:nvPicPr>
        <p:blipFill rotWithShape="1">
          <a:blip r:embed="rId8">
            <a:alphaModFix/>
          </a:blip>
          <a:srcRect l="61032" t="15378" r="681" b="3309"/>
          <a:stretch/>
        </p:blipFill>
        <p:spPr>
          <a:xfrm>
            <a:off x="2499428" y="3140501"/>
            <a:ext cx="2409871" cy="1685284"/>
          </a:xfrm>
          <a:prstGeom prst="rect">
            <a:avLst/>
          </a:prstGeom>
          <a:noFill/>
          <a:ln>
            <a:noFill/>
          </a:ln>
        </p:spPr>
      </p:pic>
      <p:pic>
        <p:nvPicPr>
          <p:cNvPr id="20" name="Google Shape;1197;p40">
            <a:extLst>
              <a:ext uri="{FF2B5EF4-FFF2-40B4-BE49-F238E27FC236}">
                <a16:creationId xmlns:a16="http://schemas.microsoft.com/office/drawing/2014/main" id="{017A29C4-3AE2-4075-B931-CD43CCC98806}"/>
              </a:ext>
            </a:extLst>
          </p:cNvPr>
          <p:cNvPicPr preferRelativeResize="0"/>
          <p:nvPr/>
        </p:nvPicPr>
        <p:blipFill rotWithShape="1">
          <a:blip r:embed="rId9">
            <a:alphaModFix/>
          </a:blip>
          <a:srcRect l="4565" t="3489" r="4922" b="4913"/>
          <a:stretch/>
        </p:blipFill>
        <p:spPr>
          <a:xfrm>
            <a:off x="4898829" y="1484869"/>
            <a:ext cx="2688872" cy="3347556"/>
          </a:xfrm>
          <a:prstGeom prst="rect">
            <a:avLst/>
          </a:prstGeom>
          <a:noFill/>
          <a:ln>
            <a:noFill/>
          </a:ln>
        </p:spPr>
      </p:pic>
      <p:sp>
        <p:nvSpPr>
          <p:cNvPr id="21" name="Google Shape;1198;p40">
            <a:extLst>
              <a:ext uri="{FF2B5EF4-FFF2-40B4-BE49-F238E27FC236}">
                <a16:creationId xmlns:a16="http://schemas.microsoft.com/office/drawing/2014/main" id="{AC263F34-D9A4-4246-B18B-CF0BAAB6036E}"/>
              </a:ext>
            </a:extLst>
          </p:cNvPr>
          <p:cNvSpPr txBox="1"/>
          <p:nvPr/>
        </p:nvSpPr>
        <p:spPr>
          <a:xfrm>
            <a:off x="7604653" y="2633734"/>
            <a:ext cx="1539348" cy="272378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endParaRPr sz="900" b="0" i="0" u="none" strike="noStrike" cap="none" dirty="0">
              <a:solidFill>
                <a:schemeClr val="accent6"/>
              </a:solidFill>
              <a:latin typeface="Arial"/>
              <a:ea typeface="Arial"/>
              <a:cs typeface="Arial"/>
              <a:sym typeface="Arial"/>
            </a:endParaRPr>
          </a:p>
          <a:p>
            <a:pPr marL="0" marR="0" lvl="0" indent="0" algn="just"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MRI prior to immunotherapy </a:t>
            </a:r>
            <a:r>
              <a:rPr lang="en-US" sz="900" b="0" i="0" u="none" strike="noStrike" cap="none" dirty="0">
                <a:solidFill>
                  <a:srgbClr val="FFFF00"/>
                </a:solidFill>
                <a:latin typeface="Arial"/>
                <a:ea typeface="Arial"/>
                <a:cs typeface="Arial"/>
                <a:sym typeface="Arial"/>
              </a:rPr>
              <a:t>(A and C), </a:t>
            </a:r>
            <a:r>
              <a:rPr lang="en-US" sz="900" b="0" i="0" u="none" strike="noStrike" cap="none" dirty="0">
                <a:solidFill>
                  <a:schemeClr val="lt1"/>
                </a:solidFill>
                <a:latin typeface="Arial"/>
                <a:ea typeface="Arial"/>
                <a:cs typeface="Arial"/>
                <a:sym typeface="Arial"/>
              </a:rPr>
              <a:t>axial T1WI-Gd </a:t>
            </a:r>
            <a:r>
              <a:rPr lang="en-US" sz="900" b="0" i="0" u="none" strike="noStrike" cap="none" dirty="0">
                <a:solidFill>
                  <a:srgbClr val="FFFF00"/>
                </a:solidFill>
                <a:latin typeface="Arial"/>
                <a:ea typeface="Arial"/>
                <a:cs typeface="Arial"/>
                <a:sym typeface="Arial"/>
              </a:rPr>
              <a:t>(A) </a:t>
            </a:r>
            <a:r>
              <a:rPr lang="en-US" sz="900" b="0" i="0" u="none" strike="noStrike" cap="none" dirty="0">
                <a:solidFill>
                  <a:schemeClr val="lt1"/>
                </a:solidFill>
                <a:latin typeface="Arial"/>
                <a:ea typeface="Arial"/>
                <a:cs typeface="Arial"/>
                <a:sym typeface="Arial"/>
              </a:rPr>
              <a:t>and T2WI </a:t>
            </a:r>
            <a:r>
              <a:rPr lang="en-US" sz="900" b="0" i="0" u="none" strike="noStrike" cap="none" dirty="0">
                <a:solidFill>
                  <a:srgbClr val="FFFF00"/>
                </a:solidFill>
                <a:latin typeface="Arial"/>
                <a:ea typeface="Arial"/>
                <a:cs typeface="Arial"/>
                <a:sym typeface="Arial"/>
              </a:rPr>
              <a:t>(C), </a:t>
            </a:r>
            <a:r>
              <a:rPr lang="en-US" sz="900" b="0" i="0" u="none" strike="noStrike" cap="none" dirty="0">
                <a:solidFill>
                  <a:schemeClr val="lt1"/>
                </a:solidFill>
                <a:latin typeface="Arial"/>
                <a:ea typeface="Arial"/>
                <a:cs typeface="Arial"/>
                <a:sym typeface="Arial"/>
              </a:rPr>
              <a:t>was normal</a:t>
            </a:r>
            <a:r>
              <a:rPr lang="en-US" sz="900" b="0" i="0" u="none" strike="noStrike" cap="none" dirty="0">
                <a:solidFill>
                  <a:schemeClr val="accent6"/>
                </a:solidFill>
                <a:latin typeface="Arial"/>
                <a:ea typeface="Arial"/>
                <a:cs typeface="Arial"/>
                <a:sym typeface="Arial"/>
              </a:rPr>
              <a:t>. </a:t>
            </a:r>
            <a:r>
              <a:rPr lang="en-US" sz="900" b="0" i="0" u="none" strike="noStrike" cap="none" dirty="0">
                <a:solidFill>
                  <a:schemeClr val="lt1"/>
                </a:solidFill>
                <a:latin typeface="Arial"/>
                <a:ea typeface="Arial"/>
                <a:cs typeface="Arial"/>
                <a:sym typeface="Arial"/>
              </a:rPr>
              <a:t>Image study follow-up 6 months after immunotherapy </a:t>
            </a:r>
            <a:r>
              <a:rPr lang="en-US" sz="900" b="0" i="0" u="none" strike="noStrike" cap="none" dirty="0">
                <a:solidFill>
                  <a:srgbClr val="FFFF00"/>
                </a:solidFill>
                <a:latin typeface="Arial"/>
                <a:ea typeface="Arial"/>
                <a:cs typeface="Arial"/>
                <a:sym typeface="Arial"/>
              </a:rPr>
              <a:t>(B,D and E)  </a:t>
            </a:r>
            <a:r>
              <a:rPr lang="en-US" sz="900" b="0" i="0" u="none" strike="noStrike" cap="none" dirty="0">
                <a:solidFill>
                  <a:schemeClr val="lt1"/>
                </a:solidFill>
                <a:latin typeface="Arial"/>
                <a:ea typeface="Arial"/>
                <a:cs typeface="Arial"/>
                <a:sym typeface="Arial"/>
              </a:rPr>
              <a:t>showed thickening and </a:t>
            </a:r>
            <a:r>
              <a:rPr lang="en-US" sz="900" b="0" i="0" u="none" strike="noStrike" cap="none" dirty="0" err="1">
                <a:solidFill>
                  <a:schemeClr val="lt1"/>
                </a:solidFill>
                <a:latin typeface="Arial"/>
                <a:ea typeface="Arial"/>
                <a:cs typeface="Arial"/>
                <a:sym typeface="Arial"/>
              </a:rPr>
              <a:t>dural</a:t>
            </a:r>
            <a:r>
              <a:rPr lang="en-US" sz="900" b="0" i="0" u="none" strike="noStrike" cap="none" dirty="0">
                <a:solidFill>
                  <a:schemeClr val="lt1"/>
                </a:solidFill>
                <a:latin typeface="Arial"/>
                <a:ea typeface="Arial"/>
                <a:cs typeface="Arial"/>
                <a:sym typeface="Arial"/>
              </a:rPr>
              <a:t> enhancement </a:t>
            </a:r>
            <a:r>
              <a:rPr lang="en-US" sz="900" b="0" i="0" u="none" strike="noStrike" cap="none" dirty="0">
                <a:solidFill>
                  <a:srgbClr val="FFFF00"/>
                </a:solidFill>
                <a:latin typeface="Arial"/>
                <a:ea typeface="Arial"/>
                <a:cs typeface="Arial"/>
                <a:sym typeface="Arial"/>
              </a:rPr>
              <a:t>(yellow arrows in B), </a:t>
            </a:r>
            <a:r>
              <a:rPr lang="en-US" sz="900" b="0" i="0" u="none" strike="noStrike" cap="none" dirty="0">
                <a:solidFill>
                  <a:schemeClr val="lt1"/>
                </a:solidFill>
                <a:latin typeface="Arial"/>
                <a:ea typeface="Arial"/>
                <a:cs typeface="Arial"/>
                <a:sym typeface="Arial"/>
              </a:rPr>
              <a:t>mural thickening </a:t>
            </a:r>
            <a:r>
              <a:rPr lang="en-US" sz="900" b="0" i="0" u="none" strike="noStrike" cap="none" dirty="0">
                <a:solidFill>
                  <a:srgbClr val="FF0000"/>
                </a:solidFill>
                <a:latin typeface="Arial"/>
                <a:ea typeface="Arial"/>
                <a:cs typeface="Arial"/>
                <a:sym typeface="Arial"/>
              </a:rPr>
              <a:t>(red arrows in “D”) </a:t>
            </a:r>
            <a:r>
              <a:rPr lang="en-US" sz="900" b="0" i="0" u="none" strike="noStrike" cap="none" dirty="0">
                <a:solidFill>
                  <a:schemeClr val="lt1"/>
                </a:solidFill>
                <a:latin typeface="Arial"/>
                <a:ea typeface="Arial"/>
                <a:cs typeface="Arial"/>
                <a:sym typeface="Arial"/>
              </a:rPr>
              <a:t>and bilateral mural contrast enhancement of the superficial temporal arteries </a:t>
            </a:r>
            <a:r>
              <a:rPr lang="en-US" sz="900" b="0" i="0" u="none" strike="noStrike" cap="none" dirty="0">
                <a:solidFill>
                  <a:srgbClr val="FFFF00"/>
                </a:solidFill>
                <a:latin typeface="Arial"/>
                <a:ea typeface="Arial"/>
                <a:cs typeface="Arial"/>
                <a:sym typeface="Arial"/>
              </a:rPr>
              <a:t>(yellow arrows in E).</a:t>
            </a:r>
            <a:endParaRPr sz="900" b="0" i="0" u="none" strike="noStrike" cap="none" dirty="0">
              <a:solidFill>
                <a:srgbClr val="FFFF00"/>
              </a:solidFill>
              <a:latin typeface="Arial"/>
              <a:ea typeface="Arial"/>
              <a:cs typeface="Arial"/>
              <a:sym typeface="Arial"/>
            </a:endParaRPr>
          </a:p>
          <a:p>
            <a:pPr marL="0" marR="0" lvl="0" indent="0" algn="just" rtl="0">
              <a:lnSpc>
                <a:spcPct val="100000"/>
              </a:lnSpc>
              <a:spcBef>
                <a:spcPts val="0"/>
              </a:spcBef>
              <a:spcAft>
                <a:spcPts val="0"/>
              </a:spcAft>
              <a:buNone/>
            </a:pPr>
            <a:endParaRPr sz="9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endParaRPr sz="900" b="0" i="0" u="none" strike="noStrike" cap="none" dirty="0">
              <a:solidFill>
                <a:schemeClr val="lt1"/>
              </a:solidFill>
              <a:latin typeface="Arial"/>
              <a:ea typeface="Arial"/>
              <a:cs typeface="Arial"/>
              <a:sym typeface="Arial"/>
            </a:endParaRPr>
          </a:p>
        </p:txBody>
      </p:sp>
      <p:pic>
        <p:nvPicPr>
          <p:cNvPr id="22" name="Google Shape;1199;p40">
            <a:extLst>
              <a:ext uri="{FF2B5EF4-FFF2-40B4-BE49-F238E27FC236}">
                <a16:creationId xmlns:a16="http://schemas.microsoft.com/office/drawing/2014/main" id="{9B14AD63-9C8E-454A-8707-731C8DF0F5FC}"/>
              </a:ext>
            </a:extLst>
          </p:cNvPr>
          <p:cNvPicPr preferRelativeResize="0"/>
          <p:nvPr/>
        </p:nvPicPr>
        <p:blipFill rotWithShape="1">
          <a:blip r:embed="rId5">
            <a:alphaModFix/>
          </a:blip>
          <a:srcRect/>
          <a:stretch/>
        </p:blipFill>
        <p:spPr>
          <a:xfrm>
            <a:off x="70402" y="1477796"/>
            <a:ext cx="271935" cy="271935"/>
          </a:xfrm>
          <a:prstGeom prst="rect">
            <a:avLst/>
          </a:prstGeom>
          <a:noFill/>
          <a:ln>
            <a:noFill/>
          </a:ln>
        </p:spPr>
      </p:pic>
      <p:sp>
        <p:nvSpPr>
          <p:cNvPr id="23" name="Google Shape;1200;p40">
            <a:extLst>
              <a:ext uri="{FF2B5EF4-FFF2-40B4-BE49-F238E27FC236}">
                <a16:creationId xmlns:a16="http://schemas.microsoft.com/office/drawing/2014/main" id="{5791EED9-1DF7-4871-A304-5D76D9591FAA}"/>
              </a:ext>
            </a:extLst>
          </p:cNvPr>
          <p:cNvSpPr txBox="1"/>
          <p:nvPr/>
        </p:nvSpPr>
        <p:spPr>
          <a:xfrm>
            <a:off x="64042" y="149716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24" name="Google Shape;1201;p40">
            <a:extLst>
              <a:ext uri="{FF2B5EF4-FFF2-40B4-BE49-F238E27FC236}">
                <a16:creationId xmlns:a16="http://schemas.microsoft.com/office/drawing/2014/main" id="{A16107D2-0598-422E-8622-DE0175A2161D}"/>
              </a:ext>
            </a:extLst>
          </p:cNvPr>
          <p:cNvPicPr preferRelativeResize="0"/>
          <p:nvPr/>
        </p:nvPicPr>
        <p:blipFill rotWithShape="1">
          <a:blip r:embed="rId5">
            <a:alphaModFix/>
          </a:blip>
          <a:srcRect/>
          <a:stretch/>
        </p:blipFill>
        <p:spPr>
          <a:xfrm>
            <a:off x="2469802" y="1477796"/>
            <a:ext cx="271935" cy="271935"/>
          </a:xfrm>
          <a:prstGeom prst="rect">
            <a:avLst/>
          </a:prstGeom>
          <a:noFill/>
          <a:ln>
            <a:noFill/>
          </a:ln>
        </p:spPr>
      </p:pic>
      <p:sp>
        <p:nvSpPr>
          <p:cNvPr id="25" name="Google Shape;1202;p40">
            <a:extLst>
              <a:ext uri="{FF2B5EF4-FFF2-40B4-BE49-F238E27FC236}">
                <a16:creationId xmlns:a16="http://schemas.microsoft.com/office/drawing/2014/main" id="{CFB4CA22-9755-4E2E-B8EE-CCB0AFA74581}"/>
              </a:ext>
            </a:extLst>
          </p:cNvPr>
          <p:cNvSpPr txBox="1"/>
          <p:nvPr/>
        </p:nvSpPr>
        <p:spPr>
          <a:xfrm>
            <a:off x="2463442" y="149716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26" name="Google Shape;1203;p40">
            <a:extLst>
              <a:ext uri="{FF2B5EF4-FFF2-40B4-BE49-F238E27FC236}">
                <a16:creationId xmlns:a16="http://schemas.microsoft.com/office/drawing/2014/main" id="{0246C46A-11DD-4485-9020-261D1DF87248}"/>
              </a:ext>
            </a:extLst>
          </p:cNvPr>
          <p:cNvPicPr preferRelativeResize="0"/>
          <p:nvPr/>
        </p:nvPicPr>
        <p:blipFill rotWithShape="1">
          <a:blip r:embed="rId5">
            <a:alphaModFix/>
          </a:blip>
          <a:srcRect/>
          <a:stretch/>
        </p:blipFill>
        <p:spPr>
          <a:xfrm>
            <a:off x="2469802" y="4562963"/>
            <a:ext cx="271935" cy="271935"/>
          </a:xfrm>
          <a:prstGeom prst="rect">
            <a:avLst/>
          </a:prstGeom>
          <a:noFill/>
          <a:ln>
            <a:noFill/>
          </a:ln>
        </p:spPr>
      </p:pic>
      <p:sp>
        <p:nvSpPr>
          <p:cNvPr id="27" name="Google Shape;1204;p40">
            <a:extLst>
              <a:ext uri="{FF2B5EF4-FFF2-40B4-BE49-F238E27FC236}">
                <a16:creationId xmlns:a16="http://schemas.microsoft.com/office/drawing/2014/main" id="{7C759D22-56BA-4862-A4AD-29BD7C0BA935}"/>
              </a:ext>
            </a:extLst>
          </p:cNvPr>
          <p:cNvSpPr txBox="1"/>
          <p:nvPr/>
        </p:nvSpPr>
        <p:spPr>
          <a:xfrm>
            <a:off x="2463442" y="458233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28" name="Google Shape;1205;p40">
            <a:extLst>
              <a:ext uri="{FF2B5EF4-FFF2-40B4-BE49-F238E27FC236}">
                <a16:creationId xmlns:a16="http://schemas.microsoft.com/office/drawing/2014/main" id="{9ECE32D1-EED1-4095-88C1-0CFFE9795042}"/>
              </a:ext>
            </a:extLst>
          </p:cNvPr>
          <p:cNvPicPr preferRelativeResize="0"/>
          <p:nvPr/>
        </p:nvPicPr>
        <p:blipFill rotWithShape="1">
          <a:blip r:embed="rId5">
            <a:alphaModFix/>
          </a:blip>
          <a:srcRect/>
          <a:stretch/>
        </p:blipFill>
        <p:spPr>
          <a:xfrm>
            <a:off x="81739" y="4562963"/>
            <a:ext cx="271935" cy="271935"/>
          </a:xfrm>
          <a:prstGeom prst="rect">
            <a:avLst/>
          </a:prstGeom>
          <a:noFill/>
          <a:ln>
            <a:noFill/>
          </a:ln>
        </p:spPr>
      </p:pic>
      <p:sp>
        <p:nvSpPr>
          <p:cNvPr id="29" name="Google Shape;1206;p40">
            <a:extLst>
              <a:ext uri="{FF2B5EF4-FFF2-40B4-BE49-F238E27FC236}">
                <a16:creationId xmlns:a16="http://schemas.microsoft.com/office/drawing/2014/main" id="{92089501-5C73-4FEC-A368-E2482A9E2B26}"/>
              </a:ext>
            </a:extLst>
          </p:cNvPr>
          <p:cNvSpPr txBox="1"/>
          <p:nvPr/>
        </p:nvSpPr>
        <p:spPr>
          <a:xfrm>
            <a:off x="75379" y="458233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30" name="Google Shape;1207;p40">
            <a:extLst>
              <a:ext uri="{FF2B5EF4-FFF2-40B4-BE49-F238E27FC236}">
                <a16:creationId xmlns:a16="http://schemas.microsoft.com/office/drawing/2014/main" id="{3265ADEC-3C1B-473A-88AB-67838145FCB6}"/>
              </a:ext>
            </a:extLst>
          </p:cNvPr>
          <p:cNvPicPr preferRelativeResize="0"/>
          <p:nvPr/>
        </p:nvPicPr>
        <p:blipFill rotWithShape="1">
          <a:blip r:embed="rId5">
            <a:alphaModFix/>
          </a:blip>
          <a:srcRect/>
          <a:stretch/>
        </p:blipFill>
        <p:spPr>
          <a:xfrm>
            <a:off x="4994074" y="1477796"/>
            <a:ext cx="271935" cy="271935"/>
          </a:xfrm>
          <a:prstGeom prst="rect">
            <a:avLst/>
          </a:prstGeom>
          <a:noFill/>
          <a:ln>
            <a:noFill/>
          </a:ln>
        </p:spPr>
      </p:pic>
      <p:sp>
        <p:nvSpPr>
          <p:cNvPr id="31" name="Google Shape;1208;p40">
            <a:extLst>
              <a:ext uri="{FF2B5EF4-FFF2-40B4-BE49-F238E27FC236}">
                <a16:creationId xmlns:a16="http://schemas.microsoft.com/office/drawing/2014/main" id="{62417CA6-1C0D-4683-A6B2-99D6740E9F13}"/>
              </a:ext>
            </a:extLst>
          </p:cNvPr>
          <p:cNvSpPr txBox="1"/>
          <p:nvPr/>
        </p:nvSpPr>
        <p:spPr>
          <a:xfrm>
            <a:off x="4987714" y="149716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32" name="Google Shape;1209;p40">
            <a:extLst>
              <a:ext uri="{FF2B5EF4-FFF2-40B4-BE49-F238E27FC236}">
                <a16:creationId xmlns:a16="http://schemas.microsoft.com/office/drawing/2014/main" id="{1EC9472D-2056-4E94-BD42-ED26195A026A}"/>
              </a:ext>
            </a:extLst>
          </p:cNvPr>
          <p:cNvPicPr preferRelativeResize="0"/>
          <p:nvPr/>
        </p:nvPicPr>
        <p:blipFill rotWithShape="1">
          <a:blip r:embed="rId9">
            <a:alphaModFix/>
          </a:blip>
          <a:srcRect l="80186" t="26104" r="4595" b="59789"/>
          <a:stretch/>
        </p:blipFill>
        <p:spPr>
          <a:xfrm>
            <a:off x="7805403" y="659196"/>
            <a:ext cx="967669" cy="1103503"/>
          </a:xfrm>
          <a:prstGeom prst="rect">
            <a:avLst/>
          </a:prstGeom>
          <a:noFill/>
          <a:ln w="28575" cap="flat" cmpd="sng">
            <a:solidFill>
              <a:srgbClr val="FFFF00"/>
            </a:solidFill>
            <a:prstDash val="solid"/>
            <a:round/>
            <a:headEnd type="none" w="sm" len="sm"/>
            <a:tailEnd type="none" w="sm" len="sm"/>
          </a:ln>
        </p:spPr>
      </p:pic>
      <p:sp>
        <p:nvSpPr>
          <p:cNvPr id="33" name="Google Shape;1210;p40">
            <a:extLst>
              <a:ext uri="{FF2B5EF4-FFF2-40B4-BE49-F238E27FC236}">
                <a16:creationId xmlns:a16="http://schemas.microsoft.com/office/drawing/2014/main" id="{8E7749F2-FB06-4A1C-9978-A51147C789EA}"/>
              </a:ext>
            </a:extLst>
          </p:cNvPr>
          <p:cNvSpPr txBox="1"/>
          <p:nvPr/>
        </p:nvSpPr>
        <p:spPr>
          <a:xfrm>
            <a:off x="342337" y="4852032"/>
            <a:ext cx="6803687" cy="3692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accent6"/>
                </a:solidFill>
                <a:latin typeface="Arial"/>
                <a:ea typeface="Arial"/>
                <a:cs typeface="Arial"/>
                <a:sym typeface="Arial"/>
              </a:rPr>
              <a:t>A case of giant cell arteritis in a patient with metastatic melanoma with partial response and stable disease after ipilimumab. </a:t>
            </a:r>
            <a:endParaRPr sz="900" b="0" i="0" u="none" strike="noStrike" cap="none">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endParaRPr sz="900" b="0" i="0" u="none" strike="noStrike" cap="none">
              <a:solidFill>
                <a:schemeClr val="lt1"/>
              </a:solidFill>
              <a:latin typeface="Arial"/>
              <a:ea typeface="Arial"/>
              <a:cs typeface="Arial"/>
              <a:sym typeface="Arial"/>
            </a:endParaRPr>
          </a:p>
        </p:txBody>
      </p:sp>
      <p:sp>
        <p:nvSpPr>
          <p:cNvPr id="34" name="Google Shape;1211;p40">
            <a:extLst>
              <a:ext uri="{FF2B5EF4-FFF2-40B4-BE49-F238E27FC236}">
                <a16:creationId xmlns:a16="http://schemas.microsoft.com/office/drawing/2014/main" id="{FAED66A2-9514-4A79-9F1D-CD3C4FD6771F}"/>
              </a:ext>
            </a:extLst>
          </p:cNvPr>
          <p:cNvSpPr/>
          <p:nvPr/>
        </p:nvSpPr>
        <p:spPr>
          <a:xfrm>
            <a:off x="7219750" y="2419718"/>
            <a:ext cx="342037" cy="449942"/>
          </a:xfrm>
          <a:prstGeom prst="rect">
            <a:avLst/>
          </a:prstGeom>
          <a:no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5" name="Google Shape;1212;p40">
            <a:extLst>
              <a:ext uri="{FF2B5EF4-FFF2-40B4-BE49-F238E27FC236}">
                <a16:creationId xmlns:a16="http://schemas.microsoft.com/office/drawing/2014/main" id="{B61DB986-5FDC-45FF-A012-8B87AA1380E3}"/>
              </a:ext>
            </a:extLst>
          </p:cNvPr>
          <p:cNvCxnSpPr/>
          <p:nvPr/>
        </p:nvCxnSpPr>
        <p:spPr>
          <a:xfrm rot="10800000" flipH="1">
            <a:off x="7219750" y="659196"/>
            <a:ext cx="559604" cy="1760522"/>
          </a:xfrm>
          <a:prstGeom prst="straightConnector1">
            <a:avLst/>
          </a:prstGeom>
          <a:noFill/>
          <a:ln w="19050" cap="flat" cmpd="sng">
            <a:solidFill>
              <a:srgbClr val="FFFF00"/>
            </a:solidFill>
            <a:prstDash val="solid"/>
            <a:round/>
            <a:headEnd type="none" w="sm" len="sm"/>
            <a:tailEnd type="none" w="sm" len="sm"/>
          </a:ln>
        </p:spPr>
      </p:cxnSp>
      <p:cxnSp>
        <p:nvCxnSpPr>
          <p:cNvPr id="36" name="Google Shape;1213;p40">
            <a:extLst>
              <a:ext uri="{FF2B5EF4-FFF2-40B4-BE49-F238E27FC236}">
                <a16:creationId xmlns:a16="http://schemas.microsoft.com/office/drawing/2014/main" id="{05E5B19A-FFBA-4741-AEE2-5E3253C7B2FA}"/>
              </a:ext>
            </a:extLst>
          </p:cNvPr>
          <p:cNvCxnSpPr/>
          <p:nvPr/>
        </p:nvCxnSpPr>
        <p:spPr>
          <a:xfrm rot="10800000" flipH="1">
            <a:off x="7578739" y="1783795"/>
            <a:ext cx="1211285" cy="1085865"/>
          </a:xfrm>
          <a:prstGeom prst="straightConnector1">
            <a:avLst/>
          </a:prstGeom>
          <a:noFill/>
          <a:ln w="19050" cap="flat" cmpd="sng">
            <a:solidFill>
              <a:srgbClr val="FFFF00"/>
            </a:solidFill>
            <a:prstDash val="solid"/>
            <a:round/>
            <a:headEnd type="none" w="sm" len="sm"/>
            <a:tailEnd type="none" w="sm" len="sm"/>
          </a:ln>
        </p:spPr>
      </p:cxnSp>
      <p:cxnSp>
        <p:nvCxnSpPr>
          <p:cNvPr id="37" name="Google Shape;1214;p40">
            <a:extLst>
              <a:ext uri="{FF2B5EF4-FFF2-40B4-BE49-F238E27FC236}">
                <a16:creationId xmlns:a16="http://schemas.microsoft.com/office/drawing/2014/main" id="{7A6923ED-9EF8-4122-8833-83EDA628A602}"/>
              </a:ext>
            </a:extLst>
          </p:cNvPr>
          <p:cNvCxnSpPr/>
          <p:nvPr/>
        </p:nvCxnSpPr>
        <p:spPr>
          <a:xfrm flipH="1">
            <a:off x="2924899" y="2086650"/>
            <a:ext cx="256951" cy="61632"/>
          </a:xfrm>
          <a:prstGeom prst="straightConnector1">
            <a:avLst/>
          </a:prstGeom>
          <a:noFill/>
          <a:ln w="9525" cap="flat" cmpd="sng">
            <a:solidFill>
              <a:srgbClr val="FFFF00"/>
            </a:solidFill>
            <a:prstDash val="solid"/>
            <a:round/>
            <a:headEnd type="none" w="sm" len="sm"/>
            <a:tailEnd type="triangle" w="med" len="med"/>
          </a:ln>
        </p:spPr>
      </p:cxnSp>
      <p:cxnSp>
        <p:nvCxnSpPr>
          <p:cNvPr id="38" name="Google Shape;1215;p40">
            <a:extLst>
              <a:ext uri="{FF2B5EF4-FFF2-40B4-BE49-F238E27FC236}">
                <a16:creationId xmlns:a16="http://schemas.microsoft.com/office/drawing/2014/main" id="{C73D0F91-678B-49A1-81DD-36A9A23EE448}"/>
              </a:ext>
            </a:extLst>
          </p:cNvPr>
          <p:cNvCxnSpPr/>
          <p:nvPr/>
        </p:nvCxnSpPr>
        <p:spPr>
          <a:xfrm rot="10800000">
            <a:off x="2786045" y="2871068"/>
            <a:ext cx="216285" cy="117662"/>
          </a:xfrm>
          <a:prstGeom prst="straightConnector1">
            <a:avLst/>
          </a:prstGeom>
          <a:noFill/>
          <a:ln w="9525" cap="flat" cmpd="sng">
            <a:solidFill>
              <a:srgbClr val="FFFF00"/>
            </a:solidFill>
            <a:prstDash val="solid"/>
            <a:round/>
            <a:headEnd type="none" w="sm" len="sm"/>
            <a:tailEnd type="triangle" w="med" len="med"/>
          </a:ln>
        </p:spPr>
      </p:cxnSp>
      <p:cxnSp>
        <p:nvCxnSpPr>
          <p:cNvPr id="39" name="Google Shape;1216;p40">
            <a:extLst>
              <a:ext uri="{FF2B5EF4-FFF2-40B4-BE49-F238E27FC236}">
                <a16:creationId xmlns:a16="http://schemas.microsoft.com/office/drawing/2014/main" id="{19B281DE-9EF7-48BF-973B-403440CCD4E9}"/>
              </a:ext>
            </a:extLst>
          </p:cNvPr>
          <p:cNvCxnSpPr/>
          <p:nvPr/>
        </p:nvCxnSpPr>
        <p:spPr>
          <a:xfrm>
            <a:off x="4873099" y="2375931"/>
            <a:ext cx="130674" cy="192574"/>
          </a:xfrm>
          <a:prstGeom prst="straightConnector1">
            <a:avLst/>
          </a:prstGeom>
          <a:noFill/>
          <a:ln w="9525" cap="flat" cmpd="sng">
            <a:solidFill>
              <a:srgbClr val="FFFF00"/>
            </a:solidFill>
            <a:prstDash val="solid"/>
            <a:round/>
            <a:headEnd type="none" w="sm" len="sm"/>
            <a:tailEnd type="triangle" w="med" len="med"/>
          </a:ln>
        </p:spPr>
      </p:cxnSp>
      <p:cxnSp>
        <p:nvCxnSpPr>
          <p:cNvPr id="40" name="Google Shape;1217;p40">
            <a:extLst>
              <a:ext uri="{FF2B5EF4-FFF2-40B4-BE49-F238E27FC236}">
                <a16:creationId xmlns:a16="http://schemas.microsoft.com/office/drawing/2014/main" id="{92B1CA81-3143-493B-8241-EA732F640018}"/>
              </a:ext>
            </a:extLst>
          </p:cNvPr>
          <p:cNvCxnSpPr/>
          <p:nvPr/>
        </p:nvCxnSpPr>
        <p:spPr>
          <a:xfrm rot="10800000" flipH="1">
            <a:off x="7291935" y="2653403"/>
            <a:ext cx="70187" cy="130501"/>
          </a:xfrm>
          <a:prstGeom prst="straightConnector1">
            <a:avLst/>
          </a:prstGeom>
          <a:noFill/>
          <a:ln w="9525" cap="flat" cmpd="sng">
            <a:solidFill>
              <a:srgbClr val="FFFF00"/>
            </a:solidFill>
            <a:prstDash val="solid"/>
            <a:round/>
            <a:headEnd type="none" w="sm" len="sm"/>
            <a:tailEnd type="triangle" w="med" len="med"/>
          </a:ln>
        </p:spPr>
      </p:cxnSp>
      <p:cxnSp>
        <p:nvCxnSpPr>
          <p:cNvPr id="41" name="Google Shape;1218;p40">
            <a:extLst>
              <a:ext uri="{FF2B5EF4-FFF2-40B4-BE49-F238E27FC236}">
                <a16:creationId xmlns:a16="http://schemas.microsoft.com/office/drawing/2014/main" id="{0FCAA433-8A3B-413D-BCCA-CB4482B96B23}"/>
              </a:ext>
            </a:extLst>
          </p:cNvPr>
          <p:cNvCxnSpPr/>
          <p:nvPr/>
        </p:nvCxnSpPr>
        <p:spPr>
          <a:xfrm>
            <a:off x="4359941" y="2718653"/>
            <a:ext cx="231346" cy="171599"/>
          </a:xfrm>
          <a:prstGeom prst="straightConnector1">
            <a:avLst/>
          </a:prstGeom>
          <a:noFill/>
          <a:ln w="9525" cap="flat" cmpd="sng">
            <a:solidFill>
              <a:srgbClr val="FFFF00"/>
            </a:solidFill>
            <a:prstDash val="solid"/>
            <a:round/>
            <a:headEnd type="none" w="sm" len="sm"/>
            <a:tailEnd type="triangle" w="med" len="med"/>
          </a:ln>
        </p:spPr>
      </p:cxnSp>
      <p:cxnSp>
        <p:nvCxnSpPr>
          <p:cNvPr id="42" name="Google Shape;1219;p40">
            <a:extLst>
              <a:ext uri="{FF2B5EF4-FFF2-40B4-BE49-F238E27FC236}">
                <a16:creationId xmlns:a16="http://schemas.microsoft.com/office/drawing/2014/main" id="{ED0D8F67-20A8-435B-95C6-0408F3367E0C}"/>
              </a:ext>
            </a:extLst>
          </p:cNvPr>
          <p:cNvCxnSpPr/>
          <p:nvPr/>
        </p:nvCxnSpPr>
        <p:spPr>
          <a:xfrm flipH="1">
            <a:off x="4876881" y="3731251"/>
            <a:ext cx="253785" cy="124970"/>
          </a:xfrm>
          <a:prstGeom prst="straightConnector1">
            <a:avLst/>
          </a:prstGeom>
          <a:noFill/>
          <a:ln w="9525" cap="flat" cmpd="sng">
            <a:solidFill>
              <a:srgbClr val="FF0000"/>
            </a:solidFill>
            <a:prstDash val="solid"/>
            <a:round/>
            <a:headEnd type="none" w="sm" len="sm"/>
            <a:tailEnd type="triangle" w="med" len="med"/>
          </a:ln>
        </p:spPr>
      </p:cxnSp>
      <p:cxnSp>
        <p:nvCxnSpPr>
          <p:cNvPr id="43" name="Google Shape;1220;p40">
            <a:extLst>
              <a:ext uri="{FF2B5EF4-FFF2-40B4-BE49-F238E27FC236}">
                <a16:creationId xmlns:a16="http://schemas.microsoft.com/office/drawing/2014/main" id="{39A967BC-C6CE-428E-8AC4-F443FF0FEBA3}"/>
              </a:ext>
            </a:extLst>
          </p:cNvPr>
          <p:cNvCxnSpPr/>
          <p:nvPr/>
        </p:nvCxnSpPr>
        <p:spPr>
          <a:xfrm>
            <a:off x="2404953" y="3520409"/>
            <a:ext cx="215629" cy="170193"/>
          </a:xfrm>
          <a:prstGeom prst="straightConnector1">
            <a:avLst/>
          </a:prstGeom>
          <a:noFill/>
          <a:ln w="9525" cap="flat" cmpd="sng">
            <a:solidFill>
              <a:srgbClr val="FF0000"/>
            </a:solidFill>
            <a:prstDash val="solid"/>
            <a:round/>
            <a:headEnd type="none" w="sm" len="sm"/>
            <a:tailEnd type="triangle" w="med" len="med"/>
          </a:ln>
        </p:spPr>
      </p:cxnSp>
    </p:spTree>
    <p:extLst>
      <p:ext uri="{BB962C8B-B14F-4D97-AF65-F5344CB8AC3E}">
        <p14:creationId xmlns:p14="http://schemas.microsoft.com/office/powerpoint/2010/main" val="415953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7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7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7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8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8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8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8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8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8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8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175"/>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176"/>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177"/>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178"/>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179"/>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180"/>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181"/>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182"/>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183"/>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184"/>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185"/>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186"/>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7"/>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1"/>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3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35"/>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3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3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38"/>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39"/>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40"/>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41"/>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42"/>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5" grpId="0"/>
      <p:bldP spid="1175" grpId="1"/>
      <p:bldP spid="1178" grpId="0"/>
      <p:bldP spid="1178" grpId="1"/>
      <p:bldP spid="1180" grpId="0"/>
      <p:bldP spid="1180" grpId="1"/>
      <p:bldP spid="1182" grpId="0"/>
      <p:bldP spid="1182" grpId="1"/>
      <p:bldP spid="1185" grpId="0"/>
      <p:bldP spid="1185" grpId="1"/>
      <p:bldP spid="14" grpId="0"/>
      <p:bldP spid="15" grpId="0"/>
      <p:bldP spid="21" grpId="0"/>
      <p:bldP spid="23" grpId="0"/>
      <p:bldP spid="25" grpId="0"/>
      <p:bldP spid="27" grpId="0"/>
      <p:bldP spid="29" grpId="0"/>
      <p:bldP spid="31" grpId="0"/>
      <p:bldP spid="33" grpId="0"/>
      <p:bldP spid="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0E400F4-82FA-4401-99B9-C353658DAF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43" t="2992" r="4952" b="1"/>
          <a:stretch/>
        </p:blipFill>
        <p:spPr bwMode="auto">
          <a:xfrm>
            <a:off x="95694" y="740679"/>
            <a:ext cx="3242930" cy="4235782"/>
          </a:xfrm>
          <a:prstGeom prst="ellipse">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2931CA8D-C183-48E2-9212-695D6BF5C9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005" y="638100"/>
            <a:ext cx="3213581" cy="4314014"/>
          </a:xfrm>
          <a:prstGeom prst="ellipse">
            <a:avLst/>
          </a:prstGeom>
          <a:noFill/>
          <a:extLst>
            <a:ext uri="{909E8E84-426E-40DD-AFC4-6F175D3DCCD1}">
              <a14:hiddenFill xmlns:a14="http://schemas.microsoft.com/office/drawing/2010/main">
                <a:solidFill>
                  <a:srgbClr val="FFFFFF"/>
                </a:solidFill>
              </a14:hiddenFill>
            </a:ext>
          </a:extLst>
        </p:spPr>
      </p:pic>
      <p:sp>
        <p:nvSpPr>
          <p:cNvPr id="6" name="Google Shape;990;p98">
            <a:extLst>
              <a:ext uri="{FF2B5EF4-FFF2-40B4-BE49-F238E27FC236}">
                <a16:creationId xmlns:a16="http://schemas.microsoft.com/office/drawing/2014/main" id="{71DA32F8-029C-4EE0-8FCA-D77D27514905}"/>
              </a:ext>
            </a:extLst>
          </p:cNvPr>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lvl="0" algn="ctr">
              <a:buClr>
                <a:schemeClr val="dk1"/>
              </a:buClr>
              <a:buSzPts val="1800"/>
            </a:pPr>
            <a:r>
              <a:rPr lang="pt-PT" sz="2200" b="1" dirty="0">
                <a:solidFill>
                  <a:schemeClr val="lt1"/>
                </a:solidFill>
              </a:rPr>
              <a:t>Immunotherapy </a:t>
            </a:r>
            <a:r>
              <a:rPr lang="pt-PT" sz="2200" b="1" i="0" u="none" strike="noStrike" cap="none" dirty="0">
                <a:solidFill>
                  <a:schemeClr val="lt1"/>
                </a:solidFill>
                <a:sym typeface="Arial"/>
              </a:rPr>
              <a:t>:  </a:t>
            </a:r>
            <a:r>
              <a:rPr lang="pt-PT" sz="2200" b="1" dirty="0">
                <a:solidFill>
                  <a:srgbClr val="A4C2F4"/>
                </a:solidFill>
              </a:rPr>
              <a:t> Aseptic Meningitis</a:t>
            </a:r>
          </a:p>
        </p:txBody>
      </p:sp>
      <p:sp>
        <p:nvSpPr>
          <p:cNvPr id="7" name="Google Shape;989;p98">
            <a:extLst>
              <a:ext uri="{FF2B5EF4-FFF2-40B4-BE49-F238E27FC236}">
                <a16:creationId xmlns:a16="http://schemas.microsoft.com/office/drawing/2014/main" id="{3C4F2294-2D13-4746-8737-74D55A683EB4}"/>
              </a:ext>
            </a:extLst>
          </p:cNvPr>
          <p:cNvSpPr txBox="1"/>
          <p:nvPr/>
        </p:nvSpPr>
        <p:spPr>
          <a:xfrm>
            <a:off x="6423592" y="640886"/>
            <a:ext cx="2519916" cy="1107965"/>
          </a:xfrm>
          <a:prstGeom prst="rect">
            <a:avLst/>
          </a:prstGeom>
          <a:noFill/>
          <a:ln>
            <a:noFill/>
          </a:ln>
        </p:spPr>
        <p:txBody>
          <a:bodyPr spcFirstLastPara="1" wrap="square" lIns="91425" tIns="91425" rIns="91425" bIns="91425" anchor="t" anchorCtr="0">
            <a:spAutoFit/>
          </a:bodyPr>
          <a:lstStyle/>
          <a:p>
            <a:pPr algn="just">
              <a:buSzPts val="800"/>
            </a:pPr>
            <a:r>
              <a:rPr lang="en-US" sz="1000" dirty="0">
                <a:solidFill>
                  <a:schemeClr val="bg1"/>
                </a:solidFill>
              </a:rPr>
              <a:t>The condition of </a:t>
            </a:r>
            <a:r>
              <a:rPr lang="en-US" sz="1000" dirty="0">
                <a:solidFill>
                  <a:srgbClr val="A4C2F4"/>
                </a:solidFill>
              </a:rPr>
              <a:t>‘</a:t>
            </a:r>
            <a:r>
              <a:rPr lang="en-US" sz="1000" dirty="0" err="1">
                <a:solidFill>
                  <a:srgbClr val="A4C2F4"/>
                </a:solidFill>
              </a:rPr>
              <a:t>pseudomeningeosis</a:t>
            </a:r>
            <a:r>
              <a:rPr lang="en-US" sz="1000" dirty="0">
                <a:solidFill>
                  <a:srgbClr val="A4C2F4"/>
                </a:solidFill>
              </a:rPr>
              <a:t>’ </a:t>
            </a:r>
            <a:r>
              <a:rPr lang="en-US" sz="1000" dirty="0">
                <a:solidFill>
                  <a:schemeClr val="bg1"/>
                </a:solidFill>
              </a:rPr>
              <a:t>has already been reported under therapy with modern chemotherapeutics, for example capecitabine and some immunotherapeutic agents like ipilimumab.</a:t>
            </a:r>
          </a:p>
        </p:txBody>
      </p:sp>
      <p:cxnSp>
        <p:nvCxnSpPr>
          <p:cNvPr id="5" name="Straight Arrow Connector 4">
            <a:extLst>
              <a:ext uri="{FF2B5EF4-FFF2-40B4-BE49-F238E27FC236}">
                <a16:creationId xmlns:a16="http://schemas.microsoft.com/office/drawing/2014/main" id="{594EC29A-78C2-4F74-A5A1-632C307560ED}"/>
              </a:ext>
            </a:extLst>
          </p:cNvPr>
          <p:cNvCxnSpPr>
            <a:cxnSpLocks/>
          </p:cNvCxnSpPr>
          <p:nvPr/>
        </p:nvCxnSpPr>
        <p:spPr>
          <a:xfrm flipH="1">
            <a:off x="2838893" y="2477386"/>
            <a:ext cx="499731" cy="317721"/>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56DF1D0-1DAA-48BE-A0CB-4E5B9AE3579D}"/>
              </a:ext>
            </a:extLst>
          </p:cNvPr>
          <p:cNvCxnSpPr>
            <a:cxnSpLocks/>
          </p:cNvCxnSpPr>
          <p:nvPr/>
        </p:nvCxnSpPr>
        <p:spPr>
          <a:xfrm flipH="1">
            <a:off x="2509284" y="1553762"/>
            <a:ext cx="499731" cy="317721"/>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F227EAA-F7CD-44CC-9E6F-D35DFB1FA761}"/>
              </a:ext>
            </a:extLst>
          </p:cNvPr>
          <p:cNvCxnSpPr/>
          <p:nvPr/>
        </p:nvCxnSpPr>
        <p:spPr>
          <a:xfrm flipH="1">
            <a:off x="6087140" y="2412889"/>
            <a:ext cx="499731" cy="317721"/>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1B4A541-6FBC-47AF-9222-B2C3B8D66249}"/>
              </a:ext>
            </a:extLst>
          </p:cNvPr>
          <p:cNvCxnSpPr/>
          <p:nvPr/>
        </p:nvCxnSpPr>
        <p:spPr>
          <a:xfrm flipH="1">
            <a:off x="5923861" y="1431130"/>
            <a:ext cx="499731" cy="317721"/>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7FF0580-B75F-470B-880B-18D07766013D}"/>
              </a:ext>
            </a:extLst>
          </p:cNvPr>
          <p:cNvCxnSpPr>
            <a:cxnSpLocks/>
          </p:cNvCxnSpPr>
          <p:nvPr/>
        </p:nvCxnSpPr>
        <p:spPr>
          <a:xfrm flipV="1">
            <a:off x="3732028" y="3978813"/>
            <a:ext cx="441253" cy="33800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3766E38-A425-49E4-B725-A68F9B083CCF}"/>
              </a:ext>
            </a:extLst>
          </p:cNvPr>
          <p:cNvCxnSpPr>
            <a:cxnSpLocks/>
          </p:cNvCxnSpPr>
          <p:nvPr/>
        </p:nvCxnSpPr>
        <p:spPr>
          <a:xfrm flipV="1">
            <a:off x="603225" y="4046807"/>
            <a:ext cx="356475" cy="540024"/>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9" name="Google Shape;742;p25">
            <a:extLst>
              <a:ext uri="{FF2B5EF4-FFF2-40B4-BE49-F238E27FC236}">
                <a16:creationId xmlns:a16="http://schemas.microsoft.com/office/drawing/2014/main" id="{AE488123-503E-4FA3-8B1D-966DA2C06E3D}"/>
              </a:ext>
            </a:extLst>
          </p:cNvPr>
          <p:cNvSpPr txBox="1"/>
          <p:nvPr/>
        </p:nvSpPr>
        <p:spPr>
          <a:xfrm>
            <a:off x="6702586" y="2032326"/>
            <a:ext cx="2232554" cy="209284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A </a:t>
            </a:r>
            <a:r>
              <a:rPr lang="en-US" sz="1000" dirty="0">
                <a:solidFill>
                  <a:srgbClr val="FFFF00"/>
                </a:solidFill>
              </a:rPr>
              <a:t>48 years old man with </a:t>
            </a:r>
            <a:r>
              <a:rPr lang="en-US" sz="1000" b="0" i="0" u="none" strike="noStrike" cap="none" dirty="0">
                <a:solidFill>
                  <a:srgbClr val="FFFF00"/>
                </a:solidFill>
                <a:latin typeface="Arial"/>
                <a:ea typeface="Arial"/>
                <a:cs typeface="Arial"/>
                <a:sym typeface="Arial"/>
              </a:rPr>
              <a:t>Hodgkin's lymphoma </a:t>
            </a:r>
            <a:r>
              <a:rPr lang="en-US" sz="1000" dirty="0">
                <a:solidFill>
                  <a:srgbClr val="FFFF00"/>
                </a:solidFill>
              </a:rPr>
              <a:t>presenting fever, headache and seizures after 4 days of treatment with </a:t>
            </a:r>
            <a:r>
              <a:rPr lang="en-US" sz="1000" dirty="0" err="1">
                <a:solidFill>
                  <a:srgbClr val="FFFF00"/>
                </a:solidFill>
              </a:rPr>
              <a:t>Blinatumomabe</a:t>
            </a:r>
            <a:r>
              <a:rPr lang="en-US" sz="1000" dirty="0">
                <a:solidFill>
                  <a:srgbClr val="FFFF00"/>
                </a:solidFill>
              </a:rPr>
              <a:t>.</a:t>
            </a:r>
          </a:p>
          <a:p>
            <a:pPr marL="0" marR="0" lvl="0" indent="0" algn="just" rtl="0">
              <a:lnSpc>
                <a:spcPct val="100000"/>
              </a:lnSpc>
              <a:spcBef>
                <a:spcPts val="0"/>
              </a:spcBef>
              <a:spcAft>
                <a:spcPts val="0"/>
              </a:spcAft>
              <a:buNone/>
            </a:pPr>
            <a:endParaRPr lang="en-US" sz="1000" dirty="0">
              <a:solidFill>
                <a:srgbClr val="FFFF00"/>
              </a:solidFill>
            </a:endParaRPr>
          </a:p>
          <a:p>
            <a:pPr marL="0" marR="0" lvl="0" indent="0" algn="just" rtl="0">
              <a:lnSpc>
                <a:spcPct val="100000"/>
              </a:lnSpc>
              <a:spcBef>
                <a:spcPts val="0"/>
              </a:spcBef>
              <a:spcAft>
                <a:spcPts val="0"/>
              </a:spcAft>
              <a:buNone/>
            </a:pPr>
            <a:r>
              <a:rPr lang="en-US" sz="1000" dirty="0">
                <a:solidFill>
                  <a:schemeClr val="bg1"/>
                </a:solidFill>
              </a:rPr>
              <a:t>Axial FLAIR image </a:t>
            </a:r>
            <a:r>
              <a:rPr lang="en-US" sz="1000" dirty="0">
                <a:solidFill>
                  <a:srgbClr val="FFFF00"/>
                </a:solidFill>
              </a:rPr>
              <a:t>(A-arrows) </a:t>
            </a:r>
            <a:r>
              <a:rPr lang="en-US" sz="1000" b="0" i="0" u="none" strike="noStrike" cap="none" dirty="0">
                <a:solidFill>
                  <a:schemeClr val="lt1"/>
                </a:solidFill>
                <a:latin typeface="Arial"/>
                <a:ea typeface="Arial"/>
                <a:cs typeface="Arial"/>
                <a:sym typeface="Arial"/>
              </a:rPr>
              <a:t>demonstrates hyperintensity in frontoparietal sulci and axial T1W-Gd image </a:t>
            </a:r>
            <a:r>
              <a:rPr lang="en-US" sz="1000" b="0" i="0" u="none" strike="noStrike" cap="none" dirty="0">
                <a:solidFill>
                  <a:srgbClr val="FFFF00"/>
                </a:solidFill>
                <a:latin typeface="Arial"/>
                <a:ea typeface="Arial"/>
                <a:cs typeface="Arial"/>
                <a:sym typeface="Arial"/>
              </a:rPr>
              <a:t>(B-arrows) </a:t>
            </a:r>
            <a:r>
              <a:rPr lang="en-US" sz="1000" b="0" i="0" u="none" strike="noStrike" cap="none" dirty="0">
                <a:solidFill>
                  <a:schemeClr val="lt1"/>
                </a:solidFill>
                <a:latin typeface="Arial"/>
                <a:ea typeface="Arial"/>
                <a:cs typeface="Arial"/>
                <a:sym typeface="Arial"/>
              </a:rPr>
              <a:t>reveals leptomeningeal enhancement. The patient’s neurologic symptoms markedly improved after suspension of </a:t>
            </a:r>
            <a:r>
              <a:rPr lang="en-US" sz="1000" dirty="0">
                <a:solidFill>
                  <a:schemeClr val="lt1"/>
                </a:solidFill>
              </a:rPr>
              <a:t>immunotherapy.</a:t>
            </a:r>
            <a:endParaRPr lang="en-US" sz="1000" b="0" i="0" u="none" strike="noStrike" cap="none" dirty="0">
              <a:solidFill>
                <a:schemeClr val="lt1"/>
              </a:solidFill>
              <a:latin typeface="Arial"/>
              <a:ea typeface="Arial"/>
              <a:cs typeface="Arial"/>
              <a:sym typeface="Arial"/>
            </a:endParaRPr>
          </a:p>
        </p:txBody>
      </p:sp>
      <p:pic>
        <p:nvPicPr>
          <p:cNvPr id="20" name="Google Shape;1199;p40">
            <a:extLst>
              <a:ext uri="{FF2B5EF4-FFF2-40B4-BE49-F238E27FC236}">
                <a16:creationId xmlns:a16="http://schemas.microsoft.com/office/drawing/2014/main" id="{6BEF8EE8-C785-42C4-9048-CD8547722F26}"/>
              </a:ext>
            </a:extLst>
          </p:cNvPr>
          <p:cNvPicPr preferRelativeResize="0"/>
          <p:nvPr/>
        </p:nvPicPr>
        <p:blipFill rotWithShape="1">
          <a:blip r:embed="rId4">
            <a:alphaModFix/>
          </a:blip>
          <a:srcRect/>
          <a:stretch/>
        </p:blipFill>
        <p:spPr>
          <a:xfrm>
            <a:off x="102054" y="4686446"/>
            <a:ext cx="271935" cy="271935"/>
          </a:xfrm>
          <a:prstGeom prst="rect">
            <a:avLst/>
          </a:prstGeom>
          <a:noFill/>
          <a:ln>
            <a:noFill/>
          </a:ln>
        </p:spPr>
      </p:pic>
      <p:sp>
        <p:nvSpPr>
          <p:cNvPr id="21" name="Google Shape;1200;p40">
            <a:extLst>
              <a:ext uri="{FF2B5EF4-FFF2-40B4-BE49-F238E27FC236}">
                <a16:creationId xmlns:a16="http://schemas.microsoft.com/office/drawing/2014/main" id="{019906F9-BC49-44BE-B4D2-32D634996BD1}"/>
              </a:ext>
            </a:extLst>
          </p:cNvPr>
          <p:cNvSpPr txBox="1"/>
          <p:nvPr/>
        </p:nvSpPr>
        <p:spPr>
          <a:xfrm>
            <a:off x="95694" y="470581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22" name="Google Shape;1199;p40">
            <a:extLst>
              <a:ext uri="{FF2B5EF4-FFF2-40B4-BE49-F238E27FC236}">
                <a16:creationId xmlns:a16="http://schemas.microsoft.com/office/drawing/2014/main" id="{2A8F5E2B-5D92-477A-817D-7D59A796106E}"/>
              </a:ext>
            </a:extLst>
          </p:cNvPr>
          <p:cNvPicPr preferRelativeResize="0"/>
          <p:nvPr/>
        </p:nvPicPr>
        <p:blipFill rotWithShape="1">
          <a:blip r:embed="rId4">
            <a:alphaModFix/>
          </a:blip>
          <a:srcRect/>
          <a:stretch/>
        </p:blipFill>
        <p:spPr>
          <a:xfrm>
            <a:off x="3495365" y="4686446"/>
            <a:ext cx="271935" cy="271935"/>
          </a:xfrm>
          <a:prstGeom prst="rect">
            <a:avLst/>
          </a:prstGeom>
          <a:noFill/>
          <a:ln>
            <a:noFill/>
          </a:ln>
        </p:spPr>
      </p:pic>
      <p:sp>
        <p:nvSpPr>
          <p:cNvPr id="23" name="Google Shape;1200;p40">
            <a:extLst>
              <a:ext uri="{FF2B5EF4-FFF2-40B4-BE49-F238E27FC236}">
                <a16:creationId xmlns:a16="http://schemas.microsoft.com/office/drawing/2014/main" id="{098C8F44-1CA2-4479-B56A-7A5F50D228FD}"/>
              </a:ext>
            </a:extLst>
          </p:cNvPr>
          <p:cNvSpPr txBox="1"/>
          <p:nvPr/>
        </p:nvSpPr>
        <p:spPr>
          <a:xfrm>
            <a:off x="3489005" y="470581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dirty="0">
                <a:solidFill>
                  <a:schemeClr val="lt1"/>
                </a:solidFill>
              </a:rPr>
              <a:t>B</a:t>
            </a:r>
            <a:endParaRPr sz="1000" b="1"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140424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pic>
        <p:nvPicPr>
          <p:cNvPr id="1225" name="Google Shape;1225;p41" descr="Recorte de Tela"/>
          <p:cNvPicPr preferRelativeResize="0"/>
          <p:nvPr/>
        </p:nvPicPr>
        <p:blipFill rotWithShape="1">
          <a:blip r:embed="rId3">
            <a:alphaModFix/>
          </a:blip>
          <a:srcRect r="4442"/>
          <a:stretch/>
        </p:blipFill>
        <p:spPr>
          <a:xfrm>
            <a:off x="6696257" y="2028073"/>
            <a:ext cx="2334727" cy="2679890"/>
          </a:xfrm>
          <a:prstGeom prst="rect">
            <a:avLst/>
          </a:prstGeom>
          <a:noFill/>
          <a:ln>
            <a:noFill/>
          </a:ln>
        </p:spPr>
      </p:pic>
      <p:pic>
        <p:nvPicPr>
          <p:cNvPr id="1226" name="Google Shape;1226;p41" descr="Recorte de Tela"/>
          <p:cNvPicPr preferRelativeResize="0"/>
          <p:nvPr/>
        </p:nvPicPr>
        <p:blipFill rotWithShape="1">
          <a:blip r:embed="rId4">
            <a:alphaModFix/>
          </a:blip>
          <a:srcRect/>
          <a:stretch/>
        </p:blipFill>
        <p:spPr>
          <a:xfrm>
            <a:off x="4436467" y="2028073"/>
            <a:ext cx="2321434" cy="2679890"/>
          </a:xfrm>
          <a:prstGeom prst="rect">
            <a:avLst/>
          </a:prstGeom>
          <a:noFill/>
          <a:ln>
            <a:noFill/>
          </a:ln>
        </p:spPr>
      </p:pic>
      <p:sp>
        <p:nvSpPr>
          <p:cNvPr id="1227" name="Google Shape;1227;p41"/>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dirty="0">
                <a:solidFill>
                  <a:schemeClr val="lt1"/>
                </a:solidFill>
                <a:latin typeface="Arial"/>
                <a:ea typeface="Arial"/>
                <a:cs typeface="Arial"/>
                <a:sym typeface="Arial"/>
              </a:rPr>
              <a:t>Immunotherapy :</a:t>
            </a:r>
            <a:r>
              <a:rPr lang="en-US" sz="2200" b="1" i="0" u="none" strike="noStrike" cap="none" dirty="0">
                <a:solidFill>
                  <a:srgbClr val="A4C2F4"/>
                </a:solidFill>
                <a:latin typeface="Arial"/>
                <a:ea typeface="Arial"/>
                <a:cs typeface="Arial"/>
                <a:sym typeface="Arial"/>
              </a:rPr>
              <a:t> Nivolumab-induced Encephalitis</a:t>
            </a:r>
            <a:endParaRPr sz="2200" b="1" i="0" u="none" strike="noStrike" cap="none" dirty="0">
              <a:solidFill>
                <a:srgbClr val="A4C2F4"/>
              </a:solidFill>
              <a:latin typeface="Arial"/>
              <a:ea typeface="Arial"/>
              <a:cs typeface="Arial"/>
              <a:sym typeface="Arial"/>
            </a:endParaRPr>
          </a:p>
        </p:txBody>
      </p:sp>
      <p:sp>
        <p:nvSpPr>
          <p:cNvPr id="1228" name="Google Shape;1228;p41"/>
          <p:cNvSpPr txBox="1"/>
          <p:nvPr/>
        </p:nvSpPr>
        <p:spPr>
          <a:xfrm>
            <a:off x="100351" y="761753"/>
            <a:ext cx="8827892" cy="95406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dirty="0">
                <a:solidFill>
                  <a:srgbClr val="FFFF00"/>
                </a:solidFill>
                <a:latin typeface="Arial"/>
                <a:ea typeface="Arial"/>
                <a:cs typeface="Arial"/>
                <a:sym typeface="Arial"/>
              </a:rPr>
              <a:t>72 years old man with metastatic renal cell carcinoma treated with nivolumab presenting with reduced levels of consciousness and confusion. </a:t>
            </a:r>
            <a:r>
              <a:rPr lang="en-US" sz="1400" b="0" i="0" u="none" strike="noStrike" cap="none" dirty="0">
                <a:solidFill>
                  <a:schemeClr val="lt1"/>
                </a:solidFill>
                <a:latin typeface="Arial"/>
                <a:ea typeface="Arial"/>
                <a:cs typeface="Arial"/>
                <a:sym typeface="Arial"/>
              </a:rPr>
              <a:t>Axial FLAIR images </a:t>
            </a:r>
            <a:r>
              <a:rPr lang="en-US" sz="1400" b="0" i="0" u="none" strike="noStrike" cap="none" dirty="0">
                <a:solidFill>
                  <a:srgbClr val="FFFF00"/>
                </a:solidFill>
                <a:latin typeface="Arial"/>
                <a:ea typeface="Arial"/>
                <a:cs typeface="Arial"/>
                <a:sym typeface="Arial"/>
              </a:rPr>
              <a:t>(A and B) </a:t>
            </a:r>
            <a:r>
              <a:rPr lang="en-US" sz="1400" b="0" i="0" u="none" strike="noStrike" cap="none" dirty="0">
                <a:solidFill>
                  <a:schemeClr val="lt1"/>
                </a:solidFill>
                <a:latin typeface="Arial"/>
                <a:ea typeface="Arial"/>
                <a:cs typeface="Arial"/>
                <a:sym typeface="Arial"/>
              </a:rPr>
              <a:t>and T2WI </a:t>
            </a:r>
            <a:r>
              <a:rPr lang="en-US" sz="1400" b="0" i="0" u="none" strike="noStrike" cap="none" dirty="0">
                <a:solidFill>
                  <a:srgbClr val="FFFF00"/>
                </a:solidFill>
                <a:latin typeface="Arial"/>
                <a:ea typeface="Arial"/>
                <a:cs typeface="Arial"/>
                <a:sym typeface="Arial"/>
              </a:rPr>
              <a:t>(C) </a:t>
            </a:r>
            <a:r>
              <a:rPr lang="en-US" sz="1400" b="0" i="0" u="none" strike="noStrike" cap="none" dirty="0">
                <a:solidFill>
                  <a:schemeClr val="lt1"/>
                </a:solidFill>
                <a:latin typeface="Arial"/>
                <a:ea typeface="Arial"/>
                <a:cs typeface="Arial"/>
                <a:sym typeface="Arial"/>
              </a:rPr>
              <a:t>show hyperintensity in the bilateral basal ganglia, more evident in the left </a:t>
            </a:r>
            <a:r>
              <a:rPr lang="en-US" sz="1400" b="0" i="0" u="none" strike="noStrike" cap="none" dirty="0">
                <a:solidFill>
                  <a:srgbClr val="FF0000"/>
                </a:solidFill>
                <a:latin typeface="Arial"/>
                <a:ea typeface="Arial"/>
                <a:cs typeface="Arial"/>
                <a:sym typeface="Arial"/>
              </a:rPr>
              <a:t>(red-arrows). </a:t>
            </a:r>
            <a:r>
              <a:rPr lang="en-US" dirty="0">
                <a:solidFill>
                  <a:schemeClr val="bg1"/>
                </a:solidFill>
              </a:rPr>
              <a:t>Axial T1W-Gd image </a:t>
            </a:r>
            <a:r>
              <a:rPr lang="en-US" dirty="0">
                <a:solidFill>
                  <a:srgbClr val="FFFF00"/>
                </a:solidFill>
              </a:rPr>
              <a:t>(D)</a:t>
            </a:r>
            <a:r>
              <a:rPr lang="en-US" dirty="0">
                <a:solidFill>
                  <a:schemeClr val="bg1"/>
                </a:solidFill>
              </a:rPr>
              <a:t> show absence  of contrast-enhanced areas. The patient’s neurologic symptoms improved after suspension of immunotherapy.</a:t>
            </a:r>
            <a:endParaRPr sz="1400" b="0" i="0" u="none" strike="noStrike" cap="none" dirty="0">
              <a:solidFill>
                <a:schemeClr val="bg1"/>
              </a:solidFill>
              <a:latin typeface="Arial"/>
              <a:ea typeface="Arial"/>
              <a:cs typeface="Arial"/>
              <a:sym typeface="Arial"/>
            </a:endParaRPr>
          </a:p>
        </p:txBody>
      </p:sp>
      <p:pic>
        <p:nvPicPr>
          <p:cNvPr id="1229" name="Google Shape;1229;p41" descr="Recorte de Tela"/>
          <p:cNvPicPr preferRelativeResize="0"/>
          <p:nvPr/>
        </p:nvPicPr>
        <p:blipFill rotWithShape="1">
          <a:blip r:embed="rId5">
            <a:alphaModFix/>
          </a:blip>
          <a:srcRect/>
          <a:stretch/>
        </p:blipFill>
        <p:spPr>
          <a:xfrm>
            <a:off x="124246" y="2028073"/>
            <a:ext cx="2244304" cy="2679890"/>
          </a:xfrm>
          <a:prstGeom prst="rect">
            <a:avLst/>
          </a:prstGeom>
          <a:noFill/>
          <a:ln>
            <a:noFill/>
          </a:ln>
        </p:spPr>
      </p:pic>
      <p:pic>
        <p:nvPicPr>
          <p:cNvPr id="1230" name="Google Shape;1230;p41" descr="Recorte de Tela"/>
          <p:cNvPicPr preferRelativeResize="0"/>
          <p:nvPr/>
        </p:nvPicPr>
        <p:blipFill rotWithShape="1">
          <a:blip r:embed="rId6">
            <a:alphaModFix/>
          </a:blip>
          <a:srcRect/>
          <a:stretch/>
        </p:blipFill>
        <p:spPr>
          <a:xfrm>
            <a:off x="2312211" y="2028073"/>
            <a:ext cx="2196081" cy="2679890"/>
          </a:xfrm>
          <a:prstGeom prst="rect">
            <a:avLst/>
          </a:prstGeom>
          <a:noFill/>
          <a:ln>
            <a:noFill/>
          </a:ln>
        </p:spPr>
      </p:pic>
      <p:pic>
        <p:nvPicPr>
          <p:cNvPr id="1231" name="Google Shape;1231;p41"/>
          <p:cNvPicPr preferRelativeResize="0"/>
          <p:nvPr/>
        </p:nvPicPr>
        <p:blipFill rotWithShape="1">
          <a:blip r:embed="rId7">
            <a:alphaModFix/>
          </a:blip>
          <a:srcRect/>
          <a:stretch/>
        </p:blipFill>
        <p:spPr>
          <a:xfrm>
            <a:off x="106711" y="4442295"/>
            <a:ext cx="271935" cy="271935"/>
          </a:xfrm>
          <a:prstGeom prst="rect">
            <a:avLst/>
          </a:prstGeom>
          <a:noFill/>
          <a:ln>
            <a:noFill/>
          </a:ln>
        </p:spPr>
      </p:pic>
      <p:sp>
        <p:nvSpPr>
          <p:cNvPr id="1232" name="Google Shape;1232;p41"/>
          <p:cNvSpPr txBox="1"/>
          <p:nvPr/>
        </p:nvSpPr>
        <p:spPr>
          <a:xfrm>
            <a:off x="100351" y="446166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1233" name="Google Shape;1233;p41"/>
          <p:cNvPicPr preferRelativeResize="0"/>
          <p:nvPr/>
        </p:nvPicPr>
        <p:blipFill rotWithShape="1">
          <a:blip r:embed="rId7">
            <a:alphaModFix/>
          </a:blip>
          <a:srcRect/>
          <a:stretch/>
        </p:blipFill>
        <p:spPr>
          <a:xfrm>
            <a:off x="2253245" y="4442295"/>
            <a:ext cx="271935" cy="271935"/>
          </a:xfrm>
          <a:prstGeom prst="rect">
            <a:avLst/>
          </a:prstGeom>
          <a:noFill/>
          <a:ln>
            <a:noFill/>
          </a:ln>
        </p:spPr>
      </p:pic>
      <p:sp>
        <p:nvSpPr>
          <p:cNvPr id="1234" name="Google Shape;1234;p41"/>
          <p:cNvSpPr txBox="1"/>
          <p:nvPr/>
        </p:nvSpPr>
        <p:spPr>
          <a:xfrm>
            <a:off x="2246885" y="446166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1235" name="Google Shape;1235;p41"/>
          <p:cNvPicPr preferRelativeResize="0"/>
          <p:nvPr/>
        </p:nvPicPr>
        <p:blipFill rotWithShape="1">
          <a:blip r:embed="rId7">
            <a:alphaModFix/>
          </a:blip>
          <a:srcRect/>
          <a:stretch/>
        </p:blipFill>
        <p:spPr>
          <a:xfrm>
            <a:off x="4460257" y="4442295"/>
            <a:ext cx="271935" cy="271935"/>
          </a:xfrm>
          <a:prstGeom prst="rect">
            <a:avLst/>
          </a:prstGeom>
          <a:noFill/>
          <a:ln>
            <a:noFill/>
          </a:ln>
        </p:spPr>
      </p:pic>
      <p:sp>
        <p:nvSpPr>
          <p:cNvPr id="1236" name="Google Shape;1236;p41"/>
          <p:cNvSpPr txBox="1"/>
          <p:nvPr/>
        </p:nvSpPr>
        <p:spPr>
          <a:xfrm>
            <a:off x="4453897" y="446166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1237" name="Google Shape;1237;p41"/>
          <p:cNvPicPr preferRelativeResize="0"/>
          <p:nvPr/>
        </p:nvPicPr>
        <p:blipFill rotWithShape="1">
          <a:blip r:embed="rId7">
            <a:alphaModFix/>
          </a:blip>
          <a:srcRect/>
          <a:stretch/>
        </p:blipFill>
        <p:spPr>
          <a:xfrm>
            <a:off x="6770621" y="4442295"/>
            <a:ext cx="271935" cy="271935"/>
          </a:xfrm>
          <a:prstGeom prst="rect">
            <a:avLst/>
          </a:prstGeom>
          <a:noFill/>
          <a:ln>
            <a:noFill/>
          </a:ln>
        </p:spPr>
      </p:pic>
      <p:sp>
        <p:nvSpPr>
          <p:cNvPr id="1238" name="Google Shape;1238;p41"/>
          <p:cNvSpPr txBox="1"/>
          <p:nvPr/>
        </p:nvSpPr>
        <p:spPr>
          <a:xfrm>
            <a:off x="6764261" y="446166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cxnSp>
        <p:nvCxnSpPr>
          <p:cNvPr id="1239" name="Google Shape;1239;p41"/>
          <p:cNvCxnSpPr/>
          <p:nvPr/>
        </p:nvCxnSpPr>
        <p:spPr>
          <a:xfrm flipH="1">
            <a:off x="3883631" y="3207590"/>
            <a:ext cx="312331" cy="166390"/>
          </a:xfrm>
          <a:prstGeom prst="straightConnector1">
            <a:avLst/>
          </a:prstGeom>
          <a:noFill/>
          <a:ln w="9525" cap="flat" cmpd="sng">
            <a:solidFill>
              <a:srgbClr val="FF0000"/>
            </a:solidFill>
            <a:prstDash val="solid"/>
            <a:round/>
            <a:headEnd type="none" w="sm" len="sm"/>
            <a:tailEnd type="triangle" w="med" len="med"/>
          </a:ln>
        </p:spPr>
      </p:cxnSp>
      <p:cxnSp>
        <p:nvCxnSpPr>
          <p:cNvPr id="1240" name="Google Shape;1240;p41"/>
          <p:cNvCxnSpPr/>
          <p:nvPr/>
        </p:nvCxnSpPr>
        <p:spPr>
          <a:xfrm flipH="1">
            <a:off x="1723462" y="3207590"/>
            <a:ext cx="312331" cy="166390"/>
          </a:xfrm>
          <a:prstGeom prst="straightConnector1">
            <a:avLst/>
          </a:prstGeom>
          <a:noFill/>
          <a:ln w="9525" cap="flat" cmpd="sng">
            <a:solidFill>
              <a:srgbClr val="FF0000"/>
            </a:solidFill>
            <a:prstDash val="solid"/>
            <a:round/>
            <a:headEnd type="none" w="sm" len="sm"/>
            <a:tailEnd type="triangle" w="med" len="med"/>
          </a:ln>
        </p:spPr>
      </p:cxnSp>
      <p:pic>
        <p:nvPicPr>
          <p:cNvPr id="20" name="Google Shape;1247;p42">
            <a:extLst>
              <a:ext uri="{FF2B5EF4-FFF2-40B4-BE49-F238E27FC236}">
                <a16:creationId xmlns:a16="http://schemas.microsoft.com/office/drawing/2014/main" id="{E627FFBC-E78C-43E5-BE3E-4EFA04C0A1AE}"/>
              </a:ext>
            </a:extLst>
          </p:cNvPr>
          <p:cNvPicPr preferRelativeResize="0"/>
          <p:nvPr/>
        </p:nvPicPr>
        <p:blipFill rotWithShape="1">
          <a:blip r:embed="rId8">
            <a:alphaModFix/>
          </a:blip>
          <a:srcRect l="61184" t="23399" r="13512" b="22001"/>
          <a:stretch/>
        </p:blipFill>
        <p:spPr>
          <a:xfrm rot="202912">
            <a:off x="118156" y="843443"/>
            <a:ext cx="3382884" cy="4105772"/>
          </a:xfrm>
          <a:prstGeom prst="ellipse">
            <a:avLst/>
          </a:prstGeom>
          <a:noFill/>
          <a:ln>
            <a:noFill/>
          </a:ln>
        </p:spPr>
      </p:pic>
      <p:pic>
        <p:nvPicPr>
          <p:cNvPr id="21" name="Google Shape;1248;p42">
            <a:extLst>
              <a:ext uri="{FF2B5EF4-FFF2-40B4-BE49-F238E27FC236}">
                <a16:creationId xmlns:a16="http://schemas.microsoft.com/office/drawing/2014/main" id="{DB2D8614-6917-4DDA-9886-7D1624D17863}"/>
              </a:ext>
            </a:extLst>
          </p:cNvPr>
          <p:cNvPicPr preferRelativeResize="0"/>
          <p:nvPr/>
        </p:nvPicPr>
        <p:blipFill rotWithShape="1">
          <a:blip r:embed="rId9">
            <a:alphaModFix/>
          </a:blip>
          <a:srcRect l="60635" t="24096" r="12740" b="20600"/>
          <a:stretch/>
        </p:blipFill>
        <p:spPr>
          <a:xfrm rot="202912">
            <a:off x="3566216" y="837965"/>
            <a:ext cx="3515309" cy="4107344"/>
          </a:xfrm>
          <a:prstGeom prst="ellipse">
            <a:avLst/>
          </a:prstGeom>
          <a:noFill/>
          <a:ln>
            <a:noFill/>
          </a:ln>
        </p:spPr>
      </p:pic>
      <p:sp>
        <p:nvSpPr>
          <p:cNvPr id="22" name="Google Shape;1249;p42">
            <a:extLst>
              <a:ext uri="{FF2B5EF4-FFF2-40B4-BE49-F238E27FC236}">
                <a16:creationId xmlns:a16="http://schemas.microsoft.com/office/drawing/2014/main" id="{C2054AC0-8125-42E8-B1D0-F191EEA91C01}"/>
              </a:ext>
            </a:extLst>
          </p:cNvPr>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dirty="0">
                <a:solidFill>
                  <a:schemeClr val="lt1"/>
                </a:solidFill>
                <a:latin typeface="Arial"/>
                <a:ea typeface="Arial"/>
                <a:cs typeface="Arial"/>
                <a:sym typeface="Arial"/>
              </a:rPr>
              <a:t>Immunotherapy :  </a:t>
            </a:r>
            <a:r>
              <a:rPr lang="en-US" sz="2200" b="1" i="0" u="none" strike="noStrike" cap="none" dirty="0">
                <a:solidFill>
                  <a:srgbClr val="A4C2F4"/>
                </a:solidFill>
                <a:latin typeface="Arial"/>
                <a:ea typeface="Arial"/>
                <a:cs typeface="Arial"/>
                <a:sym typeface="Arial"/>
              </a:rPr>
              <a:t> PRES</a:t>
            </a:r>
            <a:endParaRPr sz="2200" b="1" i="0" u="none" strike="noStrike" cap="none" dirty="0">
              <a:solidFill>
                <a:srgbClr val="A4C2F4"/>
              </a:solidFill>
              <a:latin typeface="Arial"/>
              <a:ea typeface="Arial"/>
              <a:cs typeface="Arial"/>
              <a:sym typeface="Arial"/>
            </a:endParaRPr>
          </a:p>
        </p:txBody>
      </p:sp>
      <p:sp>
        <p:nvSpPr>
          <p:cNvPr id="23" name="Google Shape;1250;p42">
            <a:extLst>
              <a:ext uri="{FF2B5EF4-FFF2-40B4-BE49-F238E27FC236}">
                <a16:creationId xmlns:a16="http://schemas.microsoft.com/office/drawing/2014/main" id="{1F76191F-2C25-45AC-B7E5-64478CE15852}"/>
              </a:ext>
            </a:extLst>
          </p:cNvPr>
          <p:cNvSpPr txBox="1"/>
          <p:nvPr/>
        </p:nvSpPr>
        <p:spPr>
          <a:xfrm>
            <a:off x="6631969" y="737855"/>
            <a:ext cx="2403231" cy="8309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200" b="0" i="0" u="none" strike="noStrike" cap="none" dirty="0">
                <a:solidFill>
                  <a:schemeClr val="accent6"/>
                </a:solidFill>
                <a:latin typeface="Arial"/>
                <a:ea typeface="Arial"/>
                <a:cs typeface="Arial"/>
                <a:sym typeface="Arial"/>
              </a:rPr>
              <a:t>69 years old man with lung cancer </a:t>
            </a:r>
            <a:r>
              <a:rPr lang="en-US" sz="1200" b="0" i="0" u="none" strike="noStrike" cap="none" dirty="0">
                <a:solidFill>
                  <a:srgbClr val="FFFF00"/>
                </a:solidFill>
                <a:latin typeface="Arial"/>
                <a:ea typeface="Arial"/>
                <a:cs typeface="Arial"/>
                <a:sym typeface="Arial"/>
              </a:rPr>
              <a:t>treated with </a:t>
            </a:r>
            <a:r>
              <a:rPr lang="en-US" sz="1200" b="0" i="0" u="none" strike="noStrike" cap="none" dirty="0">
                <a:solidFill>
                  <a:schemeClr val="accent6"/>
                </a:solidFill>
                <a:latin typeface="Arial"/>
                <a:ea typeface="Arial"/>
                <a:cs typeface="Arial"/>
                <a:sym typeface="Arial"/>
              </a:rPr>
              <a:t>pembrolizumab</a:t>
            </a:r>
            <a:r>
              <a:rPr lang="en-US" sz="1200" b="0" i="0" u="none" strike="noStrike" cap="none" dirty="0">
                <a:solidFill>
                  <a:srgbClr val="FFFF00"/>
                </a:solidFill>
                <a:latin typeface="Arial"/>
                <a:ea typeface="Arial"/>
                <a:cs typeface="Arial"/>
                <a:sym typeface="Arial"/>
              </a:rPr>
              <a:t> presenting </a:t>
            </a:r>
            <a:r>
              <a:rPr lang="en-US" sz="1200" b="0" i="0" u="none" strike="noStrike" cap="none" dirty="0">
                <a:solidFill>
                  <a:schemeClr val="accent6"/>
                </a:solidFill>
                <a:latin typeface="Arial"/>
                <a:ea typeface="Arial"/>
                <a:cs typeface="Arial"/>
                <a:sym typeface="Arial"/>
              </a:rPr>
              <a:t>intense headache. </a:t>
            </a:r>
            <a:endParaRPr sz="1200" b="0" i="0" u="none" strike="noStrike" cap="none" dirty="0">
              <a:solidFill>
                <a:schemeClr val="lt1"/>
              </a:solidFill>
              <a:latin typeface="Arial"/>
              <a:ea typeface="Arial"/>
              <a:cs typeface="Arial"/>
              <a:sym typeface="Arial"/>
            </a:endParaRPr>
          </a:p>
        </p:txBody>
      </p:sp>
      <p:sp>
        <p:nvSpPr>
          <p:cNvPr id="24" name="Google Shape;1251;p42">
            <a:extLst>
              <a:ext uri="{FF2B5EF4-FFF2-40B4-BE49-F238E27FC236}">
                <a16:creationId xmlns:a16="http://schemas.microsoft.com/office/drawing/2014/main" id="{E7FC87FB-5C34-47BD-8172-84EF5EE85BFB}"/>
              </a:ext>
            </a:extLst>
          </p:cNvPr>
          <p:cNvSpPr txBox="1"/>
          <p:nvPr/>
        </p:nvSpPr>
        <p:spPr>
          <a:xfrm>
            <a:off x="6849646" y="3845130"/>
            <a:ext cx="2185554"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200" b="0" i="0" u="none" strike="noStrike" cap="none" dirty="0">
                <a:solidFill>
                  <a:schemeClr val="lt1"/>
                </a:solidFill>
                <a:latin typeface="Arial"/>
                <a:ea typeface="Arial"/>
                <a:cs typeface="Arial"/>
                <a:sym typeface="Arial"/>
              </a:rPr>
              <a:t>Axial FLAIR images </a:t>
            </a:r>
            <a:r>
              <a:rPr lang="en-US" sz="1200" b="0" i="0" u="none" strike="noStrike" cap="none" dirty="0">
                <a:solidFill>
                  <a:srgbClr val="FFFF00"/>
                </a:solidFill>
                <a:latin typeface="Arial"/>
                <a:ea typeface="Arial"/>
                <a:cs typeface="Arial"/>
                <a:sym typeface="Arial"/>
              </a:rPr>
              <a:t>(A and B) </a:t>
            </a:r>
            <a:r>
              <a:rPr lang="en-US" sz="1200" b="0" i="0" u="none" strike="noStrike" cap="none" dirty="0">
                <a:solidFill>
                  <a:schemeClr val="lt1"/>
                </a:solidFill>
                <a:latin typeface="Arial"/>
                <a:ea typeface="Arial"/>
                <a:cs typeface="Arial"/>
                <a:sym typeface="Arial"/>
              </a:rPr>
              <a:t>shows symmetrical and bilateral parieto-occipital vasogenic edema. There is also hyperintensity in both  thalami </a:t>
            </a:r>
            <a:r>
              <a:rPr lang="en-US" sz="1200" b="0" i="0" u="none" strike="noStrike" cap="none" dirty="0">
                <a:solidFill>
                  <a:srgbClr val="FFFF00"/>
                </a:solidFill>
                <a:latin typeface="Arial"/>
                <a:ea typeface="Arial"/>
                <a:cs typeface="Arial"/>
                <a:sym typeface="Arial"/>
              </a:rPr>
              <a:t>(B-arrows).</a:t>
            </a:r>
            <a:endParaRPr sz="1200" b="0" i="0" u="none" strike="noStrike" cap="none" dirty="0">
              <a:solidFill>
                <a:srgbClr val="FFFF00"/>
              </a:solidFill>
              <a:latin typeface="Arial"/>
              <a:ea typeface="Arial"/>
              <a:cs typeface="Arial"/>
              <a:sym typeface="Arial"/>
            </a:endParaRPr>
          </a:p>
        </p:txBody>
      </p:sp>
      <p:cxnSp>
        <p:nvCxnSpPr>
          <p:cNvPr id="25" name="Google Shape;1252;p42">
            <a:extLst>
              <a:ext uri="{FF2B5EF4-FFF2-40B4-BE49-F238E27FC236}">
                <a16:creationId xmlns:a16="http://schemas.microsoft.com/office/drawing/2014/main" id="{AD19AB2A-6BAD-4A0D-A4B8-1B30EA3E83FF}"/>
              </a:ext>
            </a:extLst>
          </p:cNvPr>
          <p:cNvCxnSpPr/>
          <p:nvPr/>
        </p:nvCxnSpPr>
        <p:spPr>
          <a:xfrm rot="10800000">
            <a:off x="5826369" y="2985422"/>
            <a:ext cx="539262" cy="0"/>
          </a:xfrm>
          <a:prstGeom prst="straightConnector1">
            <a:avLst/>
          </a:prstGeom>
          <a:noFill/>
          <a:ln w="9525" cap="flat" cmpd="sng">
            <a:solidFill>
              <a:srgbClr val="FFFF00"/>
            </a:solidFill>
            <a:prstDash val="solid"/>
            <a:round/>
            <a:headEnd type="none" w="sm" len="sm"/>
            <a:tailEnd type="triangle" w="med" len="med"/>
          </a:ln>
        </p:spPr>
      </p:cxnSp>
      <p:cxnSp>
        <p:nvCxnSpPr>
          <p:cNvPr id="26" name="Google Shape;1253;p42">
            <a:extLst>
              <a:ext uri="{FF2B5EF4-FFF2-40B4-BE49-F238E27FC236}">
                <a16:creationId xmlns:a16="http://schemas.microsoft.com/office/drawing/2014/main" id="{954BE1A8-91AD-4373-8E51-F9BD435296A8}"/>
              </a:ext>
            </a:extLst>
          </p:cNvPr>
          <p:cNvCxnSpPr/>
          <p:nvPr/>
        </p:nvCxnSpPr>
        <p:spPr>
          <a:xfrm>
            <a:off x="4138246" y="2985422"/>
            <a:ext cx="539262" cy="0"/>
          </a:xfrm>
          <a:prstGeom prst="straightConnector1">
            <a:avLst/>
          </a:prstGeom>
          <a:noFill/>
          <a:ln w="9525" cap="flat" cmpd="sng">
            <a:solidFill>
              <a:srgbClr val="FFFF00"/>
            </a:solidFill>
            <a:prstDash val="solid"/>
            <a:round/>
            <a:headEnd type="none" w="sm" len="sm"/>
            <a:tailEnd type="triangle" w="med" len="med"/>
          </a:ln>
        </p:spPr>
      </p:cxnSp>
      <p:pic>
        <p:nvPicPr>
          <p:cNvPr id="27" name="Google Shape;1254;p42">
            <a:extLst>
              <a:ext uri="{FF2B5EF4-FFF2-40B4-BE49-F238E27FC236}">
                <a16:creationId xmlns:a16="http://schemas.microsoft.com/office/drawing/2014/main" id="{D490BCB8-3F43-483A-8F75-049827075924}"/>
              </a:ext>
            </a:extLst>
          </p:cNvPr>
          <p:cNvPicPr preferRelativeResize="0"/>
          <p:nvPr/>
        </p:nvPicPr>
        <p:blipFill rotWithShape="1">
          <a:blip r:embed="rId7">
            <a:alphaModFix/>
          </a:blip>
          <a:srcRect/>
          <a:stretch/>
        </p:blipFill>
        <p:spPr>
          <a:xfrm>
            <a:off x="84839" y="4720786"/>
            <a:ext cx="271935" cy="271935"/>
          </a:xfrm>
          <a:prstGeom prst="rect">
            <a:avLst/>
          </a:prstGeom>
          <a:noFill/>
          <a:ln>
            <a:noFill/>
          </a:ln>
        </p:spPr>
      </p:pic>
      <p:sp>
        <p:nvSpPr>
          <p:cNvPr id="28" name="Google Shape;1255;p42">
            <a:extLst>
              <a:ext uri="{FF2B5EF4-FFF2-40B4-BE49-F238E27FC236}">
                <a16:creationId xmlns:a16="http://schemas.microsoft.com/office/drawing/2014/main" id="{451BA282-598E-46DF-8DDE-5BAAA6F75797}"/>
              </a:ext>
            </a:extLst>
          </p:cNvPr>
          <p:cNvSpPr txBox="1"/>
          <p:nvPr/>
        </p:nvSpPr>
        <p:spPr>
          <a:xfrm>
            <a:off x="78479" y="474015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29" name="Google Shape;1256;p42">
            <a:extLst>
              <a:ext uri="{FF2B5EF4-FFF2-40B4-BE49-F238E27FC236}">
                <a16:creationId xmlns:a16="http://schemas.microsoft.com/office/drawing/2014/main" id="{1CDDD63E-D2C7-4C69-A08F-7125BCE66661}"/>
              </a:ext>
            </a:extLst>
          </p:cNvPr>
          <p:cNvPicPr preferRelativeResize="0"/>
          <p:nvPr/>
        </p:nvPicPr>
        <p:blipFill rotWithShape="1">
          <a:blip r:embed="rId7">
            <a:alphaModFix/>
          </a:blip>
          <a:srcRect/>
          <a:stretch/>
        </p:blipFill>
        <p:spPr>
          <a:xfrm>
            <a:off x="3625556" y="4720786"/>
            <a:ext cx="271935" cy="271935"/>
          </a:xfrm>
          <a:prstGeom prst="rect">
            <a:avLst/>
          </a:prstGeom>
          <a:noFill/>
          <a:ln>
            <a:noFill/>
          </a:ln>
        </p:spPr>
      </p:pic>
      <p:sp>
        <p:nvSpPr>
          <p:cNvPr id="30" name="Google Shape;1257;p42">
            <a:extLst>
              <a:ext uri="{FF2B5EF4-FFF2-40B4-BE49-F238E27FC236}">
                <a16:creationId xmlns:a16="http://schemas.microsoft.com/office/drawing/2014/main" id="{11C5BF22-6585-4188-B053-68B96D8F3130}"/>
              </a:ext>
            </a:extLst>
          </p:cNvPr>
          <p:cNvSpPr txBox="1"/>
          <p:nvPr/>
        </p:nvSpPr>
        <p:spPr>
          <a:xfrm>
            <a:off x="3619196" y="474015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92472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4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225"/>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226"/>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227"/>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228"/>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229"/>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230"/>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231"/>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23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233"/>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234"/>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235"/>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236"/>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237"/>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1238"/>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239"/>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240"/>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6"/>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2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7" grpId="0"/>
      <p:bldP spid="1227" grpId="1"/>
      <p:bldP spid="1228" grpId="0"/>
      <p:bldP spid="1228" grpId="1"/>
      <p:bldP spid="1232" grpId="0"/>
      <p:bldP spid="1232" grpId="1"/>
      <p:bldP spid="1234" grpId="0"/>
      <p:bldP spid="1234" grpId="1"/>
      <p:bldP spid="1236" grpId="0"/>
      <p:bldP spid="1236" grpId="1"/>
      <p:bldP spid="1238" grpId="0"/>
      <p:bldP spid="1238" grpId="1"/>
      <p:bldP spid="22" grpId="0"/>
      <p:bldP spid="23" grpId="0"/>
      <p:bldP spid="24" grpId="0"/>
      <p:bldP spid="28"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pic>
        <p:nvPicPr>
          <p:cNvPr id="1262" name="Google Shape;1262;p43"/>
          <p:cNvPicPr preferRelativeResize="0"/>
          <p:nvPr/>
        </p:nvPicPr>
        <p:blipFill rotWithShape="1">
          <a:blip r:embed="rId3">
            <a:alphaModFix/>
          </a:blip>
          <a:srcRect l="6385" t="12778" r="6727" b="14167"/>
          <a:stretch/>
        </p:blipFill>
        <p:spPr>
          <a:xfrm>
            <a:off x="321012" y="1274322"/>
            <a:ext cx="8453337" cy="2373549"/>
          </a:xfrm>
          <a:prstGeom prst="rect">
            <a:avLst/>
          </a:prstGeom>
          <a:noFill/>
          <a:ln>
            <a:noFill/>
          </a:ln>
        </p:spPr>
      </p:pic>
      <p:sp>
        <p:nvSpPr>
          <p:cNvPr id="1263" name="Google Shape;1263;p43"/>
          <p:cNvSpPr txBox="1"/>
          <p:nvPr/>
        </p:nvSpPr>
        <p:spPr>
          <a:xfrm>
            <a:off x="535040" y="2009775"/>
            <a:ext cx="8027935" cy="1107965"/>
          </a:xfrm>
          <a:prstGeom prst="rect">
            <a:avLst/>
          </a:prstGeom>
          <a:noFill/>
          <a:ln>
            <a:noFill/>
          </a:ln>
        </p:spPr>
        <p:txBody>
          <a:bodyPr spcFirstLastPara="1" wrap="square" lIns="91425" tIns="91425" rIns="91425" bIns="91425" anchor="t" anchorCtr="0">
            <a:spAutoFit/>
          </a:bodyPr>
          <a:lstStyle/>
          <a:p>
            <a:pPr marL="146050" marR="0" lvl="0" indent="0" algn="ctr" rtl="0">
              <a:lnSpc>
                <a:spcPct val="100000"/>
              </a:lnSpc>
              <a:spcBef>
                <a:spcPts val="0"/>
              </a:spcBef>
              <a:spcAft>
                <a:spcPts val="0"/>
              </a:spcAft>
              <a:buNone/>
            </a:pPr>
            <a:r>
              <a:rPr lang="en-US" sz="6000" b="0" i="1" u="none" strike="noStrike" cap="none">
                <a:solidFill>
                  <a:srgbClr val="FFFFFF"/>
                </a:solidFill>
                <a:latin typeface="Arial"/>
                <a:ea typeface="Arial"/>
                <a:cs typeface="Arial"/>
                <a:sym typeface="Arial"/>
              </a:rPr>
              <a:t>MULTIFACTORIAL</a:t>
            </a:r>
            <a:endParaRPr/>
          </a:p>
        </p:txBody>
      </p:sp>
      <p:sp>
        <p:nvSpPr>
          <p:cNvPr id="4" name="Google Shape;1268;p44">
            <a:extLst>
              <a:ext uri="{FF2B5EF4-FFF2-40B4-BE49-F238E27FC236}">
                <a16:creationId xmlns:a16="http://schemas.microsoft.com/office/drawing/2014/main" id="{DB857CC7-1301-43AD-A047-3D505C2A233C}"/>
              </a:ext>
            </a:extLst>
          </p:cNvPr>
          <p:cNvSpPr/>
          <p:nvPr/>
        </p:nvSpPr>
        <p:spPr>
          <a:xfrm>
            <a:off x="285266" y="678572"/>
            <a:ext cx="8550000" cy="750836"/>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50000"/>
              </a:lnSpc>
              <a:spcBef>
                <a:spcPts val="0"/>
              </a:spcBef>
              <a:spcAft>
                <a:spcPts val="0"/>
              </a:spcAft>
              <a:buClr>
                <a:srgbClr val="FFFFFF"/>
              </a:buClr>
              <a:buSzPts val="1600"/>
              <a:buFont typeface="Arial"/>
              <a:buChar char="●"/>
            </a:pPr>
            <a:r>
              <a:rPr lang="en-US" sz="1400" b="0" i="0" u="none" strike="noStrike" cap="none">
                <a:solidFill>
                  <a:schemeClr val="lt1"/>
                </a:solidFill>
                <a:latin typeface="Arial"/>
                <a:ea typeface="Arial"/>
                <a:cs typeface="Arial"/>
                <a:sym typeface="Arial"/>
              </a:rPr>
              <a:t>Metabolic and infectious complications </a:t>
            </a:r>
            <a:r>
              <a:rPr lang="en-US">
                <a:solidFill>
                  <a:schemeClr val="lt1"/>
                </a:solidFill>
              </a:rPr>
              <a:t>as </a:t>
            </a:r>
            <a:r>
              <a:rPr lang="en-US" sz="1400" b="0" i="0" u="none" strike="noStrike" cap="none">
                <a:solidFill>
                  <a:schemeClr val="lt1"/>
                </a:solidFill>
                <a:latin typeface="Arial"/>
                <a:ea typeface="Arial"/>
                <a:cs typeface="Arial"/>
                <a:sym typeface="Arial"/>
              </a:rPr>
              <a:t>some vascular complications may be a consequence of the malignancy itself or of the treatment (chemotherapy and radiation therapy).</a:t>
            </a:r>
            <a:endParaRPr/>
          </a:p>
          <a:p>
            <a:pPr marL="127000" marR="0" lvl="0" indent="0" algn="just" rtl="0">
              <a:lnSpc>
                <a:spcPct val="15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 name="Google Shape;1269;p44">
            <a:extLst>
              <a:ext uri="{FF2B5EF4-FFF2-40B4-BE49-F238E27FC236}">
                <a16:creationId xmlns:a16="http://schemas.microsoft.com/office/drawing/2014/main" id="{30255E62-2B52-420B-AD41-329886DF09F9}"/>
              </a:ext>
            </a:extLst>
          </p:cNvPr>
          <p:cNvSpPr txBox="1"/>
          <p:nvPr/>
        </p:nvSpPr>
        <p:spPr>
          <a:xfrm>
            <a:off x="146357"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Multifactorial</a:t>
            </a:r>
            <a:endParaRPr/>
          </a:p>
        </p:txBody>
      </p:sp>
      <p:pic>
        <p:nvPicPr>
          <p:cNvPr id="6" name="Google Shape;1270;p44">
            <a:extLst>
              <a:ext uri="{FF2B5EF4-FFF2-40B4-BE49-F238E27FC236}">
                <a16:creationId xmlns:a16="http://schemas.microsoft.com/office/drawing/2014/main" id="{ACB13529-24D4-402F-86C0-38C35C40B994}"/>
              </a:ext>
            </a:extLst>
          </p:cNvPr>
          <p:cNvPicPr preferRelativeResize="0"/>
          <p:nvPr/>
        </p:nvPicPr>
        <p:blipFill rotWithShape="1">
          <a:blip r:embed="rId4">
            <a:alphaModFix/>
          </a:blip>
          <a:srcRect l="3358" t="15184" r="2787" b="7145"/>
          <a:stretch/>
        </p:blipFill>
        <p:spPr>
          <a:xfrm>
            <a:off x="297556" y="1655945"/>
            <a:ext cx="2750445" cy="409682"/>
          </a:xfrm>
          <a:prstGeom prst="rect">
            <a:avLst/>
          </a:prstGeom>
          <a:noFill/>
          <a:ln>
            <a:noFill/>
          </a:ln>
        </p:spPr>
      </p:pic>
      <p:sp>
        <p:nvSpPr>
          <p:cNvPr id="7" name="Google Shape;1271;p44">
            <a:extLst>
              <a:ext uri="{FF2B5EF4-FFF2-40B4-BE49-F238E27FC236}">
                <a16:creationId xmlns:a16="http://schemas.microsoft.com/office/drawing/2014/main" id="{3215DC27-F1EA-4135-997D-B423EC50FAF2}"/>
              </a:ext>
            </a:extLst>
          </p:cNvPr>
          <p:cNvSpPr txBox="1"/>
          <p:nvPr/>
        </p:nvSpPr>
        <p:spPr>
          <a:xfrm>
            <a:off x="720084" y="1612314"/>
            <a:ext cx="2028823" cy="461635"/>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800" b="1" i="1" u="none" strike="noStrike" cap="none">
                <a:solidFill>
                  <a:srgbClr val="FFFFFF"/>
                </a:solidFill>
                <a:latin typeface="Arial"/>
                <a:ea typeface="Arial"/>
                <a:cs typeface="Arial"/>
                <a:sym typeface="Arial"/>
              </a:rPr>
              <a:t>VASCULAR</a:t>
            </a:r>
            <a:endParaRPr sz="1800" b="1" i="1" u="none" strike="noStrike" cap="none">
              <a:solidFill>
                <a:srgbClr val="FFFFFF"/>
              </a:solidFill>
              <a:latin typeface="Arial"/>
              <a:ea typeface="Arial"/>
              <a:cs typeface="Arial"/>
              <a:sym typeface="Arial"/>
            </a:endParaRPr>
          </a:p>
        </p:txBody>
      </p:sp>
      <p:pic>
        <p:nvPicPr>
          <p:cNvPr id="8" name="Google Shape;1272;p44">
            <a:extLst>
              <a:ext uri="{FF2B5EF4-FFF2-40B4-BE49-F238E27FC236}">
                <a16:creationId xmlns:a16="http://schemas.microsoft.com/office/drawing/2014/main" id="{31A34F6C-2BC6-4A32-88BE-73B43DB68947}"/>
              </a:ext>
            </a:extLst>
          </p:cNvPr>
          <p:cNvPicPr preferRelativeResize="0"/>
          <p:nvPr/>
        </p:nvPicPr>
        <p:blipFill rotWithShape="1">
          <a:blip r:embed="rId4">
            <a:alphaModFix/>
          </a:blip>
          <a:srcRect l="3358" t="15184" r="2787" b="7145"/>
          <a:stretch/>
        </p:blipFill>
        <p:spPr>
          <a:xfrm>
            <a:off x="3299418" y="1655945"/>
            <a:ext cx="2750445" cy="409682"/>
          </a:xfrm>
          <a:prstGeom prst="rect">
            <a:avLst/>
          </a:prstGeom>
          <a:noFill/>
          <a:ln>
            <a:noFill/>
          </a:ln>
        </p:spPr>
      </p:pic>
      <p:sp>
        <p:nvSpPr>
          <p:cNvPr id="9" name="Google Shape;1273;p44">
            <a:extLst>
              <a:ext uri="{FF2B5EF4-FFF2-40B4-BE49-F238E27FC236}">
                <a16:creationId xmlns:a16="http://schemas.microsoft.com/office/drawing/2014/main" id="{0BFC02D6-5675-4EBB-9277-945887EAA3BB}"/>
              </a:ext>
            </a:extLst>
          </p:cNvPr>
          <p:cNvSpPr txBox="1"/>
          <p:nvPr/>
        </p:nvSpPr>
        <p:spPr>
          <a:xfrm>
            <a:off x="3721946" y="1612314"/>
            <a:ext cx="2028823" cy="461635"/>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800" b="1" i="1" u="none" strike="noStrike" cap="none">
                <a:solidFill>
                  <a:srgbClr val="FFFFFF"/>
                </a:solidFill>
                <a:latin typeface="Arial"/>
                <a:ea typeface="Arial"/>
                <a:cs typeface="Arial"/>
                <a:sym typeface="Arial"/>
              </a:rPr>
              <a:t>METABOLIC</a:t>
            </a:r>
            <a:endParaRPr sz="1800" b="1" i="1" u="none" strike="noStrike" cap="none">
              <a:solidFill>
                <a:srgbClr val="FFFFFF"/>
              </a:solidFill>
              <a:latin typeface="Arial"/>
              <a:ea typeface="Arial"/>
              <a:cs typeface="Arial"/>
              <a:sym typeface="Arial"/>
            </a:endParaRPr>
          </a:p>
        </p:txBody>
      </p:sp>
      <p:pic>
        <p:nvPicPr>
          <p:cNvPr id="10" name="Google Shape;1274;p44">
            <a:extLst>
              <a:ext uri="{FF2B5EF4-FFF2-40B4-BE49-F238E27FC236}">
                <a16:creationId xmlns:a16="http://schemas.microsoft.com/office/drawing/2014/main" id="{C122EF3F-138D-40B2-B9F7-B0BF02EC3DAA}"/>
              </a:ext>
            </a:extLst>
          </p:cNvPr>
          <p:cNvPicPr preferRelativeResize="0"/>
          <p:nvPr/>
        </p:nvPicPr>
        <p:blipFill rotWithShape="1">
          <a:blip r:embed="rId4">
            <a:alphaModFix/>
          </a:blip>
          <a:srcRect l="3358" t="15184" r="2787" b="7145"/>
          <a:stretch/>
        </p:blipFill>
        <p:spPr>
          <a:xfrm>
            <a:off x="6217995" y="1655945"/>
            <a:ext cx="2750445" cy="409682"/>
          </a:xfrm>
          <a:prstGeom prst="rect">
            <a:avLst/>
          </a:prstGeom>
          <a:noFill/>
          <a:ln>
            <a:noFill/>
          </a:ln>
        </p:spPr>
      </p:pic>
      <p:sp>
        <p:nvSpPr>
          <p:cNvPr id="11" name="Google Shape;1275;p44">
            <a:extLst>
              <a:ext uri="{FF2B5EF4-FFF2-40B4-BE49-F238E27FC236}">
                <a16:creationId xmlns:a16="http://schemas.microsoft.com/office/drawing/2014/main" id="{3FBBA7AD-BDB1-4FCF-9EA0-9EB3C3425D45}"/>
              </a:ext>
            </a:extLst>
          </p:cNvPr>
          <p:cNvSpPr txBox="1"/>
          <p:nvPr/>
        </p:nvSpPr>
        <p:spPr>
          <a:xfrm>
            <a:off x="6640523" y="1612314"/>
            <a:ext cx="2028823" cy="461635"/>
          </a:xfrm>
          <a:prstGeom prst="rect">
            <a:avLst/>
          </a:prstGeom>
          <a:noFill/>
          <a:ln>
            <a:noFill/>
          </a:ln>
        </p:spPr>
        <p:txBody>
          <a:bodyPr spcFirstLastPara="1" wrap="square" lIns="91425" tIns="91425" rIns="91425" bIns="91425" anchor="t" anchorCtr="0">
            <a:spAutoFit/>
          </a:bodyPr>
          <a:lstStyle/>
          <a:p>
            <a:pPr marL="146050" marR="0" lvl="0" indent="0" algn="just" rtl="0">
              <a:lnSpc>
                <a:spcPct val="100000"/>
              </a:lnSpc>
              <a:spcBef>
                <a:spcPts val="0"/>
              </a:spcBef>
              <a:spcAft>
                <a:spcPts val="0"/>
              </a:spcAft>
              <a:buNone/>
            </a:pPr>
            <a:r>
              <a:rPr lang="en-US" sz="1800" b="1" i="1" u="none" strike="noStrike" cap="none">
                <a:solidFill>
                  <a:srgbClr val="FFFFFF"/>
                </a:solidFill>
                <a:latin typeface="Arial"/>
                <a:ea typeface="Arial"/>
                <a:cs typeface="Arial"/>
                <a:sym typeface="Arial"/>
              </a:rPr>
              <a:t>INFECTIOUS</a:t>
            </a:r>
            <a:endParaRPr sz="1800" b="1" i="1" u="none" strike="noStrike" cap="none">
              <a:solidFill>
                <a:srgbClr val="FFFFFF"/>
              </a:solidFill>
              <a:latin typeface="Arial"/>
              <a:ea typeface="Arial"/>
              <a:cs typeface="Arial"/>
              <a:sym typeface="Arial"/>
            </a:endParaRPr>
          </a:p>
        </p:txBody>
      </p:sp>
      <p:sp>
        <p:nvSpPr>
          <p:cNvPr id="12" name="Google Shape;1276;p44">
            <a:extLst>
              <a:ext uri="{FF2B5EF4-FFF2-40B4-BE49-F238E27FC236}">
                <a16:creationId xmlns:a16="http://schemas.microsoft.com/office/drawing/2014/main" id="{A85BBB10-FDC6-4F12-BD34-178CEA94BC63}"/>
              </a:ext>
            </a:extLst>
          </p:cNvPr>
          <p:cNvSpPr txBox="1"/>
          <p:nvPr/>
        </p:nvSpPr>
        <p:spPr>
          <a:xfrm>
            <a:off x="463736" y="2065627"/>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dirty="0">
                <a:solidFill>
                  <a:schemeClr val="lt1"/>
                </a:solidFill>
                <a:latin typeface="Arial"/>
                <a:ea typeface="Arial"/>
                <a:cs typeface="Arial"/>
                <a:sym typeface="Arial"/>
              </a:rPr>
              <a:t> Ischemic stroke</a:t>
            </a:r>
            <a:endParaRPr sz="1100" b="0" i="1" u="none" strike="noStrike" cap="none" dirty="0">
              <a:solidFill>
                <a:srgbClr val="FFFFFF"/>
              </a:solidFill>
              <a:latin typeface="Arial"/>
              <a:ea typeface="Arial"/>
              <a:cs typeface="Arial"/>
              <a:sym typeface="Arial"/>
            </a:endParaRPr>
          </a:p>
        </p:txBody>
      </p:sp>
      <p:sp>
        <p:nvSpPr>
          <p:cNvPr id="13" name="Google Shape;1277;p44">
            <a:extLst>
              <a:ext uri="{FF2B5EF4-FFF2-40B4-BE49-F238E27FC236}">
                <a16:creationId xmlns:a16="http://schemas.microsoft.com/office/drawing/2014/main" id="{739F2340-F3D2-4932-987A-6B9CC9994FEB}"/>
              </a:ext>
            </a:extLst>
          </p:cNvPr>
          <p:cNvSpPr txBox="1"/>
          <p:nvPr/>
        </p:nvSpPr>
        <p:spPr>
          <a:xfrm>
            <a:off x="463736" y="2390401"/>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Trousseau’s syndrome</a:t>
            </a:r>
            <a:endParaRPr sz="1100" b="0" i="1" u="none" strike="noStrike" cap="none">
              <a:solidFill>
                <a:srgbClr val="FFFFFF"/>
              </a:solidFill>
              <a:latin typeface="Arial"/>
              <a:ea typeface="Arial"/>
              <a:cs typeface="Arial"/>
              <a:sym typeface="Arial"/>
            </a:endParaRPr>
          </a:p>
        </p:txBody>
      </p:sp>
      <p:sp>
        <p:nvSpPr>
          <p:cNvPr id="14" name="Google Shape;1278;p44">
            <a:extLst>
              <a:ext uri="{FF2B5EF4-FFF2-40B4-BE49-F238E27FC236}">
                <a16:creationId xmlns:a16="http://schemas.microsoft.com/office/drawing/2014/main" id="{D0B18BBA-8CCC-4E07-8C7C-96A158888101}"/>
              </a:ext>
            </a:extLst>
          </p:cNvPr>
          <p:cNvSpPr txBox="1"/>
          <p:nvPr/>
        </p:nvSpPr>
        <p:spPr>
          <a:xfrm>
            <a:off x="463736" y="2757691"/>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Cerebral venous thrombosis</a:t>
            </a:r>
            <a:endParaRPr sz="1100" b="0" i="1" u="none" strike="noStrike" cap="none">
              <a:solidFill>
                <a:srgbClr val="FFFFFF"/>
              </a:solidFill>
              <a:latin typeface="Arial"/>
              <a:ea typeface="Arial"/>
              <a:cs typeface="Arial"/>
              <a:sym typeface="Arial"/>
            </a:endParaRPr>
          </a:p>
        </p:txBody>
      </p:sp>
      <p:sp>
        <p:nvSpPr>
          <p:cNvPr id="15" name="Google Shape;1279;p44">
            <a:extLst>
              <a:ext uri="{FF2B5EF4-FFF2-40B4-BE49-F238E27FC236}">
                <a16:creationId xmlns:a16="http://schemas.microsoft.com/office/drawing/2014/main" id="{A72CC042-3EA7-400C-80EC-96827BE1C352}"/>
              </a:ext>
            </a:extLst>
          </p:cNvPr>
          <p:cNvSpPr txBox="1"/>
          <p:nvPr/>
        </p:nvSpPr>
        <p:spPr>
          <a:xfrm>
            <a:off x="463736" y="3080882"/>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Hemorrhagic stroke</a:t>
            </a:r>
            <a:endParaRPr sz="1100" b="0" i="1" u="none" strike="noStrike" cap="none">
              <a:solidFill>
                <a:srgbClr val="FFFFFF"/>
              </a:solidFill>
              <a:latin typeface="Arial"/>
              <a:ea typeface="Arial"/>
              <a:cs typeface="Arial"/>
              <a:sym typeface="Arial"/>
            </a:endParaRPr>
          </a:p>
        </p:txBody>
      </p:sp>
      <p:sp>
        <p:nvSpPr>
          <p:cNvPr id="16" name="Google Shape;1280;p44">
            <a:extLst>
              <a:ext uri="{FF2B5EF4-FFF2-40B4-BE49-F238E27FC236}">
                <a16:creationId xmlns:a16="http://schemas.microsoft.com/office/drawing/2014/main" id="{DA49B487-840D-47BF-823E-05724D3DEECA}"/>
              </a:ext>
            </a:extLst>
          </p:cNvPr>
          <p:cNvSpPr txBox="1"/>
          <p:nvPr/>
        </p:nvSpPr>
        <p:spPr>
          <a:xfrm>
            <a:off x="3437782" y="2065627"/>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Hyponatremia</a:t>
            </a:r>
            <a:endParaRPr sz="1100" b="0" i="1" u="none" strike="noStrike" cap="none">
              <a:solidFill>
                <a:srgbClr val="FFFFFF"/>
              </a:solidFill>
              <a:latin typeface="Arial"/>
              <a:ea typeface="Arial"/>
              <a:cs typeface="Arial"/>
              <a:sym typeface="Arial"/>
            </a:endParaRPr>
          </a:p>
        </p:txBody>
      </p:sp>
      <p:sp>
        <p:nvSpPr>
          <p:cNvPr id="17" name="Google Shape;1281;p44">
            <a:extLst>
              <a:ext uri="{FF2B5EF4-FFF2-40B4-BE49-F238E27FC236}">
                <a16:creationId xmlns:a16="http://schemas.microsoft.com/office/drawing/2014/main" id="{622C4417-30CE-4E20-859A-CCFC88F15130}"/>
              </a:ext>
            </a:extLst>
          </p:cNvPr>
          <p:cNvSpPr txBox="1"/>
          <p:nvPr/>
        </p:nvSpPr>
        <p:spPr>
          <a:xfrm>
            <a:off x="3437782" y="2390401"/>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Cobalamin deficiency</a:t>
            </a:r>
            <a:endParaRPr sz="1100" b="0" i="1" u="none" strike="noStrike" cap="none">
              <a:solidFill>
                <a:srgbClr val="FFFFFF"/>
              </a:solidFill>
              <a:latin typeface="Arial"/>
              <a:ea typeface="Arial"/>
              <a:cs typeface="Arial"/>
              <a:sym typeface="Arial"/>
            </a:endParaRPr>
          </a:p>
        </p:txBody>
      </p:sp>
      <p:sp>
        <p:nvSpPr>
          <p:cNvPr id="18" name="Google Shape;1282;p44">
            <a:extLst>
              <a:ext uri="{FF2B5EF4-FFF2-40B4-BE49-F238E27FC236}">
                <a16:creationId xmlns:a16="http://schemas.microsoft.com/office/drawing/2014/main" id="{CF84A296-8F96-49FD-AC39-6B5FFFCD7C3A}"/>
              </a:ext>
            </a:extLst>
          </p:cNvPr>
          <p:cNvSpPr txBox="1"/>
          <p:nvPr/>
        </p:nvSpPr>
        <p:spPr>
          <a:xfrm>
            <a:off x="3437782" y="2757691"/>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Lactic acidosis</a:t>
            </a:r>
            <a:endParaRPr sz="1100" b="0" i="1" u="none" strike="noStrike" cap="none">
              <a:solidFill>
                <a:srgbClr val="FFFFFF"/>
              </a:solidFill>
              <a:latin typeface="Arial"/>
              <a:ea typeface="Arial"/>
              <a:cs typeface="Arial"/>
              <a:sym typeface="Arial"/>
            </a:endParaRPr>
          </a:p>
        </p:txBody>
      </p:sp>
      <p:sp>
        <p:nvSpPr>
          <p:cNvPr id="19" name="Google Shape;1283;p44">
            <a:extLst>
              <a:ext uri="{FF2B5EF4-FFF2-40B4-BE49-F238E27FC236}">
                <a16:creationId xmlns:a16="http://schemas.microsoft.com/office/drawing/2014/main" id="{2A2B9637-B96E-447D-A3B2-87D6580AA0AF}"/>
              </a:ext>
            </a:extLst>
          </p:cNvPr>
          <p:cNvSpPr txBox="1"/>
          <p:nvPr/>
        </p:nvSpPr>
        <p:spPr>
          <a:xfrm>
            <a:off x="3437782" y="3080882"/>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Hypoglycaemia</a:t>
            </a:r>
            <a:endParaRPr sz="1100" b="0" i="1" u="none" strike="noStrike" cap="none">
              <a:solidFill>
                <a:srgbClr val="FFFFFF"/>
              </a:solidFill>
              <a:latin typeface="Arial"/>
              <a:ea typeface="Arial"/>
              <a:cs typeface="Arial"/>
              <a:sym typeface="Arial"/>
            </a:endParaRPr>
          </a:p>
        </p:txBody>
      </p:sp>
      <p:sp>
        <p:nvSpPr>
          <p:cNvPr id="20" name="Google Shape;1284;p44">
            <a:extLst>
              <a:ext uri="{FF2B5EF4-FFF2-40B4-BE49-F238E27FC236}">
                <a16:creationId xmlns:a16="http://schemas.microsoft.com/office/drawing/2014/main" id="{7C82BBE1-BC6A-42F5-8CD2-428AC0F06FFB}"/>
              </a:ext>
            </a:extLst>
          </p:cNvPr>
          <p:cNvSpPr txBox="1"/>
          <p:nvPr/>
        </p:nvSpPr>
        <p:spPr>
          <a:xfrm>
            <a:off x="6356359" y="2065627"/>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 Viral infections</a:t>
            </a:r>
            <a:endParaRPr sz="1100" b="0" i="1" u="none" strike="noStrike" cap="none">
              <a:solidFill>
                <a:srgbClr val="FFFFFF"/>
              </a:solidFill>
              <a:latin typeface="Arial"/>
              <a:ea typeface="Arial"/>
              <a:cs typeface="Arial"/>
              <a:sym typeface="Arial"/>
            </a:endParaRPr>
          </a:p>
        </p:txBody>
      </p:sp>
      <p:sp>
        <p:nvSpPr>
          <p:cNvPr id="21" name="Google Shape;1285;p44">
            <a:extLst>
              <a:ext uri="{FF2B5EF4-FFF2-40B4-BE49-F238E27FC236}">
                <a16:creationId xmlns:a16="http://schemas.microsoft.com/office/drawing/2014/main" id="{D176AAD8-F075-4C8F-BACD-803B1E5C8A7D}"/>
              </a:ext>
            </a:extLst>
          </p:cNvPr>
          <p:cNvSpPr txBox="1"/>
          <p:nvPr/>
        </p:nvSpPr>
        <p:spPr>
          <a:xfrm>
            <a:off x="6356359" y="2390401"/>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Bacterial infections</a:t>
            </a:r>
            <a:endParaRPr sz="1100" b="0" i="1" u="none" strike="noStrike" cap="none">
              <a:solidFill>
                <a:srgbClr val="FFFFFF"/>
              </a:solidFill>
              <a:latin typeface="Arial"/>
              <a:ea typeface="Arial"/>
              <a:cs typeface="Arial"/>
              <a:sym typeface="Arial"/>
            </a:endParaRPr>
          </a:p>
        </p:txBody>
      </p:sp>
      <p:sp>
        <p:nvSpPr>
          <p:cNvPr id="22" name="Google Shape;1286;p44">
            <a:extLst>
              <a:ext uri="{FF2B5EF4-FFF2-40B4-BE49-F238E27FC236}">
                <a16:creationId xmlns:a16="http://schemas.microsoft.com/office/drawing/2014/main" id="{764120A6-890D-4A30-AC61-54D29D195E38}"/>
              </a:ext>
            </a:extLst>
          </p:cNvPr>
          <p:cNvSpPr txBox="1"/>
          <p:nvPr/>
        </p:nvSpPr>
        <p:spPr>
          <a:xfrm>
            <a:off x="6356359" y="2757691"/>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Fungal infections</a:t>
            </a:r>
            <a:endParaRPr sz="1100" b="0" i="1" u="none" strike="noStrike" cap="none">
              <a:solidFill>
                <a:srgbClr val="FFFFFF"/>
              </a:solidFill>
              <a:latin typeface="Arial"/>
              <a:ea typeface="Arial"/>
              <a:cs typeface="Arial"/>
              <a:sym typeface="Arial"/>
            </a:endParaRPr>
          </a:p>
        </p:txBody>
      </p:sp>
      <p:sp>
        <p:nvSpPr>
          <p:cNvPr id="23" name="Google Shape;1287;p44">
            <a:extLst>
              <a:ext uri="{FF2B5EF4-FFF2-40B4-BE49-F238E27FC236}">
                <a16:creationId xmlns:a16="http://schemas.microsoft.com/office/drawing/2014/main" id="{DFC9F31B-131F-44D9-8E3C-DE2FE82AF771}"/>
              </a:ext>
            </a:extLst>
          </p:cNvPr>
          <p:cNvSpPr txBox="1"/>
          <p:nvPr/>
        </p:nvSpPr>
        <p:spPr>
          <a:xfrm>
            <a:off x="6356359" y="3080882"/>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Protozoal infections</a:t>
            </a:r>
            <a:endParaRPr sz="1100" b="0" i="1" u="none" strike="noStrike" cap="none">
              <a:solidFill>
                <a:srgbClr val="FFFFFF"/>
              </a:solidFill>
              <a:latin typeface="Arial"/>
              <a:ea typeface="Arial"/>
              <a:cs typeface="Arial"/>
              <a:sym typeface="Arial"/>
            </a:endParaRPr>
          </a:p>
        </p:txBody>
      </p:sp>
      <p:sp>
        <p:nvSpPr>
          <p:cNvPr id="24" name="Google Shape;1288;p44">
            <a:extLst>
              <a:ext uri="{FF2B5EF4-FFF2-40B4-BE49-F238E27FC236}">
                <a16:creationId xmlns:a16="http://schemas.microsoft.com/office/drawing/2014/main" id="{2F788F4C-6DA5-4FCB-97DA-CFE055457321}"/>
              </a:ext>
            </a:extLst>
          </p:cNvPr>
          <p:cNvSpPr txBox="1"/>
          <p:nvPr/>
        </p:nvSpPr>
        <p:spPr>
          <a:xfrm>
            <a:off x="463736" y="3404073"/>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a:solidFill>
                  <a:schemeClr val="lt1"/>
                </a:solidFill>
                <a:latin typeface="Arial"/>
                <a:ea typeface="Arial"/>
                <a:cs typeface="Arial"/>
                <a:sym typeface="Arial"/>
              </a:rPr>
              <a:t>Intracranial aneurysm</a:t>
            </a:r>
            <a:endParaRPr sz="1100" b="0" i="1" u="none" strike="noStrike" cap="none">
              <a:solidFill>
                <a:srgbClr val="FFFFFF"/>
              </a:solidFill>
              <a:latin typeface="Arial"/>
              <a:ea typeface="Arial"/>
              <a:cs typeface="Arial"/>
              <a:sym typeface="Arial"/>
            </a:endParaRPr>
          </a:p>
        </p:txBody>
      </p:sp>
      <p:sp>
        <p:nvSpPr>
          <p:cNvPr id="25" name="Google Shape;1290;p44">
            <a:extLst>
              <a:ext uri="{FF2B5EF4-FFF2-40B4-BE49-F238E27FC236}">
                <a16:creationId xmlns:a16="http://schemas.microsoft.com/office/drawing/2014/main" id="{E3007F65-2487-4598-A663-205F2C0630FE}"/>
              </a:ext>
            </a:extLst>
          </p:cNvPr>
          <p:cNvSpPr txBox="1"/>
          <p:nvPr/>
        </p:nvSpPr>
        <p:spPr>
          <a:xfrm>
            <a:off x="3437782" y="3398074"/>
            <a:ext cx="2612081" cy="353913"/>
          </a:xfrm>
          <a:prstGeom prst="rect">
            <a:avLst/>
          </a:prstGeom>
          <a:noFill/>
          <a:ln>
            <a:noFill/>
          </a:ln>
        </p:spPr>
        <p:txBody>
          <a:bodyPr spcFirstLastPara="1" wrap="square" lIns="91425" tIns="91425" rIns="91425" bIns="91425" anchor="t" anchorCtr="0">
            <a:spAutoFit/>
          </a:bodyPr>
          <a:lstStyle/>
          <a:p>
            <a:pPr marL="317500" marR="0" lvl="0" indent="-171450" algn="just" rtl="0">
              <a:lnSpc>
                <a:spcPct val="100000"/>
              </a:lnSpc>
              <a:spcBef>
                <a:spcPts val="0"/>
              </a:spcBef>
              <a:spcAft>
                <a:spcPts val="0"/>
              </a:spcAft>
              <a:buClr>
                <a:schemeClr val="lt1"/>
              </a:buClr>
              <a:buSzPts val="1300"/>
              <a:buFont typeface="Noto Sans Symbols"/>
              <a:buChar char="▪"/>
            </a:pPr>
            <a:r>
              <a:rPr lang="en-US" sz="1100" b="0" i="1" u="none" strike="noStrike" cap="none" dirty="0">
                <a:solidFill>
                  <a:schemeClr val="lt1"/>
                </a:solidFill>
                <a:latin typeface="Arial"/>
                <a:ea typeface="Arial"/>
                <a:cs typeface="Arial"/>
                <a:sym typeface="Arial"/>
              </a:rPr>
              <a:t>Wernicke encephalopathy</a:t>
            </a:r>
            <a:endParaRPr sz="1100" b="0" i="1" u="none" strike="noStrike" cap="none" dirty="0">
              <a:solidFill>
                <a:srgbClr val="FFFFFF"/>
              </a:solidFill>
              <a:latin typeface="Arial"/>
              <a:ea typeface="Arial"/>
              <a:cs typeface="Arial"/>
              <a:sym typeface="Arial"/>
            </a:endParaRPr>
          </a:p>
        </p:txBody>
      </p:sp>
      <p:sp>
        <p:nvSpPr>
          <p:cNvPr id="26" name="Google Shape;1295;p45">
            <a:extLst>
              <a:ext uri="{FF2B5EF4-FFF2-40B4-BE49-F238E27FC236}">
                <a16:creationId xmlns:a16="http://schemas.microsoft.com/office/drawing/2014/main" id="{8426E785-7A0A-4B8A-BD98-6146DAD56D00}"/>
              </a:ext>
            </a:extLst>
          </p:cNvPr>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Vascular Complications</a:t>
            </a:r>
            <a:endParaRPr sz="2200" b="1" i="0" u="none" strike="noStrike" cap="none">
              <a:solidFill>
                <a:srgbClr val="A4C2F4"/>
              </a:solidFill>
              <a:latin typeface="Arial"/>
              <a:ea typeface="Arial"/>
              <a:cs typeface="Arial"/>
              <a:sym typeface="Arial"/>
            </a:endParaRPr>
          </a:p>
        </p:txBody>
      </p:sp>
      <p:sp>
        <p:nvSpPr>
          <p:cNvPr id="27" name="Google Shape;1296;p45">
            <a:extLst>
              <a:ext uri="{FF2B5EF4-FFF2-40B4-BE49-F238E27FC236}">
                <a16:creationId xmlns:a16="http://schemas.microsoft.com/office/drawing/2014/main" id="{CC6114D9-34B8-4173-B542-76506B34077B}"/>
              </a:ext>
            </a:extLst>
          </p:cNvPr>
          <p:cNvSpPr/>
          <p:nvPr/>
        </p:nvSpPr>
        <p:spPr>
          <a:xfrm>
            <a:off x="91664" y="772391"/>
            <a:ext cx="8923243" cy="3281996"/>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dirty="0">
                <a:solidFill>
                  <a:schemeClr val="lt1"/>
                </a:solidFill>
                <a:latin typeface="Arial"/>
                <a:ea typeface="Arial"/>
                <a:cs typeface="Arial"/>
                <a:sym typeface="Arial"/>
              </a:rPr>
              <a:t>Patients with cancer have </a:t>
            </a:r>
            <a:r>
              <a:rPr lang="en-US" sz="1200" b="0" i="0" u="none" strike="noStrike" cap="none" dirty="0">
                <a:solidFill>
                  <a:srgbClr val="A4C2F4"/>
                </a:solidFill>
                <a:latin typeface="Arial"/>
                <a:ea typeface="Arial"/>
                <a:cs typeface="Arial"/>
                <a:sym typeface="Arial"/>
              </a:rPr>
              <a:t>an increased risk of stroke and other cerebrovascular disease </a:t>
            </a:r>
            <a:r>
              <a:rPr lang="en-US" sz="1200" b="0" i="0" u="none" strike="noStrike" cap="none" dirty="0">
                <a:solidFill>
                  <a:schemeClr val="lt1"/>
                </a:solidFill>
                <a:latin typeface="Arial"/>
                <a:ea typeface="Arial"/>
                <a:cs typeface="Arial"/>
                <a:sym typeface="Arial"/>
              </a:rPr>
              <a:t>due to the </a:t>
            </a:r>
            <a:r>
              <a:rPr lang="en-US" sz="1200" b="0" i="0" u="none" strike="noStrike" cap="none" dirty="0">
                <a:solidFill>
                  <a:srgbClr val="A4C2F4"/>
                </a:solidFill>
                <a:latin typeface="Arial"/>
                <a:ea typeface="Arial"/>
                <a:cs typeface="Arial"/>
                <a:sym typeface="Arial"/>
              </a:rPr>
              <a:t>underlying hypercoagulability </a:t>
            </a:r>
            <a:r>
              <a:rPr lang="en-US" sz="1200" b="0" i="0" u="none" strike="noStrike" cap="none" dirty="0">
                <a:solidFill>
                  <a:schemeClr val="lt1"/>
                </a:solidFill>
                <a:latin typeface="Arial"/>
                <a:ea typeface="Arial"/>
                <a:cs typeface="Arial"/>
                <a:sym typeface="Arial"/>
              </a:rPr>
              <a:t>associated with </a:t>
            </a:r>
            <a:r>
              <a:rPr lang="en-US" sz="1200" b="0" i="0" u="none" strike="noStrike" cap="none" dirty="0">
                <a:solidFill>
                  <a:srgbClr val="A4C2F4"/>
                </a:solidFill>
                <a:latin typeface="Arial"/>
                <a:ea typeface="Arial"/>
                <a:cs typeface="Arial"/>
                <a:sym typeface="Arial"/>
              </a:rPr>
              <a:t>malignancy </a:t>
            </a:r>
            <a:r>
              <a:rPr lang="en-US" sz="1200" b="0" i="0" u="none" strike="noStrike" cap="none" dirty="0">
                <a:solidFill>
                  <a:schemeClr val="lt1"/>
                </a:solidFill>
                <a:latin typeface="Arial"/>
                <a:ea typeface="Arial"/>
                <a:cs typeface="Arial"/>
                <a:sym typeface="Arial"/>
              </a:rPr>
              <a:t>as well as the </a:t>
            </a:r>
            <a:r>
              <a:rPr lang="en-US" sz="1200" b="0" i="0" u="none" strike="noStrike" cap="none" dirty="0">
                <a:solidFill>
                  <a:srgbClr val="A4C2F4"/>
                </a:solidFill>
                <a:latin typeface="Arial"/>
                <a:ea typeface="Arial"/>
                <a:cs typeface="Arial"/>
                <a:sym typeface="Arial"/>
              </a:rPr>
              <a:t>treatments </a:t>
            </a:r>
            <a:r>
              <a:rPr lang="en-US" sz="1200" dirty="0">
                <a:solidFill>
                  <a:srgbClr val="A4C2F4"/>
                </a:solidFill>
              </a:rPr>
              <a:t>side effects</a:t>
            </a:r>
            <a:r>
              <a:rPr lang="en-US" sz="1200" b="0" i="0" u="none" strike="noStrike" cap="none" dirty="0">
                <a:solidFill>
                  <a:schemeClr val="lt1"/>
                </a:solidFill>
                <a:latin typeface="Arial"/>
                <a:ea typeface="Arial"/>
                <a:cs typeface="Arial"/>
                <a:sym typeface="Arial"/>
              </a:rPr>
              <a:t>; chemotherapeutic agents that include l‑ asparaginase, cyclosporine, doxorubicin, </a:t>
            </a:r>
            <a:r>
              <a:rPr lang="en-US" sz="1200" b="0" i="0" u="none" strike="noStrike" cap="none" dirty="0" err="1">
                <a:solidFill>
                  <a:schemeClr val="lt1"/>
                </a:solidFill>
                <a:latin typeface="Arial"/>
                <a:ea typeface="Arial"/>
                <a:cs typeface="Arial"/>
                <a:sym typeface="Arial"/>
              </a:rPr>
              <a:t>estramustine</a:t>
            </a:r>
            <a:r>
              <a:rPr lang="en-US" sz="1200" b="0" i="0" u="none" strike="noStrike" cap="none" dirty="0">
                <a:solidFill>
                  <a:schemeClr val="lt1"/>
                </a:solidFill>
                <a:latin typeface="Arial"/>
                <a:ea typeface="Arial"/>
                <a:cs typeface="Arial"/>
                <a:sym typeface="Arial"/>
              </a:rPr>
              <a:t>, methotrexate, and platinum-based treatments all slightly increase the risk of stroke.</a:t>
            </a:r>
            <a:endParaRPr dirty="0"/>
          </a:p>
          <a:p>
            <a:pPr marL="127000" marR="0" lvl="0" indent="0" algn="just" rtl="0">
              <a:lnSpc>
                <a:spcPct val="150000"/>
              </a:lnSpc>
              <a:spcBef>
                <a:spcPts val="0"/>
              </a:spcBef>
              <a:spcAft>
                <a:spcPts val="0"/>
              </a:spcAft>
              <a:buNone/>
            </a:pPr>
            <a:endParaRPr sz="1200" b="0" i="0" u="none" strike="noStrike" cap="none" dirty="0">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dirty="0">
                <a:solidFill>
                  <a:schemeClr val="lt1"/>
                </a:solidFill>
                <a:latin typeface="Arial"/>
                <a:ea typeface="Arial"/>
                <a:cs typeface="Arial"/>
                <a:sym typeface="Arial"/>
              </a:rPr>
              <a:t>In addition to </a:t>
            </a:r>
            <a:r>
              <a:rPr lang="en-US" sz="1200" b="0" i="0" u="none" strike="noStrike" cap="none" dirty="0">
                <a:solidFill>
                  <a:srgbClr val="A4C2F4"/>
                </a:solidFill>
                <a:latin typeface="Arial"/>
                <a:ea typeface="Arial"/>
                <a:cs typeface="Arial"/>
                <a:sym typeface="Arial"/>
              </a:rPr>
              <a:t>arterial thrombosis</a:t>
            </a:r>
            <a:r>
              <a:rPr lang="en-US" sz="1200" b="0" i="0" u="none" strike="noStrike" cap="none" dirty="0">
                <a:solidFill>
                  <a:schemeClr val="lt1"/>
                </a:solidFill>
                <a:latin typeface="Arial"/>
                <a:ea typeface="Arial"/>
                <a:cs typeface="Arial"/>
                <a:sym typeface="Arial"/>
              </a:rPr>
              <a:t>, chemotherapeutic agents such as l‑ asparaginase increase the risk of </a:t>
            </a:r>
            <a:r>
              <a:rPr lang="en-US" sz="1200" b="0" i="0" u="none" strike="noStrike" cap="none" dirty="0">
                <a:solidFill>
                  <a:srgbClr val="A4C2F4"/>
                </a:solidFill>
                <a:latin typeface="Arial"/>
                <a:ea typeface="Arial"/>
                <a:cs typeface="Arial"/>
                <a:sym typeface="Arial"/>
              </a:rPr>
              <a:t>venous sinus thrombosis</a:t>
            </a:r>
            <a:r>
              <a:rPr lang="en-US" sz="1200" b="0" i="0" u="none" strike="noStrike" cap="none" dirty="0">
                <a:solidFill>
                  <a:schemeClr val="lt1"/>
                </a:solidFill>
                <a:latin typeface="Arial"/>
                <a:ea typeface="Arial"/>
                <a:cs typeface="Arial"/>
                <a:sym typeface="Arial"/>
              </a:rPr>
              <a:t>,  which can lead to stroke, intracranial </a:t>
            </a:r>
            <a:r>
              <a:rPr lang="en-US" sz="1200" b="0" i="0" u="none" strike="noStrike" cap="none" dirty="0" err="1">
                <a:solidFill>
                  <a:schemeClr val="lt1"/>
                </a:solidFill>
                <a:latin typeface="Arial"/>
                <a:ea typeface="Arial"/>
                <a:cs typeface="Arial"/>
                <a:sym typeface="Arial"/>
              </a:rPr>
              <a:t>haemorrhage</a:t>
            </a:r>
            <a:r>
              <a:rPr lang="en-US" sz="1200" b="0" i="0" u="none" strike="noStrike" cap="none" dirty="0">
                <a:solidFill>
                  <a:schemeClr val="lt1"/>
                </a:solidFill>
                <a:latin typeface="Arial"/>
                <a:ea typeface="Arial"/>
                <a:cs typeface="Arial"/>
                <a:sym typeface="Arial"/>
              </a:rPr>
              <a:t>, and seizures.</a:t>
            </a:r>
            <a:endParaRPr dirty="0"/>
          </a:p>
          <a:p>
            <a:pPr marL="127000" marR="0" lvl="0" indent="0" algn="just" rtl="0">
              <a:lnSpc>
                <a:spcPct val="150000"/>
              </a:lnSpc>
              <a:spcBef>
                <a:spcPts val="0"/>
              </a:spcBef>
              <a:spcAft>
                <a:spcPts val="0"/>
              </a:spcAft>
              <a:buNone/>
            </a:pPr>
            <a:endParaRPr sz="1200" b="0" i="0" u="none" strike="noStrike" cap="none" dirty="0">
              <a:solidFill>
                <a:schemeClr val="lt1"/>
              </a:solidFill>
              <a:latin typeface="Arial"/>
              <a:ea typeface="Arial"/>
              <a:cs typeface="Arial"/>
              <a:sym typeface="Arial"/>
            </a:endParaRPr>
          </a:p>
          <a:p>
            <a:pPr marL="457200" marR="0" lvl="0" indent="-330200" algn="just" rtl="0">
              <a:lnSpc>
                <a:spcPct val="150000"/>
              </a:lnSpc>
              <a:spcBef>
                <a:spcPts val="0"/>
              </a:spcBef>
              <a:spcAft>
                <a:spcPts val="0"/>
              </a:spcAft>
              <a:buClr>
                <a:srgbClr val="FFFFFF"/>
              </a:buClr>
              <a:buSzPts val="1600"/>
              <a:buFont typeface="Arial"/>
              <a:buChar char="●"/>
            </a:pPr>
            <a:r>
              <a:rPr lang="en-US" sz="1200" b="0" i="0" u="none" strike="noStrike" cap="none" dirty="0">
                <a:solidFill>
                  <a:srgbClr val="A4C2F4"/>
                </a:solidFill>
                <a:latin typeface="Arial"/>
                <a:ea typeface="Arial"/>
                <a:cs typeface="Arial"/>
                <a:sym typeface="Arial"/>
              </a:rPr>
              <a:t>Bevacizumab</a:t>
            </a:r>
            <a:r>
              <a:rPr lang="en-US" sz="1200" b="0" i="0" u="none" strike="noStrike" cap="none" dirty="0">
                <a:solidFill>
                  <a:schemeClr val="lt1"/>
                </a:solidFill>
                <a:latin typeface="Arial"/>
                <a:ea typeface="Arial"/>
                <a:cs typeface="Arial"/>
                <a:sym typeface="Arial"/>
              </a:rPr>
              <a:t> substantially increases the risk of </a:t>
            </a:r>
            <a:r>
              <a:rPr lang="en-US" sz="1200" b="0" i="0" u="none" strike="noStrike" cap="none" dirty="0">
                <a:solidFill>
                  <a:srgbClr val="A4C2F4"/>
                </a:solidFill>
                <a:latin typeface="Arial"/>
                <a:ea typeface="Arial"/>
                <a:cs typeface="Arial"/>
                <a:sym typeface="Arial"/>
              </a:rPr>
              <a:t>cerebrovascular thrombosis </a:t>
            </a:r>
            <a:r>
              <a:rPr lang="en-US" sz="1200" b="0" i="0" u="none" strike="noStrike" cap="none" dirty="0">
                <a:solidFill>
                  <a:schemeClr val="lt1"/>
                </a:solidFill>
                <a:latin typeface="Arial"/>
                <a:ea typeface="Arial"/>
                <a:cs typeface="Arial"/>
                <a:sym typeface="Arial"/>
              </a:rPr>
              <a:t>as well as </a:t>
            </a:r>
            <a:r>
              <a:rPr lang="en-US" sz="1200" b="0" i="0" u="none" strike="noStrike" cap="none" dirty="0">
                <a:solidFill>
                  <a:srgbClr val="A4C2F4"/>
                </a:solidFill>
                <a:latin typeface="Arial"/>
                <a:ea typeface="Arial"/>
                <a:cs typeface="Arial"/>
                <a:sym typeface="Arial"/>
              </a:rPr>
              <a:t>intracranial </a:t>
            </a:r>
            <a:r>
              <a:rPr lang="en-US" sz="1200" b="0" i="0" u="none" strike="noStrike" cap="none" dirty="0" err="1">
                <a:solidFill>
                  <a:srgbClr val="A4C2F4"/>
                </a:solidFill>
                <a:latin typeface="Arial"/>
                <a:ea typeface="Arial"/>
                <a:cs typeface="Arial"/>
                <a:sym typeface="Arial"/>
              </a:rPr>
              <a:t>haemorrhage</a:t>
            </a:r>
            <a:r>
              <a:rPr lang="en-US" sz="1200" b="0" i="0" u="none" strike="noStrike" cap="none" dirty="0">
                <a:solidFill>
                  <a:schemeClr val="lt1"/>
                </a:solidFill>
                <a:latin typeface="Arial"/>
                <a:ea typeface="Arial"/>
                <a:cs typeface="Arial"/>
                <a:sym typeface="Arial"/>
              </a:rPr>
              <a:t>. The proposed pathophysiology of these events is the </a:t>
            </a:r>
            <a:r>
              <a:rPr lang="en-US" sz="1200" b="0" i="0" u="none" strike="noStrike" cap="none" dirty="0">
                <a:solidFill>
                  <a:srgbClr val="A4C2F4"/>
                </a:solidFill>
                <a:latin typeface="Arial"/>
                <a:ea typeface="Arial"/>
                <a:cs typeface="Arial"/>
                <a:sym typeface="Arial"/>
              </a:rPr>
              <a:t>endothelial-cell changes </a:t>
            </a:r>
            <a:r>
              <a:rPr lang="en-US" sz="1200" b="0" i="0" u="none" strike="noStrike" cap="none" dirty="0">
                <a:solidFill>
                  <a:schemeClr val="lt1"/>
                </a:solidFill>
                <a:latin typeface="Arial"/>
                <a:ea typeface="Arial"/>
                <a:cs typeface="Arial"/>
                <a:sym typeface="Arial"/>
              </a:rPr>
              <a:t>induced by inhibition of </a:t>
            </a:r>
            <a:r>
              <a:rPr lang="en-US" sz="1200" b="0" i="0" u="none" strike="noStrike" cap="none" dirty="0">
                <a:solidFill>
                  <a:srgbClr val="A4C2F4"/>
                </a:solidFill>
                <a:latin typeface="Arial"/>
                <a:ea typeface="Arial"/>
                <a:cs typeface="Arial"/>
                <a:sym typeface="Arial"/>
              </a:rPr>
              <a:t>VEGF</a:t>
            </a:r>
            <a:r>
              <a:rPr lang="en-US" sz="1200" b="0" i="0" u="none" strike="noStrike" cap="none" dirty="0">
                <a:solidFill>
                  <a:schemeClr val="lt1"/>
                </a:solidFill>
                <a:latin typeface="Arial"/>
                <a:ea typeface="Arial"/>
                <a:cs typeface="Arial"/>
                <a:sym typeface="Arial"/>
              </a:rPr>
              <a:t> that lead to </a:t>
            </a:r>
            <a:r>
              <a:rPr lang="en-US" sz="1200" b="0" i="0" u="none" strike="noStrike" cap="none" dirty="0">
                <a:solidFill>
                  <a:srgbClr val="A4C2F4"/>
                </a:solidFill>
                <a:latin typeface="Arial"/>
                <a:ea typeface="Arial"/>
                <a:cs typeface="Arial"/>
                <a:sym typeface="Arial"/>
              </a:rPr>
              <a:t>increased permeability and thrombosis </a:t>
            </a:r>
            <a:r>
              <a:rPr lang="en-US" sz="1200" b="0" i="0" u="none" strike="noStrike" cap="none" dirty="0">
                <a:solidFill>
                  <a:schemeClr val="lt1"/>
                </a:solidFill>
                <a:latin typeface="Arial"/>
                <a:ea typeface="Arial"/>
                <a:cs typeface="Arial"/>
                <a:sym typeface="Arial"/>
              </a:rPr>
              <a:t>of newly formed </a:t>
            </a:r>
            <a:r>
              <a:rPr lang="en-US" sz="1200" b="0" i="0" u="none" strike="noStrike" cap="none" dirty="0" err="1">
                <a:solidFill>
                  <a:schemeClr val="lt1"/>
                </a:solidFill>
                <a:latin typeface="Arial"/>
                <a:ea typeface="Arial"/>
                <a:cs typeface="Arial"/>
                <a:sym typeface="Arial"/>
              </a:rPr>
              <a:t>tumour</a:t>
            </a:r>
            <a:r>
              <a:rPr lang="en-US" sz="1200" b="0" i="0" u="none" strike="noStrike" cap="none" dirty="0">
                <a:solidFill>
                  <a:schemeClr val="lt1"/>
                </a:solidFill>
                <a:latin typeface="Arial"/>
                <a:ea typeface="Arial"/>
                <a:cs typeface="Arial"/>
                <a:sym typeface="Arial"/>
              </a:rPr>
              <a:t>-associated blood vessels.</a:t>
            </a:r>
            <a:endParaRPr dirty="0"/>
          </a:p>
        </p:txBody>
      </p:sp>
    </p:spTree>
    <p:extLst>
      <p:ext uri="{BB962C8B-B14F-4D97-AF65-F5344CB8AC3E}">
        <p14:creationId xmlns:p14="http://schemas.microsoft.com/office/powerpoint/2010/main" val="230871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262"/>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26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4"/>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5"/>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6"/>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7"/>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8"/>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9"/>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0"/>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11"/>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12"/>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13"/>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14"/>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15"/>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16"/>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17"/>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18"/>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19"/>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20"/>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21"/>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22"/>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23"/>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24"/>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25"/>
                                        </p:tgtEl>
                                        <p:attrNameLst>
                                          <p:attrName>style.visibility</p:attrName>
                                        </p:attrNameLst>
                                      </p:cBhvr>
                                      <p:to>
                                        <p:strVal val="hidden"/>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3" grpId="0"/>
      <p:bldP spid="1263" grpId="1"/>
      <p:bldP spid="4" grpId="0"/>
      <p:bldP spid="4" grpId="1"/>
      <p:bldP spid="5" grpId="0"/>
      <p:bldP spid="5" grpId="1"/>
      <p:bldP spid="7" grpId="0"/>
      <p:bldP spid="7" grpId="1"/>
      <p:bldP spid="9" grpId="0"/>
      <p:bldP spid="9" grpId="1"/>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6" grpId="0"/>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00"/>
        <p:cNvGrpSpPr/>
        <p:nvPr/>
      </p:nvGrpSpPr>
      <p:grpSpPr>
        <a:xfrm>
          <a:off x="0" y="0"/>
          <a:ext cx="0" cy="0"/>
          <a:chOff x="0" y="0"/>
          <a:chExt cx="0" cy="0"/>
        </a:xfrm>
      </p:grpSpPr>
      <p:sp>
        <p:nvSpPr>
          <p:cNvPr id="1301" name="Google Shape;1301;p46"/>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Vascular :  </a:t>
            </a:r>
            <a:r>
              <a:rPr lang="en-US" sz="2200" b="1" i="0" u="none" strike="noStrike" cap="none">
                <a:solidFill>
                  <a:srgbClr val="A4C2F4"/>
                </a:solidFill>
                <a:latin typeface="Arial"/>
                <a:ea typeface="Arial"/>
                <a:cs typeface="Arial"/>
                <a:sym typeface="Arial"/>
              </a:rPr>
              <a:t> Trousseau’s syndrome</a:t>
            </a:r>
            <a:endParaRPr/>
          </a:p>
        </p:txBody>
      </p:sp>
      <p:pic>
        <p:nvPicPr>
          <p:cNvPr id="1302" name="Google Shape;1302;p46"/>
          <p:cNvPicPr preferRelativeResize="0"/>
          <p:nvPr/>
        </p:nvPicPr>
        <p:blipFill rotWithShape="1">
          <a:blip r:embed="rId3">
            <a:alphaModFix/>
          </a:blip>
          <a:srcRect l="7626" t="10978" r="7838" b="5985"/>
          <a:stretch/>
        </p:blipFill>
        <p:spPr>
          <a:xfrm>
            <a:off x="6532735" y="1413528"/>
            <a:ext cx="2475078" cy="1829945"/>
          </a:xfrm>
          <a:prstGeom prst="rect">
            <a:avLst/>
          </a:prstGeom>
          <a:noFill/>
          <a:ln>
            <a:noFill/>
          </a:ln>
        </p:spPr>
      </p:pic>
      <p:pic>
        <p:nvPicPr>
          <p:cNvPr id="1303" name="Google Shape;1303;p46"/>
          <p:cNvPicPr preferRelativeResize="0"/>
          <p:nvPr/>
        </p:nvPicPr>
        <p:blipFill rotWithShape="1">
          <a:blip r:embed="rId4">
            <a:alphaModFix/>
          </a:blip>
          <a:srcRect l="23181" t="20230" r="21346" b="14927"/>
          <a:stretch/>
        </p:blipFill>
        <p:spPr>
          <a:xfrm>
            <a:off x="1589669" y="1413528"/>
            <a:ext cx="1561106" cy="1809315"/>
          </a:xfrm>
          <a:prstGeom prst="rect">
            <a:avLst/>
          </a:prstGeom>
          <a:noFill/>
          <a:ln>
            <a:noFill/>
          </a:ln>
        </p:spPr>
      </p:pic>
      <p:pic>
        <p:nvPicPr>
          <p:cNvPr id="1304" name="Google Shape;1304;p46"/>
          <p:cNvPicPr preferRelativeResize="0"/>
          <p:nvPr/>
        </p:nvPicPr>
        <p:blipFill rotWithShape="1">
          <a:blip r:embed="rId5">
            <a:alphaModFix/>
          </a:blip>
          <a:srcRect l="22905" t="16082" r="20063" b="13174"/>
          <a:stretch/>
        </p:blipFill>
        <p:spPr>
          <a:xfrm>
            <a:off x="1584673" y="3219861"/>
            <a:ext cx="1547237" cy="1840448"/>
          </a:xfrm>
          <a:prstGeom prst="rect">
            <a:avLst/>
          </a:prstGeom>
          <a:noFill/>
          <a:ln>
            <a:noFill/>
          </a:ln>
        </p:spPr>
      </p:pic>
      <p:pic>
        <p:nvPicPr>
          <p:cNvPr id="1305" name="Google Shape;1305;p46"/>
          <p:cNvPicPr preferRelativeResize="0"/>
          <p:nvPr/>
        </p:nvPicPr>
        <p:blipFill rotWithShape="1">
          <a:blip r:embed="rId6">
            <a:alphaModFix/>
          </a:blip>
          <a:srcRect l="24413" t="22208" r="21434" b="16465"/>
          <a:stretch/>
        </p:blipFill>
        <p:spPr>
          <a:xfrm>
            <a:off x="93003" y="1415238"/>
            <a:ext cx="1511717" cy="1820258"/>
          </a:xfrm>
          <a:prstGeom prst="rect">
            <a:avLst/>
          </a:prstGeom>
          <a:noFill/>
          <a:ln>
            <a:noFill/>
          </a:ln>
        </p:spPr>
      </p:pic>
      <p:pic>
        <p:nvPicPr>
          <p:cNvPr id="1306" name="Google Shape;1306;p46"/>
          <p:cNvPicPr preferRelativeResize="0"/>
          <p:nvPr/>
        </p:nvPicPr>
        <p:blipFill rotWithShape="1">
          <a:blip r:embed="rId7">
            <a:alphaModFix/>
          </a:blip>
          <a:srcRect l="24546" t="20272" r="21056" b="14345"/>
          <a:stretch/>
        </p:blipFill>
        <p:spPr>
          <a:xfrm>
            <a:off x="98022" y="3235951"/>
            <a:ext cx="1501089" cy="1818010"/>
          </a:xfrm>
          <a:prstGeom prst="rect">
            <a:avLst/>
          </a:prstGeom>
          <a:noFill/>
          <a:ln>
            <a:noFill/>
          </a:ln>
        </p:spPr>
      </p:pic>
      <p:pic>
        <p:nvPicPr>
          <p:cNvPr id="1307" name="Google Shape;1307;p46"/>
          <p:cNvPicPr preferRelativeResize="0"/>
          <p:nvPr/>
        </p:nvPicPr>
        <p:blipFill rotWithShape="1">
          <a:blip r:embed="rId8">
            <a:alphaModFix/>
          </a:blip>
          <a:srcRect l="22960" t="18857" r="20799" b="12887"/>
          <a:stretch/>
        </p:blipFill>
        <p:spPr>
          <a:xfrm>
            <a:off x="3150775" y="1415238"/>
            <a:ext cx="1511717" cy="1820258"/>
          </a:xfrm>
          <a:prstGeom prst="rect">
            <a:avLst/>
          </a:prstGeom>
          <a:noFill/>
          <a:ln>
            <a:noFill/>
          </a:ln>
        </p:spPr>
      </p:pic>
      <p:pic>
        <p:nvPicPr>
          <p:cNvPr id="1308" name="Google Shape;1308;p46"/>
          <p:cNvPicPr preferRelativeResize="0"/>
          <p:nvPr/>
        </p:nvPicPr>
        <p:blipFill rotWithShape="1">
          <a:blip r:embed="rId9">
            <a:alphaModFix/>
          </a:blip>
          <a:srcRect l="22409" t="19600" r="19935" b="11572"/>
          <a:stretch/>
        </p:blipFill>
        <p:spPr>
          <a:xfrm>
            <a:off x="3131319" y="3216040"/>
            <a:ext cx="1525418" cy="1831572"/>
          </a:xfrm>
          <a:prstGeom prst="rect">
            <a:avLst/>
          </a:prstGeom>
          <a:noFill/>
          <a:ln>
            <a:noFill/>
          </a:ln>
        </p:spPr>
      </p:pic>
      <p:pic>
        <p:nvPicPr>
          <p:cNvPr id="1309" name="Google Shape;1309;p46"/>
          <p:cNvPicPr preferRelativeResize="0"/>
          <p:nvPr/>
        </p:nvPicPr>
        <p:blipFill rotWithShape="1">
          <a:blip r:embed="rId10">
            <a:alphaModFix/>
          </a:blip>
          <a:srcRect/>
          <a:stretch/>
        </p:blipFill>
        <p:spPr>
          <a:xfrm>
            <a:off x="98627" y="2971538"/>
            <a:ext cx="271935" cy="271935"/>
          </a:xfrm>
          <a:prstGeom prst="rect">
            <a:avLst/>
          </a:prstGeom>
          <a:noFill/>
          <a:ln>
            <a:noFill/>
          </a:ln>
        </p:spPr>
      </p:pic>
      <p:sp>
        <p:nvSpPr>
          <p:cNvPr id="1310" name="Google Shape;1310;p46"/>
          <p:cNvSpPr txBox="1"/>
          <p:nvPr/>
        </p:nvSpPr>
        <p:spPr>
          <a:xfrm>
            <a:off x="92267" y="299090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1311" name="Google Shape;1311;p46"/>
          <p:cNvPicPr preferRelativeResize="0"/>
          <p:nvPr/>
        </p:nvPicPr>
        <p:blipFill rotWithShape="1">
          <a:blip r:embed="rId10">
            <a:alphaModFix/>
          </a:blip>
          <a:srcRect/>
          <a:stretch/>
        </p:blipFill>
        <p:spPr>
          <a:xfrm>
            <a:off x="1572168" y="2971538"/>
            <a:ext cx="271935" cy="271935"/>
          </a:xfrm>
          <a:prstGeom prst="rect">
            <a:avLst/>
          </a:prstGeom>
          <a:noFill/>
          <a:ln>
            <a:noFill/>
          </a:ln>
        </p:spPr>
      </p:pic>
      <p:sp>
        <p:nvSpPr>
          <p:cNvPr id="1312" name="Google Shape;1312;p46"/>
          <p:cNvSpPr txBox="1"/>
          <p:nvPr/>
        </p:nvSpPr>
        <p:spPr>
          <a:xfrm>
            <a:off x="1565808" y="299090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1313" name="Google Shape;1313;p46"/>
          <p:cNvPicPr preferRelativeResize="0"/>
          <p:nvPr/>
        </p:nvPicPr>
        <p:blipFill rotWithShape="1">
          <a:blip r:embed="rId10">
            <a:alphaModFix/>
          </a:blip>
          <a:srcRect/>
          <a:stretch/>
        </p:blipFill>
        <p:spPr>
          <a:xfrm>
            <a:off x="3143266" y="2971538"/>
            <a:ext cx="271935" cy="271935"/>
          </a:xfrm>
          <a:prstGeom prst="rect">
            <a:avLst/>
          </a:prstGeom>
          <a:noFill/>
          <a:ln>
            <a:noFill/>
          </a:ln>
        </p:spPr>
      </p:pic>
      <p:sp>
        <p:nvSpPr>
          <p:cNvPr id="1314" name="Google Shape;1314;p46"/>
          <p:cNvSpPr txBox="1"/>
          <p:nvPr/>
        </p:nvSpPr>
        <p:spPr>
          <a:xfrm>
            <a:off x="3144310" y="299090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1315" name="Google Shape;1315;p46"/>
          <p:cNvPicPr preferRelativeResize="0"/>
          <p:nvPr/>
        </p:nvPicPr>
        <p:blipFill rotWithShape="1">
          <a:blip r:embed="rId10">
            <a:alphaModFix/>
          </a:blip>
          <a:srcRect/>
          <a:stretch/>
        </p:blipFill>
        <p:spPr>
          <a:xfrm>
            <a:off x="3143266" y="4779143"/>
            <a:ext cx="271935" cy="271935"/>
          </a:xfrm>
          <a:prstGeom prst="rect">
            <a:avLst/>
          </a:prstGeom>
          <a:noFill/>
          <a:ln>
            <a:noFill/>
          </a:ln>
        </p:spPr>
      </p:pic>
      <p:sp>
        <p:nvSpPr>
          <p:cNvPr id="1316" name="Google Shape;1316;p46"/>
          <p:cNvSpPr txBox="1"/>
          <p:nvPr/>
        </p:nvSpPr>
        <p:spPr>
          <a:xfrm>
            <a:off x="3136906" y="479851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1317" name="Google Shape;1317;p46"/>
          <p:cNvPicPr preferRelativeResize="0"/>
          <p:nvPr/>
        </p:nvPicPr>
        <p:blipFill rotWithShape="1">
          <a:blip r:embed="rId10">
            <a:alphaModFix/>
          </a:blip>
          <a:srcRect/>
          <a:stretch/>
        </p:blipFill>
        <p:spPr>
          <a:xfrm>
            <a:off x="1572063" y="4779143"/>
            <a:ext cx="271935" cy="271935"/>
          </a:xfrm>
          <a:prstGeom prst="rect">
            <a:avLst/>
          </a:prstGeom>
          <a:noFill/>
          <a:ln>
            <a:noFill/>
          </a:ln>
        </p:spPr>
      </p:pic>
      <p:sp>
        <p:nvSpPr>
          <p:cNvPr id="1318" name="Google Shape;1318;p46"/>
          <p:cNvSpPr txBox="1"/>
          <p:nvPr/>
        </p:nvSpPr>
        <p:spPr>
          <a:xfrm>
            <a:off x="1565703" y="479851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1319" name="Google Shape;1319;p46"/>
          <p:cNvPicPr preferRelativeResize="0"/>
          <p:nvPr/>
        </p:nvPicPr>
        <p:blipFill rotWithShape="1">
          <a:blip r:embed="rId10">
            <a:alphaModFix/>
          </a:blip>
          <a:srcRect/>
          <a:stretch/>
        </p:blipFill>
        <p:spPr>
          <a:xfrm>
            <a:off x="98522" y="4779143"/>
            <a:ext cx="271935" cy="271935"/>
          </a:xfrm>
          <a:prstGeom prst="rect">
            <a:avLst/>
          </a:prstGeom>
          <a:noFill/>
          <a:ln>
            <a:noFill/>
          </a:ln>
        </p:spPr>
      </p:pic>
      <p:sp>
        <p:nvSpPr>
          <p:cNvPr id="1320" name="Google Shape;1320;p46"/>
          <p:cNvSpPr txBox="1"/>
          <p:nvPr/>
        </p:nvSpPr>
        <p:spPr>
          <a:xfrm>
            <a:off x="92162" y="479851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sp>
        <p:nvSpPr>
          <p:cNvPr id="1321" name="Google Shape;1321;p46"/>
          <p:cNvSpPr txBox="1"/>
          <p:nvPr/>
        </p:nvSpPr>
        <p:spPr>
          <a:xfrm>
            <a:off x="0" y="602829"/>
            <a:ext cx="9144000" cy="800189"/>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rgbClr val="A4C2F4"/>
                </a:solidFill>
                <a:latin typeface="Arial"/>
                <a:ea typeface="Arial"/>
                <a:cs typeface="Arial"/>
                <a:sym typeface="Arial"/>
              </a:rPr>
              <a:t>Trousseau syndrome (TS) </a:t>
            </a:r>
            <a:r>
              <a:rPr lang="en-US" sz="1000" b="0" i="0" u="none" strike="noStrike" cap="none">
                <a:solidFill>
                  <a:schemeClr val="lt1"/>
                </a:solidFill>
                <a:latin typeface="Arial"/>
                <a:ea typeface="Arial"/>
                <a:cs typeface="Arial"/>
                <a:sym typeface="Arial"/>
              </a:rPr>
              <a:t>is a hypercoagulable state, associated with cancer, that includes various disorders probably involving </a:t>
            </a:r>
            <a:r>
              <a:rPr lang="en-US" sz="1000" b="0" i="0" u="none" strike="noStrike" cap="none">
                <a:solidFill>
                  <a:srgbClr val="A4C2F4"/>
                </a:solidFill>
                <a:latin typeface="Arial"/>
                <a:ea typeface="Arial"/>
                <a:cs typeface="Arial"/>
                <a:sym typeface="Arial"/>
              </a:rPr>
              <a:t>multiple overlapping mechanisms</a:t>
            </a:r>
            <a:r>
              <a:rPr lang="en-US" sz="1000" b="0" i="0" u="none" strike="noStrike" cap="none">
                <a:solidFill>
                  <a:schemeClr val="lt1"/>
                </a:solidFill>
                <a:latin typeface="Arial"/>
                <a:ea typeface="Arial"/>
                <a:cs typeface="Arial"/>
                <a:sym typeface="Arial"/>
              </a:rPr>
              <a:t>. It has been suggested the term </a:t>
            </a:r>
            <a:r>
              <a:rPr lang="en-US" sz="1000" b="0" i="0" u="none" strike="noStrike" cap="none">
                <a:solidFill>
                  <a:srgbClr val="A4C2F4"/>
                </a:solidFill>
                <a:latin typeface="Arial"/>
                <a:ea typeface="Arial"/>
                <a:cs typeface="Arial"/>
                <a:sym typeface="Arial"/>
              </a:rPr>
              <a:t>“Trousseau syndrome” </a:t>
            </a:r>
            <a:r>
              <a:rPr lang="en-US" sz="1000" b="0" i="0" u="none" strike="noStrike" cap="none">
                <a:solidFill>
                  <a:schemeClr val="lt1"/>
                </a:solidFill>
                <a:latin typeface="Arial"/>
                <a:ea typeface="Arial"/>
                <a:cs typeface="Arial"/>
                <a:sym typeface="Arial"/>
              </a:rPr>
              <a:t>be restricted to unexplained thrombotic events that either </a:t>
            </a:r>
            <a:r>
              <a:rPr lang="en-US" sz="1000" b="0" i="0" u="none" strike="noStrike" cap="none">
                <a:solidFill>
                  <a:srgbClr val="A4C2F4"/>
                </a:solidFill>
                <a:latin typeface="Arial"/>
                <a:ea typeface="Arial"/>
                <a:cs typeface="Arial"/>
                <a:sym typeface="Arial"/>
              </a:rPr>
              <a:t>precede the diagnosis of an occult visceral malignancy or appear concomitantly with the tumor. </a:t>
            </a:r>
            <a:r>
              <a:rPr lang="en-US" sz="1000" b="0" i="0" u="none" strike="noStrike" cap="none">
                <a:solidFill>
                  <a:schemeClr val="lt1"/>
                </a:solidFill>
                <a:latin typeface="Arial"/>
                <a:ea typeface="Arial"/>
                <a:cs typeface="Arial"/>
                <a:sym typeface="Arial"/>
              </a:rPr>
              <a:t>Cerebral infarction, mostly caused by in situ thrombosis in medium and small vessels, is thought to be related to the prothrombic state of TS.</a:t>
            </a:r>
            <a:endParaRPr sz="1000" b="0" i="0" u="none" strike="noStrike" cap="none">
              <a:solidFill>
                <a:schemeClr val="lt1"/>
              </a:solidFill>
              <a:latin typeface="Arial"/>
              <a:ea typeface="Arial"/>
              <a:cs typeface="Arial"/>
              <a:sym typeface="Arial"/>
            </a:endParaRPr>
          </a:p>
        </p:txBody>
      </p:sp>
      <p:sp>
        <p:nvSpPr>
          <p:cNvPr id="1322" name="Google Shape;1322;p46"/>
          <p:cNvSpPr txBox="1"/>
          <p:nvPr/>
        </p:nvSpPr>
        <p:spPr>
          <a:xfrm>
            <a:off x="4663097" y="3512325"/>
            <a:ext cx="4344716" cy="147728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accent6"/>
                </a:solidFill>
                <a:latin typeface="Arial"/>
                <a:ea typeface="Arial"/>
                <a:cs typeface="Arial"/>
                <a:sym typeface="Arial"/>
              </a:rPr>
              <a:t>80 years old man with lung cancer presenting with </a:t>
            </a:r>
            <a:r>
              <a:rPr lang="en-US" sz="1000" b="0" i="0" u="none" strike="noStrike" cap="none" dirty="0" err="1">
                <a:solidFill>
                  <a:schemeClr val="accent6"/>
                </a:solidFill>
                <a:latin typeface="Arial"/>
                <a:ea typeface="Arial"/>
                <a:cs typeface="Arial"/>
                <a:sym typeface="Arial"/>
              </a:rPr>
              <a:t>rigth</a:t>
            </a:r>
            <a:r>
              <a:rPr lang="en-US" sz="1000" b="0" i="0" u="none" strike="noStrike" cap="none" dirty="0">
                <a:solidFill>
                  <a:schemeClr val="accent6"/>
                </a:solidFill>
                <a:latin typeface="Arial"/>
                <a:ea typeface="Arial"/>
                <a:cs typeface="Arial"/>
                <a:sym typeface="Arial"/>
              </a:rPr>
              <a:t> hemiplegia and multiple brain infarctions caused by Trousseau syndrome. </a:t>
            </a:r>
            <a:r>
              <a:rPr lang="en-US" sz="1000" b="0" i="0" u="none" strike="noStrike" cap="none" dirty="0">
                <a:solidFill>
                  <a:schemeClr val="lt1"/>
                </a:solidFill>
                <a:latin typeface="Arial"/>
                <a:ea typeface="Arial"/>
                <a:cs typeface="Arial"/>
                <a:sym typeface="Arial"/>
              </a:rPr>
              <a:t>Axial DWI  </a:t>
            </a:r>
            <a:r>
              <a:rPr lang="en-US" sz="1000" b="0" i="0" u="none" strike="noStrike" cap="none" dirty="0">
                <a:solidFill>
                  <a:srgbClr val="FFFF00"/>
                </a:solidFill>
                <a:latin typeface="Arial"/>
                <a:ea typeface="Arial"/>
                <a:cs typeface="Arial"/>
                <a:sym typeface="Arial"/>
              </a:rPr>
              <a:t>(A, B and C) </a:t>
            </a:r>
            <a:r>
              <a:rPr lang="en-US" sz="1000" b="0" i="0" u="none" strike="noStrike" cap="none" dirty="0">
                <a:solidFill>
                  <a:schemeClr val="bg1"/>
                </a:solidFill>
                <a:latin typeface="Arial"/>
                <a:ea typeface="Arial"/>
                <a:cs typeface="Arial"/>
                <a:sym typeface="Arial"/>
              </a:rPr>
              <a:t>and ADC map </a:t>
            </a:r>
            <a:r>
              <a:rPr lang="en-US" sz="1000" b="0" i="0" u="none" strike="noStrike" cap="none" dirty="0">
                <a:solidFill>
                  <a:srgbClr val="FFFF00"/>
                </a:solidFill>
                <a:latin typeface="Arial"/>
                <a:ea typeface="Arial"/>
                <a:cs typeface="Arial"/>
                <a:sym typeface="Arial"/>
              </a:rPr>
              <a:t>(D, E and F) </a:t>
            </a:r>
            <a:r>
              <a:rPr lang="en-US" sz="1000" b="0" i="0" u="none" strike="noStrike" cap="none" dirty="0">
                <a:solidFill>
                  <a:schemeClr val="lt1"/>
                </a:solidFill>
                <a:latin typeface="Arial"/>
                <a:ea typeface="Arial"/>
                <a:cs typeface="Arial"/>
                <a:sym typeface="Arial"/>
              </a:rPr>
              <a:t>show multiple restricted diffusion areas in the cerebral hemispheres involving both cortical (external) and deep (internal) border zones compatible with cerebral infarctions.</a:t>
            </a:r>
            <a:endParaRPr dirty="0"/>
          </a:p>
          <a:p>
            <a:pPr marL="0" marR="0" lvl="0" indent="0" algn="just" rtl="0">
              <a:lnSpc>
                <a:spcPct val="100000"/>
              </a:lnSpc>
              <a:spcBef>
                <a:spcPts val="0"/>
              </a:spcBef>
              <a:spcAft>
                <a:spcPts val="0"/>
              </a:spcAft>
              <a:buNone/>
            </a:pPr>
            <a:endParaRPr sz="10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Chest CT </a:t>
            </a:r>
            <a:r>
              <a:rPr lang="en-US" sz="1000" b="0" i="0" u="none" strike="noStrike" cap="none" dirty="0">
                <a:solidFill>
                  <a:srgbClr val="FF0000"/>
                </a:solidFill>
                <a:latin typeface="Arial"/>
                <a:ea typeface="Arial"/>
                <a:cs typeface="Arial"/>
                <a:sym typeface="Arial"/>
              </a:rPr>
              <a:t>(G-red dots) </a:t>
            </a:r>
            <a:r>
              <a:rPr lang="en-US" sz="1000" b="0" i="0" u="none" strike="noStrike" cap="none" dirty="0">
                <a:solidFill>
                  <a:schemeClr val="lt1"/>
                </a:solidFill>
                <a:latin typeface="Arial"/>
                <a:ea typeface="Arial"/>
                <a:cs typeface="Arial"/>
                <a:sym typeface="Arial"/>
              </a:rPr>
              <a:t>show an expansive lesion in the left lower lobe and lingula associated with pleural effusion.</a:t>
            </a:r>
            <a:endParaRPr dirty="0"/>
          </a:p>
          <a:p>
            <a:pPr marL="0" marR="0" lvl="0" indent="0" algn="just" rtl="0">
              <a:lnSpc>
                <a:spcPct val="100000"/>
              </a:lnSpc>
              <a:spcBef>
                <a:spcPts val="0"/>
              </a:spcBef>
              <a:spcAft>
                <a:spcPts val="0"/>
              </a:spcAft>
              <a:buNone/>
            </a:pPr>
            <a:endParaRPr sz="1000" b="0" i="0" u="none" strike="noStrike" cap="none" dirty="0">
              <a:solidFill>
                <a:srgbClr val="FF0000"/>
              </a:solidFill>
              <a:latin typeface="Arial"/>
              <a:ea typeface="Arial"/>
              <a:cs typeface="Arial"/>
              <a:sym typeface="Arial"/>
            </a:endParaRPr>
          </a:p>
        </p:txBody>
      </p:sp>
      <p:pic>
        <p:nvPicPr>
          <p:cNvPr id="1323" name="Google Shape;1323;p46"/>
          <p:cNvPicPr preferRelativeResize="0"/>
          <p:nvPr/>
        </p:nvPicPr>
        <p:blipFill rotWithShape="1">
          <a:blip r:embed="rId10">
            <a:alphaModFix/>
          </a:blip>
          <a:srcRect/>
          <a:stretch/>
        </p:blipFill>
        <p:spPr>
          <a:xfrm>
            <a:off x="6517103" y="2981943"/>
            <a:ext cx="271935" cy="271935"/>
          </a:xfrm>
          <a:prstGeom prst="rect">
            <a:avLst/>
          </a:prstGeom>
          <a:noFill/>
          <a:ln>
            <a:noFill/>
          </a:ln>
        </p:spPr>
      </p:pic>
      <p:sp>
        <p:nvSpPr>
          <p:cNvPr id="1324" name="Google Shape;1324;p46"/>
          <p:cNvSpPr txBox="1"/>
          <p:nvPr/>
        </p:nvSpPr>
        <p:spPr>
          <a:xfrm>
            <a:off x="6513870" y="298919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sp>
        <p:nvSpPr>
          <p:cNvPr id="1325" name="Google Shape;1325;p46"/>
          <p:cNvSpPr txBox="1"/>
          <p:nvPr/>
        </p:nvSpPr>
        <p:spPr>
          <a:xfrm>
            <a:off x="4647441" y="1620685"/>
            <a:ext cx="1875998" cy="1292631"/>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lt1"/>
                </a:solidFill>
                <a:latin typeface="Arial"/>
                <a:ea typeface="Arial"/>
                <a:cs typeface="Arial"/>
                <a:sym typeface="Arial"/>
              </a:rPr>
              <a:t>DWI infarcts involving </a:t>
            </a:r>
            <a:r>
              <a:rPr lang="en-US" sz="900" b="0" i="0" u="none" strike="noStrike" cap="none">
                <a:solidFill>
                  <a:srgbClr val="A4C2F4"/>
                </a:solidFill>
                <a:latin typeface="Arial"/>
                <a:ea typeface="Arial"/>
                <a:cs typeface="Arial"/>
                <a:sym typeface="Arial"/>
              </a:rPr>
              <a:t>3 specific vascular territories, </a:t>
            </a:r>
            <a:r>
              <a:rPr lang="en-US" sz="900" b="0" i="0" u="none" strike="noStrike" cap="none">
                <a:solidFill>
                  <a:schemeClr val="lt1"/>
                </a:solidFill>
                <a:latin typeface="Arial"/>
                <a:ea typeface="Arial"/>
                <a:cs typeface="Arial"/>
                <a:sym typeface="Arial"/>
              </a:rPr>
              <a:t>in the </a:t>
            </a:r>
            <a:r>
              <a:rPr lang="en-US" sz="900" b="0" i="0" u="none" strike="noStrike" cap="none">
                <a:solidFill>
                  <a:srgbClr val="A4C2F4"/>
                </a:solidFill>
                <a:latin typeface="Arial"/>
                <a:ea typeface="Arial"/>
                <a:cs typeface="Arial"/>
                <a:sym typeface="Arial"/>
              </a:rPr>
              <a:t>absence of an identifiable embolic</a:t>
            </a:r>
            <a:r>
              <a:rPr lang="en-US" sz="900" b="0" i="0" u="none" strike="noStrike" cap="none">
                <a:solidFill>
                  <a:schemeClr val="lt1"/>
                </a:solidFill>
                <a:latin typeface="Arial"/>
                <a:ea typeface="Arial"/>
                <a:cs typeface="Arial"/>
                <a:sym typeface="Arial"/>
              </a:rPr>
              <a:t> source or other disease associated with such lesions, </a:t>
            </a:r>
            <a:r>
              <a:rPr lang="en-US" sz="900" b="0" i="0" u="none" strike="noStrike" cap="none">
                <a:solidFill>
                  <a:srgbClr val="A4C2F4"/>
                </a:solidFill>
                <a:latin typeface="Arial"/>
                <a:ea typeface="Arial"/>
                <a:cs typeface="Arial"/>
                <a:sym typeface="Arial"/>
              </a:rPr>
              <a:t>are highly suggestive of cancer-associated hypercoagulation stroke.</a:t>
            </a:r>
            <a:endParaRPr sz="900" b="0" i="0" u="none" strike="noStrike" cap="none">
              <a:solidFill>
                <a:srgbClr val="A4C2F4"/>
              </a:solidFill>
              <a:latin typeface="Arial"/>
              <a:ea typeface="Arial"/>
              <a:cs typeface="Arial"/>
              <a:sym typeface="Arial"/>
            </a:endParaRPr>
          </a:p>
        </p:txBody>
      </p:sp>
      <p:sp>
        <p:nvSpPr>
          <p:cNvPr id="1326" name="Google Shape;1326;p46"/>
          <p:cNvSpPr/>
          <p:nvPr/>
        </p:nvSpPr>
        <p:spPr>
          <a:xfrm>
            <a:off x="7692887" y="1826812"/>
            <a:ext cx="1232451" cy="1280693"/>
          </a:xfrm>
          <a:prstGeom prst="ellipse">
            <a:avLst/>
          </a:prstGeom>
          <a:noFill/>
          <a:ln w="25400" cap="flat" cmpd="sng">
            <a:solidFill>
              <a:srgbClr val="FF00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 name="Google Shape;1331;p47">
            <a:extLst>
              <a:ext uri="{FF2B5EF4-FFF2-40B4-BE49-F238E27FC236}">
                <a16:creationId xmlns:a16="http://schemas.microsoft.com/office/drawing/2014/main" id="{15973BBD-2458-401B-A335-AF6C0DE3FB55}"/>
              </a:ext>
            </a:extLst>
          </p:cNvPr>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Vascular :  </a:t>
            </a:r>
            <a:r>
              <a:rPr lang="en-US" sz="2200" b="1" i="0" u="none" strike="noStrike" cap="none">
                <a:solidFill>
                  <a:srgbClr val="A4C2F4"/>
                </a:solidFill>
                <a:latin typeface="Arial"/>
                <a:ea typeface="Arial"/>
                <a:cs typeface="Arial"/>
                <a:sym typeface="Arial"/>
              </a:rPr>
              <a:t> Cerebral Venous Thrombosis (CVT)</a:t>
            </a:r>
            <a:endParaRPr sz="2200" b="1" i="0" u="none" strike="noStrike" cap="none">
              <a:solidFill>
                <a:srgbClr val="A4C2F4"/>
              </a:solidFill>
              <a:latin typeface="Arial"/>
              <a:ea typeface="Arial"/>
              <a:cs typeface="Arial"/>
              <a:sym typeface="Arial"/>
            </a:endParaRPr>
          </a:p>
        </p:txBody>
      </p:sp>
      <p:sp>
        <p:nvSpPr>
          <p:cNvPr id="29" name="Google Shape;1332;p47">
            <a:extLst>
              <a:ext uri="{FF2B5EF4-FFF2-40B4-BE49-F238E27FC236}">
                <a16:creationId xmlns:a16="http://schemas.microsoft.com/office/drawing/2014/main" id="{510E9D80-473C-4AC0-B1F7-DC36EBF7F4D1}"/>
              </a:ext>
            </a:extLst>
          </p:cNvPr>
          <p:cNvSpPr txBox="1"/>
          <p:nvPr/>
        </p:nvSpPr>
        <p:spPr>
          <a:xfrm>
            <a:off x="6862166" y="3142712"/>
            <a:ext cx="2246659" cy="178506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accent6"/>
                </a:solidFill>
                <a:latin typeface="Arial"/>
                <a:ea typeface="Arial"/>
                <a:cs typeface="Arial"/>
                <a:sym typeface="Arial"/>
              </a:rPr>
              <a:t>57 years old woman</a:t>
            </a:r>
            <a:r>
              <a:rPr lang="en-US" sz="1000" dirty="0">
                <a:solidFill>
                  <a:schemeClr val="accent6"/>
                </a:solidFill>
              </a:rPr>
              <a:t>  </a:t>
            </a:r>
            <a:r>
              <a:rPr lang="en-US" sz="1000" b="0" i="0" u="none" strike="noStrike" cap="none" dirty="0">
                <a:solidFill>
                  <a:schemeClr val="accent6"/>
                </a:solidFill>
                <a:latin typeface="Arial"/>
                <a:ea typeface="Arial"/>
                <a:cs typeface="Arial"/>
                <a:sym typeface="Arial"/>
              </a:rPr>
              <a:t>presenting with headache and vomiting. </a:t>
            </a:r>
            <a:r>
              <a:rPr lang="en-US" sz="1000" b="0" i="0" u="none" strike="noStrike" cap="none" dirty="0">
                <a:solidFill>
                  <a:schemeClr val="lt1"/>
                </a:solidFill>
                <a:latin typeface="Arial"/>
                <a:ea typeface="Arial"/>
                <a:cs typeface="Arial"/>
                <a:sym typeface="Arial"/>
              </a:rPr>
              <a:t>She resected a large basal cell carcinoma from right frontotemporal scalp. Axial NECT </a:t>
            </a:r>
            <a:r>
              <a:rPr lang="en-US" sz="1000" b="0" i="0" u="none" strike="noStrike" cap="none" dirty="0">
                <a:solidFill>
                  <a:srgbClr val="FFFF00"/>
                </a:solidFill>
                <a:latin typeface="Arial"/>
                <a:ea typeface="Arial"/>
                <a:cs typeface="Arial"/>
                <a:sym typeface="Arial"/>
              </a:rPr>
              <a:t>(A,B,C - </a:t>
            </a:r>
            <a:r>
              <a:rPr lang="en-US" sz="1000" dirty="0">
                <a:solidFill>
                  <a:srgbClr val="FFFF00"/>
                </a:solidFill>
              </a:rPr>
              <a:t>a</a:t>
            </a:r>
            <a:r>
              <a:rPr lang="en-US" sz="1000" b="0" i="0" u="none" strike="noStrike" cap="none" dirty="0">
                <a:solidFill>
                  <a:srgbClr val="FFFF00"/>
                </a:solidFill>
                <a:latin typeface="Arial"/>
                <a:ea typeface="Arial"/>
                <a:cs typeface="Arial"/>
                <a:sym typeface="Arial"/>
              </a:rPr>
              <a:t>rrows)</a:t>
            </a:r>
            <a:r>
              <a:rPr lang="en-US" sz="1000" b="0" i="0" u="none" strike="noStrike" cap="none" dirty="0">
                <a:solidFill>
                  <a:schemeClr val="lt1"/>
                </a:solidFill>
                <a:latin typeface="Arial"/>
                <a:ea typeface="Arial"/>
                <a:cs typeface="Arial"/>
                <a:sym typeface="Arial"/>
              </a:rPr>
              <a:t>, MR Venography </a:t>
            </a:r>
            <a:r>
              <a:rPr lang="en-US" sz="1000" b="0" i="0" u="none" strike="noStrike" cap="none" dirty="0">
                <a:solidFill>
                  <a:srgbClr val="FFFF00"/>
                </a:solidFill>
                <a:latin typeface="Arial"/>
                <a:ea typeface="Arial"/>
                <a:cs typeface="Arial"/>
                <a:sym typeface="Arial"/>
              </a:rPr>
              <a:t>(D-arrows)</a:t>
            </a:r>
            <a:r>
              <a:rPr lang="en-US" sz="1000" b="0" i="0" u="none" strike="noStrike" cap="none" dirty="0">
                <a:solidFill>
                  <a:schemeClr val="lt1"/>
                </a:solidFill>
                <a:latin typeface="Arial"/>
                <a:ea typeface="Arial"/>
                <a:cs typeface="Arial"/>
                <a:sym typeface="Arial"/>
              </a:rPr>
              <a:t> and axial T1W-Gd image </a:t>
            </a:r>
            <a:r>
              <a:rPr lang="en-US" sz="1000" b="0" i="0" u="none" strike="noStrike" cap="none" dirty="0">
                <a:solidFill>
                  <a:srgbClr val="FFFF00"/>
                </a:solidFill>
                <a:latin typeface="Arial"/>
                <a:ea typeface="Arial"/>
                <a:cs typeface="Arial"/>
                <a:sym typeface="Arial"/>
              </a:rPr>
              <a:t>(E,F -arrows) </a:t>
            </a:r>
            <a:r>
              <a:rPr lang="en-US" sz="1000" b="0" i="0" u="none" strike="noStrike" cap="none" dirty="0">
                <a:solidFill>
                  <a:schemeClr val="lt1"/>
                </a:solidFill>
                <a:latin typeface="Arial"/>
                <a:ea typeface="Arial"/>
                <a:cs typeface="Arial"/>
                <a:sym typeface="Arial"/>
              </a:rPr>
              <a:t>demonstrate an extensive </a:t>
            </a:r>
            <a:r>
              <a:rPr lang="en-US" sz="1000" b="0" i="0" u="none" strike="noStrike" cap="none" dirty="0" err="1">
                <a:solidFill>
                  <a:schemeClr val="lt1"/>
                </a:solidFill>
                <a:latin typeface="Arial"/>
                <a:ea typeface="Arial"/>
                <a:cs typeface="Arial"/>
                <a:sym typeface="Arial"/>
              </a:rPr>
              <a:t>dural</a:t>
            </a:r>
            <a:r>
              <a:rPr lang="en-US" sz="1000" b="0" i="0" u="none" strike="noStrike" cap="none" dirty="0">
                <a:solidFill>
                  <a:schemeClr val="lt1"/>
                </a:solidFill>
                <a:latin typeface="Arial"/>
                <a:ea typeface="Arial"/>
                <a:cs typeface="Arial"/>
                <a:sym typeface="Arial"/>
              </a:rPr>
              <a:t> venous sinus thrombosis compromising superior sagittal straight and right transverse sinuses.</a:t>
            </a:r>
            <a:endParaRPr sz="1000" b="0" i="0" u="none" strike="noStrike" cap="none" dirty="0">
              <a:solidFill>
                <a:srgbClr val="FF0000"/>
              </a:solidFill>
              <a:latin typeface="Arial"/>
              <a:ea typeface="Arial"/>
              <a:cs typeface="Arial"/>
              <a:sym typeface="Arial"/>
            </a:endParaRPr>
          </a:p>
        </p:txBody>
      </p:sp>
      <p:pic>
        <p:nvPicPr>
          <p:cNvPr id="30" name="Google Shape;1333;p47" descr="Uma imagem contendo comida, mesa, pássaro, prato&#10;&#10;Descrição gerada automaticamente">
            <a:extLst>
              <a:ext uri="{FF2B5EF4-FFF2-40B4-BE49-F238E27FC236}">
                <a16:creationId xmlns:a16="http://schemas.microsoft.com/office/drawing/2014/main" id="{6E85220F-8CF2-499A-B58A-14E182CAE5AE}"/>
              </a:ext>
            </a:extLst>
          </p:cNvPr>
          <p:cNvPicPr preferRelativeResize="0"/>
          <p:nvPr/>
        </p:nvPicPr>
        <p:blipFill rotWithShape="1">
          <a:blip r:embed="rId11">
            <a:alphaModFix/>
          </a:blip>
          <a:srcRect/>
          <a:stretch/>
        </p:blipFill>
        <p:spPr>
          <a:xfrm>
            <a:off x="2577216" y="575294"/>
            <a:ext cx="1908483" cy="2247867"/>
          </a:xfrm>
          <a:prstGeom prst="rect">
            <a:avLst/>
          </a:prstGeom>
          <a:noFill/>
          <a:ln>
            <a:noFill/>
          </a:ln>
        </p:spPr>
      </p:pic>
      <p:pic>
        <p:nvPicPr>
          <p:cNvPr id="31" name="Google Shape;1334;p47" descr="Imagem em preto e branco&#10;&#10;Descrição gerada automaticamente">
            <a:extLst>
              <a:ext uri="{FF2B5EF4-FFF2-40B4-BE49-F238E27FC236}">
                <a16:creationId xmlns:a16="http://schemas.microsoft.com/office/drawing/2014/main" id="{3C8AA1A3-DC4D-47A4-AC80-C73F40D5535D}"/>
              </a:ext>
            </a:extLst>
          </p:cNvPr>
          <p:cNvPicPr preferRelativeResize="0"/>
          <p:nvPr/>
        </p:nvPicPr>
        <p:blipFill rotWithShape="1">
          <a:blip r:embed="rId12">
            <a:alphaModFix/>
          </a:blip>
          <a:srcRect/>
          <a:stretch/>
        </p:blipFill>
        <p:spPr>
          <a:xfrm>
            <a:off x="4787901" y="499694"/>
            <a:ext cx="2026702" cy="2387109"/>
          </a:xfrm>
          <a:prstGeom prst="rect">
            <a:avLst/>
          </a:prstGeom>
          <a:noFill/>
          <a:ln>
            <a:noFill/>
          </a:ln>
        </p:spPr>
      </p:pic>
      <p:pic>
        <p:nvPicPr>
          <p:cNvPr id="32" name="Google Shape;1335;p47" descr="Desenho de um cachorro&#10;&#10;Descrição gerada automaticamente com confiança baixa">
            <a:extLst>
              <a:ext uri="{FF2B5EF4-FFF2-40B4-BE49-F238E27FC236}">
                <a16:creationId xmlns:a16="http://schemas.microsoft.com/office/drawing/2014/main" id="{1C4E9D86-A93A-48C8-9FDD-8B25E35B0EB8}"/>
              </a:ext>
            </a:extLst>
          </p:cNvPr>
          <p:cNvPicPr preferRelativeResize="0"/>
          <p:nvPr/>
        </p:nvPicPr>
        <p:blipFill rotWithShape="1">
          <a:blip r:embed="rId13">
            <a:alphaModFix/>
          </a:blip>
          <a:srcRect/>
          <a:stretch/>
        </p:blipFill>
        <p:spPr>
          <a:xfrm>
            <a:off x="291249" y="642283"/>
            <a:ext cx="2017742" cy="2376555"/>
          </a:xfrm>
          <a:prstGeom prst="rect">
            <a:avLst/>
          </a:prstGeom>
          <a:noFill/>
          <a:ln>
            <a:noFill/>
          </a:ln>
        </p:spPr>
      </p:pic>
      <p:pic>
        <p:nvPicPr>
          <p:cNvPr id="33" name="Google Shape;1336;p47" descr="Imagem em preto e branco&#10;&#10;Descrição gerada automaticamente com confiança média">
            <a:extLst>
              <a:ext uri="{FF2B5EF4-FFF2-40B4-BE49-F238E27FC236}">
                <a16:creationId xmlns:a16="http://schemas.microsoft.com/office/drawing/2014/main" id="{93093808-E2EA-4956-A3EC-E9432BFDE8C0}"/>
              </a:ext>
            </a:extLst>
          </p:cNvPr>
          <p:cNvPicPr preferRelativeResize="0"/>
          <p:nvPr/>
        </p:nvPicPr>
        <p:blipFill rotWithShape="1">
          <a:blip r:embed="rId14">
            <a:alphaModFix/>
          </a:blip>
          <a:srcRect b="17883"/>
          <a:stretch/>
        </p:blipFill>
        <p:spPr>
          <a:xfrm>
            <a:off x="-44431" y="2823161"/>
            <a:ext cx="2324100" cy="2247867"/>
          </a:xfrm>
          <a:prstGeom prst="rect">
            <a:avLst/>
          </a:prstGeom>
          <a:noFill/>
          <a:ln>
            <a:noFill/>
          </a:ln>
        </p:spPr>
      </p:pic>
      <p:pic>
        <p:nvPicPr>
          <p:cNvPr id="34" name="Google Shape;1337;p47" descr="Imagem em preto e branco&#10;&#10;Descrição gerada automaticamente com confiança média">
            <a:extLst>
              <a:ext uri="{FF2B5EF4-FFF2-40B4-BE49-F238E27FC236}">
                <a16:creationId xmlns:a16="http://schemas.microsoft.com/office/drawing/2014/main" id="{E7739691-8DB5-4468-9CD4-512CC2AEECDF}"/>
              </a:ext>
            </a:extLst>
          </p:cNvPr>
          <p:cNvPicPr preferRelativeResize="0"/>
          <p:nvPr/>
        </p:nvPicPr>
        <p:blipFill rotWithShape="1">
          <a:blip r:embed="rId15">
            <a:alphaModFix/>
          </a:blip>
          <a:srcRect/>
          <a:stretch/>
        </p:blipFill>
        <p:spPr>
          <a:xfrm>
            <a:off x="2577216" y="2890150"/>
            <a:ext cx="1913138" cy="2253350"/>
          </a:xfrm>
          <a:prstGeom prst="rect">
            <a:avLst/>
          </a:prstGeom>
          <a:noFill/>
          <a:ln>
            <a:noFill/>
          </a:ln>
        </p:spPr>
      </p:pic>
      <p:pic>
        <p:nvPicPr>
          <p:cNvPr id="35" name="Google Shape;1338;p47" descr="Relógio de ponteiros&#10;&#10;Descrição gerada automaticamente com confiança baixa">
            <a:extLst>
              <a:ext uri="{FF2B5EF4-FFF2-40B4-BE49-F238E27FC236}">
                <a16:creationId xmlns:a16="http://schemas.microsoft.com/office/drawing/2014/main" id="{1094A4F1-78F4-4DFA-B633-C5A8F8277B4C}"/>
              </a:ext>
            </a:extLst>
          </p:cNvPr>
          <p:cNvPicPr preferRelativeResize="0"/>
          <p:nvPr/>
        </p:nvPicPr>
        <p:blipFill rotWithShape="1">
          <a:blip r:embed="rId16">
            <a:alphaModFix/>
          </a:blip>
          <a:srcRect b="10537"/>
          <a:stretch/>
        </p:blipFill>
        <p:spPr>
          <a:xfrm>
            <a:off x="4835773" y="2892056"/>
            <a:ext cx="2016124" cy="2124444"/>
          </a:xfrm>
          <a:prstGeom prst="rect">
            <a:avLst/>
          </a:prstGeom>
          <a:noFill/>
          <a:ln>
            <a:noFill/>
          </a:ln>
        </p:spPr>
      </p:pic>
      <p:cxnSp>
        <p:nvCxnSpPr>
          <p:cNvPr id="36" name="Google Shape;1339;p47">
            <a:extLst>
              <a:ext uri="{FF2B5EF4-FFF2-40B4-BE49-F238E27FC236}">
                <a16:creationId xmlns:a16="http://schemas.microsoft.com/office/drawing/2014/main" id="{5A8F4CF1-A3A0-4550-A72B-C4F73724E0C4}"/>
              </a:ext>
            </a:extLst>
          </p:cNvPr>
          <p:cNvCxnSpPr/>
          <p:nvPr/>
        </p:nvCxnSpPr>
        <p:spPr>
          <a:xfrm>
            <a:off x="5550946" y="2086984"/>
            <a:ext cx="202336" cy="271640"/>
          </a:xfrm>
          <a:prstGeom prst="straightConnector1">
            <a:avLst/>
          </a:prstGeom>
          <a:noFill/>
          <a:ln w="9525" cap="flat" cmpd="sng">
            <a:solidFill>
              <a:srgbClr val="FFFF00"/>
            </a:solidFill>
            <a:prstDash val="solid"/>
            <a:round/>
            <a:headEnd type="none" w="sm" len="sm"/>
            <a:tailEnd type="triangle" w="med" len="med"/>
          </a:ln>
        </p:spPr>
      </p:cxnSp>
      <p:cxnSp>
        <p:nvCxnSpPr>
          <p:cNvPr id="37" name="Google Shape;1340;p47">
            <a:extLst>
              <a:ext uri="{FF2B5EF4-FFF2-40B4-BE49-F238E27FC236}">
                <a16:creationId xmlns:a16="http://schemas.microsoft.com/office/drawing/2014/main" id="{C8ADD015-8A03-46A0-85EB-48182CC6672D}"/>
              </a:ext>
            </a:extLst>
          </p:cNvPr>
          <p:cNvCxnSpPr/>
          <p:nvPr/>
        </p:nvCxnSpPr>
        <p:spPr>
          <a:xfrm>
            <a:off x="3327926" y="2217554"/>
            <a:ext cx="202336" cy="271640"/>
          </a:xfrm>
          <a:prstGeom prst="straightConnector1">
            <a:avLst/>
          </a:prstGeom>
          <a:noFill/>
          <a:ln w="9525" cap="flat" cmpd="sng">
            <a:solidFill>
              <a:srgbClr val="FFFF00"/>
            </a:solidFill>
            <a:prstDash val="solid"/>
            <a:round/>
            <a:headEnd type="none" w="sm" len="sm"/>
            <a:tailEnd type="triangle" w="med" len="med"/>
          </a:ln>
        </p:spPr>
      </p:cxnSp>
      <p:cxnSp>
        <p:nvCxnSpPr>
          <p:cNvPr id="38" name="Google Shape;1341;p47">
            <a:extLst>
              <a:ext uri="{FF2B5EF4-FFF2-40B4-BE49-F238E27FC236}">
                <a16:creationId xmlns:a16="http://schemas.microsoft.com/office/drawing/2014/main" id="{0E00BE8D-7B12-440C-A36C-F47DD77984E8}"/>
              </a:ext>
            </a:extLst>
          </p:cNvPr>
          <p:cNvCxnSpPr/>
          <p:nvPr/>
        </p:nvCxnSpPr>
        <p:spPr>
          <a:xfrm rot="10800000">
            <a:off x="3511038" y="3214135"/>
            <a:ext cx="22534" cy="338103"/>
          </a:xfrm>
          <a:prstGeom prst="straightConnector1">
            <a:avLst/>
          </a:prstGeom>
          <a:noFill/>
          <a:ln w="9525" cap="flat" cmpd="sng">
            <a:solidFill>
              <a:srgbClr val="FFFF00"/>
            </a:solidFill>
            <a:prstDash val="solid"/>
            <a:round/>
            <a:headEnd type="none" w="sm" len="sm"/>
            <a:tailEnd type="triangle" w="med" len="med"/>
          </a:ln>
        </p:spPr>
      </p:cxnSp>
      <p:cxnSp>
        <p:nvCxnSpPr>
          <p:cNvPr id="39" name="Google Shape;1342;p47">
            <a:extLst>
              <a:ext uri="{FF2B5EF4-FFF2-40B4-BE49-F238E27FC236}">
                <a16:creationId xmlns:a16="http://schemas.microsoft.com/office/drawing/2014/main" id="{5604ADBC-3103-4A6D-9EF8-20F3E57F82CF}"/>
              </a:ext>
            </a:extLst>
          </p:cNvPr>
          <p:cNvCxnSpPr/>
          <p:nvPr/>
        </p:nvCxnSpPr>
        <p:spPr>
          <a:xfrm flipH="1">
            <a:off x="2153976" y="3497898"/>
            <a:ext cx="261421" cy="135820"/>
          </a:xfrm>
          <a:prstGeom prst="straightConnector1">
            <a:avLst/>
          </a:prstGeom>
          <a:noFill/>
          <a:ln w="9525" cap="flat" cmpd="sng">
            <a:solidFill>
              <a:srgbClr val="FFFF00"/>
            </a:solidFill>
            <a:prstDash val="solid"/>
            <a:round/>
            <a:headEnd type="none" w="sm" len="sm"/>
            <a:tailEnd type="triangle" w="med" len="med"/>
          </a:ln>
        </p:spPr>
      </p:cxnSp>
      <p:cxnSp>
        <p:nvCxnSpPr>
          <p:cNvPr id="40" name="Google Shape;1343;p47">
            <a:extLst>
              <a:ext uri="{FF2B5EF4-FFF2-40B4-BE49-F238E27FC236}">
                <a16:creationId xmlns:a16="http://schemas.microsoft.com/office/drawing/2014/main" id="{9F6FBAAF-2888-4826-87F6-9162416F7F46}"/>
              </a:ext>
            </a:extLst>
          </p:cNvPr>
          <p:cNvCxnSpPr/>
          <p:nvPr/>
        </p:nvCxnSpPr>
        <p:spPr>
          <a:xfrm flipH="1">
            <a:off x="1901753" y="3053574"/>
            <a:ext cx="172632" cy="174802"/>
          </a:xfrm>
          <a:prstGeom prst="straightConnector1">
            <a:avLst/>
          </a:prstGeom>
          <a:noFill/>
          <a:ln w="9525" cap="flat" cmpd="sng">
            <a:solidFill>
              <a:srgbClr val="FFFF00"/>
            </a:solidFill>
            <a:prstDash val="solid"/>
            <a:round/>
            <a:headEnd type="none" w="sm" len="sm"/>
            <a:tailEnd type="triangle" w="med" len="med"/>
          </a:ln>
        </p:spPr>
      </p:cxnSp>
      <p:cxnSp>
        <p:nvCxnSpPr>
          <p:cNvPr id="41" name="Google Shape;1344;p47">
            <a:extLst>
              <a:ext uri="{FF2B5EF4-FFF2-40B4-BE49-F238E27FC236}">
                <a16:creationId xmlns:a16="http://schemas.microsoft.com/office/drawing/2014/main" id="{5EBDF7E1-06F2-4D9D-9338-9C3897FF1683}"/>
              </a:ext>
            </a:extLst>
          </p:cNvPr>
          <p:cNvCxnSpPr/>
          <p:nvPr/>
        </p:nvCxnSpPr>
        <p:spPr>
          <a:xfrm rot="10800000" flipH="1">
            <a:off x="3825102" y="3289954"/>
            <a:ext cx="152808" cy="275854"/>
          </a:xfrm>
          <a:prstGeom prst="straightConnector1">
            <a:avLst/>
          </a:prstGeom>
          <a:noFill/>
          <a:ln w="9525" cap="flat" cmpd="sng">
            <a:solidFill>
              <a:srgbClr val="FFFF00"/>
            </a:solidFill>
            <a:prstDash val="solid"/>
            <a:round/>
            <a:headEnd type="none" w="sm" len="sm"/>
            <a:tailEnd type="triangle" w="med" len="med"/>
          </a:ln>
        </p:spPr>
      </p:cxnSp>
      <p:cxnSp>
        <p:nvCxnSpPr>
          <p:cNvPr id="42" name="Google Shape;1345;p47">
            <a:extLst>
              <a:ext uri="{FF2B5EF4-FFF2-40B4-BE49-F238E27FC236}">
                <a16:creationId xmlns:a16="http://schemas.microsoft.com/office/drawing/2014/main" id="{001270DA-FE74-4FF5-BACB-CB34EA10099E}"/>
              </a:ext>
            </a:extLst>
          </p:cNvPr>
          <p:cNvCxnSpPr/>
          <p:nvPr/>
        </p:nvCxnSpPr>
        <p:spPr>
          <a:xfrm>
            <a:off x="4103816" y="3940038"/>
            <a:ext cx="304800" cy="0"/>
          </a:xfrm>
          <a:prstGeom prst="straightConnector1">
            <a:avLst/>
          </a:prstGeom>
          <a:noFill/>
          <a:ln w="9525" cap="flat" cmpd="sng">
            <a:solidFill>
              <a:srgbClr val="FFFF00"/>
            </a:solidFill>
            <a:prstDash val="solid"/>
            <a:round/>
            <a:headEnd type="none" w="sm" len="sm"/>
            <a:tailEnd type="triangle" w="med" len="med"/>
          </a:ln>
        </p:spPr>
      </p:cxnSp>
      <p:cxnSp>
        <p:nvCxnSpPr>
          <p:cNvPr id="43" name="Google Shape;1346;p47">
            <a:extLst>
              <a:ext uri="{FF2B5EF4-FFF2-40B4-BE49-F238E27FC236}">
                <a16:creationId xmlns:a16="http://schemas.microsoft.com/office/drawing/2014/main" id="{F890451A-BED2-47C9-B8A8-8651B7FD4096}"/>
              </a:ext>
            </a:extLst>
          </p:cNvPr>
          <p:cNvCxnSpPr/>
          <p:nvPr/>
        </p:nvCxnSpPr>
        <p:spPr>
          <a:xfrm rot="10800000" flipH="1">
            <a:off x="4058061" y="3565808"/>
            <a:ext cx="239502" cy="211510"/>
          </a:xfrm>
          <a:prstGeom prst="straightConnector1">
            <a:avLst/>
          </a:prstGeom>
          <a:noFill/>
          <a:ln w="9525" cap="flat" cmpd="sng">
            <a:solidFill>
              <a:srgbClr val="FFFF00"/>
            </a:solidFill>
            <a:prstDash val="solid"/>
            <a:round/>
            <a:headEnd type="none" w="sm" len="sm"/>
            <a:tailEnd type="triangle" w="med" len="med"/>
          </a:ln>
        </p:spPr>
      </p:cxnSp>
      <p:cxnSp>
        <p:nvCxnSpPr>
          <p:cNvPr id="44" name="Google Shape;1347;p47">
            <a:extLst>
              <a:ext uri="{FF2B5EF4-FFF2-40B4-BE49-F238E27FC236}">
                <a16:creationId xmlns:a16="http://schemas.microsoft.com/office/drawing/2014/main" id="{D1304088-70B3-4BDD-AFDB-38420EF7501E}"/>
              </a:ext>
            </a:extLst>
          </p:cNvPr>
          <p:cNvCxnSpPr/>
          <p:nvPr/>
        </p:nvCxnSpPr>
        <p:spPr>
          <a:xfrm flipH="1">
            <a:off x="1628378" y="2828411"/>
            <a:ext cx="94067" cy="238235"/>
          </a:xfrm>
          <a:prstGeom prst="straightConnector1">
            <a:avLst/>
          </a:prstGeom>
          <a:noFill/>
          <a:ln w="9525" cap="flat" cmpd="sng">
            <a:solidFill>
              <a:srgbClr val="FFFF00"/>
            </a:solidFill>
            <a:prstDash val="solid"/>
            <a:round/>
            <a:headEnd type="none" w="sm" len="sm"/>
            <a:tailEnd type="triangle" w="med" len="med"/>
          </a:ln>
        </p:spPr>
      </p:cxnSp>
      <p:cxnSp>
        <p:nvCxnSpPr>
          <p:cNvPr id="45" name="Google Shape;1348;p47">
            <a:extLst>
              <a:ext uri="{FF2B5EF4-FFF2-40B4-BE49-F238E27FC236}">
                <a16:creationId xmlns:a16="http://schemas.microsoft.com/office/drawing/2014/main" id="{9382C49E-4E03-4A9D-B3AE-CD0D946A6504}"/>
              </a:ext>
            </a:extLst>
          </p:cNvPr>
          <p:cNvCxnSpPr/>
          <p:nvPr/>
        </p:nvCxnSpPr>
        <p:spPr>
          <a:xfrm>
            <a:off x="331739" y="2022634"/>
            <a:ext cx="320182" cy="90729"/>
          </a:xfrm>
          <a:prstGeom prst="straightConnector1">
            <a:avLst/>
          </a:prstGeom>
          <a:noFill/>
          <a:ln w="9525" cap="flat" cmpd="sng">
            <a:solidFill>
              <a:srgbClr val="FFFF00"/>
            </a:solidFill>
            <a:prstDash val="solid"/>
            <a:round/>
            <a:headEnd type="none" w="sm" len="sm"/>
            <a:tailEnd type="triangle" w="med" len="med"/>
          </a:ln>
        </p:spPr>
      </p:cxnSp>
      <p:cxnSp>
        <p:nvCxnSpPr>
          <p:cNvPr id="46" name="Google Shape;1349;p47">
            <a:extLst>
              <a:ext uri="{FF2B5EF4-FFF2-40B4-BE49-F238E27FC236}">
                <a16:creationId xmlns:a16="http://schemas.microsoft.com/office/drawing/2014/main" id="{D3330308-6E04-4A4C-B134-A8AA4EE927BB}"/>
              </a:ext>
            </a:extLst>
          </p:cNvPr>
          <p:cNvCxnSpPr/>
          <p:nvPr/>
        </p:nvCxnSpPr>
        <p:spPr>
          <a:xfrm flipH="1">
            <a:off x="3672401" y="1928415"/>
            <a:ext cx="305402" cy="134333"/>
          </a:xfrm>
          <a:prstGeom prst="straightConnector1">
            <a:avLst/>
          </a:prstGeom>
          <a:noFill/>
          <a:ln w="9525" cap="flat" cmpd="sng">
            <a:solidFill>
              <a:srgbClr val="FFFF00"/>
            </a:solidFill>
            <a:prstDash val="solid"/>
            <a:round/>
            <a:headEnd type="none" w="sm" len="sm"/>
            <a:tailEnd type="triangle" w="med" len="med"/>
          </a:ln>
        </p:spPr>
      </p:cxnSp>
      <p:cxnSp>
        <p:nvCxnSpPr>
          <p:cNvPr id="47" name="Google Shape;1350;p47">
            <a:extLst>
              <a:ext uri="{FF2B5EF4-FFF2-40B4-BE49-F238E27FC236}">
                <a16:creationId xmlns:a16="http://schemas.microsoft.com/office/drawing/2014/main" id="{432834F7-C274-4DE4-8D6F-A79EEFFAD38C}"/>
              </a:ext>
            </a:extLst>
          </p:cNvPr>
          <p:cNvCxnSpPr/>
          <p:nvPr/>
        </p:nvCxnSpPr>
        <p:spPr>
          <a:xfrm>
            <a:off x="4851928" y="4091432"/>
            <a:ext cx="320182" cy="90729"/>
          </a:xfrm>
          <a:prstGeom prst="straightConnector1">
            <a:avLst/>
          </a:prstGeom>
          <a:noFill/>
          <a:ln w="9525" cap="flat" cmpd="sng">
            <a:solidFill>
              <a:srgbClr val="FFFF00"/>
            </a:solidFill>
            <a:prstDash val="solid"/>
            <a:round/>
            <a:headEnd type="none" w="sm" len="sm"/>
            <a:tailEnd type="triangle" w="med" len="med"/>
          </a:ln>
        </p:spPr>
      </p:cxnSp>
      <p:sp>
        <p:nvSpPr>
          <p:cNvPr id="48" name="Google Shape;1351;p47">
            <a:extLst>
              <a:ext uri="{FF2B5EF4-FFF2-40B4-BE49-F238E27FC236}">
                <a16:creationId xmlns:a16="http://schemas.microsoft.com/office/drawing/2014/main" id="{F72B22B4-8FED-4AD5-B5C7-9481DF75DAD0}"/>
              </a:ext>
            </a:extLst>
          </p:cNvPr>
          <p:cNvSpPr txBox="1"/>
          <p:nvPr/>
        </p:nvSpPr>
        <p:spPr>
          <a:xfrm>
            <a:off x="6820963" y="729265"/>
            <a:ext cx="2287862" cy="141574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bg1"/>
                </a:solidFill>
                <a:latin typeface="Arial"/>
                <a:ea typeface="Arial"/>
                <a:cs typeface="Arial"/>
                <a:sym typeface="Arial"/>
              </a:rPr>
              <a:t>Cerebral venous thrombosis in oncologic patients is multifactorial, due to direct tumoral compression, venous sinuses invasion, hypercoagulability chemotherapy-related.</a:t>
            </a:r>
            <a:endParaRPr sz="1000" b="0" i="0" u="none" strike="noStrike" cap="none" dirty="0">
              <a:solidFill>
                <a:schemeClr val="bg1"/>
              </a:solidFill>
              <a:latin typeface="Arial"/>
              <a:ea typeface="Arial"/>
              <a:cs typeface="Arial"/>
              <a:sym typeface="Arial"/>
            </a:endParaRPr>
          </a:p>
          <a:p>
            <a:pPr marL="0" marR="0" lvl="0" indent="0" algn="just" rtl="0">
              <a:lnSpc>
                <a:spcPct val="100000"/>
              </a:lnSpc>
              <a:spcBef>
                <a:spcPts val="0"/>
              </a:spcBef>
              <a:spcAft>
                <a:spcPts val="0"/>
              </a:spcAft>
              <a:buNone/>
            </a:pPr>
            <a:endParaRPr sz="10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endParaRPr sz="1000" b="0" i="0" u="none" strike="noStrike" cap="none" dirty="0">
              <a:solidFill>
                <a:schemeClr val="lt1"/>
              </a:solidFill>
              <a:latin typeface="Arial"/>
              <a:ea typeface="Arial"/>
              <a:cs typeface="Arial"/>
              <a:sym typeface="Arial"/>
            </a:endParaRPr>
          </a:p>
        </p:txBody>
      </p:sp>
      <p:pic>
        <p:nvPicPr>
          <p:cNvPr id="49" name="Google Shape;1352;p47">
            <a:extLst>
              <a:ext uri="{FF2B5EF4-FFF2-40B4-BE49-F238E27FC236}">
                <a16:creationId xmlns:a16="http://schemas.microsoft.com/office/drawing/2014/main" id="{1AAD0CB3-6991-40EE-937F-E00DD355DF50}"/>
              </a:ext>
            </a:extLst>
          </p:cNvPr>
          <p:cNvPicPr preferRelativeResize="0"/>
          <p:nvPr/>
        </p:nvPicPr>
        <p:blipFill rotWithShape="1">
          <a:blip r:embed="rId10">
            <a:alphaModFix/>
          </a:blip>
          <a:srcRect/>
          <a:stretch/>
        </p:blipFill>
        <p:spPr>
          <a:xfrm>
            <a:off x="451273" y="2548641"/>
            <a:ext cx="271935" cy="271935"/>
          </a:xfrm>
          <a:prstGeom prst="rect">
            <a:avLst/>
          </a:prstGeom>
          <a:noFill/>
          <a:ln>
            <a:noFill/>
          </a:ln>
        </p:spPr>
      </p:pic>
      <p:sp>
        <p:nvSpPr>
          <p:cNvPr id="50" name="Google Shape;1353;p47">
            <a:extLst>
              <a:ext uri="{FF2B5EF4-FFF2-40B4-BE49-F238E27FC236}">
                <a16:creationId xmlns:a16="http://schemas.microsoft.com/office/drawing/2014/main" id="{4199CE87-1C20-4865-B9B2-1D8AFCA1DAAF}"/>
              </a:ext>
            </a:extLst>
          </p:cNvPr>
          <p:cNvSpPr txBox="1"/>
          <p:nvPr/>
        </p:nvSpPr>
        <p:spPr>
          <a:xfrm>
            <a:off x="444913" y="2568009"/>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51" name="Google Shape;1354;p47">
            <a:extLst>
              <a:ext uri="{FF2B5EF4-FFF2-40B4-BE49-F238E27FC236}">
                <a16:creationId xmlns:a16="http://schemas.microsoft.com/office/drawing/2014/main" id="{E04E0FD7-A87D-498F-8551-7D62E93BE7A0}"/>
              </a:ext>
            </a:extLst>
          </p:cNvPr>
          <p:cNvPicPr preferRelativeResize="0"/>
          <p:nvPr/>
        </p:nvPicPr>
        <p:blipFill rotWithShape="1">
          <a:blip r:embed="rId10">
            <a:alphaModFix/>
          </a:blip>
          <a:srcRect/>
          <a:stretch/>
        </p:blipFill>
        <p:spPr>
          <a:xfrm>
            <a:off x="4938181" y="2527637"/>
            <a:ext cx="271935" cy="271935"/>
          </a:xfrm>
          <a:prstGeom prst="rect">
            <a:avLst/>
          </a:prstGeom>
          <a:noFill/>
          <a:ln>
            <a:noFill/>
          </a:ln>
        </p:spPr>
      </p:pic>
      <p:sp>
        <p:nvSpPr>
          <p:cNvPr id="52" name="Google Shape;1355;p47">
            <a:extLst>
              <a:ext uri="{FF2B5EF4-FFF2-40B4-BE49-F238E27FC236}">
                <a16:creationId xmlns:a16="http://schemas.microsoft.com/office/drawing/2014/main" id="{2B29D0D2-F420-49CB-9FC3-BFD669168CD2}"/>
              </a:ext>
            </a:extLst>
          </p:cNvPr>
          <p:cNvSpPr txBox="1"/>
          <p:nvPr/>
        </p:nvSpPr>
        <p:spPr>
          <a:xfrm>
            <a:off x="4931821" y="254700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53" name="Google Shape;1356;p47">
            <a:extLst>
              <a:ext uri="{FF2B5EF4-FFF2-40B4-BE49-F238E27FC236}">
                <a16:creationId xmlns:a16="http://schemas.microsoft.com/office/drawing/2014/main" id="{CFF611A9-681C-4107-8483-D4681A076B6A}"/>
              </a:ext>
            </a:extLst>
          </p:cNvPr>
          <p:cNvPicPr preferRelativeResize="0"/>
          <p:nvPr/>
        </p:nvPicPr>
        <p:blipFill rotWithShape="1">
          <a:blip r:embed="rId10">
            <a:alphaModFix/>
          </a:blip>
          <a:srcRect/>
          <a:stretch/>
        </p:blipFill>
        <p:spPr>
          <a:xfrm>
            <a:off x="2692795" y="2524580"/>
            <a:ext cx="271935" cy="271935"/>
          </a:xfrm>
          <a:prstGeom prst="rect">
            <a:avLst/>
          </a:prstGeom>
          <a:noFill/>
          <a:ln>
            <a:noFill/>
          </a:ln>
        </p:spPr>
      </p:pic>
      <p:sp>
        <p:nvSpPr>
          <p:cNvPr id="54" name="Google Shape;1357;p47">
            <a:extLst>
              <a:ext uri="{FF2B5EF4-FFF2-40B4-BE49-F238E27FC236}">
                <a16:creationId xmlns:a16="http://schemas.microsoft.com/office/drawing/2014/main" id="{014A9805-9798-4543-A974-EED117D0BE29}"/>
              </a:ext>
            </a:extLst>
          </p:cNvPr>
          <p:cNvSpPr txBox="1"/>
          <p:nvPr/>
        </p:nvSpPr>
        <p:spPr>
          <a:xfrm>
            <a:off x="2686435" y="254394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55" name="Google Shape;1358;p47">
            <a:extLst>
              <a:ext uri="{FF2B5EF4-FFF2-40B4-BE49-F238E27FC236}">
                <a16:creationId xmlns:a16="http://schemas.microsoft.com/office/drawing/2014/main" id="{1B4F531C-5517-405C-BB37-F20B49B24CC0}"/>
              </a:ext>
            </a:extLst>
          </p:cNvPr>
          <p:cNvPicPr preferRelativeResize="0"/>
          <p:nvPr/>
        </p:nvPicPr>
        <p:blipFill rotWithShape="1">
          <a:blip r:embed="rId10">
            <a:alphaModFix/>
          </a:blip>
          <a:srcRect/>
          <a:stretch/>
        </p:blipFill>
        <p:spPr>
          <a:xfrm>
            <a:off x="451168" y="4869040"/>
            <a:ext cx="271935" cy="271935"/>
          </a:xfrm>
          <a:prstGeom prst="rect">
            <a:avLst/>
          </a:prstGeom>
          <a:noFill/>
          <a:ln>
            <a:noFill/>
          </a:ln>
        </p:spPr>
      </p:pic>
      <p:sp>
        <p:nvSpPr>
          <p:cNvPr id="56" name="Google Shape;1359;p47">
            <a:extLst>
              <a:ext uri="{FF2B5EF4-FFF2-40B4-BE49-F238E27FC236}">
                <a16:creationId xmlns:a16="http://schemas.microsoft.com/office/drawing/2014/main" id="{39B6FAC7-2B36-43BA-A7C8-3B9ACC843D97}"/>
              </a:ext>
            </a:extLst>
          </p:cNvPr>
          <p:cNvSpPr txBox="1"/>
          <p:nvPr/>
        </p:nvSpPr>
        <p:spPr>
          <a:xfrm>
            <a:off x="444808" y="488840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57" name="Google Shape;1360;p47">
            <a:extLst>
              <a:ext uri="{FF2B5EF4-FFF2-40B4-BE49-F238E27FC236}">
                <a16:creationId xmlns:a16="http://schemas.microsoft.com/office/drawing/2014/main" id="{3198C475-12A5-499C-B549-5E76EBD7DEB1}"/>
              </a:ext>
            </a:extLst>
          </p:cNvPr>
          <p:cNvPicPr preferRelativeResize="0"/>
          <p:nvPr/>
        </p:nvPicPr>
        <p:blipFill rotWithShape="1">
          <a:blip r:embed="rId10">
            <a:alphaModFix/>
          </a:blip>
          <a:srcRect/>
          <a:stretch/>
        </p:blipFill>
        <p:spPr>
          <a:xfrm>
            <a:off x="4938076" y="4848036"/>
            <a:ext cx="271935" cy="271935"/>
          </a:xfrm>
          <a:prstGeom prst="rect">
            <a:avLst/>
          </a:prstGeom>
          <a:noFill/>
          <a:ln>
            <a:noFill/>
          </a:ln>
        </p:spPr>
      </p:pic>
      <p:sp>
        <p:nvSpPr>
          <p:cNvPr id="58" name="Google Shape;1361;p47">
            <a:extLst>
              <a:ext uri="{FF2B5EF4-FFF2-40B4-BE49-F238E27FC236}">
                <a16:creationId xmlns:a16="http://schemas.microsoft.com/office/drawing/2014/main" id="{357BD8DB-AAE4-49C6-9A4D-1771B68CAEB8}"/>
              </a:ext>
            </a:extLst>
          </p:cNvPr>
          <p:cNvSpPr txBox="1"/>
          <p:nvPr/>
        </p:nvSpPr>
        <p:spPr>
          <a:xfrm>
            <a:off x="4931716" y="486740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59" name="Google Shape;1362;p47">
            <a:extLst>
              <a:ext uri="{FF2B5EF4-FFF2-40B4-BE49-F238E27FC236}">
                <a16:creationId xmlns:a16="http://schemas.microsoft.com/office/drawing/2014/main" id="{49BEBD17-85F0-4129-8FB6-74FB6393D661}"/>
              </a:ext>
            </a:extLst>
          </p:cNvPr>
          <p:cNvPicPr preferRelativeResize="0"/>
          <p:nvPr/>
        </p:nvPicPr>
        <p:blipFill rotWithShape="1">
          <a:blip r:embed="rId10">
            <a:alphaModFix/>
          </a:blip>
          <a:srcRect/>
          <a:stretch/>
        </p:blipFill>
        <p:spPr>
          <a:xfrm>
            <a:off x="2692690" y="4844979"/>
            <a:ext cx="271935" cy="271935"/>
          </a:xfrm>
          <a:prstGeom prst="rect">
            <a:avLst/>
          </a:prstGeom>
          <a:noFill/>
          <a:ln>
            <a:noFill/>
          </a:ln>
        </p:spPr>
      </p:pic>
      <p:sp>
        <p:nvSpPr>
          <p:cNvPr id="60" name="Google Shape;1363;p47">
            <a:extLst>
              <a:ext uri="{FF2B5EF4-FFF2-40B4-BE49-F238E27FC236}">
                <a16:creationId xmlns:a16="http://schemas.microsoft.com/office/drawing/2014/main" id="{6564F7A1-ACF3-4AF5-AC9A-CD41BF1A8347}"/>
              </a:ext>
            </a:extLst>
          </p:cNvPr>
          <p:cNvSpPr txBox="1"/>
          <p:nvPr/>
        </p:nvSpPr>
        <p:spPr>
          <a:xfrm>
            <a:off x="2686330" y="4864347"/>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60809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0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0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0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0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2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2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2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1301"/>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02"/>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303"/>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304"/>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305"/>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306"/>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307"/>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308"/>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309"/>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1310"/>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1311"/>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1312"/>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313"/>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1314"/>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1315"/>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1316"/>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1317"/>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1318"/>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1319"/>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1320"/>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1321"/>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1322"/>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1323"/>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1324"/>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1325"/>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1326"/>
                                        </p:tgtEl>
                                        <p:attrNameLst>
                                          <p:attrName>style.visibility</p:attrName>
                                        </p:attrNameLst>
                                      </p:cBhvr>
                                      <p:to>
                                        <p:strVal val="hidden"/>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2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30"/>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31"/>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32"/>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33"/>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34"/>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35"/>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36"/>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37"/>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38"/>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39"/>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40"/>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41"/>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42"/>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43"/>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44"/>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4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46"/>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4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48"/>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4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50"/>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5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52"/>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53"/>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54"/>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55"/>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56"/>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57"/>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58"/>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59"/>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1" grpId="0"/>
      <p:bldP spid="1301" grpId="1"/>
      <p:bldP spid="1310" grpId="0"/>
      <p:bldP spid="1310" grpId="1"/>
      <p:bldP spid="1312" grpId="0"/>
      <p:bldP spid="1312" grpId="1"/>
      <p:bldP spid="1314" grpId="0"/>
      <p:bldP spid="1314" grpId="1"/>
      <p:bldP spid="1316" grpId="0"/>
      <p:bldP spid="1316" grpId="1"/>
      <p:bldP spid="1318" grpId="0"/>
      <p:bldP spid="1318" grpId="1"/>
      <p:bldP spid="1320" grpId="0"/>
      <p:bldP spid="1320" grpId="1"/>
      <p:bldP spid="1321" grpId="0"/>
      <p:bldP spid="1321" grpId="1"/>
      <p:bldP spid="1322" grpId="0"/>
      <p:bldP spid="1322" grpId="1"/>
      <p:bldP spid="1324" grpId="0"/>
      <p:bldP spid="1324" grpId="1"/>
      <p:bldP spid="1325" grpId="0"/>
      <p:bldP spid="1325" grpId="1"/>
      <p:bldP spid="1326" grpId="0" animBg="1"/>
      <p:bldP spid="1326" grpId="1" animBg="1"/>
      <p:bldP spid="28" grpId="0"/>
      <p:bldP spid="29" grpId="0"/>
      <p:bldP spid="48" grpId="0"/>
      <p:bldP spid="50" grpId="0"/>
      <p:bldP spid="52" grpId="0"/>
      <p:bldP spid="54" grpId="0"/>
      <p:bldP spid="56" grpId="0"/>
      <p:bldP spid="58" grpId="0"/>
      <p:bldP spid="6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67"/>
        <p:cNvGrpSpPr/>
        <p:nvPr/>
      </p:nvGrpSpPr>
      <p:grpSpPr>
        <a:xfrm>
          <a:off x="0" y="0"/>
          <a:ext cx="0" cy="0"/>
          <a:chOff x="0" y="0"/>
          <a:chExt cx="0" cy="0"/>
        </a:xfrm>
      </p:grpSpPr>
      <p:sp>
        <p:nvSpPr>
          <p:cNvPr id="1368" name="Google Shape;1368;p48"/>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Vascular :  </a:t>
            </a:r>
            <a:r>
              <a:rPr lang="en-US" sz="2200" b="1" i="0" u="none" strike="noStrike" cap="none">
                <a:solidFill>
                  <a:srgbClr val="A4C2F4"/>
                </a:solidFill>
                <a:latin typeface="Arial"/>
                <a:ea typeface="Arial"/>
                <a:cs typeface="Arial"/>
                <a:sym typeface="Arial"/>
              </a:rPr>
              <a:t> Neoplastic Aneurysm</a:t>
            </a:r>
            <a:endParaRPr/>
          </a:p>
        </p:txBody>
      </p:sp>
      <p:pic>
        <p:nvPicPr>
          <p:cNvPr id="1369" name="Google Shape;1369;p48"/>
          <p:cNvPicPr preferRelativeResize="0"/>
          <p:nvPr/>
        </p:nvPicPr>
        <p:blipFill rotWithShape="1">
          <a:blip r:embed="rId3">
            <a:alphaModFix/>
          </a:blip>
          <a:srcRect l="4791" r="4110"/>
          <a:stretch/>
        </p:blipFill>
        <p:spPr>
          <a:xfrm flipH="1">
            <a:off x="6966712" y="2635222"/>
            <a:ext cx="2091351" cy="1934959"/>
          </a:xfrm>
          <a:prstGeom prst="rect">
            <a:avLst/>
          </a:prstGeom>
          <a:noFill/>
          <a:ln>
            <a:noFill/>
          </a:ln>
        </p:spPr>
      </p:pic>
      <p:pic>
        <p:nvPicPr>
          <p:cNvPr id="1370" name="Google Shape;1370;p48"/>
          <p:cNvPicPr preferRelativeResize="0"/>
          <p:nvPr/>
        </p:nvPicPr>
        <p:blipFill rotWithShape="1">
          <a:blip r:embed="rId3">
            <a:alphaModFix/>
          </a:blip>
          <a:srcRect l="59379" t="24937" r="19229" b="50593"/>
          <a:stretch/>
        </p:blipFill>
        <p:spPr>
          <a:xfrm flipH="1">
            <a:off x="5237365" y="2824699"/>
            <a:ext cx="1231270" cy="1221655"/>
          </a:xfrm>
          <a:prstGeom prst="rect">
            <a:avLst/>
          </a:prstGeom>
          <a:noFill/>
          <a:ln w="9525" cap="flat" cmpd="sng">
            <a:solidFill>
              <a:srgbClr val="FFFF00"/>
            </a:solidFill>
            <a:prstDash val="solid"/>
            <a:round/>
            <a:headEnd type="none" w="sm" len="sm"/>
            <a:tailEnd type="none" w="sm" len="sm"/>
          </a:ln>
        </p:spPr>
      </p:pic>
      <p:pic>
        <p:nvPicPr>
          <p:cNvPr id="1371" name="Google Shape;1371;p48"/>
          <p:cNvPicPr preferRelativeResize="0"/>
          <p:nvPr/>
        </p:nvPicPr>
        <p:blipFill rotWithShape="1">
          <a:blip r:embed="rId4">
            <a:alphaModFix/>
          </a:blip>
          <a:srcRect l="20473" t="16727" r="9499" b="23877"/>
          <a:stretch/>
        </p:blipFill>
        <p:spPr>
          <a:xfrm>
            <a:off x="6944368" y="683785"/>
            <a:ext cx="2075338" cy="1760234"/>
          </a:xfrm>
          <a:prstGeom prst="rect">
            <a:avLst/>
          </a:prstGeom>
          <a:noFill/>
          <a:ln>
            <a:noFill/>
          </a:ln>
        </p:spPr>
      </p:pic>
      <p:pic>
        <p:nvPicPr>
          <p:cNvPr id="1372" name="Google Shape;1372;p48"/>
          <p:cNvPicPr preferRelativeResize="0"/>
          <p:nvPr/>
        </p:nvPicPr>
        <p:blipFill rotWithShape="1">
          <a:blip r:embed="rId4">
            <a:alphaModFix/>
          </a:blip>
          <a:srcRect l="20261" t="35483" r="62663" b="47770"/>
          <a:stretch/>
        </p:blipFill>
        <p:spPr>
          <a:xfrm>
            <a:off x="5222533" y="731538"/>
            <a:ext cx="1237023" cy="1213164"/>
          </a:xfrm>
          <a:prstGeom prst="rect">
            <a:avLst/>
          </a:prstGeom>
          <a:noFill/>
          <a:ln w="9525" cap="flat" cmpd="sng">
            <a:solidFill>
              <a:srgbClr val="FFFF00"/>
            </a:solidFill>
            <a:prstDash val="solid"/>
            <a:round/>
            <a:headEnd type="none" w="sm" len="sm"/>
            <a:tailEnd type="none" w="sm" len="sm"/>
          </a:ln>
        </p:spPr>
      </p:pic>
      <p:sp>
        <p:nvSpPr>
          <p:cNvPr id="1373" name="Google Shape;1373;p48"/>
          <p:cNvSpPr/>
          <p:nvPr/>
        </p:nvSpPr>
        <p:spPr>
          <a:xfrm>
            <a:off x="7061075" y="1338287"/>
            <a:ext cx="280657" cy="321300"/>
          </a:xfrm>
          <a:prstGeom prst="rect">
            <a:avLst/>
          </a:prstGeom>
          <a:no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74" name="Google Shape;1374;p48"/>
          <p:cNvSpPr/>
          <p:nvPr/>
        </p:nvSpPr>
        <p:spPr>
          <a:xfrm>
            <a:off x="7420101" y="3207105"/>
            <a:ext cx="280657" cy="321300"/>
          </a:xfrm>
          <a:prstGeom prst="rect">
            <a:avLst/>
          </a:prstGeom>
          <a:no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375" name="Google Shape;1375;p48"/>
          <p:cNvCxnSpPr/>
          <p:nvPr/>
        </p:nvCxnSpPr>
        <p:spPr>
          <a:xfrm rot="10800000">
            <a:off x="6468637" y="2824699"/>
            <a:ext cx="1232121" cy="382406"/>
          </a:xfrm>
          <a:prstGeom prst="straightConnector1">
            <a:avLst/>
          </a:prstGeom>
          <a:noFill/>
          <a:ln w="28575" cap="flat" cmpd="sng">
            <a:solidFill>
              <a:srgbClr val="FFFF00"/>
            </a:solidFill>
            <a:prstDash val="solid"/>
            <a:round/>
            <a:headEnd type="none" w="sm" len="sm"/>
            <a:tailEnd type="none" w="sm" len="sm"/>
          </a:ln>
        </p:spPr>
      </p:cxnSp>
      <p:cxnSp>
        <p:nvCxnSpPr>
          <p:cNvPr id="1376" name="Google Shape;1376;p48"/>
          <p:cNvCxnSpPr/>
          <p:nvPr/>
        </p:nvCxnSpPr>
        <p:spPr>
          <a:xfrm flipH="1">
            <a:off x="6468636" y="3528405"/>
            <a:ext cx="1232122" cy="517949"/>
          </a:xfrm>
          <a:prstGeom prst="straightConnector1">
            <a:avLst/>
          </a:prstGeom>
          <a:noFill/>
          <a:ln w="28575" cap="flat" cmpd="sng">
            <a:solidFill>
              <a:srgbClr val="FFFF00"/>
            </a:solidFill>
            <a:prstDash val="solid"/>
            <a:round/>
            <a:headEnd type="none" w="sm" len="sm"/>
            <a:tailEnd type="none" w="sm" len="sm"/>
          </a:ln>
        </p:spPr>
      </p:cxnSp>
      <p:cxnSp>
        <p:nvCxnSpPr>
          <p:cNvPr id="1377" name="Google Shape;1377;p48"/>
          <p:cNvCxnSpPr/>
          <p:nvPr/>
        </p:nvCxnSpPr>
        <p:spPr>
          <a:xfrm rot="10800000">
            <a:off x="6459557" y="731538"/>
            <a:ext cx="882175" cy="598364"/>
          </a:xfrm>
          <a:prstGeom prst="straightConnector1">
            <a:avLst/>
          </a:prstGeom>
          <a:noFill/>
          <a:ln w="28575" cap="flat" cmpd="sng">
            <a:solidFill>
              <a:srgbClr val="FFFF00"/>
            </a:solidFill>
            <a:prstDash val="solid"/>
            <a:round/>
            <a:headEnd type="none" w="sm" len="sm"/>
            <a:tailEnd type="none" w="sm" len="sm"/>
          </a:ln>
        </p:spPr>
      </p:cxnSp>
      <p:cxnSp>
        <p:nvCxnSpPr>
          <p:cNvPr id="1378" name="Google Shape;1378;p48"/>
          <p:cNvCxnSpPr/>
          <p:nvPr/>
        </p:nvCxnSpPr>
        <p:spPr>
          <a:xfrm flipH="1">
            <a:off x="6468636" y="1659587"/>
            <a:ext cx="873096" cy="285115"/>
          </a:xfrm>
          <a:prstGeom prst="straightConnector1">
            <a:avLst/>
          </a:prstGeom>
          <a:noFill/>
          <a:ln w="28575" cap="flat" cmpd="sng">
            <a:solidFill>
              <a:srgbClr val="FFFF00"/>
            </a:solidFill>
            <a:prstDash val="solid"/>
            <a:round/>
            <a:headEnd type="none" w="sm" len="sm"/>
            <a:tailEnd type="none" w="sm" len="sm"/>
          </a:ln>
        </p:spPr>
      </p:cxnSp>
      <p:pic>
        <p:nvPicPr>
          <p:cNvPr id="1379" name="Google Shape;1379;p48"/>
          <p:cNvPicPr preferRelativeResize="0"/>
          <p:nvPr/>
        </p:nvPicPr>
        <p:blipFill rotWithShape="1">
          <a:blip r:embed="rId5">
            <a:alphaModFix/>
          </a:blip>
          <a:srcRect l="18945" t="16465" r="15429" b="21472"/>
          <a:stretch/>
        </p:blipFill>
        <p:spPr>
          <a:xfrm>
            <a:off x="40089" y="2144417"/>
            <a:ext cx="1670494" cy="2033428"/>
          </a:xfrm>
          <a:prstGeom prst="rect">
            <a:avLst/>
          </a:prstGeom>
          <a:noFill/>
          <a:ln>
            <a:noFill/>
          </a:ln>
        </p:spPr>
      </p:pic>
      <p:pic>
        <p:nvPicPr>
          <p:cNvPr id="1380" name="Google Shape;1380;p48"/>
          <p:cNvPicPr preferRelativeResize="0"/>
          <p:nvPr/>
        </p:nvPicPr>
        <p:blipFill rotWithShape="1">
          <a:blip r:embed="rId6">
            <a:alphaModFix/>
          </a:blip>
          <a:srcRect l="22461" t="23829" r="23436" b="14843"/>
          <a:stretch/>
        </p:blipFill>
        <p:spPr>
          <a:xfrm>
            <a:off x="1703204" y="2163466"/>
            <a:ext cx="1767756" cy="2003881"/>
          </a:xfrm>
          <a:prstGeom prst="rect">
            <a:avLst/>
          </a:prstGeom>
          <a:noFill/>
          <a:ln>
            <a:noFill/>
          </a:ln>
        </p:spPr>
      </p:pic>
      <p:pic>
        <p:nvPicPr>
          <p:cNvPr id="1381" name="Google Shape;1381;p48"/>
          <p:cNvPicPr preferRelativeResize="0"/>
          <p:nvPr/>
        </p:nvPicPr>
        <p:blipFill rotWithShape="1">
          <a:blip r:embed="rId7">
            <a:alphaModFix/>
          </a:blip>
          <a:srcRect l="22430" t="22656" r="22883" b="14453"/>
          <a:stretch/>
        </p:blipFill>
        <p:spPr>
          <a:xfrm>
            <a:off x="3418134" y="2159012"/>
            <a:ext cx="1740822" cy="2001943"/>
          </a:xfrm>
          <a:prstGeom prst="rect">
            <a:avLst/>
          </a:prstGeom>
          <a:noFill/>
          <a:ln>
            <a:noFill/>
          </a:ln>
        </p:spPr>
      </p:pic>
      <p:sp>
        <p:nvSpPr>
          <p:cNvPr id="1382" name="Google Shape;1382;p48"/>
          <p:cNvSpPr txBox="1"/>
          <p:nvPr/>
        </p:nvSpPr>
        <p:spPr>
          <a:xfrm>
            <a:off x="-20879" y="4246155"/>
            <a:ext cx="6921523" cy="101562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accent6"/>
                </a:solidFill>
                <a:latin typeface="Arial"/>
                <a:ea typeface="Arial"/>
                <a:cs typeface="Arial"/>
                <a:sym typeface="Arial"/>
              </a:rPr>
              <a:t>A 45 years old woman with a background history of recurrent left atrial myxoma with tumor excision (in 2011, 2018 and 2020) presenting with right hemiparesis.</a:t>
            </a:r>
            <a:r>
              <a:rPr lang="en-US" sz="1000" b="0" i="0" u="none" strike="noStrike" cap="none" dirty="0">
                <a:solidFill>
                  <a:schemeClr val="lt1"/>
                </a:solidFill>
                <a:latin typeface="Arial"/>
                <a:ea typeface="Arial"/>
                <a:cs typeface="Arial"/>
                <a:sym typeface="Arial"/>
              </a:rPr>
              <a:t> CT </a:t>
            </a:r>
            <a:r>
              <a:rPr lang="en-US" sz="1000" b="0" i="0" u="none" strike="noStrike" cap="none" dirty="0">
                <a:solidFill>
                  <a:srgbClr val="FFFF00"/>
                </a:solidFill>
                <a:latin typeface="Arial"/>
                <a:ea typeface="Arial"/>
                <a:cs typeface="Arial"/>
                <a:sym typeface="Arial"/>
              </a:rPr>
              <a:t>(</a:t>
            </a:r>
            <a:r>
              <a:rPr lang="en-US" sz="1000" b="1" i="0" u="none" strike="noStrike" cap="none" dirty="0">
                <a:solidFill>
                  <a:srgbClr val="FFFF00"/>
                </a:solidFill>
                <a:latin typeface="Arial"/>
                <a:ea typeface="Arial"/>
                <a:cs typeface="Arial"/>
                <a:sym typeface="Arial"/>
              </a:rPr>
              <a:t>A</a:t>
            </a:r>
            <a:r>
              <a:rPr lang="en-US" sz="1000" b="0" i="0" u="none" strike="noStrike" cap="none" dirty="0">
                <a:solidFill>
                  <a:srgbClr val="FFFF00"/>
                </a:solidFill>
                <a:latin typeface="Arial"/>
                <a:ea typeface="Arial"/>
                <a:cs typeface="Arial"/>
                <a:sym typeface="Arial"/>
              </a:rPr>
              <a:t>) </a:t>
            </a:r>
            <a:r>
              <a:rPr lang="en-US" sz="1000" b="0" i="0" u="none" strike="noStrike" cap="none" dirty="0">
                <a:solidFill>
                  <a:schemeClr val="lt1"/>
                </a:solidFill>
                <a:latin typeface="Arial"/>
                <a:ea typeface="Arial"/>
                <a:cs typeface="Arial"/>
                <a:sym typeface="Arial"/>
              </a:rPr>
              <a:t>and MRI </a:t>
            </a:r>
            <a:r>
              <a:rPr lang="en-US" sz="1000" b="0" i="0" u="none" strike="noStrike" cap="none" dirty="0">
                <a:solidFill>
                  <a:srgbClr val="FFFF00"/>
                </a:solidFill>
                <a:latin typeface="Arial"/>
                <a:ea typeface="Arial"/>
                <a:cs typeface="Arial"/>
                <a:sym typeface="Arial"/>
              </a:rPr>
              <a:t>(axial FLAIR in “</a:t>
            </a:r>
            <a:r>
              <a:rPr lang="en-US" sz="1000" b="1" i="0" u="none" strike="noStrike" cap="none" dirty="0">
                <a:solidFill>
                  <a:srgbClr val="FFFF00"/>
                </a:solidFill>
                <a:latin typeface="Arial"/>
                <a:ea typeface="Arial"/>
                <a:cs typeface="Arial"/>
                <a:sym typeface="Arial"/>
              </a:rPr>
              <a:t>B” </a:t>
            </a:r>
            <a:r>
              <a:rPr lang="en-US" sz="1000" b="0" i="0" u="none" strike="noStrike" cap="none" dirty="0">
                <a:solidFill>
                  <a:srgbClr val="FFFF00"/>
                </a:solidFill>
                <a:latin typeface="Arial"/>
                <a:ea typeface="Arial"/>
                <a:cs typeface="Arial"/>
                <a:sym typeface="Arial"/>
              </a:rPr>
              <a:t>and T2WI in “</a:t>
            </a:r>
            <a:r>
              <a:rPr lang="en-US" sz="1000" b="1" i="0" u="none" strike="noStrike" cap="none" dirty="0">
                <a:solidFill>
                  <a:srgbClr val="FFFF00"/>
                </a:solidFill>
                <a:latin typeface="Arial"/>
                <a:ea typeface="Arial"/>
                <a:cs typeface="Arial"/>
                <a:sym typeface="Arial"/>
              </a:rPr>
              <a:t>C”</a:t>
            </a:r>
            <a:r>
              <a:rPr lang="en-US" sz="1000" b="0" i="0" u="none" strike="noStrike" cap="none" dirty="0">
                <a:solidFill>
                  <a:srgbClr val="FFFF00"/>
                </a:solidFill>
                <a:latin typeface="Arial"/>
                <a:ea typeface="Arial"/>
                <a:cs typeface="Arial"/>
                <a:sym typeface="Arial"/>
              </a:rPr>
              <a:t>) </a:t>
            </a:r>
            <a:r>
              <a:rPr lang="en-US" sz="1000" b="0" i="0" u="none" strike="noStrike" cap="none" dirty="0">
                <a:solidFill>
                  <a:schemeClr val="lt1"/>
                </a:solidFill>
                <a:latin typeface="Arial"/>
                <a:ea typeface="Arial"/>
                <a:cs typeface="Arial"/>
                <a:sym typeface="Arial"/>
              </a:rPr>
              <a:t>show left frontoparietal hemorrhagic lesion surrounded by edema, compatible with brain </a:t>
            </a:r>
            <a:r>
              <a:rPr lang="en-US" sz="1000" b="0" i="0" u="none" strike="noStrike" cap="none" dirty="0" err="1">
                <a:solidFill>
                  <a:schemeClr val="lt1"/>
                </a:solidFill>
                <a:latin typeface="Arial"/>
                <a:ea typeface="Arial"/>
                <a:cs typeface="Arial"/>
                <a:sym typeface="Arial"/>
              </a:rPr>
              <a:t>metastase</a:t>
            </a:r>
            <a:r>
              <a:rPr lang="en-US" sz="1000" b="0" i="0" u="none" strike="noStrike" cap="none" dirty="0">
                <a:solidFill>
                  <a:schemeClr val="lt1"/>
                </a:solidFill>
                <a:latin typeface="Arial"/>
                <a:ea typeface="Arial"/>
                <a:cs typeface="Arial"/>
                <a:sym typeface="Arial"/>
              </a:rPr>
              <a:t> of myxoma. Digital subtraction angiography of the left internal carotid artery </a:t>
            </a:r>
            <a:r>
              <a:rPr lang="en-US" sz="1000" b="0" i="0" u="none" strike="noStrike" cap="none" dirty="0">
                <a:solidFill>
                  <a:srgbClr val="FFFF00"/>
                </a:solidFill>
                <a:latin typeface="Arial"/>
                <a:ea typeface="Arial"/>
                <a:cs typeface="Arial"/>
                <a:sym typeface="Arial"/>
              </a:rPr>
              <a:t>(</a:t>
            </a:r>
            <a:r>
              <a:rPr lang="en-US" sz="1000" b="1" i="0" u="none" strike="noStrike" cap="none" dirty="0">
                <a:solidFill>
                  <a:srgbClr val="FFFF00"/>
                </a:solidFill>
                <a:latin typeface="Arial"/>
                <a:ea typeface="Arial"/>
                <a:cs typeface="Arial"/>
                <a:sym typeface="Arial"/>
              </a:rPr>
              <a:t>D</a:t>
            </a:r>
            <a:r>
              <a:rPr lang="en-US" sz="1000" b="0" i="0" u="none" strike="noStrike" cap="none" dirty="0">
                <a:solidFill>
                  <a:srgbClr val="FFFF00"/>
                </a:solidFill>
                <a:latin typeface="Arial"/>
                <a:ea typeface="Arial"/>
                <a:cs typeface="Arial"/>
                <a:sym typeface="Arial"/>
              </a:rPr>
              <a:t> and </a:t>
            </a:r>
            <a:r>
              <a:rPr lang="en-US" sz="1000" b="1" i="0" u="none" strike="noStrike" cap="none" dirty="0">
                <a:solidFill>
                  <a:srgbClr val="FFFF00"/>
                </a:solidFill>
                <a:latin typeface="Arial"/>
                <a:ea typeface="Arial"/>
                <a:cs typeface="Arial"/>
                <a:sym typeface="Arial"/>
              </a:rPr>
              <a:t>E</a:t>
            </a:r>
            <a:r>
              <a:rPr lang="en-US" sz="1000" b="0" i="0" u="none" strike="noStrike" cap="none" dirty="0">
                <a:solidFill>
                  <a:srgbClr val="FFFF00"/>
                </a:solidFill>
                <a:latin typeface="Arial"/>
                <a:ea typeface="Arial"/>
                <a:cs typeface="Arial"/>
                <a:sym typeface="Arial"/>
              </a:rPr>
              <a:t>) </a:t>
            </a:r>
            <a:r>
              <a:rPr lang="en-US" sz="1000" b="0" i="0" u="none" strike="noStrike" cap="none" dirty="0">
                <a:solidFill>
                  <a:schemeClr val="lt1"/>
                </a:solidFill>
                <a:latin typeface="Arial"/>
                <a:ea typeface="Arial"/>
                <a:cs typeface="Arial"/>
                <a:sym typeface="Arial"/>
              </a:rPr>
              <a:t>shows multiple fusiform </a:t>
            </a:r>
            <a:r>
              <a:rPr lang="en-US" sz="1000" b="0" i="0" u="none" strike="noStrike" cap="none" dirty="0">
                <a:solidFill>
                  <a:srgbClr val="A4C2F4"/>
                </a:solidFill>
                <a:latin typeface="Arial"/>
                <a:ea typeface="Arial"/>
                <a:cs typeface="Arial"/>
                <a:sym typeface="Arial"/>
              </a:rPr>
              <a:t>neoplastic aneurysms </a:t>
            </a:r>
            <a:r>
              <a:rPr lang="en-US" sz="1000" b="0" i="0" u="none" strike="noStrike" cap="none" dirty="0">
                <a:solidFill>
                  <a:srgbClr val="FFFF00"/>
                </a:solidFill>
                <a:latin typeface="Arial"/>
                <a:ea typeface="Arial"/>
                <a:cs typeface="Arial"/>
                <a:sym typeface="Arial"/>
              </a:rPr>
              <a:t>(</a:t>
            </a:r>
            <a:r>
              <a:rPr lang="en-US" sz="1000" b="1" i="0" u="none" strike="noStrike" cap="none" dirty="0">
                <a:solidFill>
                  <a:srgbClr val="FFFF00"/>
                </a:solidFill>
                <a:latin typeface="Arial"/>
                <a:ea typeface="Arial"/>
                <a:cs typeface="Arial"/>
                <a:sym typeface="Arial"/>
              </a:rPr>
              <a:t>yellow arrows</a:t>
            </a:r>
            <a:r>
              <a:rPr lang="en-US" sz="1000" b="0" i="0" u="none" strike="noStrike" cap="none" dirty="0">
                <a:solidFill>
                  <a:srgbClr val="FFFF00"/>
                </a:solidFill>
                <a:latin typeface="Arial"/>
                <a:ea typeface="Arial"/>
                <a:cs typeface="Arial"/>
                <a:sym typeface="Arial"/>
              </a:rPr>
              <a:t>) </a:t>
            </a:r>
            <a:r>
              <a:rPr lang="en-US" sz="1000" b="0" i="0" u="none" strike="noStrike" cap="none" dirty="0">
                <a:solidFill>
                  <a:schemeClr val="lt1"/>
                </a:solidFill>
                <a:latin typeface="Arial"/>
                <a:ea typeface="Arial"/>
                <a:cs typeface="Arial"/>
                <a:sym typeface="Arial"/>
              </a:rPr>
              <a:t>in the territory of the middle cerebral artery. </a:t>
            </a:r>
            <a:endParaRPr dirty="0"/>
          </a:p>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 </a:t>
            </a:r>
            <a:endParaRPr sz="1000" b="0" i="0" u="none" strike="noStrike" cap="none" dirty="0">
              <a:solidFill>
                <a:srgbClr val="FF0000"/>
              </a:solidFill>
              <a:latin typeface="Arial"/>
              <a:ea typeface="Arial"/>
              <a:cs typeface="Arial"/>
              <a:sym typeface="Arial"/>
            </a:endParaRPr>
          </a:p>
        </p:txBody>
      </p:sp>
      <p:sp>
        <p:nvSpPr>
          <p:cNvPr id="1383" name="Google Shape;1383;p48"/>
          <p:cNvSpPr txBox="1"/>
          <p:nvPr/>
        </p:nvSpPr>
        <p:spPr>
          <a:xfrm>
            <a:off x="22844" y="609791"/>
            <a:ext cx="5190609" cy="6463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rgbClr val="A4C2F4"/>
                </a:solidFill>
                <a:latin typeface="Arial"/>
                <a:ea typeface="Arial"/>
                <a:cs typeface="Arial"/>
                <a:sym typeface="Arial"/>
              </a:rPr>
              <a:t>Intracranial aneurysm </a:t>
            </a:r>
            <a:r>
              <a:rPr lang="en-US" sz="1000" b="0" i="0" u="none" strike="noStrike" cap="none">
                <a:solidFill>
                  <a:schemeClr val="lt1"/>
                </a:solidFill>
                <a:latin typeface="Arial"/>
                <a:ea typeface="Arial"/>
                <a:cs typeface="Arial"/>
                <a:sym typeface="Arial"/>
              </a:rPr>
              <a:t>in oncology patients can be </a:t>
            </a:r>
            <a:r>
              <a:rPr lang="en-US" sz="1000" b="0" i="0" u="none" strike="noStrike" cap="none">
                <a:solidFill>
                  <a:srgbClr val="A4C2F4"/>
                </a:solidFill>
                <a:latin typeface="Arial"/>
                <a:ea typeface="Arial"/>
                <a:cs typeface="Arial"/>
                <a:sym typeface="Arial"/>
              </a:rPr>
              <a:t>neoplastic or induced by radiotherapy. Intracranial neoplastic aneurysm </a:t>
            </a:r>
            <a:r>
              <a:rPr lang="en-US" sz="1000" b="0" i="0" u="none" strike="noStrike" cap="none">
                <a:solidFill>
                  <a:schemeClr val="lt1"/>
                </a:solidFill>
                <a:latin typeface="Arial"/>
                <a:ea typeface="Arial"/>
                <a:cs typeface="Arial"/>
                <a:sym typeface="Arial"/>
              </a:rPr>
              <a:t>is a rare entity described in patients with </a:t>
            </a:r>
            <a:r>
              <a:rPr lang="en-US" sz="1000" b="0" i="0" u="none" strike="noStrike" cap="none">
                <a:solidFill>
                  <a:srgbClr val="A4C2F4"/>
                </a:solidFill>
                <a:latin typeface="Arial"/>
                <a:ea typeface="Arial"/>
                <a:cs typeface="Arial"/>
                <a:sym typeface="Arial"/>
              </a:rPr>
              <a:t>lung cancer, cardiac myxoma, or choriocarcinoma</a:t>
            </a:r>
            <a:r>
              <a:rPr lang="en-US" sz="1000" b="0" i="0" u="none" strike="noStrike" cap="none">
                <a:solidFill>
                  <a:schemeClr val="lt1"/>
                </a:solidFill>
                <a:latin typeface="Arial"/>
                <a:ea typeface="Arial"/>
                <a:cs typeface="Arial"/>
                <a:sym typeface="Arial"/>
              </a:rPr>
              <a:t>.</a:t>
            </a:r>
            <a:endParaRPr sz="1000" b="0" i="0" u="none" strike="noStrike" cap="none">
              <a:solidFill>
                <a:schemeClr val="lt1"/>
              </a:solidFill>
              <a:latin typeface="Arial"/>
              <a:ea typeface="Arial"/>
              <a:cs typeface="Arial"/>
              <a:sym typeface="Arial"/>
            </a:endParaRPr>
          </a:p>
        </p:txBody>
      </p:sp>
      <p:sp>
        <p:nvSpPr>
          <p:cNvPr id="1384" name="Google Shape;1384;p48"/>
          <p:cNvSpPr txBox="1"/>
          <p:nvPr/>
        </p:nvSpPr>
        <p:spPr>
          <a:xfrm>
            <a:off x="0" y="1122219"/>
            <a:ext cx="5158956" cy="49241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The neoplastic aneurysm is usually seen in </a:t>
            </a:r>
            <a:r>
              <a:rPr lang="en-US" sz="1000" b="0" i="0" u="none" strike="noStrike" cap="none">
                <a:solidFill>
                  <a:srgbClr val="A4C2F4"/>
                </a:solidFill>
                <a:latin typeface="Arial"/>
                <a:ea typeface="Arial"/>
                <a:cs typeface="Arial"/>
                <a:sym typeface="Arial"/>
              </a:rPr>
              <a:t>small peripheral arteries</a:t>
            </a:r>
            <a:r>
              <a:rPr lang="en-US" sz="1000" b="0" i="0" u="none" strike="noStrike" cap="none">
                <a:solidFill>
                  <a:schemeClr val="lt1"/>
                </a:solidFill>
                <a:latin typeface="Arial"/>
                <a:ea typeface="Arial"/>
                <a:cs typeface="Arial"/>
                <a:sym typeface="Arial"/>
              </a:rPr>
              <a:t> due to </a:t>
            </a:r>
            <a:r>
              <a:rPr lang="en-US" sz="1000" b="0" i="0" u="none" strike="noStrike" cap="none">
                <a:solidFill>
                  <a:srgbClr val="A4C2F4"/>
                </a:solidFill>
                <a:latin typeface="Arial"/>
                <a:ea typeface="Arial"/>
                <a:cs typeface="Arial"/>
                <a:sym typeface="Arial"/>
              </a:rPr>
              <a:t>infiltration of the vessel wall by the tumor cells and resultant weakening of the internal elastic lamina</a:t>
            </a:r>
            <a:r>
              <a:rPr lang="en-US" sz="1000" b="0" i="0" u="none" strike="noStrike" cap="none">
                <a:solidFill>
                  <a:schemeClr val="lt1"/>
                </a:solidFill>
                <a:latin typeface="Arial"/>
                <a:ea typeface="Arial"/>
                <a:cs typeface="Arial"/>
                <a:sym typeface="Arial"/>
              </a:rPr>
              <a:t>.</a:t>
            </a:r>
            <a:endParaRPr sz="1000" b="0" i="0" u="none" strike="noStrike" cap="none">
              <a:solidFill>
                <a:schemeClr val="lt1"/>
              </a:solidFill>
              <a:latin typeface="Arial"/>
              <a:ea typeface="Arial"/>
              <a:cs typeface="Arial"/>
              <a:sym typeface="Arial"/>
            </a:endParaRPr>
          </a:p>
        </p:txBody>
      </p:sp>
      <p:pic>
        <p:nvPicPr>
          <p:cNvPr id="1385" name="Google Shape;1385;p48"/>
          <p:cNvPicPr preferRelativeResize="0"/>
          <p:nvPr/>
        </p:nvPicPr>
        <p:blipFill rotWithShape="1">
          <a:blip r:embed="rId8">
            <a:alphaModFix/>
          </a:blip>
          <a:srcRect/>
          <a:stretch/>
        </p:blipFill>
        <p:spPr>
          <a:xfrm>
            <a:off x="6360" y="3953188"/>
            <a:ext cx="271935" cy="271935"/>
          </a:xfrm>
          <a:prstGeom prst="rect">
            <a:avLst/>
          </a:prstGeom>
          <a:noFill/>
          <a:ln>
            <a:noFill/>
          </a:ln>
        </p:spPr>
      </p:pic>
      <p:sp>
        <p:nvSpPr>
          <p:cNvPr id="1386" name="Google Shape;1386;p48"/>
          <p:cNvSpPr txBox="1"/>
          <p:nvPr/>
        </p:nvSpPr>
        <p:spPr>
          <a:xfrm>
            <a:off x="0" y="397255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1387" name="Google Shape;1387;p48"/>
          <p:cNvPicPr preferRelativeResize="0"/>
          <p:nvPr/>
        </p:nvPicPr>
        <p:blipFill rotWithShape="1">
          <a:blip r:embed="rId8">
            <a:alphaModFix/>
          </a:blip>
          <a:srcRect/>
          <a:stretch/>
        </p:blipFill>
        <p:spPr>
          <a:xfrm>
            <a:off x="1665560" y="3953188"/>
            <a:ext cx="271935" cy="271935"/>
          </a:xfrm>
          <a:prstGeom prst="rect">
            <a:avLst/>
          </a:prstGeom>
          <a:noFill/>
          <a:ln>
            <a:noFill/>
          </a:ln>
        </p:spPr>
      </p:pic>
      <p:sp>
        <p:nvSpPr>
          <p:cNvPr id="1388" name="Google Shape;1388;p48"/>
          <p:cNvSpPr txBox="1"/>
          <p:nvPr/>
        </p:nvSpPr>
        <p:spPr>
          <a:xfrm>
            <a:off x="1659200" y="397255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1389" name="Google Shape;1389;p48"/>
          <p:cNvPicPr preferRelativeResize="0"/>
          <p:nvPr/>
        </p:nvPicPr>
        <p:blipFill rotWithShape="1">
          <a:blip r:embed="rId8">
            <a:alphaModFix/>
          </a:blip>
          <a:srcRect/>
          <a:stretch/>
        </p:blipFill>
        <p:spPr>
          <a:xfrm>
            <a:off x="3358192" y="3953188"/>
            <a:ext cx="271935" cy="271935"/>
          </a:xfrm>
          <a:prstGeom prst="rect">
            <a:avLst/>
          </a:prstGeom>
          <a:noFill/>
          <a:ln>
            <a:noFill/>
          </a:ln>
        </p:spPr>
      </p:pic>
      <p:sp>
        <p:nvSpPr>
          <p:cNvPr id="1390" name="Google Shape;1390;p48"/>
          <p:cNvSpPr txBox="1"/>
          <p:nvPr/>
        </p:nvSpPr>
        <p:spPr>
          <a:xfrm>
            <a:off x="3351832" y="3972556"/>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1391" name="Google Shape;1391;p48"/>
          <p:cNvPicPr preferRelativeResize="0"/>
          <p:nvPr/>
        </p:nvPicPr>
        <p:blipFill rotWithShape="1">
          <a:blip r:embed="rId8">
            <a:alphaModFix/>
          </a:blip>
          <a:srcRect/>
          <a:stretch/>
        </p:blipFill>
        <p:spPr>
          <a:xfrm>
            <a:off x="6928235" y="2182864"/>
            <a:ext cx="271935" cy="271935"/>
          </a:xfrm>
          <a:prstGeom prst="rect">
            <a:avLst/>
          </a:prstGeom>
          <a:noFill/>
          <a:ln>
            <a:noFill/>
          </a:ln>
        </p:spPr>
      </p:pic>
      <p:sp>
        <p:nvSpPr>
          <p:cNvPr id="1392" name="Google Shape;1392;p48"/>
          <p:cNvSpPr txBox="1"/>
          <p:nvPr/>
        </p:nvSpPr>
        <p:spPr>
          <a:xfrm>
            <a:off x="6921875" y="2202232"/>
            <a:ext cx="278400"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1393" name="Google Shape;1393;p48"/>
          <p:cNvPicPr preferRelativeResize="0"/>
          <p:nvPr/>
        </p:nvPicPr>
        <p:blipFill rotWithShape="1">
          <a:blip r:embed="rId8">
            <a:alphaModFix/>
          </a:blip>
          <a:srcRect/>
          <a:stretch/>
        </p:blipFill>
        <p:spPr>
          <a:xfrm>
            <a:off x="6950728" y="4309403"/>
            <a:ext cx="271935" cy="271935"/>
          </a:xfrm>
          <a:prstGeom prst="rect">
            <a:avLst/>
          </a:prstGeom>
          <a:noFill/>
          <a:ln>
            <a:noFill/>
          </a:ln>
        </p:spPr>
      </p:pic>
      <p:sp>
        <p:nvSpPr>
          <p:cNvPr id="1394" name="Google Shape;1394;p48"/>
          <p:cNvSpPr txBox="1"/>
          <p:nvPr/>
        </p:nvSpPr>
        <p:spPr>
          <a:xfrm>
            <a:off x="6944368" y="4328771"/>
            <a:ext cx="278400"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sp>
        <p:nvSpPr>
          <p:cNvPr id="1395" name="Google Shape;1395;p48"/>
          <p:cNvSpPr txBox="1"/>
          <p:nvPr/>
        </p:nvSpPr>
        <p:spPr>
          <a:xfrm>
            <a:off x="9080" y="1501164"/>
            <a:ext cx="5158956" cy="6463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Neoplastic aneurysms can be very small. CT and MRI play a primary role in diagnosis of parenchymal/subarachnoid hemorrhage due to these aneurysms. However, these small peripheral aneurysms are best diagnosed by conventional catheter angiography.</a:t>
            </a:r>
            <a:endParaRPr sz="1000" b="0" i="0" u="none" strike="noStrike" cap="none">
              <a:solidFill>
                <a:schemeClr val="lt1"/>
              </a:solidFill>
              <a:latin typeface="Arial"/>
              <a:ea typeface="Arial"/>
              <a:cs typeface="Arial"/>
              <a:sym typeface="Arial"/>
            </a:endParaRPr>
          </a:p>
        </p:txBody>
      </p:sp>
      <p:cxnSp>
        <p:nvCxnSpPr>
          <p:cNvPr id="1396" name="Google Shape;1396;p48"/>
          <p:cNvCxnSpPr/>
          <p:nvPr/>
        </p:nvCxnSpPr>
        <p:spPr>
          <a:xfrm>
            <a:off x="5544563" y="3056612"/>
            <a:ext cx="184014" cy="140275"/>
          </a:xfrm>
          <a:prstGeom prst="straightConnector1">
            <a:avLst/>
          </a:prstGeom>
          <a:noFill/>
          <a:ln w="9525" cap="flat" cmpd="sng">
            <a:solidFill>
              <a:srgbClr val="FFFF00"/>
            </a:solidFill>
            <a:prstDash val="solid"/>
            <a:round/>
            <a:headEnd type="none" w="sm" len="sm"/>
            <a:tailEnd type="triangle" w="med" len="med"/>
          </a:ln>
        </p:spPr>
      </p:cxnSp>
      <p:cxnSp>
        <p:nvCxnSpPr>
          <p:cNvPr id="1397" name="Google Shape;1397;p48"/>
          <p:cNvCxnSpPr/>
          <p:nvPr/>
        </p:nvCxnSpPr>
        <p:spPr>
          <a:xfrm flipH="1">
            <a:off x="5869677" y="1216913"/>
            <a:ext cx="209233" cy="78355"/>
          </a:xfrm>
          <a:prstGeom prst="straightConnector1">
            <a:avLst/>
          </a:prstGeom>
          <a:noFill/>
          <a:ln w="9525" cap="flat" cmpd="sng">
            <a:solidFill>
              <a:srgbClr val="FFFF00"/>
            </a:solidFill>
            <a:prstDash val="solid"/>
            <a:round/>
            <a:headEnd type="none" w="sm" len="sm"/>
            <a:tailEnd type="triangle" w="med" len="med"/>
          </a:ln>
        </p:spPr>
      </p:cxnSp>
      <p:pic>
        <p:nvPicPr>
          <p:cNvPr id="32" name="Google Shape;1402;p49">
            <a:extLst>
              <a:ext uri="{FF2B5EF4-FFF2-40B4-BE49-F238E27FC236}">
                <a16:creationId xmlns:a16="http://schemas.microsoft.com/office/drawing/2014/main" id="{C542739A-64D4-43E5-9D72-B59631290632}"/>
              </a:ext>
            </a:extLst>
          </p:cNvPr>
          <p:cNvPicPr preferRelativeResize="0"/>
          <p:nvPr/>
        </p:nvPicPr>
        <p:blipFill rotWithShape="1">
          <a:blip r:embed="rId9">
            <a:alphaModFix/>
          </a:blip>
          <a:srcRect l="10815" t="4007" r="14185" b="2454"/>
          <a:stretch/>
        </p:blipFill>
        <p:spPr>
          <a:xfrm>
            <a:off x="6940939" y="1644607"/>
            <a:ext cx="2184131" cy="2692141"/>
          </a:xfrm>
          <a:prstGeom prst="rect">
            <a:avLst/>
          </a:prstGeom>
          <a:noFill/>
          <a:ln>
            <a:noFill/>
          </a:ln>
        </p:spPr>
      </p:pic>
      <p:sp>
        <p:nvSpPr>
          <p:cNvPr id="33" name="Google Shape;1403;p49">
            <a:extLst>
              <a:ext uri="{FF2B5EF4-FFF2-40B4-BE49-F238E27FC236}">
                <a16:creationId xmlns:a16="http://schemas.microsoft.com/office/drawing/2014/main" id="{BF04B98F-A47F-4A69-B502-4D15C3CD1F94}"/>
              </a:ext>
            </a:extLst>
          </p:cNvPr>
          <p:cNvSpPr txBox="1"/>
          <p:nvPr/>
        </p:nvSpPr>
        <p:spPr>
          <a:xfrm>
            <a:off x="254055" y="2193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Metabolic :  </a:t>
            </a:r>
            <a:r>
              <a:rPr lang="en-US" sz="2200" b="1" i="0" u="none" strike="noStrike" cap="none">
                <a:solidFill>
                  <a:srgbClr val="A4C2F4"/>
                </a:solidFill>
                <a:latin typeface="Arial"/>
                <a:ea typeface="Arial"/>
                <a:cs typeface="Arial"/>
                <a:sym typeface="Arial"/>
              </a:rPr>
              <a:t> Osmotic Demyelination Syndrome</a:t>
            </a:r>
            <a:endParaRPr/>
          </a:p>
        </p:txBody>
      </p:sp>
      <p:sp>
        <p:nvSpPr>
          <p:cNvPr id="34" name="Google Shape;1404;p49">
            <a:extLst>
              <a:ext uri="{FF2B5EF4-FFF2-40B4-BE49-F238E27FC236}">
                <a16:creationId xmlns:a16="http://schemas.microsoft.com/office/drawing/2014/main" id="{71057968-B6C4-405F-8B7E-7D55FAD3CB76}"/>
              </a:ext>
            </a:extLst>
          </p:cNvPr>
          <p:cNvSpPr txBox="1"/>
          <p:nvPr/>
        </p:nvSpPr>
        <p:spPr>
          <a:xfrm>
            <a:off x="18930" y="587979"/>
            <a:ext cx="9090342" cy="49241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A4C2F4"/>
                </a:solidFill>
                <a:latin typeface="Arial"/>
                <a:ea typeface="Arial"/>
                <a:cs typeface="Arial"/>
                <a:sym typeface="Arial"/>
              </a:rPr>
              <a:t>Hyponatremia</a:t>
            </a:r>
            <a:r>
              <a:rPr lang="en-US" sz="1000" b="0" i="0" u="none" strike="noStrike" cap="none" dirty="0">
                <a:solidFill>
                  <a:schemeClr val="lt1"/>
                </a:solidFill>
                <a:latin typeface="Arial"/>
                <a:ea typeface="Arial"/>
                <a:cs typeface="Arial"/>
                <a:sym typeface="Arial"/>
              </a:rPr>
              <a:t> is often multifactorial. </a:t>
            </a:r>
            <a:r>
              <a:rPr lang="en-US" sz="1000" b="0" i="0" u="none" strike="noStrike" cap="none" dirty="0">
                <a:solidFill>
                  <a:srgbClr val="A4C2F4"/>
                </a:solidFill>
                <a:latin typeface="Arial"/>
                <a:ea typeface="Arial"/>
                <a:cs typeface="Arial"/>
                <a:sym typeface="Arial"/>
              </a:rPr>
              <a:t>SIADH</a:t>
            </a:r>
            <a:r>
              <a:rPr lang="en-US" sz="1000" b="0" i="0" u="none" strike="noStrike" cap="none" dirty="0">
                <a:solidFill>
                  <a:schemeClr val="lt1"/>
                </a:solidFill>
                <a:latin typeface="Arial"/>
                <a:ea typeface="Arial"/>
                <a:cs typeface="Arial"/>
                <a:sym typeface="Arial"/>
              </a:rPr>
              <a:t> (ectopic production by tumor, chemotherapy Induced—alkylators), </a:t>
            </a:r>
            <a:r>
              <a:rPr lang="en-US" sz="1000" b="0" i="0" u="none" strike="noStrike" cap="none" dirty="0">
                <a:solidFill>
                  <a:srgbClr val="91AEDC"/>
                </a:solidFill>
                <a:latin typeface="Arial"/>
                <a:ea typeface="Arial"/>
                <a:cs typeface="Arial"/>
                <a:sym typeface="Arial"/>
              </a:rPr>
              <a:t>renal loss </a:t>
            </a:r>
            <a:r>
              <a:rPr lang="en-US" sz="1000" b="0" i="0" u="none" strike="noStrike" cap="none" dirty="0">
                <a:solidFill>
                  <a:schemeClr val="lt1"/>
                </a:solidFill>
                <a:latin typeface="Arial"/>
                <a:ea typeface="Arial"/>
                <a:cs typeface="Arial"/>
                <a:sym typeface="Arial"/>
              </a:rPr>
              <a:t>(cisplatin-induced) and atrial natriuretic peptide secretion are frequent causes of hyponatremia.</a:t>
            </a:r>
            <a:endParaRPr sz="1000" b="0" i="0" u="none" strike="noStrike" cap="none" dirty="0">
              <a:solidFill>
                <a:schemeClr val="lt1"/>
              </a:solidFill>
              <a:latin typeface="Arial"/>
              <a:ea typeface="Arial"/>
              <a:cs typeface="Arial"/>
              <a:sym typeface="Arial"/>
            </a:endParaRPr>
          </a:p>
        </p:txBody>
      </p:sp>
      <p:sp>
        <p:nvSpPr>
          <p:cNvPr id="35" name="Google Shape;1405;p49">
            <a:extLst>
              <a:ext uri="{FF2B5EF4-FFF2-40B4-BE49-F238E27FC236}">
                <a16:creationId xmlns:a16="http://schemas.microsoft.com/office/drawing/2014/main" id="{A420DEB7-A2B0-4B55-BF5E-E363BBFDC8B1}"/>
              </a:ext>
            </a:extLst>
          </p:cNvPr>
          <p:cNvSpPr txBox="1"/>
          <p:nvPr/>
        </p:nvSpPr>
        <p:spPr>
          <a:xfrm>
            <a:off x="18932" y="936670"/>
            <a:ext cx="9106138" cy="6463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000" b="0" i="0" u="none" strike="noStrike" cap="none">
                <a:solidFill>
                  <a:schemeClr val="lt1"/>
                </a:solidFill>
                <a:latin typeface="Arial"/>
                <a:ea typeface="Arial"/>
                <a:cs typeface="Arial"/>
                <a:sym typeface="Arial"/>
              </a:rPr>
              <a:t>In malignancy-related SIADH, </a:t>
            </a:r>
            <a:r>
              <a:rPr lang="en-US" sz="1000" b="0" i="0" u="none" strike="noStrike" cap="none">
                <a:solidFill>
                  <a:srgbClr val="A4C2F4"/>
                </a:solidFill>
                <a:latin typeface="Arial"/>
                <a:ea typeface="Arial"/>
                <a:cs typeface="Arial"/>
                <a:sym typeface="Arial"/>
              </a:rPr>
              <a:t>tumours secrete ectopic arginine vasopressin or vasopressin-like peptides. </a:t>
            </a:r>
            <a:r>
              <a:rPr lang="en-US" sz="1000" b="0" i="0" u="none" strike="noStrike" cap="none">
                <a:solidFill>
                  <a:schemeClr val="lt1"/>
                </a:solidFill>
                <a:latin typeface="Arial"/>
                <a:ea typeface="Arial"/>
                <a:cs typeface="Arial"/>
                <a:sym typeface="Arial"/>
              </a:rPr>
              <a:t>SIADH is most frequently associated with </a:t>
            </a:r>
            <a:r>
              <a:rPr lang="en-US" sz="1000" b="0" i="0" u="none" strike="noStrike" cap="none">
                <a:solidFill>
                  <a:srgbClr val="A4C2F4"/>
                </a:solidFill>
                <a:latin typeface="Arial"/>
                <a:ea typeface="Arial"/>
                <a:cs typeface="Arial"/>
                <a:sym typeface="Arial"/>
              </a:rPr>
              <a:t>small cell lung cancer or carcinoid tumours but has also been described in pancreatic, esophageal, prostatic and haematological malignancies</a:t>
            </a:r>
            <a:r>
              <a:rPr lang="en-US" sz="1000" b="0" i="0" u="none" strike="noStrike" cap="none">
                <a:solidFill>
                  <a:schemeClr val="lt1"/>
                </a:solidFill>
                <a:latin typeface="Arial"/>
                <a:ea typeface="Arial"/>
                <a:cs typeface="Arial"/>
                <a:sym typeface="Arial"/>
              </a:rPr>
              <a:t>. Overly rapid correction may lead to </a:t>
            </a:r>
            <a:r>
              <a:rPr lang="en-US" sz="1000" b="0" i="0" u="none" strike="noStrike" cap="none">
                <a:solidFill>
                  <a:srgbClr val="A4C2F4"/>
                </a:solidFill>
                <a:latin typeface="Arial"/>
                <a:ea typeface="Arial"/>
                <a:cs typeface="Arial"/>
                <a:sym typeface="Arial"/>
              </a:rPr>
              <a:t>osmotic demyelination syndrome.</a:t>
            </a:r>
            <a:endParaRPr sz="1000" b="0" i="0" u="none" strike="noStrike" cap="none">
              <a:solidFill>
                <a:srgbClr val="A4C2F4"/>
              </a:solidFill>
              <a:latin typeface="Arial"/>
              <a:ea typeface="Arial"/>
              <a:cs typeface="Arial"/>
              <a:sym typeface="Arial"/>
            </a:endParaRPr>
          </a:p>
        </p:txBody>
      </p:sp>
      <p:pic>
        <p:nvPicPr>
          <p:cNvPr id="36" name="Google Shape;1406;p49">
            <a:extLst>
              <a:ext uri="{FF2B5EF4-FFF2-40B4-BE49-F238E27FC236}">
                <a16:creationId xmlns:a16="http://schemas.microsoft.com/office/drawing/2014/main" id="{02360FE7-E951-4D03-B137-04343E7F47D6}"/>
              </a:ext>
            </a:extLst>
          </p:cNvPr>
          <p:cNvPicPr preferRelativeResize="0"/>
          <p:nvPr/>
        </p:nvPicPr>
        <p:blipFill rotWithShape="1">
          <a:blip r:embed="rId10">
            <a:alphaModFix/>
          </a:blip>
          <a:srcRect l="4532" t="7898" r="6015" b="7822"/>
          <a:stretch/>
        </p:blipFill>
        <p:spPr>
          <a:xfrm>
            <a:off x="104775" y="1581150"/>
            <a:ext cx="1855134" cy="3495675"/>
          </a:xfrm>
          <a:prstGeom prst="rect">
            <a:avLst/>
          </a:prstGeom>
          <a:noFill/>
          <a:ln>
            <a:noFill/>
          </a:ln>
        </p:spPr>
      </p:pic>
      <p:pic>
        <p:nvPicPr>
          <p:cNvPr id="37" name="Google Shape;1407;p49">
            <a:extLst>
              <a:ext uri="{FF2B5EF4-FFF2-40B4-BE49-F238E27FC236}">
                <a16:creationId xmlns:a16="http://schemas.microsoft.com/office/drawing/2014/main" id="{5ED168BF-08BA-4926-8939-80AD03620946}"/>
              </a:ext>
            </a:extLst>
          </p:cNvPr>
          <p:cNvPicPr preferRelativeResize="0"/>
          <p:nvPr/>
        </p:nvPicPr>
        <p:blipFill rotWithShape="1">
          <a:blip r:embed="rId11">
            <a:alphaModFix/>
          </a:blip>
          <a:srcRect l="17579" t="13280" r="17577" b="23439"/>
          <a:stretch/>
        </p:blipFill>
        <p:spPr>
          <a:xfrm>
            <a:off x="2041840" y="1665281"/>
            <a:ext cx="2711809" cy="2646464"/>
          </a:xfrm>
          <a:prstGeom prst="rect">
            <a:avLst/>
          </a:prstGeom>
          <a:noFill/>
          <a:ln>
            <a:noFill/>
          </a:ln>
        </p:spPr>
      </p:pic>
      <p:pic>
        <p:nvPicPr>
          <p:cNvPr id="38" name="Google Shape;1408;p49">
            <a:extLst>
              <a:ext uri="{FF2B5EF4-FFF2-40B4-BE49-F238E27FC236}">
                <a16:creationId xmlns:a16="http://schemas.microsoft.com/office/drawing/2014/main" id="{D50C0BF4-5F92-49E0-B371-0802D6CBC9D6}"/>
              </a:ext>
            </a:extLst>
          </p:cNvPr>
          <p:cNvPicPr preferRelativeResize="0"/>
          <p:nvPr/>
        </p:nvPicPr>
        <p:blipFill rotWithShape="1">
          <a:blip r:embed="rId12">
            <a:alphaModFix/>
          </a:blip>
          <a:srcRect l="17773" t="10156" r="18554" b="8397"/>
          <a:stretch/>
        </p:blipFill>
        <p:spPr>
          <a:xfrm>
            <a:off x="4826055" y="1644607"/>
            <a:ext cx="2101263" cy="2687811"/>
          </a:xfrm>
          <a:prstGeom prst="rect">
            <a:avLst/>
          </a:prstGeom>
          <a:noFill/>
          <a:ln>
            <a:noFill/>
          </a:ln>
        </p:spPr>
      </p:pic>
      <p:cxnSp>
        <p:nvCxnSpPr>
          <p:cNvPr id="39" name="Google Shape;1409;p49">
            <a:extLst>
              <a:ext uri="{FF2B5EF4-FFF2-40B4-BE49-F238E27FC236}">
                <a16:creationId xmlns:a16="http://schemas.microsoft.com/office/drawing/2014/main" id="{4614A374-4BC3-4DB4-9819-F3F2DB222F71}"/>
              </a:ext>
            </a:extLst>
          </p:cNvPr>
          <p:cNvCxnSpPr/>
          <p:nvPr/>
        </p:nvCxnSpPr>
        <p:spPr>
          <a:xfrm rot="10800000" flipH="1">
            <a:off x="5491142" y="3292475"/>
            <a:ext cx="206188" cy="250234"/>
          </a:xfrm>
          <a:prstGeom prst="straightConnector1">
            <a:avLst/>
          </a:prstGeom>
          <a:noFill/>
          <a:ln w="9525" cap="flat" cmpd="sng">
            <a:solidFill>
              <a:srgbClr val="FFFF00"/>
            </a:solidFill>
            <a:prstDash val="solid"/>
            <a:round/>
            <a:headEnd type="none" w="sm" len="sm"/>
            <a:tailEnd type="triangle" w="med" len="med"/>
          </a:ln>
        </p:spPr>
      </p:cxnSp>
      <p:sp>
        <p:nvSpPr>
          <p:cNvPr id="40" name="Google Shape;1410;p49">
            <a:extLst>
              <a:ext uri="{FF2B5EF4-FFF2-40B4-BE49-F238E27FC236}">
                <a16:creationId xmlns:a16="http://schemas.microsoft.com/office/drawing/2014/main" id="{53DD3236-56CA-4062-8972-40EAE559BEBD}"/>
              </a:ext>
            </a:extLst>
          </p:cNvPr>
          <p:cNvSpPr/>
          <p:nvPr/>
        </p:nvSpPr>
        <p:spPr>
          <a:xfrm>
            <a:off x="2985521" y="3179134"/>
            <a:ext cx="824446" cy="727150"/>
          </a:xfrm>
          <a:prstGeom prst="ellipse">
            <a:avLst/>
          </a:prstGeom>
          <a:noFill/>
          <a:ln w="25400" cap="flat" cmpd="sng">
            <a:solidFill>
              <a:srgbClr val="FF00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41" name="Google Shape;1411;p49">
            <a:extLst>
              <a:ext uri="{FF2B5EF4-FFF2-40B4-BE49-F238E27FC236}">
                <a16:creationId xmlns:a16="http://schemas.microsoft.com/office/drawing/2014/main" id="{2320B7E3-9656-4274-8F0E-378D0E0ABAFF}"/>
              </a:ext>
            </a:extLst>
          </p:cNvPr>
          <p:cNvCxnSpPr/>
          <p:nvPr/>
        </p:nvCxnSpPr>
        <p:spPr>
          <a:xfrm rot="10800000" flipH="1">
            <a:off x="7691417" y="3291884"/>
            <a:ext cx="206188" cy="250234"/>
          </a:xfrm>
          <a:prstGeom prst="straightConnector1">
            <a:avLst/>
          </a:prstGeom>
          <a:noFill/>
          <a:ln w="9525" cap="flat" cmpd="sng">
            <a:solidFill>
              <a:srgbClr val="FFFF00"/>
            </a:solidFill>
            <a:prstDash val="solid"/>
            <a:round/>
            <a:headEnd type="none" w="sm" len="sm"/>
            <a:tailEnd type="triangle" w="med" len="med"/>
          </a:ln>
        </p:spPr>
      </p:cxnSp>
      <p:pic>
        <p:nvPicPr>
          <p:cNvPr id="42" name="Google Shape;1412;p49">
            <a:extLst>
              <a:ext uri="{FF2B5EF4-FFF2-40B4-BE49-F238E27FC236}">
                <a16:creationId xmlns:a16="http://schemas.microsoft.com/office/drawing/2014/main" id="{34C9E1C2-2DCC-4AFB-9520-41F03051F655}"/>
              </a:ext>
            </a:extLst>
          </p:cNvPr>
          <p:cNvPicPr preferRelativeResize="0"/>
          <p:nvPr/>
        </p:nvPicPr>
        <p:blipFill rotWithShape="1">
          <a:blip r:embed="rId8">
            <a:alphaModFix/>
          </a:blip>
          <a:srcRect/>
          <a:stretch/>
        </p:blipFill>
        <p:spPr>
          <a:xfrm>
            <a:off x="76829" y="4811157"/>
            <a:ext cx="271935" cy="271935"/>
          </a:xfrm>
          <a:prstGeom prst="rect">
            <a:avLst/>
          </a:prstGeom>
          <a:noFill/>
          <a:ln>
            <a:noFill/>
          </a:ln>
        </p:spPr>
      </p:pic>
      <p:sp>
        <p:nvSpPr>
          <p:cNvPr id="43" name="Google Shape;1413;p49">
            <a:extLst>
              <a:ext uri="{FF2B5EF4-FFF2-40B4-BE49-F238E27FC236}">
                <a16:creationId xmlns:a16="http://schemas.microsoft.com/office/drawing/2014/main" id="{ED1319E9-34AA-46B8-8740-467AD5277C42}"/>
              </a:ext>
            </a:extLst>
          </p:cNvPr>
          <p:cNvSpPr txBox="1"/>
          <p:nvPr/>
        </p:nvSpPr>
        <p:spPr>
          <a:xfrm>
            <a:off x="70469" y="483052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44" name="Google Shape;1414;p49">
            <a:extLst>
              <a:ext uri="{FF2B5EF4-FFF2-40B4-BE49-F238E27FC236}">
                <a16:creationId xmlns:a16="http://schemas.microsoft.com/office/drawing/2014/main" id="{F0F2164E-F85B-4D7B-B33C-F521C479F4FB}"/>
              </a:ext>
            </a:extLst>
          </p:cNvPr>
          <p:cNvPicPr preferRelativeResize="0"/>
          <p:nvPr/>
        </p:nvPicPr>
        <p:blipFill rotWithShape="1">
          <a:blip r:embed="rId8">
            <a:alphaModFix/>
          </a:blip>
          <a:srcRect/>
          <a:stretch/>
        </p:blipFill>
        <p:spPr>
          <a:xfrm>
            <a:off x="2038675" y="4060800"/>
            <a:ext cx="271935" cy="271935"/>
          </a:xfrm>
          <a:prstGeom prst="rect">
            <a:avLst/>
          </a:prstGeom>
          <a:noFill/>
          <a:ln>
            <a:noFill/>
          </a:ln>
        </p:spPr>
      </p:pic>
      <p:sp>
        <p:nvSpPr>
          <p:cNvPr id="45" name="Google Shape;1415;p49">
            <a:extLst>
              <a:ext uri="{FF2B5EF4-FFF2-40B4-BE49-F238E27FC236}">
                <a16:creationId xmlns:a16="http://schemas.microsoft.com/office/drawing/2014/main" id="{D225FFB2-884E-4B2B-8C2D-7DAAAAEDDA02}"/>
              </a:ext>
            </a:extLst>
          </p:cNvPr>
          <p:cNvSpPr txBox="1"/>
          <p:nvPr/>
        </p:nvSpPr>
        <p:spPr>
          <a:xfrm>
            <a:off x="2032315" y="408016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46" name="Google Shape;1416;p49">
            <a:extLst>
              <a:ext uri="{FF2B5EF4-FFF2-40B4-BE49-F238E27FC236}">
                <a16:creationId xmlns:a16="http://schemas.microsoft.com/office/drawing/2014/main" id="{089888B1-88B7-4541-B747-4DE8689F23D9}"/>
              </a:ext>
            </a:extLst>
          </p:cNvPr>
          <p:cNvPicPr preferRelativeResize="0"/>
          <p:nvPr/>
        </p:nvPicPr>
        <p:blipFill rotWithShape="1">
          <a:blip r:embed="rId8">
            <a:alphaModFix/>
          </a:blip>
          <a:srcRect/>
          <a:stretch/>
        </p:blipFill>
        <p:spPr>
          <a:xfrm>
            <a:off x="4834233" y="4060800"/>
            <a:ext cx="271935" cy="271935"/>
          </a:xfrm>
          <a:prstGeom prst="rect">
            <a:avLst/>
          </a:prstGeom>
          <a:noFill/>
          <a:ln>
            <a:noFill/>
          </a:ln>
        </p:spPr>
      </p:pic>
      <p:sp>
        <p:nvSpPr>
          <p:cNvPr id="47" name="Google Shape;1417;p49">
            <a:extLst>
              <a:ext uri="{FF2B5EF4-FFF2-40B4-BE49-F238E27FC236}">
                <a16:creationId xmlns:a16="http://schemas.microsoft.com/office/drawing/2014/main" id="{D0A339A4-F44E-4B0B-A0DE-D56087AEDFCA}"/>
              </a:ext>
            </a:extLst>
          </p:cNvPr>
          <p:cNvSpPr txBox="1"/>
          <p:nvPr/>
        </p:nvSpPr>
        <p:spPr>
          <a:xfrm>
            <a:off x="4827873" y="408016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48" name="Google Shape;1418;p49">
            <a:extLst>
              <a:ext uri="{FF2B5EF4-FFF2-40B4-BE49-F238E27FC236}">
                <a16:creationId xmlns:a16="http://schemas.microsoft.com/office/drawing/2014/main" id="{0A38C6B3-D20E-4AE6-A33D-0F9B9E374483}"/>
              </a:ext>
            </a:extLst>
          </p:cNvPr>
          <p:cNvPicPr preferRelativeResize="0"/>
          <p:nvPr/>
        </p:nvPicPr>
        <p:blipFill rotWithShape="1">
          <a:blip r:embed="rId8">
            <a:alphaModFix/>
          </a:blip>
          <a:srcRect/>
          <a:stretch/>
        </p:blipFill>
        <p:spPr>
          <a:xfrm>
            <a:off x="6957156" y="4060800"/>
            <a:ext cx="271935" cy="271935"/>
          </a:xfrm>
          <a:prstGeom prst="rect">
            <a:avLst/>
          </a:prstGeom>
          <a:noFill/>
          <a:ln>
            <a:noFill/>
          </a:ln>
        </p:spPr>
      </p:pic>
      <p:sp>
        <p:nvSpPr>
          <p:cNvPr id="49" name="Google Shape;1419;p49">
            <a:extLst>
              <a:ext uri="{FF2B5EF4-FFF2-40B4-BE49-F238E27FC236}">
                <a16:creationId xmlns:a16="http://schemas.microsoft.com/office/drawing/2014/main" id="{564B6C4E-7D51-426A-AA3F-65525CCC34C0}"/>
              </a:ext>
            </a:extLst>
          </p:cNvPr>
          <p:cNvSpPr txBox="1"/>
          <p:nvPr/>
        </p:nvSpPr>
        <p:spPr>
          <a:xfrm>
            <a:off x="6950796" y="408016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sp>
        <p:nvSpPr>
          <p:cNvPr id="50" name="Google Shape;1420;p49">
            <a:extLst>
              <a:ext uri="{FF2B5EF4-FFF2-40B4-BE49-F238E27FC236}">
                <a16:creationId xmlns:a16="http://schemas.microsoft.com/office/drawing/2014/main" id="{FBBF99C0-38B5-411B-8B48-0CF420455090}"/>
              </a:ext>
            </a:extLst>
          </p:cNvPr>
          <p:cNvSpPr txBox="1"/>
          <p:nvPr/>
        </p:nvSpPr>
        <p:spPr>
          <a:xfrm>
            <a:off x="2037017" y="4361750"/>
            <a:ext cx="7111685"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dirty="0">
                <a:solidFill>
                  <a:schemeClr val="accent6"/>
                </a:solidFill>
                <a:latin typeface="Arial"/>
                <a:ea typeface="Arial"/>
                <a:cs typeface="Arial"/>
                <a:sym typeface="Arial"/>
              </a:rPr>
              <a:t>A 73 years old man with </a:t>
            </a:r>
            <a:r>
              <a:rPr lang="en-US" sz="1100" dirty="0">
                <a:solidFill>
                  <a:schemeClr val="accent6"/>
                </a:solidFill>
              </a:rPr>
              <a:t>n</a:t>
            </a:r>
            <a:r>
              <a:rPr lang="en-US" sz="1100" b="0" i="0" u="none" strike="noStrike" cap="none" dirty="0">
                <a:solidFill>
                  <a:schemeClr val="accent6"/>
                </a:solidFill>
                <a:latin typeface="Arial"/>
                <a:ea typeface="Arial"/>
                <a:cs typeface="Arial"/>
                <a:sym typeface="Arial"/>
              </a:rPr>
              <a:t>on-Hodgkin lymphoma. </a:t>
            </a:r>
            <a:r>
              <a:rPr lang="en-US" sz="1100" b="0" i="0" u="none" strike="noStrike" cap="none" dirty="0">
                <a:solidFill>
                  <a:schemeClr val="lt1"/>
                </a:solidFill>
                <a:latin typeface="Arial"/>
                <a:ea typeface="Arial"/>
                <a:cs typeface="Arial"/>
                <a:sym typeface="Arial"/>
              </a:rPr>
              <a:t>F-18 FDG PET-CT </a:t>
            </a:r>
            <a:r>
              <a:rPr lang="en-US" sz="1100" b="0" i="0" u="none" strike="noStrike" cap="none" dirty="0">
                <a:solidFill>
                  <a:srgbClr val="FFFF00"/>
                </a:solidFill>
                <a:latin typeface="Arial"/>
                <a:ea typeface="Arial"/>
                <a:cs typeface="Arial"/>
                <a:sym typeface="Arial"/>
              </a:rPr>
              <a:t>(A) </a:t>
            </a:r>
            <a:r>
              <a:rPr lang="en-US" sz="1100" b="0" i="0" u="none" strike="noStrike" cap="none" dirty="0">
                <a:solidFill>
                  <a:schemeClr val="lt1"/>
                </a:solidFill>
                <a:latin typeface="Arial"/>
                <a:ea typeface="Arial"/>
                <a:cs typeface="Arial"/>
                <a:sym typeface="Arial"/>
              </a:rPr>
              <a:t>demonstrate diffuse lymph node involvement in the abdomen, chest and cervical region. Coronal T2WI </a:t>
            </a:r>
            <a:r>
              <a:rPr lang="en-US" sz="1100" b="0" i="0" u="none" strike="noStrike" cap="none" dirty="0">
                <a:solidFill>
                  <a:srgbClr val="FF0000"/>
                </a:solidFill>
                <a:latin typeface="Arial"/>
                <a:ea typeface="Arial"/>
                <a:cs typeface="Arial"/>
                <a:sym typeface="Arial"/>
              </a:rPr>
              <a:t>(B-red dots) </a:t>
            </a:r>
            <a:r>
              <a:rPr lang="en-US" sz="1100" b="0" i="0" u="none" strike="noStrike" cap="none" dirty="0">
                <a:solidFill>
                  <a:schemeClr val="lt1"/>
                </a:solidFill>
                <a:latin typeface="Arial"/>
                <a:ea typeface="Arial"/>
                <a:cs typeface="Arial"/>
                <a:sym typeface="Arial"/>
              </a:rPr>
              <a:t>and axial FLAIR </a:t>
            </a:r>
            <a:r>
              <a:rPr lang="en-US" sz="1100" b="0" i="0" u="none" strike="noStrike" cap="none" dirty="0">
                <a:solidFill>
                  <a:srgbClr val="FFFF00"/>
                </a:solidFill>
                <a:latin typeface="Arial"/>
                <a:ea typeface="Arial"/>
                <a:cs typeface="Arial"/>
                <a:sym typeface="Arial"/>
              </a:rPr>
              <a:t>(C-arrow) </a:t>
            </a:r>
            <a:r>
              <a:rPr lang="en-US" sz="1100" b="0" i="0" u="none" strike="noStrike" cap="none" dirty="0">
                <a:solidFill>
                  <a:schemeClr val="lt1"/>
                </a:solidFill>
                <a:latin typeface="Arial"/>
                <a:ea typeface="Arial"/>
                <a:cs typeface="Arial"/>
                <a:sym typeface="Arial"/>
              </a:rPr>
              <a:t>show hyperintensity in pons. Axial T1W-Gd image </a:t>
            </a:r>
            <a:r>
              <a:rPr lang="en-US" sz="1100" b="0" i="0" u="none" strike="noStrike" cap="none" dirty="0">
                <a:solidFill>
                  <a:srgbClr val="FFFF00"/>
                </a:solidFill>
                <a:latin typeface="Arial"/>
                <a:ea typeface="Arial"/>
                <a:cs typeface="Arial"/>
                <a:sym typeface="Arial"/>
              </a:rPr>
              <a:t>(D-arrow) </a:t>
            </a:r>
            <a:r>
              <a:rPr lang="en-US" sz="1100" b="0" i="0" u="none" strike="noStrike" cap="none" dirty="0">
                <a:solidFill>
                  <a:schemeClr val="lt1"/>
                </a:solidFill>
                <a:latin typeface="Arial"/>
                <a:ea typeface="Arial"/>
                <a:cs typeface="Arial"/>
                <a:sym typeface="Arial"/>
              </a:rPr>
              <a:t>shows </a:t>
            </a:r>
            <a:r>
              <a:rPr lang="en-US" sz="1100" b="0" i="0" u="none" strike="noStrike" cap="none" dirty="0" err="1">
                <a:solidFill>
                  <a:schemeClr val="lt1"/>
                </a:solidFill>
                <a:latin typeface="Arial"/>
                <a:ea typeface="Arial"/>
                <a:cs typeface="Arial"/>
                <a:sym typeface="Arial"/>
              </a:rPr>
              <a:t>hypointensity</a:t>
            </a:r>
            <a:r>
              <a:rPr lang="en-US" sz="1100" b="0" i="0" u="none" strike="noStrike" cap="none" dirty="0">
                <a:solidFill>
                  <a:schemeClr val="lt1"/>
                </a:solidFill>
                <a:latin typeface="Arial"/>
                <a:ea typeface="Arial"/>
                <a:cs typeface="Arial"/>
                <a:sym typeface="Arial"/>
              </a:rPr>
              <a:t> in the same region, without contrast enhancement.</a:t>
            </a:r>
            <a:endParaRPr sz="11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31225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6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7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7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7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7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7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7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7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7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8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8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8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8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8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8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8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8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8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38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9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39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9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39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9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9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39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39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1368"/>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369"/>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370"/>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371"/>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372"/>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1373"/>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1374"/>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1375"/>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376"/>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1377"/>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1378"/>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1379"/>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1380"/>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1381"/>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1382"/>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1383"/>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1384"/>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1385"/>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1386"/>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1387"/>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1388"/>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1389"/>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1390"/>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1391"/>
                                        </p:tgtEl>
                                        <p:attrNameLst>
                                          <p:attrName>style.visibility</p:attrName>
                                        </p:attrNameLst>
                                      </p:cBhvr>
                                      <p:to>
                                        <p:strVal val="hidden"/>
                                      </p:to>
                                    </p:set>
                                  </p:childTnLst>
                                </p:cTn>
                              </p:par>
                              <p:par>
                                <p:cTn id="115" presetID="1" presetClass="exit" presetSubtype="0" fill="hold" grpId="1" nodeType="withEffect">
                                  <p:stCondLst>
                                    <p:cond delay="0"/>
                                  </p:stCondLst>
                                  <p:childTnLst>
                                    <p:set>
                                      <p:cBhvr>
                                        <p:cTn id="116" dur="1" fill="hold">
                                          <p:stCondLst>
                                            <p:cond delay="0"/>
                                          </p:stCondLst>
                                        </p:cTn>
                                        <p:tgtEl>
                                          <p:spTgt spid="1392"/>
                                        </p:tgtEl>
                                        <p:attrNameLst>
                                          <p:attrName>style.visibility</p:attrName>
                                        </p:attrNameLst>
                                      </p:cBhvr>
                                      <p:to>
                                        <p:strVal val="hidden"/>
                                      </p:to>
                                    </p:set>
                                  </p:childTnLst>
                                </p:cTn>
                              </p:par>
                              <p:par>
                                <p:cTn id="117" presetID="1" presetClass="exit" presetSubtype="0" fill="hold" nodeType="withEffect">
                                  <p:stCondLst>
                                    <p:cond delay="0"/>
                                  </p:stCondLst>
                                  <p:childTnLst>
                                    <p:set>
                                      <p:cBhvr>
                                        <p:cTn id="118" dur="1" fill="hold">
                                          <p:stCondLst>
                                            <p:cond delay="0"/>
                                          </p:stCondLst>
                                        </p:cTn>
                                        <p:tgtEl>
                                          <p:spTgt spid="1393"/>
                                        </p:tgtEl>
                                        <p:attrNameLst>
                                          <p:attrName>style.visibility</p:attrName>
                                        </p:attrNameLst>
                                      </p:cBhvr>
                                      <p:to>
                                        <p:strVal val="hidden"/>
                                      </p:to>
                                    </p:set>
                                  </p:childTnLst>
                                </p:cTn>
                              </p:par>
                              <p:par>
                                <p:cTn id="119" presetID="1" presetClass="exit" presetSubtype="0" fill="hold" grpId="1" nodeType="withEffect">
                                  <p:stCondLst>
                                    <p:cond delay="0"/>
                                  </p:stCondLst>
                                  <p:childTnLst>
                                    <p:set>
                                      <p:cBhvr>
                                        <p:cTn id="120" dur="1" fill="hold">
                                          <p:stCondLst>
                                            <p:cond delay="0"/>
                                          </p:stCondLst>
                                        </p:cTn>
                                        <p:tgtEl>
                                          <p:spTgt spid="1394"/>
                                        </p:tgtEl>
                                        <p:attrNameLst>
                                          <p:attrName>style.visibility</p:attrName>
                                        </p:attrNameLst>
                                      </p:cBhvr>
                                      <p:to>
                                        <p:strVal val="hidden"/>
                                      </p:to>
                                    </p:set>
                                  </p:childTnLst>
                                </p:cTn>
                              </p:par>
                              <p:par>
                                <p:cTn id="121" presetID="1" presetClass="exit" presetSubtype="0" fill="hold" grpId="1" nodeType="withEffect">
                                  <p:stCondLst>
                                    <p:cond delay="0"/>
                                  </p:stCondLst>
                                  <p:childTnLst>
                                    <p:set>
                                      <p:cBhvr>
                                        <p:cTn id="122" dur="1" fill="hold">
                                          <p:stCondLst>
                                            <p:cond delay="0"/>
                                          </p:stCondLst>
                                        </p:cTn>
                                        <p:tgtEl>
                                          <p:spTgt spid="1395"/>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1396"/>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1397"/>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3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3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35"/>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36"/>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37"/>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38"/>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3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40"/>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41"/>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42"/>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44"/>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5"/>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4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47"/>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48"/>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49"/>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8" grpId="0"/>
      <p:bldP spid="1368" grpId="1"/>
      <p:bldP spid="1373" grpId="0" animBg="1"/>
      <p:bldP spid="1373" grpId="1" animBg="1"/>
      <p:bldP spid="1374" grpId="0" animBg="1"/>
      <p:bldP spid="1374" grpId="1" animBg="1"/>
      <p:bldP spid="1382" grpId="0"/>
      <p:bldP spid="1382" grpId="1"/>
      <p:bldP spid="1383" grpId="0"/>
      <p:bldP spid="1383" grpId="1"/>
      <p:bldP spid="1384" grpId="0"/>
      <p:bldP spid="1384" grpId="1"/>
      <p:bldP spid="1386" grpId="0"/>
      <p:bldP spid="1386" grpId="1"/>
      <p:bldP spid="1388" grpId="0"/>
      <p:bldP spid="1388" grpId="1"/>
      <p:bldP spid="1390" grpId="0"/>
      <p:bldP spid="1390" grpId="1"/>
      <p:bldP spid="1392" grpId="0"/>
      <p:bldP spid="1392" grpId="1"/>
      <p:bldP spid="1394" grpId="0"/>
      <p:bldP spid="1394" grpId="1"/>
      <p:bldP spid="1395" grpId="0"/>
      <p:bldP spid="1395" grpId="1"/>
      <p:bldP spid="33" grpId="0"/>
      <p:bldP spid="34" grpId="0"/>
      <p:bldP spid="35" grpId="0"/>
      <p:bldP spid="40" grpId="0" animBg="1"/>
      <p:bldP spid="43" grpId="0"/>
      <p:bldP spid="45" grpId="0"/>
      <p:bldP spid="47" grpId="0"/>
      <p:bldP spid="49" grpId="0"/>
      <p:bldP spid="5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24"/>
        <p:cNvGrpSpPr/>
        <p:nvPr/>
      </p:nvGrpSpPr>
      <p:grpSpPr>
        <a:xfrm>
          <a:off x="0" y="0"/>
          <a:ext cx="0" cy="0"/>
          <a:chOff x="0" y="0"/>
          <a:chExt cx="0" cy="0"/>
        </a:xfrm>
      </p:grpSpPr>
      <p:sp>
        <p:nvSpPr>
          <p:cNvPr id="1425" name="Google Shape;1425;p50"/>
          <p:cNvSpPr txBox="1"/>
          <p:nvPr/>
        </p:nvSpPr>
        <p:spPr>
          <a:xfrm>
            <a:off x="254055" y="2193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Metabolic :  </a:t>
            </a:r>
            <a:r>
              <a:rPr lang="en-US" sz="2200" b="1" i="0" u="none" strike="noStrike" cap="none">
                <a:solidFill>
                  <a:srgbClr val="A4C2F4"/>
                </a:solidFill>
                <a:latin typeface="Arial"/>
                <a:ea typeface="Arial"/>
                <a:cs typeface="Arial"/>
                <a:sym typeface="Arial"/>
              </a:rPr>
              <a:t> Wernicke’s Encephalopathy</a:t>
            </a:r>
            <a:endParaRPr/>
          </a:p>
        </p:txBody>
      </p:sp>
      <p:pic>
        <p:nvPicPr>
          <p:cNvPr id="1426" name="Google Shape;1426;p50"/>
          <p:cNvPicPr preferRelativeResize="0"/>
          <p:nvPr/>
        </p:nvPicPr>
        <p:blipFill rotWithShape="1">
          <a:blip r:embed="rId3">
            <a:alphaModFix/>
          </a:blip>
          <a:srcRect l="23906" t="20756" r="25425" b="25128"/>
          <a:stretch/>
        </p:blipFill>
        <p:spPr>
          <a:xfrm>
            <a:off x="132202" y="1344637"/>
            <a:ext cx="1545015" cy="1872081"/>
          </a:xfrm>
          <a:prstGeom prst="rect">
            <a:avLst/>
          </a:prstGeom>
          <a:noFill/>
          <a:ln>
            <a:noFill/>
          </a:ln>
        </p:spPr>
      </p:pic>
      <p:pic>
        <p:nvPicPr>
          <p:cNvPr id="1427" name="Google Shape;1427;p50"/>
          <p:cNvPicPr preferRelativeResize="0"/>
          <p:nvPr/>
        </p:nvPicPr>
        <p:blipFill rotWithShape="1">
          <a:blip r:embed="rId4">
            <a:alphaModFix/>
          </a:blip>
          <a:srcRect/>
          <a:stretch/>
        </p:blipFill>
        <p:spPr>
          <a:xfrm>
            <a:off x="1677217" y="1327891"/>
            <a:ext cx="1554050" cy="1888827"/>
          </a:xfrm>
          <a:prstGeom prst="rect">
            <a:avLst/>
          </a:prstGeom>
          <a:noFill/>
          <a:ln>
            <a:noFill/>
          </a:ln>
        </p:spPr>
      </p:pic>
      <p:pic>
        <p:nvPicPr>
          <p:cNvPr id="1428" name="Google Shape;1428;p50"/>
          <p:cNvPicPr preferRelativeResize="0"/>
          <p:nvPr/>
        </p:nvPicPr>
        <p:blipFill rotWithShape="1">
          <a:blip r:embed="rId5">
            <a:alphaModFix/>
          </a:blip>
          <a:srcRect l="1859" t="-173" r="4369" b="5655"/>
          <a:stretch/>
        </p:blipFill>
        <p:spPr>
          <a:xfrm>
            <a:off x="3222232" y="1327891"/>
            <a:ext cx="1430661" cy="1888827"/>
          </a:xfrm>
          <a:prstGeom prst="rect">
            <a:avLst/>
          </a:prstGeom>
          <a:noFill/>
          <a:ln>
            <a:noFill/>
          </a:ln>
        </p:spPr>
      </p:pic>
      <p:sp>
        <p:nvSpPr>
          <p:cNvPr id="1429" name="Google Shape;1429;p50"/>
          <p:cNvSpPr txBox="1"/>
          <p:nvPr/>
        </p:nvSpPr>
        <p:spPr>
          <a:xfrm>
            <a:off x="37862" y="589258"/>
            <a:ext cx="8973936" cy="738633"/>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lt1"/>
                </a:solidFill>
                <a:latin typeface="Arial"/>
                <a:ea typeface="Arial"/>
                <a:cs typeface="Arial"/>
                <a:sym typeface="Arial"/>
              </a:rPr>
              <a:t>Patients with cancer are at risk of </a:t>
            </a:r>
            <a:r>
              <a:rPr lang="en-US" sz="900" b="0" i="0" u="none" strike="noStrike" cap="none">
                <a:solidFill>
                  <a:srgbClr val="A4C2F4"/>
                </a:solidFill>
                <a:latin typeface="Arial"/>
                <a:ea typeface="Arial"/>
                <a:cs typeface="Arial"/>
                <a:sym typeface="Arial"/>
              </a:rPr>
              <a:t>thiamine deficiency </a:t>
            </a:r>
            <a:r>
              <a:rPr lang="en-US" sz="900" b="0" i="0" u="none" strike="noStrike" cap="none">
                <a:solidFill>
                  <a:schemeClr val="lt1"/>
                </a:solidFill>
                <a:latin typeface="Arial"/>
                <a:ea typeface="Arial"/>
                <a:cs typeface="Arial"/>
                <a:sym typeface="Arial"/>
              </a:rPr>
              <a:t>for various reasons: </a:t>
            </a:r>
            <a:r>
              <a:rPr lang="en-US" sz="900" b="0" i="0" u="none" strike="noStrike" cap="none">
                <a:solidFill>
                  <a:srgbClr val="A4C2F4"/>
                </a:solidFill>
                <a:latin typeface="Arial"/>
                <a:ea typeface="Arial"/>
                <a:cs typeface="Arial"/>
                <a:sym typeface="Arial"/>
              </a:rPr>
              <a:t>decreased availability of thiamine </a:t>
            </a:r>
            <a:r>
              <a:rPr lang="en-US" sz="900" b="0" i="0" u="none" strike="noStrike" cap="none">
                <a:solidFill>
                  <a:schemeClr val="lt1"/>
                </a:solidFill>
                <a:latin typeface="Arial"/>
                <a:ea typeface="Arial"/>
                <a:cs typeface="Arial"/>
                <a:sym typeface="Arial"/>
              </a:rPr>
              <a:t>(eg, due to anorexia, vomiting, malabsorption, malnutrition); </a:t>
            </a:r>
            <a:r>
              <a:rPr lang="en-US" sz="900" b="0" i="0" u="none" strike="noStrike" cap="none">
                <a:solidFill>
                  <a:srgbClr val="A4C2F4"/>
                </a:solidFill>
                <a:latin typeface="Arial"/>
                <a:ea typeface="Arial"/>
                <a:cs typeface="Arial"/>
                <a:sym typeface="Arial"/>
              </a:rPr>
              <a:t>accelerated use of thiamine by rapidly growing tumours </a:t>
            </a:r>
            <a:r>
              <a:rPr lang="en-US" sz="900" b="0" i="0" u="none" strike="noStrike" cap="none">
                <a:solidFill>
                  <a:schemeClr val="lt1"/>
                </a:solidFill>
                <a:latin typeface="Arial"/>
                <a:ea typeface="Arial"/>
                <a:cs typeface="Arial"/>
                <a:sym typeface="Arial"/>
              </a:rPr>
              <a:t>(eg, haematological malignancies) or in </a:t>
            </a:r>
            <a:r>
              <a:rPr lang="en-US" sz="900" b="0" i="0" u="none" strike="noStrike" cap="none">
                <a:solidFill>
                  <a:srgbClr val="A4C2F4"/>
                </a:solidFill>
                <a:latin typeface="Arial"/>
                <a:ea typeface="Arial"/>
                <a:cs typeface="Arial"/>
                <a:sym typeface="Arial"/>
              </a:rPr>
              <a:t>hypermetabolic states </a:t>
            </a:r>
            <a:r>
              <a:rPr lang="en-US" sz="900" b="0" i="0" u="none" strike="noStrike" cap="none">
                <a:solidFill>
                  <a:schemeClr val="lt1"/>
                </a:solidFill>
                <a:latin typeface="Arial"/>
                <a:ea typeface="Arial"/>
                <a:cs typeface="Arial"/>
                <a:sym typeface="Arial"/>
              </a:rPr>
              <a:t>(eg, secondary to infections, critical illness, steroid use); </a:t>
            </a:r>
            <a:r>
              <a:rPr lang="en-US" sz="900" b="0" i="0" u="none" strike="noStrike" cap="none">
                <a:solidFill>
                  <a:srgbClr val="A4C2F4"/>
                </a:solidFill>
                <a:latin typeface="Arial"/>
                <a:ea typeface="Arial"/>
                <a:cs typeface="Arial"/>
                <a:sym typeface="Arial"/>
              </a:rPr>
              <a:t>impaired function of thiamine-dependent enzymes due to cofactor deficiency </a:t>
            </a:r>
            <a:r>
              <a:rPr lang="en-US" sz="900" b="0" i="0" u="none" strike="noStrike" cap="none">
                <a:solidFill>
                  <a:schemeClr val="lt1"/>
                </a:solidFill>
                <a:latin typeface="Arial"/>
                <a:ea typeface="Arial"/>
                <a:cs typeface="Arial"/>
                <a:sym typeface="Arial"/>
              </a:rPr>
              <a:t>(hypomagnesaemia) or </a:t>
            </a:r>
            <a:r>
              <a:rPr lang="en-US" sz="900" b="0" i="0" u="none" strike="noStrike" cap="none">
                <a:solidFill>
                  <a:srgbClr val="A4C2F4"/>
                </a:solidFill>
                <a:latin typeface="Arial"/>
                <a:ea typeface="Arial"/>
                <a:cs typeface="Arial"/>
                <a:sym typeface="Arial"/>
              </a:rPr>
              <a:t>inactivation by breakdown products of chemotherapy</a:t>
            </a:r>
            <a:r>
              <a:rPr lang="en-US" sz="900" b="0" i="0" u="none" strike="noStrike" cap="none">
                <a:solidFill>
                  <a:schemeClr val="lt1"/>
                </a:solidFill>
                <a:latin typeface="Arial"/>
                <a:ea typeface="Arial"/>
                <a:cs typeface="Arial"/>
                <a:sym typeface="Arial"/>
              </a:rPr>
              <a:t> (eg, fl uorouracil); and </a:t>
            </a:r>
            <a:r>
              <a:rPr lang="en-US" sz="900" b="0" i="0" u="none" strike="noStrike" cap="none">
                <a:solidFill>
                  <a:srgbClr val="A4C2F4"/>
                </a:solidFill>
                <a:latin typeface="Arial"/>
                <a:ea typeface="Arial"/>
                <a:cs typeface="Arial"/>
                <a:sym typeface="Arial"/>
              </a:rPr>
              <a:t>increased loss by the kidneys </a:t>
            </a:r>
            <a:r>
              <a:rPr lang="en-US" sz="900" b="0" i="0" u="none" strike="noStrike" cap="none">
                <a:solidFill>
                  <a:schemeClr val="lt1"/>
                </a:solidFill>
                <a:latin typeface="Arial"/>
                <a:ea typeface="Arial"/>
                <a:cs typeface="Arial"/>
                <a:sym typeface="Arial"/>
              </a:rPr>
              <a:t>(eg, due to diabetes or renal disease).</a:t>
            </a:r>
            <a:endParaRPr sz="900" b="0" i="0" u="none" strike="noStrike" cap="none">
              <a:solidFill>
                <a:srgbClr val="A4C2F4"/>
              </a:solidFill>
              <a:latin typeface="Arial"/>
              <a:ea typeface="Arial"/>
              <a:cs typeface="Arial"/>
              <a:sym typeface="Arial"/>
            </a:endParaRPr>
          </a:p>
        </p:txBody>
      </p:sp>
      <p:sp>
        <p:nvSpPr>
          <p:cNvPr id="1430" name="Google Shape;1430;p50"/>
          <p:cNvSpPr txBox="1"/>
          <p:nvPr/>
        </p:nvSpPr>
        <p:spPr>
          <a:xfrm>
            <a:off x="4649535" y="1462553"/>
            <a:ext cx="4362263" cy="877133"/>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900" b="0" i="0" u="none" strike="noStrike" cap="none">
                <a:solidFill>
                  <a:schemeClr val="lt1"/>
                </a:solidFill>
                <a:latin typeface="Arial"/>
                <a:ea typeface="Arial"/>
                <a:cs typeface="Arial"/>
                <a:sym typeface="Arial"/>
              </a:rPr>
              <a:t>The </a:t>
            </a:r>
            <a:r>
              <a:rPr lang="en-US" sz="900" b="0" i="0" u="none" strike="noStrike" cap="none">
                <a:solidFill>
                  <a:srgbClr val="A4C2F4"/>
                </a:solidFill>
                <a:latin typeface="Arial"/>
                <a:ea typeface="Arial"/>
                <a:cs typeface="Arial"/>
                <a:sym typeface="Arial"/>
              </a:rPr>
              <a:t>classic clinical triad </a:t>
            </a:r>
            <a:r>
              <a:rPr lang="en-US" sz="900" b="0" i="0" u="none" strike="noStrike" cap="none">
                <a:solidFill>
                  <a:schemeClr val="lt1"/>
                </a:solidFill>
                <a:latin typeface="Arial"/>
                <a:ea typeface="Arial"/>
                <a:cs typeface="Arial"/>
                <a:sym typeface="Arial"/>
              </a:rPr>
              <a:t>is altered </a:t>
            </a:r>
            <a:r>
              <a:rPr lang="en-US" sz="900" b="0" i="0" u="none" strike="noStrike" cap="none">
                <a:solidFill>
                  <a:srgbClr val="A4C2F4"/>
                </a:solidFill>
                <a:latin typeface="Arial"/>
                <a:ea typeface="Arial"/>
                <a:cs typeface="Arial"/>
                <a:sym typeface="Arial"/>
              </a:rPr>
              <a:t>mental status, ocular findings, and ataxia</a:t>
            </a:r>
            <a:r>
              <a:rPr lang="en-US" sz="900" b="0" i="0" u="none" strike="noStrike" cap="none">
                <a:solidFill>
                  <a:schemeClr val="lt1"/>
                </a:solidFill>
                <a:latin typeface="Arial"/>
                <a:ea typeface="Arial"/>
                <a:cs typeface="Arial"/>
                <a:sym typeface="Arial"/>
              </a:rPr>
              <a:t>, with the </a:t>
            </a:r>
            <a:r>
              <a:rPr lang="en-US" sz="900" b="0" i="0" u="none" strike="noStrike" cap="none">
                <a:solidFill>
                  <a:srgbClr val="A4C2F4"/>
                </a:solidFill>
                <a:latin typeface="Arial"/>
                <a:ea typeface="Arial"/>
                <a:cs typeface="Arial"/>
                <a:sym typeface="Arial"/>
              </a:rPr>
              <a:t>periventricular structures in the brain stem, hypothalamus, and thalamus demonstrating petechial hemorrhage, neuronal loss, and gliosis</a:t>
            </a:r>
            <a:r>
              <a:rPr lang="en-US" sz="900" b="0" i="0" u="none" strike="noStrike" cap="none">
                <a:solidFill>
                  <a:schemeClr val="lt1"/>
                </a:solidFill>
                <a:latin typeface="Arial"/>
                <a:ea typeface="Arial"/>
                <a:cs typeface="Arial"/>
                <a:sym typeface="Arial"/>
              </a:rPr>
              <a:t>. Typical MRI findings include T2-FLAIR hyperintensity in these locations, including the region of the </a:t>
            </a:r>
            <a:r>
              <a:rPr lang="en-US" sz="900" b="0" i="0" u="none" strike="noStrike" cap="none">
                <a:solidFill>
                  <a:srgbClr val="A4C2F4"/>
                </a:solidFill>
                <a:latin typeface="Arial"/>
                <a:ea typeface="Arial"/>
                <a:cs typeface="Arial"/>
                <a:sym typeface="Arial"/>
              </a:rPr>
              <a:t>mammillary bodies. </a:t>
            </a:r>
            <a:r>
              <a:rPr lang="en-US" sz="900" b="0" i="0" u="none" strike="noStrike" cap="none">
                <a:solidFill>
                  <a:schemeClr val="lt1"/>
                </a:solidFill>
                <a:latin typeface="Arial"/>
                <a:ea typeface="Arial"/>
                <a:cs typeface="Arial"/>
                <a:sym typeface="Arial"/>
              </a:rPr>
              <a:t>There may be enhancement in the acute phase.</a:t>
            </a:r>
            <a:endParaRPr sz="900" b="0" i="0" u="none" strike="noStrike" cap="none">
              <a:solidFill>
                <a:srgbClr val="A4C2F4"/>
              </a:solidFill>
              <a:latin typeface="Arial"/>
              <a:ea typeface="Arial"/>
              <a:cs typeface="Arial"/>
              <a:sym typeface="Arial"/>
            </a:endParaRPr>
          </a:p>
        </p:txBody>
      </p:sp>
      <p:pic>
        <p:nvPicPr>
          <p:cNvPr id="1431" name="Google Shape;1431;p50"/>
          <p:cNvPicPr preferRelativeResize="0"/>
          <p:nvPr/>
        </p:nvPicPr>
        <p:blipFill rotWithShape="1">
          <a:blip r:embed="rId6">
            <a:alphaModFix/>
          </a:blip>
          <a:srcRect l="17949" t="19096" r="17700" b="19095"/>
          <a:stretch/>
        </p:blipFill>
        <p:spPr>
          <a:xfrm>
            <a:off x="119071" y="3129819"/>
            <a:ext cx="1586160" cy="1872081"/>
          </a:xfrm>
          <a:prstGeom prst="rect">
            <a:avLst/>
          </a:prstGeom>
          <a:noFill/>
          <a:ln>
            <a:noFill/>
          </a:ln>
        </p:spPr>
      </p:pic>
      <p:pic>
        <p:nvPicPr>
          <p:cNvPr id="1432" name="Google Shape;1432;p50"/>
          <p:cNvPicPr preferRelativeResize="0"/>
          <p:nvPr/>
        </p:nvPicPr>
        <p:blipFill rotWithShape="1">
          <a:blip r:embed="rId7">
            <a:alphaModFix/>
          </a:blip>
          <a:srcRect l="19870" t="25831" r="19516" b="16771"/>
          <a:stretch/>
        </p:blipFill>
        <p:spPr>
          <a:xfrm>
            <a:off x="1657637" y="3129818"/>
            <a:ext cx="1554050" cy="1872081"/>
          </a:xfrm>
          <a:prstGeom prst="rect">
            <a:avLst/>
          </a:prstGeom>
          <a:noFill/>
          <a:ln>
            <a:noFill/>
          </a:ln>
        </p:spPr>
      </p:pic>
      <p:pic>
        <p:nvPicPr>
          <p:cNvPr id="1433" name="Google Shape;1433;p50"/>
          <p:cNvPicPr preferRelativeResize="0"/>
          <p:nvPr/>
        </p:nvPicPr>
        <p:blipFill rotWithShape="1">
          <a:blip r:embed="rId8">
            <a:alphaModFix/>
          </a:blip>
          <a:srcRect l="27944" t="35083" r="30611" b="2806"/>
          <a:stretch/>
        </p:blipFill>
        <p:spPr>
          <a:xfrm>
            <a:off x="3120521" y="3098080"/>
            <a:ext cx="1529014" cy="1888827"/>
          </a:xfrm>
          <a:prstGeom prst="rect">
            <a:avLst/>
          </a:prstGeom>
          <a:noFill/>
          <a:ln>
            <a:noFill/>
          </a:ln>
        </p:spPr>
      </p:pic>
      <p:pic>
        <p:nvPicPr>
          <p:cNvPr id="1434" name="Google Shape;1434;p50"/>
          <p:cNvPicPr preferRelativeResize="0"/>
          <p:nvPr/>
        </p:nvPicPr>
        <p:blipFill rotWithShape="1">
          <a:blip r:embed="rId9">
            <a:alphaModFix/>
          </a:blip>
          <a:srcRect/>
          <a:stretch/>
        </p:blipFill>
        <p:spPr>
          <a:xfrm>
            <a:off x="108745" y="2872076"/>
            <a:ext cx="271935" cy="271935"/>
          </a:xfrm>
          <a:prstGeom prst="rect">
            <a:avLst/>
          </a:prstGeom>
          <a:noFill/>
          <a:ln>
            <a:noFill/>
          </a:ln>
        </p:spPr>
      </p:pic>
      <p:sp>
        <p:nvSpPr>
          <p:cNvPr id="1435" name="Google Shape;1435;p50"/>
          <p:cNvSpPr txBox="1"/>
          <p:nvPr/>
        </p:nvSpPr>
        <p:spPr>
          <a:xfrm>
            <a:off x="102385" y="289144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1436" name="Google Shape;1436;p50"/>
          <p:cNvPicPr preferRelativeResize="0"/>
          <p:nvPr/>
        </p:nvPicPr>
        <p:blipFill rotWithShape="1">
          <a:blip r:embed="rId9">
            <a:alphaModFix/>
          </a:blip>
          <a:srcRect/>
          <a:stretch/>
        </p:blipFill>
        <p:spPr>
          <a:xfrm>
            <a:off x="1657637" y="2872076"/>
            <a:ext cx="271935" cy="271935"/>
          </a:xfrm>
          <a:prstGeom prst="rect">
            <a:avLst/>
          </a:prstGeom>
          <a:noFill/>
          <a:ln>
            <a:noFill/>
          </a:ln>
        </p:spPr>
      </p:pic>
      <p:sp>
        <p:nvSpPr>
          <p:cNvPr id="1437" name="Google Shape;1437;p50"/>
          <p:cNvSpPr txBox="1"/>
          <p:nvPr/>
        </p:nvSpPr>
        <p:spPr>
          <a:xfrm>
            <a:off x="1651277" y="289144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1438" name="Google Shape;1438;p50"/>
          <p:cNvPicPr preferRelativeResize="0"/>
          <p:nvPr/>
        </p:nvPicPr>
        <p:blipFill rotWithShape="1">
          <a:blip r:embed="rId9">
            <a:alphaModFix/>
          </a:blip>
          <a:srcRect/>
          <a:stretch/>
        </p:blipFill>
        <p:spPr>
          <a:xfrm>
            <a:off x="3119526" y="2852620"/>
            <a:ext cx="271935" cy="271935"/>
          </a:xfrm>
          <a:prstGeom prst="rect">
            <a:avLst/>
          </a:prstGeom>
          <a:noFill/>
          <a:ln>
            <a:noFill/>
          </a:ln>
        </p:spPr>
      </p:pic>
      <p:sp>
        <p:nvSpPr>
          <p:cNvPr id="1439" name="Google Shape;1439;p50"/>
          <p:cNvSpPr txBox="1"/>
          <p:nvPr/>
        </p:nvSpPr>
        <p:spPr>
          <a:xfrm>
            <a:off x="3113166" y="287198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1440" name="Google Shape;1440;p50"/>
          <p:cNvPicPr preferRelativeResize="0"/>
          <p:nvPr/>
        </p:nvPicPr>
        <p:blipFill rotWithShape="1">
          <a:blip r:embed="rId9">
            <a:alphaModFix/>
          </a:blip>
          <a:srcRect/>
          <a:stretch/>
        </p:blipFill>
        <p:spPr>
          <a:xfrm>
            <a:off x="3119526" y="4741117"/>
            <a:ext cx="271935" cy="271935"/>
          </a:xfrm>
          <a:prstGeom prst="rect">
            <a:avLst/>
          </a:prstGeom>
          <a:noFill/>
          <a:ln>
            <a:noFill/>
          </a:ln>
        </p:spPr>
      </p:pic>
      <p:sp>
        <p:nvSpPr>
          <p:cNvPr id="1441" name="Google Shape;1441;p50"/>
          <p:cNvSpPr txBox="1"/>
          <p:nvPr/>
        </p:nvSpPr>
        <p:spPr>
          <a:xfrm>
            <a:off x="3113166" y="476048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pic>
        <p:nvPicPr>
          <p:cNvPr id="1442" name="Google Shape;1442;p50"/>
          <p:cNvPicPr preferRelativeResize="0"/>
          <p:nvPr/>
        </p:nvPicPr>
        <p:blipFill rotWithShape="1">
          <a:blip r:embed="rId9">
            <a:alphaModFix/>
          </a:blip>
          <a:srcRect/>
          <a:stretch/>
        </p:blipFill>
        <p:spPr>
          <a:xfrm>
            <a:off x="1667219" y="4741117"/>
            <a:ext cx="271935" cy="271935"/>
          </a:xfrm>
          <a:prstGeom prst="rect">
            <a:avLst/>
          </a:prstGeom>
          <a:noFill/>
          <a:ln>
            <a:noFill/>
          </a:ln>
        </p:spPr>
      </p:pic>
      <p:sp>
        <p:nvSpPr>
          <p:cNvPr id="1443" name="Google Shape;1443;p50"/>
          <p:cNvSpPr txBox="1"/>
          <p:nvPr/>
        </p:nvSpPr>
        <p:spPr>
          <a:xfrm>
            <a:off x="1660859" y="476048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1444" name="Google Shape;1444;p50"/>
          <p:cNvPicPr preferRelativeResize="0"/>
          <p:nvPr/>
        </p:nvPicPr>
        <p:blipFill rotWithShape="1">
          <a:blip r:embed="rId9">
            <a:alphaModFix/>
          </a:blip>
          <a:srcRect/>
          <a:stretch/>
        </p:blipFill>
        <p:spPr>
          <a:xfrm>
            <a:off x="108745" y="4736232"/>
            <a:ext cx="271935" cy="271935"/>
          </a:xfrm>
          <a:prstGeom prst="rect">
            <a:avLst/>
          </a:prstGeom>
          <a:noFill/>
          <a:ln>
            <a:noFill/>
          </a:ln>
        </p:spPr>
      </p:pic>
      <p:sp>
        <p:nvSpPr>
          <p:cNvPr id="1445" name="Google Shape;1445;p50"/>
          <p:cNvSpPr txBox="1"/>
          <p:nvPr/>
        </p:nvSpPr>
        <p:spPr>
          <a:xfrm>
            <a:off x="102385" y="4755600"/>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sp>
        <p:nvSpPr>
          <p:cNvPr id="1446" name="Google Shape;1446;p50"/>
          <p:cNvSpPr txBox="1"/>
          <p:nvPr/>
        </p:nvSpPr>
        <p:spPr>
          <a:xfrm>
            <a:off x="4737123" y="2412726"/>
            <a:ext cx="4192868" cy="530884"/>
          </a:xfrm>
          <a:prstGeom prst="rect">
            <a:avLst/>
          </a:prstGeom>
          <a:noFill/>
          <a:ln>
            <a:noFill/>
          </a:ln>
        </p:spPr>
        <p:txBody>
          <a:bodyPr spcFirstLastPara="1" wrap="square" lIns="68575" tIns="34275" rIns="68575" bIns="34275" anchor="ctr"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68-year-old female with peritoneal carcinomatosis and suboptimal total parenteral nutrition presenting with altered mental status and nystagmus. </a:t>
            </a:r>
            <a:endParaRPr sz="1000" b="0" i="0" u="none" strike="noStrike" cap="none" dirty="0">
              <a:solidFill>
                <a:srgbClr val="FFFF00"/>
              </a:solidFill>
              <a:latin typeface="Arial"/>
              <a:ea typeface="Arial"/>
              <a:cs typeface="Arial"/>
              <a:sym typeface="Arial"/>
            </a:endParaRPr>
          </a:p>
        </p:txBody>
      </p:sp>
      <p:sp>
        <p:nvSpPr>
          <p:cNvPr id="1447" name="Google Shape;1447;p50"/>
          <p:cNvSpPr txBox="1"/>
          <p:nvPr/>
        </p:nvSpPr>
        <p:spPr>
          <a:xfrm>
            <a:off x="4737122" y="3179159"/>
            <a:ext cx="4175386" cy="1146437"/>
          </a:xfrm>
          <a:prstGeom prst="rect">
            <a:avLst/>
          </a:prstGeom>
          <a:noFill/>
          <a:ln>
            <a:noFill/>
          </a:ln>
        </p:spPr>
        <p:txBody>
          <a:bodyPr spcFirstLastPara="1" wrap="square" lIns="68575" tIns="34275" rIns="68575" bIns="34275" anchor="ctr"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Coronal T2-weighted </a:t>
            </a:r>
            <a:r>
              <a:rPr lang="en-US" sz="1000" b="0" i="0" u="none" strike="noStrike" cap="none" dirty="0">
                <a:solidFill>
                  <a:srgbClr val="FFFF00"/>
                </a:solidFill>
                <a:latin typeface="Arial"/>
                <a:ea typeface="Arial"/>
                <a:cs typeface="Arial"/>
                <a:sym typeface="Arial"/>
              </a:rPr>
              <a:t>(A) </a:t>
            </a:r>
            <a:r>
              <a:rPr lang="en-US" sz="1000" b="0" i="0" u="none" strike="noStrike" cap="none" dirty="0">
                <a:solidFill>
                  <a:schemeClr val="lt1"/>
                </a:solidFill>
                <a:latin typeface="Arial"/>
                <a:ea typeface="Arial"/>
                <a:cs typeface="Arial"/>
                <a:sym typeface="Arial"/>
              </a:rPr>
              <a:t>and axial FLAIR image </a:t>
            </a:r>
            <a:r>
              <a:rPr lang="en-US" sz="1000" b="0" i="0" u="none" strike="noStrike" cap="none" dirty="0">
                <a:solidFill>
                  <a:srgbClr val="FFFF00"/>
                </a:solidFill>
                <a:latin typeface="Arial"/>
                <a:ea typeface="Arial"/>
                <a:cs typeface="Arial"/>
                <a:sym typeface="Arial"/>
              </a:rPr>
              <a:t>(D)</a:t>
            </a:r>
            <a:r>
              <a:rPr lang="en-US" sz="1000" b="0" i="0" u="none" strike="noStrike" cap="none" dirty="0">
                <a:solidFill>
                  <a:schemeClr val="lt1"/>
                </a:solidFill>
                <a:latin typeface="Arial"/>
                <a:ea typeface="Arial"/>
                <a:cs typeface="Arial"/>
                <a:sym typeface="Arial"/>
              </a:rPr>
              <a:t> show hyperintensity in the mammillary bodies </a:t>
            </a:r>
            <a:r>
              <a:rPr lang="en-US" sz="1000" b="0" i="0" u="none" strike="noStrike" cap="none" dirty="0">
                <a:solidFill>
                  <a:srgbClr val="FFFF00"/>
                </a:solidFill>
                <a:latin typeface="Arial"/>
                <a:ea typeface="Arial"/>
                <a:cs typeface="Arial"/>
                <a:sym typeface="Arial"/>
              </a:rPr>
              <a:t>(A,D-arrows), </a:t>
            </a:r>
            <a:r>
              <a:rPr lang="en-US" sz="1000" b="0" i="0" u="none" strike="noStrike" cap="none" dirty="0">
                <a:solidFill>
                  <a:schemeClr val="lt1"/>
                </a:solidFill>
                <a:latin typeface="Arial"/>
                <a:ea typeface="Arial"/>
                <a:cs typeface="Arial"/>
                <a:sym typeface="Arial"/>
              </a:rPr>
              <a:t>which exhibit restricted diffusion on DWI </a:t>
            </a:r>
            <a:r>
              <a:rPr lang="en-US" sz="1000" b="0" i="0" u="none" strike="noStrike" cap="none" dirty="0">
                <a:solidFill>
                  <a:srgbClr val="FF0000"/>
                </a:solidFill>
                <a:latin typeface="Arial"/>
                <a:ea typeface="Arial"/>
                <a:cs typeface="Arial"/>
                <a:sym typeface="Arial"/>
              </a:rPr>
              <a:t>(B-red dots) </a:t>
            </a:r>
            <a:r>
              <a:rPr lang="en-US" sz="1000" b="0" i="0" u="none" strike="noStrike" cap="none" dirty="0">
                <a:solidFill>
                  <a:schemeClr val="lt1"/>
                </a:solidFill>
                <a:latin typeface="Arial"/>
                <a:ea typeface="Arial"/>
                <a:cs typeface="Arial"/>
                <a:sym typeface="Arial"/>
              </a:rPr>
              <a:t>and ADC map </a:t>
            </a:r>
            <a:r>
              <a:rPr lang="en-US" sz="1000" b="0" i="0" u="none" strike="noStrike" cap="none" dirty="0">
                <a:solidFill>
                  <a:srgbClr val="FF0000"/>
                </a:solidFill>
                <a:latin typeface="Arial"/>
                <a:ea typeface="Arial"/>
                <a:cs typeface="Arial"/>
                <a:sym typeface="Arial"/>
              </a:rPr>
              <a:t>(C-red-dots). </a:t>
            </a:r>
            <a:r>
              <a:rPr lang="en-US" sz="1000" b="0" i="0" u="none" strike="noStrike" cap="none" dirty="0">
                <a:solidFill>
                  <a:schemeClr val="lt1"/>
                </a:solidFill>
                <a:latin typeface="Arial"/>
                <a:ea typeface="Arial"/>
                <a:cs typeface="Arial"/>
                <a:sym typeface="Arial"/>
              </a:rPr>
              <a:t>There are also blood-brain barrier breakdown as seen in axial </a:t>
            </a:r>
            <a:r>
              <a:rPr lang="en-US" sz="1000" b="0" i="0" u="none" strike="noStrike" cap="none" dirty="0">
                <a:solidFill>
                  <a:srgbClr val="FFFF00"/>
                </a:solidFill>
                <a:latin typeface="Arial"/>
                <a:ea typeface="Arial"/>
                <a:cs typeface="Arial"/>
                <a:sym typeface="Arial"/>
              </a:rPr>
              <a:t>(E-arrowhead) </a:t>
            </a:r>
            <a:r>
              <a:rPr lang="en-US" sz="1000" b="0" i="0" u="none" strike="noStrike" cap="none" dirty="0">
                <a:solidFill>
                  <a:schemeClr val="lt1"/>
                </a:solidFill>
                <a:latin typeface="Arial"/>
                <a:ea typeface="Arial"/>
                <a:cs typeface="Arial"/>
                <a:sym typeface="Arial"/>
              </a:rPr>
              <a:t>and sagittal </a:t>
            </a:r>
            <a:r>
              <a:rPr lang="en-US" sz="1000" b="0" i="0" u="none" strike="noStrike" cap="none" dirty="0">
                <a:solidFill>
                  <a:srgbClr val="FFFF00"/>
                </a:solidFill>
                <a:latin typeface="Arial"/>
                <a:ea typeface="Arial"/>
                <a:cs typeface="Arial"/>
                <a:sym typeface="Arial"/>
              </a:rPr>
              <a:t>(F-arrowhead) </a:t>
            </a:r>
            <a:r>
              <a:rPr lang="en-US" sz="1000" b="0" i="0" u="none" strike="noStrike" cap="none" dirty="0">
                <a:solidFill>
                  <a:schemeClr val="lt1"/>
                </a:solidFill>
                <a:latin typeface="Arial"/>
                <a:ea typeface="Arial"/>
                <a:cs typeface="Arial"/>
                <a:sym typeface="Arial"/>
              </a:rPr>
              <a:t>T1W-Gd images.  These findings are consistent with the diagnosis of </a:t>
            </a:r>
            <a:r>
              <a:rPr lang="en-US" sz="1000" b="0" i="0" u="none" strike="noStrike" cap="none" dirty="0">
                <a:solidFill>
                  <a:srgbClr val="A4C2F4"/>
                </a:solidFill>
                <a:latin typeface="Arial"/>
                <a:ea typeface="Arial"/>
                <a:cs typeface="Arial"/>
                <a:sym typeface="Arial"/>
              </a:rPr>
              <a:t>Wernicke’s encephalopathy.</a:t>
            </a:r>
            <a:endParaRPr sz="1000" b="0" i="0" u="none" strike="noStrike" cap="none" dirty="0">
              <a:solidFill>
                <a:srgbClr val="A4C2F4"/>
              </a:solidFill>
              <a:latin typeface="Arial"/>
              <a:ea typeface="Arial"/>
              <a:cs typeface="Arial"/>
              <a:sym typeface="Arial"/>
            </a:endParaRPr>
          </a:p>
        </p:txBody>
      </p:sp>
      <p:cxnSp>
        <p:nvCxnSpPr>
          <p:cNvPr id="1448" name="Google Shape;1448;p50"/>
          <p:cNvCxnSpPr/>
          <p:nvPr/>
        </p:nvCxnSpPr>
        <p:spPr>
          <a:xfrm>
            <a:off x="496957" y="2272304"/>
            <a:ext cx="288234" cy="0"/>
          </a:xfrm>
          <a:prstGeom prst="straightConnector1">
            <a:avLst/>
          </a:prstGeom>
          <a:noFill/>
          <a:ln w="9525" cap="flat" cmpd="sng">
            <a:solidFill>
              <a:srgbClr val="FFFF00"/>
            </a:solidFill>
            <a:prstDash val="solid"/>
            <a:round/>
            <a:headEnd type="none" w="sm" len="sm"/>
            <a:tailEnd type="triangle" w="med" len="med"/>
          </a:ln>
        </p:spPr>
      </p:cxnSp>
      <p:cxnSp>
        <p:nvCxnSpPr>
          <p:cNvPr id="1449" name="Google Shape;1449;p50"/>
          <p:cNvCxnSpPr/>
          <p:nvPr/>
        </p:nvCxnSpPr>
        <p:spPr>
          <a:xfrm>
            <a:off x="496957" y="3892683"/>
            <a:ext cx="288234" cy="0"/>
          </a:xfrm>
          <a:prstGeom prst="straightConnector1">
            <a:avLst/>
          </a:prstGeom>
          <a:noFill/>
          <a:ln w="9525" cap="flat" cmpd="sng">
            <a:solidFill>
              <a:srgbClr val="FFFF00"/>
            </a:solidFill>
            <a:prstDash val="solid"/>
            <a:round/>
            <a:headEnd type="none" w="sm" len="sm"/>
            <a:tailEnd type="triangle" w="med" len="med"/>
          </a:ln>
        </p:spPr>
      </p:cxnSp>
      <p:sp>
        <p:nvSpPr>
          <p:cNvPr id="1450" name="Google Shape;1450;p50"/>
          <p:cNvSpPr/>
          <p:nvPr/>
        </p:nvSpPr>
        <p:spPr>
          <a:xfrm>
            <a:off x="2074695" y="1917102"/>
            <a:ext cx="824446" cy="727150"/>
          </a:xfrm>
          <a:prstGeom prst="ellipse">
            <a:avLst/>
          </a:prstGeom>
          <a:noFill/>
          <a:ln w="25400" cap="flat" cmpd="sng">
            <a:solidFill>
              <a:srgbClr val="FF00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51" name="Google Shape;1451;p50"/>
          <p:cNvSpPr/>
          <p:nvPr/>
        </p:nvSpPr>
        <p:spPr>
          <a:xfrm>
            <a:off x="3583190" y="1992402"/>
            <a:ext cx="824446" cy="727150"/>
          </a:xfrm>
          <a:prstGeom prst="ellipse">
            <a:avLst/>
          </a:prstGeom>
          <a:noFill/>
          <a:ln w="25400" cap="flat" cmpd="sng">
            <a:solidFill>
              <a:srgbClr val="FF00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1452" name="Google Shape;1452;p50"/>
          <p:cNvCxnSpPr/>
          <p:nvPr/>
        </p:nvCxnSpPr>
        <p:spPr>
          <a:xfrm flipH="1">
            <a:off x="4008296" y="3595246"/>
            <a:ext cx="75837" cy="76526"/>
          </a:xfrm>
          <a:prstGeom prst="straightConnector1">
            <a:avLst/>
          </a:prstGeom>
          <a:noFill/>
          <a:ln w="38100" cap="flat" cmpd="sng">
            <a:solidFill>
              <a:srgbClr val="FFFF00"/>
            </a:solidFill>
            <a:prstDash val="solid"/>
            <a:round/>
            <a:headEnd type="none" w="sm" len="sm"/>
            <a:tailEnd type="triangle" w="med" len="med"/>
          </a:ln>
        </p:spPr>
      </p:cxnSp>
      <p:cxnSp>
        <p:nvCxnSpPr>
          <p:cNvPr id="1453" name="Google Shape;1453;p50"/>
          <p:cNvCxnSpPr/>
          <p:nvPr/>
        </p:nvCxnSpPr>
        <p:spPr>
          <a:xfrm flipH="1">
            <a:off x="2544007" y="3842885"/>
            <a:ext cx="96397" cy="4350"/>
          </a:xfrm>
          <a:prstGeom prst="straightConnector1">
            <a:avLst/>
          </a:prstGeom>
          <a:noFill/>
          <a:ln w="38100" cap="flat" cmpd="sng">
            <a:solidFill>
              <a:srgbClr val="FFFF00"/>
            </a:solidFill>
            <a:prstDash val="solid"/>
            <a:round/>
            <a:headEnd type="none" w="sm" len="sm"/>
            <a:tailEnd type="triangle" w="med" len="med"/>
          </a:ln>
        </p:spPr>
      </p:cxnSp>
      <p:cxnSp>
        <p:nvCxnSpPr>
          <p:cNvPr id="1454" name="Google Shape;1454;p50"/>
          <p:cNvCxnSpPr/>
          <p:nvPr/>
        </p:nvCxnSpPr>
        <p:spPr>
          <a:xfrm>
            <a:off x="2185348" y="3847235"/>
            <a:ext cx="105183" cy="0"/>
          </a:xfrm>
          <a:prstGeom prst="straightConnector1">
            <a:avLst/>
          </a:prstGeom>
          <a:noFill/>
          <a:ln w="38100" cap="flat" cmpd="sng">
            <a:solidFill>
              <a:srgbClr val="FFFF00"/>
            </a:solidFill>
            <a:prstDash val="solid"/>
            <a:round/>
            <a:headEnd type="none" w="sm" len="sm"/>
            <a:tailEnd type="triangle" w="med" len="med"/>
          </a:ln>
        </p:spPr>
      </p:cxnSp>
      <p:pic>
        <p:nvPicPr>
          <p:cNvPr id="32" name="Google Shape;1459;p51">
            <a:extLst>
              <a:ext uri="{FF2B5EF4-FFF2-40B4-BE49-F238E27FC236}">
                <a16:creationId xmlns:a16="http://schemas.microsoft.com/office/drawing/2014/main" id="{3AEC8567-4589-4F82-AD41-486FC5BDD5F0}"/>
              </a:ext>
            </a:extLst>
          </p:cNvPr>
          <p:cNvPicPr preferRelativeResize="0"/>
          <p:nvPr/>
        </p:nvPicPr>
        <p:blipFill rotWithShape="1">
          <a:blip r:embed="rId10">
            <a:alphaModFix/>
          </a:blip>
          <a:srcRect l="7032" t="6639" r="6640" b="6641"/>
          <a:stretch/>
        </p:blipFill>
        <p:spPr>
          <a:xfrm>
            <a:off x="27209" y="758275"/>
            <a:ext cx="2105025" cy="4229100"/>
          </a:xfrm>
          <a:prstGeom prst="rect">
            <a:avLst/>
          </a:prstGeom>
          <a:noFill/>
          <a:ln>
            <a:noFill/>
          </a:ln>
        </p:spPr>
      </p:pic>
      <p:sp>
        <p:nvSpPr>
          <p:cNvPr id="33" name="Google Shape;1460;p51">
            <a:extLst>
              <a:ext uri="{FF2B5EF4-FFF2-40B4-BE49-F238E27FC236}">
                <a16:creationId xmlns:a16="http://schemas.microsoft.com/office/drawing/2014/main" id="{BA2C584E-C4D9-4692-825B-AB2920ECDB44}"/>
              </a:ext>
            </a:extLst>
          </p:cNvPr>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Arial"/>
                <a:ea typeface="Arial"/>
                <a:cs typeface="Arial"/>
                <a:sym typeface="Arial"/>
              </a:rPr>
              <a:t>Infectious :  </a:t>
            </a:r>
            <a:r>
              <a:rPr lang="en-US" sz="2200" b="1" i="0" u="none" strike="noStrike" cap="none">
                <a:solidFill>
                  <a:srgbClr val="A4C2F4"/>
                </a:solidFill>
                <a:latin typeface="Arial"/>
                <a:ea typeface="Arial"/>
                <a:cs typeface="Arial"/>
                <a:sym typeface="Arial"/>
              </a:rPr>
              <a:t> Herpetic Encephalitis</a:t>
            </a:r>
            <a:endParaRPr/>
          </a:p>
        </p:txBody>
      </p:sp>
      <p:pic>
        <p:nvPicPr>
          <p:cNvPr id="34" name="Google Shape;1461;p51">
            <a:extLst>
              <a:ext uri="{FF2B5EF4-FFF2-40B4-BE49-F238E27FC236}">
                <a16:creationId xmlns:a16="http://schemas.microsoft.com/office/drawing/2014/main" id="{4C516E9F-D46B-4760-BCE1-57E8DCFAFFF6}"/>
              </a:ext>
            </a:extLst>
          </p:cNvPr>
          <p:cNvPicPr preferRelativeResize="0"/>
          <p:nvPr/>
        </p:nvPicPr>
        <p:blipFill rotWithShape="1">
          <a:blip r:embed="rId11">
            <a:alphaModFix/>
          </a:blip>
          <a:srcRect l="17187" t="12306" r="16797" b="4882"/>
          <a:stretch/>
        </p:blipFill>
        <p:spPr>
          <a:xfrm>
            <a:off x="2201128" y="638174"/>
            <a:ext cx="1190899" cy="1493910"/>
          </a:xfrm>
          <a:prstGeom prst="rect">
            <a:avLst/>
          </a:prstGeom>
          <a:noFill/>
          <a:ln>
            <a:noFill/>
          </a:ln>
        </p:spPr>
      </p:pic>
      <p:pic>
        <p:nvPicPr>
          <p:cNvPr id="35" name="Google Shape;1462;p51">
            <a:extLst>
              <a:ext uri="{FF2B5EF4-FFF2-40B4-BE49-F238E27FC236}">
                <a16:creationId xmlns:a16="http://schemas.microsoft.com/office/drawing/2014/main" id="{26FDD41A-91AA-4842-A289-D456238A39D0}"/>
              </a:ext>
            </a:extLst>
          </p:cNvPr>
          <p:cNvPicPr preferRelativeResize="0"/>
          <p:nvPr/>
        </p:nvPicPr>
        <p:blipFill rotWithShape="1">
          <a:blip r:embed="rId12">
            <a:alphaModFix/>
          </a:blip>
          <a:srcRect l="16406" t="12110" r="17578" b="1954"/>
          <a:stretch/>
        </p:blipFill>
        <p:spPr>
          <a:xfrm>
            <a:off x="3402405" y="642690"/>
            <a:ext cx="1140655" cy="1484878"/>
          </a:xfrm>
          <a:prstGeom prst="rect">
            <a:avLst/>
          </a:prstGeom>
          <a:noFill/>
          <a:ln>
            <a:noFill/>
          </a:ln>
        </p:spPr>
      </p:pic>
      <p:pic>
        <p:nvPicPr>
          <p:cNvPr id="36" name="Google Shape;1463;p51">
            <a:extLst>
              <a:ext uri="{FF2B5EF4-FFF2-40B4-BE49-F238E27FC236}">
                <a16:creationId xmlns:a16="http://schemas.microsoft.com/office/drawing/2014/main" id="{C6522159-EBA2-4769-9D5E-F82A3B0C845C}"/>
              </a:ext>
            </a:extLst>
          </p:cNvPr>
          <p:cNvPicPr preferRelativeResize="0"/>
          <p:nvPr/>
        </p:nvPicPr>
        <p:blipFill rotWithShape="1">
          <a:blip r:embed="rId13">
            <a:alphaModFix/>
          </a:blip>
          <a:srcRect l="22285" t="28135" r="22637" b="6642"/>
          <a:stretch/>
        </p:blipFill>
        <p:spPr>
          <a:xfrm>
            <a:off x="2201128" y="3620412"/>
            <a:ext cx="1190899" cy="1482549"/>
          </a:xfrm>
          <a:prstGeom prst="rect">
            <a:avLst/>
          </a:prstGeom>
          <a:noFill/>
          <a:ln>
            <a:noFill/>
          </a:ln>
        </p:spPr>
      </p:pic>
      <p:pic>
        <p:nvPicPr>
          <p:cNvPr id="37" name="Google Shape;1464;p51">
            <a:extLst>
              <a:ext uri="{FF2B5EF4-FFF2-40B4-BE49-F238E27FC236}">
                <a16:creationId xmlns:a16="http://schemas.microsoft.com/office/drawing/2014/main" id="{87FFC625-491C-41D5-A995-5F97D749B566}"/>
              </a:ext>
            </a:extLst>
          </p:cNvPr>
          <p:cNvPicPr preferRelativeResize="0"/>
          <p:nvPr/>
        </p:nvPicPr>
        <p:blipFill rotWithShape="1">
          <a:blip r:embed="rId14">
            <a:alphaModFix/>
          </a:blip>
          <a:srcRect l="21819" t="13569" r="22017" b="9521"/>
          <a:stretch/>
        </p:blipFill>
        <p:spPr>
          <a:xfrm>
            <a:off x="3411354" y="3551574"/>
            <a:ext cx="1141596" cy="1563267"/>
          </a:xfrm>
          <a:prstGeom prst="rect">
            <a:avLst/>
          </a:prstGeom>
          <a:noFill/>
          <a:ln>
            <a:noFill/>
          </a:ln>
        </p:spPr>
      </p:pic>
      <p:pic>
        <p:nvPicPr>
          <p:cNvPr id="38" name="Google Shape;1465;p51">
            <a:extLst>
              <a:ext uri="{FF2B5EF4-FFF2-40B4-BE49-F238E27FC236}">
                <a16:creationId xmlns:a16="http://schemas.microsoft.com/office/drawing/2014/main" id="{047A2BBF-4A5A-4845-B757-4EC0D683663E}"/>
              </a:ext>
            </a:extLst>
          </p:cNvPr>
          <p:cNvPicPr preferRelativeResize="0"/>
          <p:nvPr/>
        </p:nvPicPr>
        <p:blipFill rotWithShape="1">
          <a:blip r:embed="rId15">
            <a:alphaModFix/>
          </a:blip>
          <a:srcRect l="20787" t="12350" r="22127" b="5466"/>
          <a:stretch/>
        </p:blipFill>
        <p:spPr>
          <a:xfrm>
            <a:off x="4561899" y="3557128"/>
            <a:ext cx="1131807" cy="1586371"/>
          </a:xfrm>
          <a:prstGeom prst="rect">
            <a:avLst/>
          </a:prstGeom>
          <a:noFill/>
          <a:ln>
            <a:noFill/>
          </a:ln>
        </p:spPr>
      </p:pic>
      <p:pic>
        <p:nvPicPr>
          <p:cNvPr id="39" name="Google Shape;1466;p51">
            <a:extLst>
              <a:ext uri="{FF2B5EF4-FFF2-40B4-BE49-F238E27FC236}">
                <a16:creationId xmlns:a16="http://schemas.microsoft.com/office/drawing/2014/main" id="{F455FEF0-B0BA-4254-97F0-43600C0207DF}"/>
              </a:ext>
            </a:extLst>
          </p:cNvPr>
          <p:cNvPicPr preferRelativeResize="0"/>
          <p:nvPr/>
        </p:nvPicPr>
        <p:blipFill rotWithShape="1">
          <a:blip r:embed="rId16">
            <a:alphaModFix/>
          </a:blip>
          <a:srcRect l="22057" t="19136" r="21693" b="10547"/>
          <a:stretch/>
        </p:blipFill>
        <p:spPr>
          <a:xfrm>
            <a:off x="2210077" y="2127568"/>
            <a:ext cx="1192328" cy="1490515"/>
          </a:xfrm>
          <a:prstGeom prst="rect">
            <a:avLst/>
          </a:prstGeom>
          <a:noFill/>
          <a:ln>
            <a:noFill/>
          </a:ln>
        </p:spPr>
      </p:pic>
      <p:pic>
        <p:nvPicPr>
          <p:cNvPr id="40" name="Google Shape;1467;p51">
            <a:extLst>
              <a:ext uri="{FF2B5EF4-FFF2-40B4-BE49-F238E27FC236}">
                <a16:creationId xmlns:a16="http://schemas.microsoft.com/office/drawing/2014/main" id="{DBC157FC-AFF1-4ECA-BDCF-F8ED532D9857}"/>
              </a:ext>
            </a:extLst>
          </p:cNvPr>
          <p:cNvPicPr preferRelativeResize="0"/>
          <p:nvPr/>
        </p:nvPicPr>
        <p:blipFill rotWithShape="1">
          <a:blip r:embed="rId17">
            <a:alphaModFix/>
          </a:blip>
          <a:srcRect l="21093" t="17188" r="21093" b="8592"/>
          <a:stretch/>
        </p:blipFill>
        <p:spPr>
          <a:xfrm>
            <a:off x="3399447" y="2140496"/>
            <a:ext cx="1146571" cy="1471950"/>
          </a:xfrm>
          <a:prstGeom prst="rect">
            <a:avLst/>
          </a:prstGeom>
          <a:noFill/>
          <a:ln>
            <a:noFill/>
          </a:ln>
        </p:spPr>
      </p:pic>
      <p:pic>
        <p:nvPicPr>
          <p:cNvPr id="41" name="Google Shape;1468;p51">
            <a:extLst>
              <a:ext uri="{FF2B5EF4-FFF2-40B4-BE49-F238E27FC236}">
                <a16:creationId xmlns:a16="http://schemas.microsoft.com/office/drawing/2014/main" id="{5436924F-A0A9-4540-AB45-8411940CACE4}"/>
              </a:ext>
            </a:extLst>
          </p:cNvPr>
          <p:cNvPicPr preferRelativeResize="0"/>
          <p:nvPr/>
        </p:nvPicPr>
        <p:blipFill rotWithShape="1">
          <a:blip r:embed="rId18">
            <a:alphaModFix/>
          </a:blip>
          <a:srcRect l="21827" t="16212" r="20750" b="12302"/>
          <a:stretch/>
        </p:blipFill>
        <p:spPr>
          <a:xfrm>
            <a:off x="4511320" y="2140495"/>
            <a:ext cx="1182386" cy="1471951"/>
          </a:xfrm>
          <a:prstGeom prst="rect">
            <a:avLst/>
          </a:prstGeom>
          <a:noFill/>
          <a:ln>
            <a:noFill/>
          </a:ln>
        </p:spPr>
      </p:pic>
      <p:pic>
        <p:nvPicPr>
          <p:cNvPr id="42" name="Google Shape;1469;p51">
            <a:extLst>
              <a:ext uri="{FF2B5EF4-FFF2-40B4-BE49-F238E27FC236}">
                <a16:creationId xmlns:a16="http://schemas.microsoft.com/office/drawing/2014/main" id="{B8B42EE0-4DA2-4F42-9D42-4ED5418AF8E2}"/>
              </a:ext>
            </a:extLst>
          </p:cNvPr>
          <p:cNvPicPr preferRelativeResize="0"/>
          <p:nvPr/>
        </p:nvPicPr>
        <p:blipFill rotWithShape="1">
          <a:blip r:embed="rId19">
            <a:alphaModFix/>
          </a:blip>
          <a:srcRect l="16825" t="13824" r="17746" b="4729"/>
          <a:stretch/>
        </p:blipFill>
        <p:spPr>
          <a:xfrm>
            <a:off x="7509469" y="3030653"/>
            <a:ext cx="1571947" cy="1956722"/>
          </a:xfrm>
          <a:prstGeom prst="ellipse">
            <a:avLst/>
          </a:prstGeom>
          <a:noFill/>
          <a:ln>
            <a:noFill/>
          </a:ln>
        </p:spPr>
      </p:pic>
      <p:pic>
        <p:nvPicPr>
          <p:cNvPr id="43" name="Google Shape;1470;p51">
            <a:extLst>
              <a:ext uri="{FF2B5EF4-FFF2-40B4-BE49-F238E27FC236}">
                <a16:creationId xmlns:a16="http://schemas.microsoft.com/office/drawing/2014/main" id="{82339856-084F-45A3-A64E-CCE5F81772F2}"/>
              </a:ext>
            </a:extLst>
          </p:cNvPr>
          <p:cNvPicPr preferRelativeResize="0"/>
          <p:nvPr/>
        </p:nvPicPr>
        <p:blipFill rotWithShape="1">
          <a:blip r:embed="rId20">
            <a:alphaModFix/>
          </a:blip>
          <a:srcRect l="17445" t="11621" r="17515" b="4394"/>
          <a:stretch/>
        </p:blipFill>
        <p:spPr>
          <a:xfrm>
            <a:off x="5805266" y="3000033"/>
            <a:ext cx="1539035" cy="1987342"/>
          </a:xfrm>
          <a:prstGeom prst="ellipse">
            <a:avLst/>
          </a:prstGeom>
          <a:noFill/>
          <a:ln>
            <a:noFill/>
          </a:ln>
        </p:spPr>
      </p:pic>
      <p:pic>
        <p:nvPicPr>
          <p:cNvPr id="44" name="Google Shape;1471;p51">
            <a:extLst>
              <a:ext uri="{FF2B5EF4-FFF2-40B4-BE49-F238E27FC236}">
                <a16:creationId xmlns:a16="http://schemas.microsoft.com/office/drawing/2014/main" id="{78B13975-388D-4D37-B49B-3A9FD756944C}"/>
              </a:ext>
            </a:extLst>
          </p:cNvPr>
          <p:cNvPicPr preferRelativeResize="0"/>
          <p:nvPr/>
        </p:nvPicPr>
        <p:blipFill rotWithShape="1">
          <a:blip r:embed="rId9">
            <a:alphaModFix/>
          </a:blip>
          <a:srcRect/>
          <a:stretch/>
        </p:blipFill>
        <p:spPr>
          <a:xfrm>
            <a:off x="33569" y="4715440"/>
            <a:ext cx="271935" cy="271935"/>
          </a:xfrm>
          <a:prstGeom prst="rect">
            <a:avLst/>
          </a:prstGeom>
          <a:noFill/>
          <a:ln>
            <a:noFill/>
          </a:ln>
        </p:spPr>
      </p:pic>
      <p:sp>
        <p:nvSpPr>
          <p:cNvPr id="45" name="Google Shape;1472;p51">
            <a:extLst>
              <a:ext uri="{FF2B5EF4-FFF2-40B4-BE49-F238E27FC236}">
                <a16:creationId xmlns:a16="http://schemas.microsoft.com/office/drawing/2014/main" id="{011E8996-1EBE-49EE-BF1A-287F4474D480}"/>
              </a:ext>
            </a:extLst>
          </p:cNvPr>
          <p:cNvSpPr txBox="1"/>
          <p:nvPr/>
        </p:nvSpPr>
        <p:spPr>
          <a:xfrm>
            <a:off x="27209" y="4734808"/>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46" name="Google Shape;1473;p51">
            <a:extLst>
              <a:ext uri="{FF2B5EF4-FFF2-40B4-BE49-F238E27FC236}">
                <a16:creationId xmlns:a16="http://schemas.microsoft.com/office/drawing/2014/main" id="{4DC95C0E-A097-4BE6-8E17-9B773976D976}"/>
              </a:ext>
            </a:extLst>
          </p:cNvPr>
          <p:cNvPicPr preferRelativeResize="0"/>
          <p:nvPr/>
        </p:nvPicPr>
        <p:blipFill rotWithShape="1">
          <a:blip r:embed="rId9">
            <a:alphaModFix/>
          </a:blip>
          <a:srcRect/>
          <a:stretch/>
        </p:blipFill>
        <p:spPr>
          <a:xfrm>
            <a:off x="2177792" y="1997977"/>
            <a:ext cx="271935" cy="271935"/>
          </a:xfrm>
          <a:prstGeom prst="rect">
            <a:avLst/>
          </a:prstGeom>
          <a:noFill/>
          <a:ln>
            <a:noFill/>
          </a:ln>
        </p:spPr>
      </p:pic>
      <p:sp>
        <p:nvSpPr>
          <p:cNvPr id="47" name="Google Shape;1474;p51">
            <a:extLst>
              <a:ext uri="{FF2B5EF4-FFF2-40B4-BE49-F238E27FC236}">
                <a16:creationId xmlns:a16="http://schemas.microsoft.com/office/drawing/2014/main" id="{D85D4AB8-C4BA-46E2-AC75-9FF456DD8A5E}"/>
              </a:ext>
            </a:extLst>
          </p:cNvPr>
          <p:cNvSpPr txBox="1"/>
          <p:nvPr/>
        </p:nvSpPr>
        <p:spPr>
          <a:xfrm>
            <a:off x="2171432" y="201734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48" name="Google Shape;1475;p51">
            <a:extLst>
              <a:ext uri="{FF2B5EF4-FFF2-40B4-BE49-F238E27FC236}">
                <a16:creationId xmlns:a16="http://schemas.microsoft.com/office/drawing/2014/main" id="{B40CAF3D-1D69-4298-9017-446E6B93C50D}"/>
              </a:ext>
            </a:extLst>
          </p:cNvPr>
          <p:cNvPicPr preferRelativeResize="0"/>
          <p:nvPr/>
        </p:nvPicPr>
        <p:blipFill rotWithShape="1">
          <a:blip r:embed="rId9">
            <a:alphaModFix/>
          </a:blip>
          <a:srcRect/>
          <a:stretch/>
        </p:blipFill>
        <p:spPr>
          <a:xfrm>
            <a:off x="3374889" y="1997977"/>
            <a:ext cx="271935" cy="271935"/>
          </a:xfrm>
          <a:prstGeom prst="rect">
            <a:avLst/>
          </a:prstGeom>
          <a:noFill/>
          <a:ln>
            <a:noFill/>
          </a:ln>
        </p:spPr>
      </p:pic>
      <p:sp>
        <p:nvSpPr>
          <p:cNvPr id="49" name="Google Shape;1476;p51">
            <a:extLst>
              <a:ext uri="{FF2B5EF4-FFF2-40B4-BE49-F238E27FC236}">
                <a16:creationId xmlns:a16="http://schemas.microsoft.com/office/drawing/2014/main" id="{E947F724-7044-4A93-BDB2-D1F1C169E153}"/>
              </a:ext>
            </a:extLst>
          </p:cNvPr>
          <p:cNvSpPr txBox="1"/>
          <p:nvPr/>
        </p:nvSpPr>
        <p:spPr>
          <a:xfrm>
            <a:off x="3368529" y="201734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50" name="Google Shape;1477;p51">
            <a:extLst>
              <a:ext uri="{FF2B5EF4-FFF2-40B4-BE49-F238E27FC236}">
                <a16:creationId xmlns:a16="http://schemas.microsoft.com/office/drawing/2014/main" id="{834A8D64-E2C7-4C44-B375-9FF0CEF9A518}"/>
              </a:ext>
            </a:extLst>
          </p:cNvPr>
          <p:cNvPicPr preferRelativeResize="0"/>
          <p:nvPr/>
        </p:nvPicPr>
        <p:blipFill rotWithShape="1">
          <a:blip r:embed="rId9">
            <a:alphaModFix/>
          </a:blip>
          <a:srcRect/>
          <a:stretch/>
        </p:blipFill>
        <p:spPr>
          <a:xfrm>
            <a:off x="3374889" y="3359705"/>
            <a:ext cx="271935" cy="271935"/>
          </a:xfrm>
          <a:prstGeom prst="rect">
            <a:avLst/>
          </a:prstGeom>
          <a:noFill/>
          <a:ln>
            <a:noFill/>
          </a:ln>
        </p:spPr>
      </p:pic>
      <p:sp>
        <p:nvSpPr>
          <p:cNvPr id="51" name="Google Shape;1478;p51">
            <a:extLst>
              <a:ext uri="{FF2B5EF4-FFF2-40B4-BE49-F238E27FC236}">
                <a16:creationId xmlns:a16="http://schemas.microsoft.com/office/drawing/2014/main" id="{5D17ED05-C19E-4E4E-952D-E98A758350C1}"/>
              </a:ext>
            </a:extLst>
          </p:cNvPr>
          <p:cNvSpPr txBox="1"/>
          <p:nvPr/>
        </p:nvSpPr>
        <p:spPr>
          <a:xfrm>
            <a:off x="3368529" y="337907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E</a:t>
            </a:r>
            <a:endParaRPr sz="1000" b="1" i="0" u="none" strike="noStrike" cap="none">
              <a:solidFill>
                <a:schemeClr val="lt1"/>
              </a:solidFill>
              <a:latin typeface="Arial"/>
              <a:ea typeface="Arial"/>
              <a:cs typeface="Arial"/>
              <a:sym typeface="Arial"/>
            </a:endParaRPr>
          </a:p>
        </p:txBody>
      </p:sp>
      <p:pic>
        <p:nvPicPr>
          <p:cNvPr id="52" name="Google Shape;1479;p51">
            <a:extLst>
              <a:ext uri="{FF2B5EF4-FFF2-40B4-BE49-F238E27FC236}">
                <a16:creationId xmlns:a16="http://schemas.microsoft.com/office/drawing/2014/main" id="{C807B4CC-D5EC-4986-96DF-AD8C64D8100C}"/>
              </a:ext>
            </a:extLst>
          </p:cNvPr>
          <p:cNvPicPr preferRelativeResize="0"/>
          <p:nvPr/>
        </p:nvPicPr>
        <p:blipFill rotWithShape="1">
          <a:blip r:embed="rId9">
            <a:alphaModFix/>
          </a:blip>
          <a:srcRect/>
          <a:stretch/>
        </p:blipFill>
        <p:spPr>
          <a:xfrm>
            <a:off x="3374889" y="4849173"/>
            <a:ext cx="271935" cy="271935"/>
          </a:xfrm>
          <a:prstGeom prst="rect">
            <a:avLst/>
          </a:prstGeom>
          <a:noFill/>
          <a:ln>
            <a:noFill/>
          </a:ln>
        </p:spPr>
      </p:pic>
      <p:sp>
        <p:nvSpPr>
          <p:cNvPr id="53" name="Google Shape;1480;p51">
            <a:extLst>
              <a:ext uri="{FF2B5EF4-FFF2-40B4-BE49-F238E27FC236}">
                <a16:creationId xmlns:a16="http://schemas.microsoft.com/office/drawing/2014/main" id="{8A6C4924-9274-4FC8-9E6E-FEA1EB5514E5}"/>
              </a:ext>
            </a:extLst>
          </p:cNvPr>
          <p:cNvSpPr txBox="1"/>
          <p:nvPr/>
        </p:nvSpPr>
        <p:spPr>
          <a:xfrm>
            <a:off x="3368529" y="486854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H</a:t>
            </a:r>
            <a:endParaRPr sz="1000" b="1" i="0" u="none" strike="noStrike" cap="none">
              <a:solidFill>
                <a:schemeClr val="lt1"/>
              </a:solidFill>
              <a:latin typeface="Arial"/>
              <a:ea typeface="Arial"/>
              <a:cs typeface="Arial"/>
              <a:sym typeface="Arial"/>
            </a:endParaRPr>
          </a:p>
        </p:txBody>
      </p:sp>
      <p:pic>
        <p:nvPicPr>
          <p:cNvPr id="54" name="Google Shape;1481;p51">
            <a:extLst>
              <a:ext uri="{FF2B5EF4-FFF2-40B4-BE49-F238E27FC236}">
                <a16:creationId xmlns:a16="http://schemas.microsoft.com/office/drawing/2014/main" id="{19D0FC2C-39C8-46A9-83A4-EDF0470AB842}"/>
              </a:ext>
            </a:extLst>
          </p:cNvPr>
          <p:cNvPicPr preferRelativeResize="0"/>
          <p:nvPr/>
        </p:nvPicPr>
        <p:blipFill rotWithShape="1">
          <a:blip r:embed="rId9">
            <a:alphaModFix/>
          </a:blip>
          <a:srcRect/>
          <a:stretch/>
        </p:blipFill>
        <p:spPr>
          <a:xfrm>
            <a:off x="4531670" y="4849173"/>
            <a:ext cx="271935" cy="271935"/>
          </a:xfrm>
          <a:prstGeom prst="rect">
            <a:avLst/>
          </a:prstGeom>
          <a:noFill/>
          <a:ln>
            <a:noFill/>
          </a:ln>
        </p:spPr>
      </p:pic>
      <p:sp>
        <p:nvSpPr>
          <p:cNvPr id="55" name="Google Shape;1482;p51">
            <a:extLst>
              <a:ext uri="{FF2B5EF4-FFF2-40B4-BE49-F238E27FC236}">
                <a16:creationId xmlns:a16="http://schemas.microsoft.com/office/drawing/2014/main" id="{628E6D4B-D841-4633-BE7C-FE8C4946AB6E}"/>
              </a:ext>
            </a:extLst>
          </p:cNvPr>
          <p:cNvSpPr txBox="1"/>
          <p:nvPr/>
        </p:nvSpPr>
        <p:spPr>
          <a:xfrm>
            <a:off x="4525310" y="486854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I</a:t>
            </a:r>
            <a:endParaRPr sz="1000" b="1" i="0" u="none" strike="noStrike" cap="none">
              <a:solidFill>
                <a:schemeClr val="lt1"/>
              </a:solidFill>
              <a:latin typeface="Arial"/>
              <a:ea typeface="Arial"/>
              <a:cs typeface="Arial"/>
              <a:sym typeface="Arial"/>
            </a:endParaRPr>
          </a:p>
        </p:txBody>
      </p:sp>
      <p:pic>
        <p:nvPicPr>
          <p:cNvPr id="56" name="Google Shape;1483;p51">
            <a:extLst>
              <a:ext uri="{FF2B5EF4-FFF2-40B4-BE49-F238E27FC236}">
                <a16:creationId xmlns:a16="http://schemas.microsoft.com/office/drawing/2014/main" id="{7734DD19-5DD0-468C-8C86-7E4F44E87445}"/>
              </a:ext>
            </a:extLst>
          </p:cNvPr>
          <p:cNvPicPr preferRelativeResize="0"/>
          <p:nvPr/>
        </p:nvPicPr>
        <p:blipFill rotWithShape="1">
          <a:blip r:embed="rId9">
            <a:alphaModFix/>
          </a:blip>
          <a:srcRect/>
          <a:stretch/>
        </p:blipFill>
        <p:spPr>
          <a:xfrm>
            <a:off x="2207383" y="4849173"/>
            <a:ext cx="271935" cy="271935"/>
          </a:xfrm>
          <a:prstGeom prst="rect">
            <a:avLst/>
          </a:prstGeom>
          <a:noFill/>
          <a:ln>
            <a:noFill/>
          </a:ln>
        </p:spPr>
      </p:pic>
      <p:sp>
        <p:nvSpPr>
          <p:cNvPr id="57" name="Google Shape;1484;p51">
            <a:extLst>
              <a:ext uri="{FF2B5EF4-FFF2-40B4-BE49-F238E27FC236}">
                <a16:creationId xmlns:a16="http://schemas.microsoft.com/office/drawing/2014/main" id="{C94777E8-AE60-4257-B47A-E06858A0C21A}"/>
              </a:ext>
            </a:extLst>
          </p:cNvPr>
          <p:cNvSpPr txBox="1"/>
          <p:nvPr/>
        </p:nvSpPr>
        <p:spPr>
          <a:xfrm>
            <a:off x="2201023" y="4868541"/>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G</a:t>
            </a:r>
            <a:endParaRPr sz="1000" b="1" i="0" u="none" strike="noStrike" cap="none">
              <a:solidFill>
                <a:schemeClr val="lt1"/>
              </a:solidFill>
              <a:latin typeface="Arial"/>
              <a:ea typeface="Arial"/>
              <a:cs typeface="Arial"/>
              <a:sym typeface="Arial"/>
            </a:endParaRPr>
          </a:p>
        </p:txBody>
      </p:sp>
      <p:pic>
        <p:nvPicPr>
          <p:cNvPr id="58" name="Google Shape;1485;p51">
            <a:extLst>
              <a:ext uri="{FF2B5EF4-FFF2-40B4-BE49-F238E27FC236}">
                <a16:creationId xmlns:a16="http://schemas.microsoft.com/office/drawing/2014/main" id="{72F5EC0D-9684-40A3-9AC1-AF173C6FF34A}"/>
              </a:ext>
            </a:extLst>
          </p:cNvPr>
          <p:cNvPicPr preferRelativeResize="0"/>
          <p:nvPr/>
        </p:nvPicPr>
        <p:blipFill rotWithShape="1">
          <a:blip r:embed="rId9">
            <a:alphaModFix/>
          </a:blip>
          <a:srcRect/>
          <a:stretch/>
        </p:blipFill>
        <p:spPr>
          <a:xfrm>
            <a:off x="5793574" y="4829805"/>
            <a:ext cx="271935" cy="271935"/>
          </a:xfrm>
          <a:prstGeom prst="rect">
            <a:avLst/>
          </a:prstGeom>
          <a:noFill/>
          <a:ln>
            <a:noFill/>
          </a:ln>
        </p:spPr>
      </p:pic>
      <p:sp>
        <p:nvSpPr>
          <p:cNvPr id="59" name="Google Shape;1486;p51">
            <a:extLst>
              <a:ext uri="{FF2B5EF4-FFF2-40B4-BE49-F238E27FC236}">
                <a16:creationId xmlns:a16="http://schemas.microsoft.com/office/drawing/2014/main" id="{4A525EB2-1323-46D2-8CF2-0EE86B55DC4D}"/>
              </a:ext>
            </a:extLst>
          </p:cNvPr>
          <p:cNvSpPr txBox="1"/>
          <p:nvPr/>
        </p:nvSpPr>
        <p:spPr>
          <a:xfrm>
            <a:off x="5787214" y="484917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J</a:t>
            </a:r>
            <a:endParaRPr sz="1000" b="1" i="0" u="none" strike="noStrike" cap="none">
              <a:solidFill>
                <a:schemeClr val="lt1"/>
              </a:solidFill>
              <a:latin typeface="Arial"/>
              <a:ea typeface="Arial"/>
              <a:cs typeface="Arial"/>
              <a:sym typeface="Arial"/>
            </a:endParaRPr>
          </a:p>
        </p:txBody>
      </p:sp>
      <p:pic>
        <p:nvPicPr>
          <p:cNvPr id="60" name="Google Shape;1487;p51">
            <a:extLst>
              <a:ext uri="{FF2B5EF4-FFF2-40B4-BE49-F238E27FC236}">
                <a16:creationId xmlns:a16="http://schemas.microsoft.com/office/drawing/2014/main" id="{D4AE79E4-7BDC-449E-A94A-7141EACC129F}"/>
              </a:ext>
            </a:extLst>
          </p:cNvPr>
          <p:cNvPicPr preferRelativeResize="0"/>
          <p:nvPr/>
        </p:nvPicPr>
        <p:blipFill rotWithShape="1">
          <a:blip r:embed="rId9">
            <a:alphaModFix/>
          </a:blip>
          <a:srcRect/>
          <a:stretch/>
        </p:blipFill>
        <p:spPr>
          <a:xfrm>
            <a:off x="7515829" y="4829805"/>
            <a:ext cx="271935" cy="271935"/>
          </a:xfrm>
          <a:prstGeom prst="rect">
            <a:avLst/>
          </a:prstGeom>
          <a:noFill/>
          <a:ln>
            <a:noFill/>
          </a:ln>
        </p:spPr>
      </p:pic>
      <p:sp>
        <p:nvSpPr>
          <p:cNvPr id="61" name="Google Shape;1488;p51">
            <a:extLst>
              <a:ext uri="{FF2B5EF4-FFF2-40B4-BE49-F238E27FC236}">
                <a16:creationId xmlns:a16="http://schemas.microsoft.com/office/drawing/2014/main" id="{BF466E2A-CDDE-4668-9204-9672DEABE8C8}"/>
              </a:ext>
            </a:extLst>
          </p:cNvPr>
          <p:cNvSpPr txBox="1"/>
          <p:nvPr/>
        </p:nvSpPr>
        <p:spPr>
          <a:xfrm>
            <a:off x="7509469" y="484917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K</a:t>
            </a:r>
            <a:endParaRPr sz="1000" b="1" i="0" u="none" strike="noStrike" cap="none">
              <a:solidFill>
                <a:schemeClr val="lt1"/>
              </a:solidFill>
              <a:latin typeface="Arial"/>
              <a:ea typeface="Arial"/>
              <a:cs typeface="Arial"/>
              <a:sym typeface="Arial"/>
            </a:endParaRPr>
          </a:p>
        </p:txBody>
      </p:sp>
      <p:pic>
        <p:nvPicPr>
          <p:cNvPr id="62" name="Google Shape;1489;p51">
            <a:extLst>
              <a:ext uri="{FF2B5EF4-FFF2-40B4-BE49-F238E27FC236}">
                <a16:creationId xmlns:a16="http://schemas.microsoft.com/office/drawing/2014/main" id="{0CF8F1B8-81C5-4501-B5C3-5F156BF32B93}"/>
              </a:ext>
            </a:extLst>
          </p:cNvPr>
          <p:cNvPicPr preferRelativeResize="0"/>
          <p:nvPr/>
        </p:nvPicPr>
        <p:blipFill rotWithShape="1">
          <a:blip r:embed="rId9">
            <a:alphaModFix/>
          </a:blip>
          <a:srcRect/>
          <a:stretch/>
        </p:blipFill>
        <p:spPr>
          <a:xfrm>
            <a:off x="2180947" y="3364047"/>
            <a:ext cx="271935" cy="271935"/>
          </a:xfrm>
          <a:prstGeom prst="rect">
            <a:avLst/>
          </a:prstGeom>
          <a:noFill/>
          <a:ln>
            <a:noFill/>
          </a:ln>
        </p:spPr>
      </p:pic>
      <p:sp>
        <p:nvSpPr>
          <p:cNvPr id="63" name="Google Shape;1490;p51">
            <a:extLst>
              <a:ext uri="{FF2B5EF4-FFF2-40B4-BE49-F238E27FC236}">
                <a16:creationId xmlns:a16="http://schemas.microsoft.com/office/drawing/2014/main" id="{63860783-5D9B-44F0-A5AD-01FA203BE16F}"/>
              </a:ext>
            </a:extLst>
          </p:cNvPr>
          <p:cNvSpPr txBox="1"/>
          <p:nvPr/>
        </p:nvSpPr>
        <p:spPr>
          <a:xfrm>
            <a:off x="2174587" y="338341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pic>
        <p:nvPicPr>
          <p:cNvPr id="64" name="Google Shape;1491;p51">
            <a:extLst>
              <a:ext uri="{FF2B5EF4-FFF2-40B4-BE49-F238E27FC236}">
                <a16:creationId xmlns:a16="http://schemas.microsoft.com/office/drawing/2014/main" id="{1B7446AB-5077-4AD5-8256-4625771C9E4D}"/>
              </a:ext>
            </a:extLst>
          </p:cNvPr>
          <p:cNvPicPr preferRelativeResize="0"/>
          <p:nvPr/>
        </p:nvPicPr>
        <p:blipFill rotWithShape="1">
          <a:blip r:embed="rId9">
            <a:alphaModFix/>
          </a:blip>
          <a:srcRect/>
          <a:stretch/>
        </p:blipFill>
        <p:spPr>
          <a:xfrm>
            <a:off x="4549420" y="3364047"/>
            <a:ext cx="271935" cy="271935"/>
          </a:xfrm>
          <a:prstGeom prst="rect">
            <a:avLst/>
          </a:prstGeom>
          <a:noFill/>
          <a:ln>
            <a:noFill/>
          </a:ln>
        </p:spPr>
      </p:pic>
      <p:sp>
        <p:nvSpPr>
          <p:cNvPr id="65" name="Google Shape;1492;p51">
            <a:extLst>
              <a:ext uri="{FF2B5EF4-FFF2-40B4-BE49-F238E27FC236}">
                <a16:creationId xmlns:a16="http://schemas.microsoft.com/office/drawing/2014/main" id="{5F31B8BC-D964-41BB-93EC-24EF4AFD5DAD}"/>
              </a:ext>
            </a:extLst>
          </p:cNvPr>
          <p:cNvSpPr txBox="1"/>
          <p:nvPr/>
        </p:nvSpPr>
        <p:spPr>
          <a:xfrm>
            <a:off x="4543060" y="3383415"/>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F</a:t>
            </a:r>
            <a:endParaRPr sz="1000" b="1" i="0" u="none" strike="noStrike" cap="none">
              <a:solidFill>
                <a:schemeClr val="lt1"/>
              </a:solidFill>
              <a:latin typeface="Arial"/>
              <a:ea typeface="Arial"/>
              <a:cs typeface="Arial"/>
              <a:sym typeface="Arial"/>
            </a:endParaRPr>
          </a:p>
        </p:txBody>
      </p:sp>
      <p:cxnSp>
        <p:nvCxnSpPr>
          <p:cNvPr id="66" name="Google Shape;1493;p51">
            <a:extLst>
              <a:ext uri="{FF2B5EF4-FFF2-40B4-BE49-F238E27FC236}">
                <a16:creationId xmlns:a16="http://schemas.microsoft.com/office/drawing/2014/main" id="{A69E60C3-0B44-469A-9CC5-8FD85281E88F}"/>
              </a:ext>
            </a:extLst>
          </p:cNvPr>
          <p:cNvCxnSpPr/>
          <p:nvPr/>
        </p:nvCxnSpPr>
        <p:spPr>
          <a:xfrm>
            <a:off x="5939912" y="3493895"/>
            <a:ext cx="202336" cy="271640"/>
          </a:xfrm>
          <a:prstGeom prst="straightConnector1">
            <a:avLst/>
          </a:prstGeom>
          <a:noFill/>
          <a:ln w="9525" cap="flat" cmpd="sng">
            <a:solidFill>
              <a:srgbClr val="FFFF00"/>
            </a:solidFill>
            <a:prstDash val="solid"/>
            <a:round/>
            <a:headEnd type="none" w="sm" len="sm"/>
            <a:tailEnd type="triangle" w="med" len="med"/>
          </a:ln>
        </p:spPr>
      </p:cxnSp>
      <p:cxnSp>
        <p:nvCxnSpPr>
          <p:cNvPr id="67" name="Google Shape;1494;p51">
            <a:extLst>
              <a:ext uri="{FF2B5EF4-FFF2-40B4-BE49-F238E27FC236}">
                <a16:creationId xmlns:a16="http://schemas.microsoft.com/office/drawing/2014/main" id="{3ED9DB51-7717-4084-A7BB-F76691D01214}"/>
              </a:ext>
            </a:extLst>
          </p:cNvPr>
          <p:cNvCxnSpPr/>
          <p:nvPr/>
        </p:nvCxnSpPr>
        <p:spPr>
          <a:xfrm>
            <a:off x="3392987" y="3933569"/>
            <a:ext cx="202336" cy="271640"/>
          </a:xfrm>
          <a:prstGeom prst="straightConnector1">
            <a:avLst/>
          </a:prstGeom>
          <a:noFill/>
          <a:ln w="9525" cap="flat" cmpd="sng">
            <a:solidFill>
              <a:srgbClr val="FF0000"/>
            </a:solidFill>
            <a:prstDash val="solid"/>
            <a:round/>
            <a:headEnd type="none" w="sm" len="sm"/>
            <a:tailEnd type="triangle" w="med" len="med"/>
          </a:ln>
        </p:spPr>
      </p:cxnSp>
      <p:cxnSp>
        <p:nvCxnSpPr>
          <p:cNvPr id="68" name="Google Shape;1495;p51">
            <a:extLst>
              <a:ext uri="{FF2B5EF4-FFF2-40B4-BE49-F238E27FC236}">
                <a16:creationId xmlns:a16="http://schemas.microsoft.com/office/drawing/2014/main" id="{1CE7257D-F078-4C90-9622-619E36016BD2}"/>
              </a:ext>
            </a:extLst>
          </p:cNvPr>
          <p:cNvCxnSpPr/>
          <p:nvPr/>
        </p:nvCxnSpPr>
        <p:spPr>
          <a:xfrm>
            <a:off x="2184571" y="2308497"/>
            <a:ext cx="202336" cy="271640"/>
          </a:xfrm>
          <a:prstGeom prst="straightConnector1">
            <a:avLst/>
          </a:prstGeom>
          <a:noFill/>
          <a:ln w="9525" cap="flat" cmpd="sng">
            <a:solidFill>
              <a:srgbClr val="FF0000"/>
            </a:solidFill>
            <a:prstDash val="solid"/>
            <a:round/>
            <a:headEnd type="none" w="sm" len="sm"/>
            <a:tailEnd type="triangle" w="med" len="med"/>
          </a:ln>
        </p:spPr>
      </p:cxnSp>
      <p:cxnSp>
        <p:nvCxnSpPr>
          <p:cNvPr id="69" name="Google Shape;1496;p51">
            <a:extLst>
              <a:ext uri="{FF2B5EF4-FFF2-40B4-BE49-F238E27FC236}">
                <a16:creationId xmlns:a16="http://schemas.microsoft.com/office/drawing/2014/main" id="{743B0A3E-918F-4400-ADE7-BE343BDBB730}"/>
              </a:ext>
            </a:extLst>
          </p:cNvPr>
          <p:cNvCxnSpPr/>
          <p:nvPr/>
        </p:nvCxnSpPr>
        <p:spPr>
          <a:xfrm>
            <a:off x="3327981" y="2282338"/>
            <a:ext cx="202336" cy="271640"/>
          </a:xfrm>
          <a:prstGeom prst="straightConnector1">
            <a:avLst/>
          </a:prstGeom>
          <a:noFill/>
          <a:ln w="9525" cap="flat" cmpd="sng">
            <a:solidFill>
              <a:srgbClr val="FF0000"/>
            </a:solidFill>
            <a:prstDash val="solid"/>
            <a:round/>
            <a:headEnd type="none" w="sm" len="sm"/>
            <a:tailEnd type="triangle" w="med" len="med"/>
          </a:ln>
        </p:spPr>
      </p:cxnSp>
      <p:cxnSp>
        <p:nvCxnSpPr>
          <p:cNvPr id="70" name="Google Shape;1497;p51">
            <a:extLst>
              <a:ext uri="{FF2B5EF4-FFF2-40B4-BE49-F238E27FC236}">
                <a16:creationId xmlns:a16="http://schemas.microsoft.com/office/drawing/2014/main" id="{6230E0BA-F776-4EF7-BD50-0E46C96B131A}"/>
              </a:ext>
            </a:extLst>
          </p:cNvPr>
          <p:cNvCxnSpPr/>
          <p:nvPr/>
        </p:nvCxnSpPr>
        <p:spPr>
          <a:xfrm>
            <a:off x="4430502" y="2524778"/>
            <a:ext cx="202336" cy="271640"/>
          </a:xfrm>
          <a:prstGeom prst="straightConnector1">
            <a:avLst/>
          </a:prstGeom>
          <a:noFill/>
          <a:ln w="9525" cap="flat" cmpd="sng">
            <a:solidFill>
              <a:srgbClr val="FF0000"/>
            </a:solidFill>
            <a:prstDash val="solid"/>
            <a:round/>
            <a:headEnd type="none" w="sm" len="sm"/>
            <a:tailEnd type="triangle" w="med" len="med"/>
          </a:ln>
        </p:spPr>
      </p:cxnSp>
      <p:cxnSp>
        <p:nvCxnSpPr>
          <p:cNvPr id="71" name="Google Shape;1498;p51">
            <a:extLst>
              <a:ext uri="{FF2B5EF4-FFF2-40B4-BE49-F238E27FC236}">
                <a16:creationId xmlns:a16="http://schemas.microsoft.com/office/drawing/2014/main" id="{9E530649-0B21-4A7A-91B0-E85C84880C28}"/>
              </a:ext>
            </a:extLst>
          </p:cNvPr>
          <p:cNvCxnSpPr/>
          <p:nvPr/>
        </p:nvCxnSpPr>
        <p:spPr>
          <a:xfrm>
            <a:off x="2108296" y="3716854"/>
            <a:ext cx="202336" cy="271640"/>
          </a:xfrm>
          <a:prstGeom prst="straightConnector1">
            <a:avLst/>
          </a:prstGeom>
          <a:noFill/>
          <a:ln w="9525" cap="flat" cmpd="sng">
            <a:solidFill>
              <a:srgbClr val="FF0000"/>
            </a:solidFill>
            <a:prstDash val="solid"/>
            <a:round/>
            <a:headEnd type="none" w="sm" len="sm"/>
            <a:tailEnd type="triangle" w="med" len="med"/>
          </a:ln>
        </p:spPr>
      </p:cxnSp>
      <p:cxnSp>
        <p:nvCxnSpPr>
          <p:cNvPr id="72" name="Google Shape;1499;p51">
            <a:extLst>
              <a:ext uri="{FF2B5EF4-FFF2-40B4-BE49-F238E27FC236}">
                <a16:creationId xmlns:a16="http://schemas.microsoft.com/office/drawing/2014/main" id="{FA4D5FB7-C33A-45C5-AEB7-6874828E43C5}"/>
              </a:ext>
            </a:extLst>
          </p:cNvPr>
          <p:cNvCxnSpPr/>
          <p:nvPr/>
        </p:nvCxnSpPr>
        <p:spPr>
          <a:xfrm>
            <a:off x="4541963" y="3967804"/>
            <a:ext cx="202336" cy="271640"/>
          </a:xfrm>
          <a:prstGeom prst="straightConnector1">
            <a:avLst/>
          </a:prstGeom>
          <a:noFill/>
          <a:ln w="9525" cap="flat" cmpd="sng">
            <a:solidFill>
              <a:srgbClr val="FF0000"/>
            </a:solidFill>
            <a:prstDash val="solid"/>
            <a:round/>
            <a:headEnd type="none" w="sm" len="sm"/>
            <a:tailEnd type="triangle" w="med" len="med"/>
          </a:ln>
        </p:spPr>
      </p:cxnSp>
      <p:cxnSp>
        <p:nvCxnSpPr>
          <p:cNvPr id="73" name="Google Shape;1500;p51">
            <a:extLst>
              <a:ext uri="{FF2B5EF4-FFF2-40B4-BE49-F238E27FC236}">
                <a16:creationId xmlns:a16="http://schemas.microsoft.com/office/drawing/2014/main" id="{5CD4DC6F-FC2B-4190-A81A-F6957DFC85F3}"/>
              </a:ext>
            </a:extLst>
          </p:cNvPr>
          <p:cNvCxnSpPr/>
          <p:nvPr/>
        </p:nvCxnSpPr>
        <p:spPr>
          <a:xfrm flipH="1">
            <a:off x="4110360" y="1377001"/>
            <a:ext cx="252488" cy="8128"/>
          </a:xfrm>
          <a:prstGeom prst="straightConnector1">
            <a:avLst/>
          </a:prstGeom>
          <a:noFill/>
          <a:ln w="9525" cap="flat" cmpd="sng">
            <a:solidFill>
              <a:srgbClr val="FFFF00"/>
            </a:solidFill>
            <a:prstDash val="solid"/>
            <a:round/>
            <a:headEnd type="none" w="sm" len="sm"/>
            <a:tailEnd type="triangle" w="med" len="med"/>
          </a:ln>
        </p:spPr>
      </p:cxnSp>
      <p:cxnSp>
        <p:nvCxnSpPr>
          <p:cNvPr id="74" name="Google Shape;1501;p51">
            <a:extLst>
              <a:ext uri="{FF2B5EF4-FFF2-40B4-BE49-F238E27FC236}">
                <a16:creationId xmlns:a16="http://schemas.microsoft.com/office/drawing/2014/main" id="{B0A3603F-0D18-47FC-AAAB-5CA404D0FC0F}"/>
              </a:ext>
            </a:extLst>
          </p:cNvPr>
          <p:cNvCxnSpPr/>
          <p:nvPr/>
        </p:nvCxnSpPr>
        <p:spPr>
          <a:xfrm flipH="1">
            <a:off x="3018484" y="1379111"/>
            <a:ext cx="252488" cy="8128"/>
          </a:xfrm>
          <a:prstGeom prst="straightConnector1">
            <a:avLst/>
          </a:prstGeom>
          <a:noFill/>
          <a:ln w="9525" cap="flat" cmpd="sng">
            <a:solidFill>
              <a:srgbClr val="FFFF00"/>
            </a:solidFill>
            <a:prstDash val="solid"/>
            <a:round/>
            <a:headEnd type="none" w="sm" len="sm"/>
            <a:tailEnd type="triangle" w="med" len="med"/>
          </a:ln>
        </p:spPr>
      </p:cxnSp>
      <p:cxnSp>
        <p:nvCxnSpPr>
          <p:cNvPr id="75" name="Google Shape;1502;p51">
            <a:extLst>
              <a:ext uri="{FF2B5EF4-FFF2-40B4-BE49-F238E27FC236}">
                <a16:creationId xmlns:a16="http://schemas.microsoft.com/office/drawing/2014/main" id="{711FD9BE-8A78-4B7F-B161-802F5E0AAC80}"/>
              </a:ext>
            </a:extLst>
          </p:cNvPr>
          <p:cNvCxnSpPr/>
          <p:nvPr/>
        </p:nvCxnSpPr>
        <p:spPr>
          <a:xfrm flipH="1">
            <a:off x="8581827" y="4009014"/>
            <a:ext cx="252488" cy="8128"/>
          </a:xfrm>
          <a:prstGeom prst="straightConnector1">
            <a:avLst/>
          </a:prstGeom>
          <a:noFill/>
          <a:ln w="9525" cap="flat" cmpd="sng">
            <a:solidFill>
              <a:srgbClr val="FFFF00"/>
            </a:solidFill>
            <a:prstDash val="solid"/>
            <a:round/>
            <a:headEnd type="none" w="sm" len="sm"/>
            <a:tailEnd type="triangle" w="med" len="med"/>
          </a:ln>
        </p:spPr>
      </p:cxnSp>
      <p:sp>
        <p:nvSpPr>
          <p:cNvPr id="76" name="Google Shape;1503;p51">
            <a:extLst>
              <a:ext uri="{FF2B5EF4-FFF2-40B4-BE49-F238E27FC236}">
                <a16:creationId xmlns:a16="http://schemas.microsoft.com/office/drawing/2014/main" id="{632080F0-E0FB-45F0-9078-642076C8C55D}"/>
              </a:ext>
            </a:extLst>
          </p:cNvPr>
          <p:cNvSpPr txBox="1"/>
          <p:nvPr/>
        </p:nvSpPr>
        <p:spPr>
          <a:xfrm>
            <a:off x="4520308" y="666837"/>
            <a:ext cx="4561107"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accent6"/>
                </a:solidFill>
                <a:latin typeface="Arial"/>
                <a:ea typeface="Arial"/>
                <a:cs typeface="Arial"/>
                <a:sym typeface="Arial"/>
              </a:rPr>
              <a:t>59 years old man with Diffuse Large B Cell Lymphoma (DLBCL) presenting with </a:t>
            </a:r>
            <a:r>
              <a:rPr lang="en-US" sz="1000" b="0" i="0" u="none" strike="noStrike" cap="none" dirty="0" err="1">
                <a:solidFill>
                  <a:schemeClr val="accent6"/>
                </a:solidFill>
                <a:latin typeface="Arial"/>
                <a:ea typeface="Arial"/>
                <a:cs typeface="Arial"/>
                <a:sym typeface="Arial"/>
              </a:rPr>
              <a:t>confusional</a:t>
            </a:r>
            <a:r>
              <a:rPr lang="en-US" sz="1000" b="0" i="0" u="none" strike="noStrike" cap="none" dirty="0">
                <a:solidFill>
                  <a:schemeClr val="accent6"/>
                </a:solidFill>
                <a:latin typeface="Arial"/>
                <a:ea typeface="Arial"/>
                <a:cs typeface="Arial"/>
                <a:sym typeface="Arial"/>
              </a:rPr>
              <a:t> state. </a:t>
            </a:r>
            <a:r>
              <a:rPr lang="en-US" sz="1000" b="0" i="0" u="none" strike="noStrike" cap="none" dirty="0">
                <a:solidFill>
                  <a:schemeClr val="lt1"/>
                </a:solidFill>
                <a:latin typeface="Arial"/>
                <a:ea typeface="Arial"/>
                <a:cs typeface="Arial"/>
                <a:sym typeface="Arial"/>
              </a:rPr>
              <a:t>FGG PET-CT </a:t>
            </a:r>
            <a:r>
              <a:rPr lang="en-US" sz="1000" b="0" i="0" u="none" strike="noStrike" cap="none" dirty="0">
                <a:solidFill>
                  <a:srgbClr val="FFFF00"/>
                </a:solidFill>
                <a:latin typeface="Arial"/>
                <a:ea typeface="Arial"/>
                <a:cs typeface="Arial"/>
                <a:sym typeface="Arial"/>
              </a:rPr>
              <a:t>(A) </a:t>
            </a:r>
            <a:r>
              <a:rPr lang="en-US" sz="1000" b="0" i="0" u="none" strike="noStrike" cap="none" dirty="0">
                <a:solidFill>
                  <a:schemeClr val="lt1"/>
                </a:solidFill>
                <a:latin typeface="Arial"/>
                <a:ea typeface="Arial"/>
                <a:cs typeface="Arial"/>
                <a:sym typeface="Arial"/>
              </a:rPr>
              <a:t>demonstrated diffuse lymph node involvement in the chest, abdomen and cervical region. </a:t>
            </a:r>
            <a:endParaRPr dirty="0"/>
          </a:p>
        </p:txBody>
      </p:sp>
      <p:sp>
        <p:nvSpPr>
          <p:cNvPr id="77" name="Google Shape;1504;p51">
            <a:extLst>
              <a:ext uri="{FF2B5EF4-FFF2-40B4-BE49-F238E27FC236}">
                <a16:creationId xmlns:a16="http://schemas.microsoft.com/office/drawing/2014/main" id="{B7582037-F7E5-4C02-976B-11564FDF6132}"/>
              </a:ext>
            </a:extLst>
          </p:cNvPr>
          <p:cNvSpPr txBox="1"/>
          <p:nvPr/>
        </p:nvSpPr>
        <p:spPr>
          <a:xfrm>
            <a:off x="4520308" y="1413831"/>
            <a:ext cx="4596483"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Baseline MRI </a:t>
            </a:r>
            <a:r>
              <a:rPr lang="en-US" sz="1000" b="0" i="0" u="none" strike="noStrike" cap="none" dirty="0">
                <a:solidFill>
                  <a:srgbClr val="FFFF00"/>
                </a:solidFill>
                <a:latin typeface="Arial"/>
                <a:ea typeface="Arial"/>
                <a:cs typeface="Arial"/>
                <a:sym typeface="Arial"/>
              </a:rPr>
              <a:t>(B,C) </a:t>
            </a:r>
            <a:r>
              <a:rPr lang="en-US" sz="1000" b="0" i="0" u="none" strike="noStrike" cap="none" dirty="0">
                <a:solidFill>
                  <a:schemeClr val="lt1"/>
                </a:solidFill>
                <a:latin typeface="Arial"/>
                <a:ea typeface="Arial"/>
                <a:cs typeface="Arial"/>
                <a:sym typeface="Arial"/>
              </a:rPr>
              <a:t>shows a left thalami capsular expansile lesion </a:t>
            </a:r>
            <a:r>
              <a:rPr lang="en-US" sz="1000" b="0" i="0" u="none" strike="noStrike" cap="none" dirty="0">
                <a:solidFill>
                  <a:srgbClr val="FFFF00"/>
                </a:solidFill>
                <a:latin typeface="Arial"/>
                <a:ea typeface="Arial"/>
                <a:cs typeface="Arial"/>
                <a:sym typeface="Arial"/>
              </a:rPr>
              <a:t>(B-arrow)</a:t>
            </a:r>
            <a:r>
              <a:rPr lang="en-US" sz="1000" b="0" i="0" u="none" strike="noStrike" cap="none" dirty="0">
                <a:solidFill>
                  <a:schemeClr val="lt1"/>
                </a:solidFill>
                <a:latin typeface="Arial"/>
                <a:ea typeface="Arial"/>
                <a:cs typeface="Arial"/>
                <a:sym typeface="Arial"/>
              </a:rPr>
              <a:t> with </a:t>
            </a:r>
            <a:r>
              <a:rPr lang="en-US" sz="1000" b="0" i="0" u="none" strike="noStrike" cap="none" dirty="0" err="1">
                <a:solidFill>
                  <a:schemeClr val="lt1"/>
                </a:solidFill>
                <a:latin typeface="Arial"/>
                <a:ea typeface="Arial"/>
                <a:cs typeface="Arial"/>
                <a:sym typeface="Arial"/>
              </a:rPr>
              <a:t>anelar</a:t>
            </a:r>
            <a:r>
              <a:rPr lang="en-US" sz="1000" b="0" i="0" u="none" strike="noStrike" cap="none" dirty="0">
                <a:solidFill>
                  <a:schemeClr val="lt1"/>
                </a:solidFill>
                <a:latin typeface="Arial"/>
                <a:ea typeface="Arial"/>
                <a:cs typeface="Arial"/>
                <a:sym typeface="Arial"/>
              </a:rPr>
              <a:t> contrast enhancement and central necrosis </a:t>
            </a:r>
            <a:r>
              <a:rPr lang="en-US" sz="1000" b="0" i="0" u="none" strike="noStrike" cap="none" dirty="0">
                <a:solidFill>
                  <a:srgbClr val="FFFF00"/>
                </a:solidFill>
                <a:latin typeface="Arial"/>
                <a:ea typeface="Arial"/>
                <a:cs typeface="Arial"/>
                <a:sym typeface="Arial"/>
              </a:rPr>
              <a:t>(C-arrow) </a:t>
            </a:r>
            <a:r>
              <a:rPr lang="en-US" sz="1000" b="0" i="0" u="none" strike="noStrike" cap="none" dirty="0">
                <a:solidFill>
                  <a:schemeClr val="lt1"/>
                </a:solidFill>
                <a:latin typeface="Arial"/>
                <a:ea typeface="Arial"/>
                <a:cs typeface="Arial"/>
                <a:sym typeface="Arial"/>
              </a:rPr>
              <a:t>empirically treated as </a:t>
            </a:r>
            <a:r>
              <a:rPr lang="en-US" sz="1000" b="0" i="0" u="none" strike="noStrike" cap="none" dirty="0" err="1">
                <a:solidFill>
                  <a:schemeClr val="lt1"/>
                </a:solidFill>
                <a:latin typeface="Arial"/>
                <a:ea typeface="Arial"/>
                <a:cs typeface="Arial"/>
                <a:sym typeface="Arial"/>
              </a:rPr>
              <a:t>neurotoxoplasmosis</a:t>
            </a:r>
            <a:r>
              <a:rPr lang="en-US" sz="1000" b="0" i="0" u="none" strike="noStrike" cap="none" dirty="0">
                <a:solidFill>
                  <a:schemeClr val="lt1"/>
                </a:solidFill>
                <a:latin typeface="Arial"/>
                <a:ea typeface="Arial"/>
                <a:cs typeface="Arial"/>
                <a:sym typeface="Arial"/>
              </a:rPr>
              <a:t>.</a:t>
            </a:r>
            <a:endParaRPr dirty="0"/>
          </a:p>
        </p:txBody>
      </p:sp>
      <p:sp>
        <p:nvSpPr>
          <p:cNvPr id="78" name="Google Shape;1505;p51">
            <a:extLst>
              <a:ext uri="{FF2B5EF4-FFF2-40B4-BE49-F238E27FC236}">
                <a16:creationId xmlns:a16="http://schemas.microsoft.com/office/drawing/2014/main" id="{78D67265-48F6-4F44-B711-71EC8661D289}"/>
              </a:ext>
            </a:extLst>
          </p:cNvPr>
          <p:cNvSpPr txBox="1"/>
          <p:nvPr/>
        </p:nvSpPr>
        <p:spPr>
          <a:xfrm>
            <a:off x="5741754" y="2140495"/>
            <a:ext cx="3339661" cy="86173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chemeClr val="lt1"/>
                </a:solidFill>
                <a:latin typeface="Arial"/>
                <a:ea typeface="Arial"/>
                <a:cs typeface="Arial"/>
                <a:sym typeface="Arial"/>
              </a:rPr>
              <a:t>Control MRI three weeks latter </a:t>
            </a:r>
            <a:r>
              <a:rPr lang="en-US" sz="1000" b="0" i="0" u="none" strike="noStrike" cap="none" dirty="0">
                <a:solidFill>
                  <a:srgbClr val="FFFF00"/>
                </a:solidFill>
                <a:latin typeface="Arial"/>
                <a:ea typeface="Arial"/>
                <a:cs typeface="Arial"/>
                <a:sym typeface="Arial"/>
              </a:rPr>
              <a:t>(D-K) </a:t>
            </a:r>
            <a:r>
              <a:rPr lang="en-US" sz="1000" b="0" i="0" u="none" strike="noStrike" cap="none" dirty="0">
                <a:solidFill>
                  <a:schemeClr val="lt1"/>
                </a:solidFill>
                <a:latin typeface="Arial"/>
                <a:ea typeface="Arial"/>
                <a:cs typeface="Arial"/>
                <a:sym typeface="Arial"/>
              </a:rPr>
              <a:t>shows bilateral asymmetric temporal mesial areas of  diffusion restriction </a:t>
            </a:r>
            <a:r>
              <a:rPr lang="en-US" sz="1000" b="0" i="0" u="none" strike="noStrike" cap="none" dirty="0">
                <a:solidFill>
                  <a:srgbClr val="FF0000"/>
                </a:solidFill>
                <a:latin typeface="Arial"/>
                <a:ea typeface="Arial"/>
                <a:cs typeface="Arial"/>
                <a:sym typeface="Arial"/>
              </a:rPr>
              <a:t>(D-I, red arrows) </a:t>
            </a:r>
            <a:r>
              <a:rPr lang="en-US" sz="1000" b="0" i="0" u="none" strike="noStrike" cap="none" dirty="0">
                <a:solidFill>
                  <a:schemeClr val="lt1"/>
                </a:solidFill>
                <a:latin typeface="Arial"/>
                <a:ea typeface="Arial"/>
                <a:cs typeface="Arial"/>
                <a:sym typeface="Arial"/>
              </a:rPr>
              <a:t>and hyperintensity on T2-FLAIR images </a:t>
            </a:r>
            <a:r>
              <a:rPr lang="en-US" sz="1000" b="0" i="0" u="none" strike="noStrike" cap="none" dirty="0">
                <a:solidFill>
                  <a:srgbClr val="FFFF00"/>
                </a:solidFill>
                <a:latin typeface="Arial"/>
                <a:ea typeface="Arial"/>
                <a:cs typeface="Arial"/>
                <a:sym typeface="Arial"/>
              </a:rPr>
              <a:t>(J and K-arrows).  </a:t>
            </a:r>
            <a:r>
              <a:rPr lang="en-US" sz="1000" b="0" i="0" u="none" strike="noStrike" cap="none" dirty="0">
                <a:solidFill>
                  <a:schemeClr val="lt1"/>
                </a:solidFill>
                <a:latin typeface="Arial"/>
                <a:ea typeface="Arial"/>
                <a:cs typeface="Arial"/>
                <a:sym typeface="Arial"/>
              </a:rPr>
              <a:t>PCR on CSF confirmed </a:t>
            </a:r>
            <a:r>
              <a:rPr lang="en-US" sz="1000" b="0" i="0" u="none" strike="noStrike" cap="none" dirty="0">
                <a:solidFill>
                  <a:srgbClr val="A4C2F4"/>
                </a:solidFill>
                <a:latin typeface="Arial"/>
                <a:ea typeface="Arial"/>
                <a:cs typeface="Arial"/>
                <a:sym typeface="Arial"/>
              </a:rPr>
              <a:t>herpetic encephalitis.</a:t>
            </a:r>
            <a:r>
              <a:rPr lang="en-US" sz="1000" b="0" i="0" u="none" strike="noStrike" cap="none" dirty="0">
                <a:solidFill>
                  <a:srgbClr val="FFFF00"/>
                </a:solidFill>
                <a:latin typeface="Arial"/>
                <a:ea typeface="Arial"/>
                <a:cs typeface="Arial"/>
                <a:sym typeface="Arial"/>
              </a:rPr>
              <a:t> </a:t>
            </a:r>
            <a:endParaRPr sz="1000" b="0" i="0" u="none" strike="noStrike" cap="none" dirty="0">
              <a:solidFill>
                <a:srgbClr val="FF0000"/>
              </a:solidFill>
              <a:latin typeface="Arial"/>
              <a:ea typeface="Arial"/>
              <a:cs typeface="Arial"/>
              <a:sym typeface="Arial"/>
            </a:endParaRPr>
          </a:p>
        </p:txBody>
      </p:sp>
    </p:spTree>
    <p:extLst>
      <p:ext uri="{BB962C8B-B14F-4D97-AF65-F5344CB8AC3E}">
        <p14:creationId xmlns:p14="http://schemas.microsoft.com/office/powerpoint/2010/main" val="155012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4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4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4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4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44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4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5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5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45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5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45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1425"/>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426"/>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427"/>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428"/>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1429"/>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1430"/>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1431"/>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1432"/>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433"/>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1434"/>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1435"/>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1436"/>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1437"/>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1438"/>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1439"/>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1440"/>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1441"/>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1442"/>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1443"/>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1444"/>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1445"/>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1446"/>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1447"/>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1448"/>
                                        </p:tgtEl>
                                        <p:attrNameLst>
                                          <p:attrName>style.visibility</p:attrName>
                                        </p:attrNameLst>
                                      </p:cBhvr>
                                      <p:to>
                                        <p:strVal val="hidden"/>
                                      </p:to>
                                    </p:set>
                                  </p:childTnLst>
                                </p:cTn>
                              </p:par>
                              <p:par>
                                <p:cTn id="115" presetID="1" presetClass="exit" presetSubtype="0" fill="hold" nodeType="withEffect">
                                  <p:stCondLst>
                                    <p:cond delay="0"/>
                                  </p:stCondLst>
                                  <p:childTnLst>
                                    <p:set>
                                      <p:cBhvr>
                                        <p:cTn id="116" dur="1" fill="hold">
                                          <p:stCondLst>
                                            <p:cond delay="0"/>
                                          </p:stCondLst>
                                        </p:cTn>
                                        <p:tgtEl>
                                          <p:spTgt spid="1449"/>
                                        </p:tgtEl>
                                        <p:attrNameLst>
                                          <p:attrName>style.visibility</p:attrName>
                                        </p:attrNameLst>
                                      </p:cBhvr>
                                      <p:to>
                                        <p:strVal val="hidden"/>
                                      </p:to>
                                    </p:set>
                                  </p:childTnLst>
                                </p:cTn>
                              </p:par>
                              <p:par>
                                <p:cTn id="117" presetID="1" presetClass="exit" presetSubtype="0" fill="hold" grpId="1" nodeType="withEffect">
                                  <p:stCondLst>
                                    <p:cond delay="0"/>
                                  </p:stCondLst>
                                  <p:childTnLst>
                                    <p:set>
                                      <p:cBhvr>
                                        <p:cTn id="118" dur="1" fill="hold">
                                          <p:stCondLst>
                                            <p:cond delay="0"/>
                                          </p:stCondLst>
                                        </p:cTn>
                                        <p:tgtEl>
                                          <p:spTgt spid="1450"/>
                                        </p:tgtEl>
                                        <p:attrNameLst>
                                          <p:attrName>style.visibility</p:attrName>
                                        </p:attrNameLst>
                                      </p:cBhvr>
                                      <p:to>
                                        <p:strVal val="hidden"/>
                                      </p:to>
                                    </p:set>
                                  </p:childTnLst>
                                </p:cTn>
                              </p:par>
                              <p:par>
                                <p:cTn id="119" presetID="1" presetClass="exit" presetSubtype="0" fill="hold" grpId="1" nodeType="withEffect">
                                  <p:stCondLst>
                                    <p:cond delay="0"/>
                                  </p:stCondLst>
                                  <p:childTnLst>
                                    <p:set>
                                      <p:cBhvr>
                                        <p:cTn id="120" dur="1" fill="hold">
                                          <p:stCondLst>
                                            <p:cond delay="0"/>
                                          </p:stCondLst>
                                        </p:cTn>
                                        <p:tgtEl>
                                          <p:spTgt spid="1451"/>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1452"/>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1453"/>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1454"/>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3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34"/>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35"/>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36"/>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37"/>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38"/>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39"/>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40"/>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41"/>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42"/>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43"/>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44"/>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5"/>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4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47"/>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48"/>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49"/>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50"/>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51"/>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5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53"/>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54"/>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55"/>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56"/>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57"/>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58"/>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59"/>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60"/>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61"/>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62"/>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63"/>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64"/>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65"/>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66"/>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67"/>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68"/>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69"/>
                                        </p:tgtEl>
                                        <p:attrNameLst>
                                          <p:attrName>style.visibility</p:attrName>
                                        </p:attrNameLst>
                                      </p:cBhvr>
                                      <p:to>
                                        <p:strVal val="visible"/>
                                      </p:to>
                                    </p:set>
                                  </p:childTnLst>
                                </p:cTn>
                              </p:par>
                              <p:par>
                                <p:cTn id="205" presetID="1" presetClass="entr" presetSubtype="0" fill="hold" nodeType="withEffect">
                                  <p:stCondLst>
                                    <p:cond delay="0"/>
                                  </p:stCondLst>
                                  <p:childTnLst>
                                    <p:set>
                                      <p:cBhvr>
                                        <p:cTn id="206" dur="1" fill="hold">
                                          <p:stCondLst>
                                            <p:cond delay="0"/>
                                          </p:stCondLst>
                                        </p:cTn>
                                        <p:tgtEl>
                                          <p:spTgt spid="70"/>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71"/>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72"/>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73"/>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74"/>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75"/>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76"/>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77"/>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5" grpId="0"/>
      <p:bldP spid="1425" grpId="1"/>
      <p:bldP spid="1429" grpId="0"/>
      <p:bldP spid="1429" grpId="1"/>
      <p:bldP spid="1430" grpId="0"/>
      <p:bldP spid="1430" grpId="1"/>
      <p:bldP spid="1435" grpId="0"/>
      <p:bldP spid="1435" grpId="1"/>
      <p:bldP spid="1437" grpId="0"/>
      <p:bldP spid="1437" grpId="1"/>
      <p:bldP spid="1439" grpId="0"/>
      <p:bldP spid="1439" grpId="1"/>
      <p:bldP spid="1441" grpId="0"/>
      <p:bldP spid="1441" grpId="1"/>
      <p:bldP spid="1443" grpId="0"/>
      <p:bldP spid="1443" grpId="1"/>
      <p:bldP spid="1445" grpId="0"/>
      <p:bldP spid="1445" grpId="1"/>
      <p:bldP spid="1446" grpId="0"/>
      <p:bldP spid="1446" grpId="1"/>
      <p:bldP spid="1447" grpId="0"/>
      <p:bldP spid="1447" grpId="1"/>
      <p:bldP spid="1450" grpId="0" animBg="1"/>
      <p:bldP spid="1450" grpId="1" animBg="1"/>
      <p:bldP spid="1451" grpId="0" animBg="1"/>
      <p:bldP spid="1451" grpId="1" animBg="1"/>
      <p:bldP spid="33" grpId="0"/>
      <p:bldP spid="45" grpId="0"/>
      <p:bldP spid="47" grpId="0"/>
      <p:bldP spid="49" grpId="0"/>
      <p:bldP spid="51" grpId="0"/>
      <p:bldP spid="53" grpId="0"/>
      <p:bldP spid="55" grpId="0"/>
      <p:bldP spid="57" grpId="0"/>
      <p:bldP spid="59" grpId="0"/>
      <p:bldP spid="61" grpId="0"/>
      <p:bldP spid="63" grpId="0"/>
      <p:bldP spid="65" grpId="0"/>
      <p:bldP spid="76" grpId="0"/>
      <p:bldP spid="77" grpId="0"/>
      <p:bldP spid="7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pic>
        <p:nvPicPr>
          <p:cNvPr id="1510" name="Google Shape;1510;p52"/>
          <p:cNvPicPr preferRelativeResize="0"/>
          <p:nvPr/>
        </p:nvPicPr>
        <p:blipFill rotWithShape="1">
          <a:blip r:embed="rId3">
            <a:alphaModFix/>
          </a:blip>
          <a:srcRect l="17578" t="15820" r="19531" b="10351"/>
          <a:stretch/>
        </p:blipFill>
        <p:spPr>
          <a:xfrm>
            <a:off x="2128944" y="1966062"/>
            <a:ext cx="2057289" cy="2415078"/>
          </a:xfrm>
          <a:prstGeom prst="rect">
            <a:avLst/>
          </a:prstGeom>
          <a:noFill/>
          <a:ln>
            <a:noFill/>
          </a:ln>
        </p:spPr>
      </p:pic>
      <p:pic>
        <p:nvPicPr>
          <p:cNvPr id="1511" name="Google Shape;1511;p52"/>
          <p:cNvPicPr preferRelativeResize="0"/>
          <p:nvPr/>
        </p:nvPicPr>
        <p:blipFill rotWithShape="1">
          <a:blip r:embed="rId4">
            <a:alphaModFix/>
          </a:blip>
          <a:srcRect l="20628" t="18750" r="19216" b="10741"/>
          <a:stretch/>
        </p:blipFill>
        <p:spPr>
          <a:xfrm>
            <a:off x="4184577" y="1966062"/>
            <a:ext cx="2060510" cy="2415078"/>
          </a:xfrm>
          <a:prstGeom prst="rect">
            <a:avLst/>
          </a:prstGeom>
          <a:noFill/>
          <a:ln>
            <a:noFill/>
          </a:ln>
        </p:spPr>
      </p:pic>
      <p:pic>
        <p:nvPicPr>
          <p:cNvPr id="1512" name="Google Shape;1512;p52"/>
          <p:cNvPicPr preferRelativeResize="0"/>
          <p:nvPr/>
        </p:nvPicPr>
        <p:blipFill rotWithShape="1">
          <a:blip r:embed="rId5">
            <a:alphaModFix/>
          </a:blip>
          <a:srcRect l="5078" t="12110" r="1952" b="6445"/>
          <a:stretch/>
        </p:blipFill>
        <p:spPr>
          <a:xfrm>
            <a:off x="6357948" y="1991124"/>
            <a:ext cx="2721018" cy="2383749"/>
          </a:xfrm>
          <a:prstGeom prst="rect">
            <a:avLst/>
          </a:prstGeom>
          <a:noFill/>
          <a:ln>
            <a:noFill/>
          </a:ln>
        </p:spPr>
      </p:pic>
      <p:pic>
        <p:nvPicPr>
          <p:cNvPr id="1513" name="Google Shape;1513;p52"/>
          <p:cNvPicPr preferRelativeResize="0"/>
          <p:nvPr/>
        </p:nvPicPr>
        <p:blipFill rotWithShape="1">
          <a:blip r:embed="rId6">
            <a:alphaModFix/>
          </a:blip>
          <a:srcRect l="18164" t="13085" r="19336" b="13085"/>
          <a:stretch/>
        </p:blipFill>
        <p:spPr>
          <a:xfrm>
            <a:off x="90462" y="1979447"/>
            <a:ext cx="2060510" cy="2401694"/>
          </a:xfrm>
          <a:prstGeom prst="rect">
            <a:avLst/>
          </a:prstGeom>
          <a:noFill/>
          <a:ln>
            <a:noFill/>
          </a:ln>
        </p:spPr>
      </p:pic>
      <p:sp>
        <p:nvSpPr>
          <p:cNvPr id="1514" name="Google Shape;1514;p52"/>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dirty="0">
                <a:solidFill>
                  <a:schemeClr val="lt1"/>
                </a:solidFill>
                <a:latin typeface="Arial"/>
                <a:ea typeface="Arial"/>
                <a:cs typeface="Arial"/>
                <a:sym typeface="Arial"/>
              </a:rPr>
              <a:t>Infectious:</a:t>
            </a:r>
            <a:r>
              <a:rPr lang="en-US" sz="2200" b="1" i="0" u="none" strike="noStrike" cap="none" dirty="0">
                <a:solidFill>
                  <a:srgbClr val="A4C2F4"/>
                </a:solidFill>
                <a:latin typeface="Arial"/>
                <a:ea typeface="Arial"/>
                <a:cs typeface="Arial"/>
                <a:sym typeface="Arial"/>
              </a:rPr>
              <a:t> Listeria Rhombencephalitis </a:t>
            </a:r>
            <a:endParaRPr sz="2200" dirty="0"/>
          </a:p>
        </p:txBody>
      </p:sp>
      <p:sp>
        <p:nvSpPr>
          <p:cNvPr id="1515" name="Google Shape;1515;p52"/>
          <p:cNvSpPr txBox="1"/>
          <p:nvPr/>
        </p:nvSpPr>
        <p:spPr>
          <a:xfrm>
            <a:off x="69045" y="4394241"/>
            <a:ext cx="8987406"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dirty="0">
                <a:solidFill>
                  <a:srgbClr val="FFFF00"/>
                </a:solidFill>
                <a:latin typeface="Arial"/>
                <a:ea typeface="Arial"/>
                <a:cs typeface="Arial"/>
                <a:sym typeface="Arial"/>
              </a:rPr>
              <a:t>A 17 years old man with non-Hodgkin's lymphoma</a:t>
            </a:r>
            <a:r>
              <a:rPr lang="en-US" sz="1000" dirty="0">
                <a:solidFill>
                  <a:srgbClr val="FFFF00"/>
                </a:solidFill>
              </a:rPr>
              <a:t> presenting </a:t>
            </a:r>
            <a:r>
              <a:rPr lang="en-US" sz="1000" b="0" i="0" u="none" strike="noStrike" cap="none" dirty="0">
                <a:solidFill>
                  <a:schemeClr val="lt1"/>
                </a:solidFill>
                <a:latin typeface="Arial"/>
                <a:ea typeface="Arial"/>
                <a:cs typeface="Arial"/>
                <a:sym typeface="Arial"/>
              </a:rPr>
              <a:t>fever and headache. Axial FLAIR image </a:t>
            </a:r>
            <a:r>
              <a:rPr lang="en-US" sz="1000" b="0" i="0" u="none" strike="noStrike" cap="none" dirty="0">
                <a:solidFill>
                  <a:srgbClr val="FFFF00"/>
                </a:solidFill>
                <a:latin typeface="Arial"/>
                <a:ea typeface="Arial"/>
                <a:cs typeface="Arial"/>
                <a:sym typeface="Arial"/>
              </a:rPr>
              <a:t>(A and B) </a:t>
            </a:r>
            <a:r>
              <a:rPr lang="en-US" sz="1000" b="0" i="0" u="none" strike="noStrike" cap="none" dirty="0">
                <a:solidFill>
                  <a:schemeClr val="lt1"/>
                </a:solidFill>
                <a:latin typeface="Arial"/>
                <a:ea typeface="Arial"/>
                <a:cs typeface="Arial"/>
                <a:sym typeface="Arial"/>
              </a:rPr>
              <a:t>and axial T2WI </a:t>
            </a:r>
            <a:r>
              <a:rPr lang="en-US" sz="1000" b="0" i="0" u="none" strike="noStrike" cap="none" dirty="0">
                <a:solidFill>
                  <a:srgbClr val="FFFF00"/>
                </a:solidFill>
                <a:latin typeface="Arial"/>
                <a:ea typeface="Arial"/>
                <a:cs typeface="Arial"/>
                <a:sym typeface="Arial"/>
              </a:rPr>
              <a:t>(C) </a:t>
            </a:r>
            <a:r>
              <a:rPr lang="en-US" sz="1000" b="0" i="0" u="none" strike="noStrike" cap="none" dirty="0">
                <a:solidFill>
                  <a:schemeClr val="lt1"/>
                </a:solidFill>
                <a:latin typeface="Arial"/>
                <a:ea typeface="Arial"/>
                <a:cs typeface="Arial"/>
                <a:sym typeface="Arial"/>
              </a:rPr>
              <a:t>shows hyperintensity in the medulla oblongata </a:t>
            </a:r>
            <a:r>
              <a:rPr lang="en-US" sz="1000" b="0" i="0" u="none" strike="noStrike" cap="none" dirty="0">
                <a:solidFill>
                  <a:srgbClr val="FFFF00"/>
                </a:solidFill>
                <a:latin typeface="Arial"/>
                <a:ea typeface="Arial"/>
                <a:cs typeface="Arial"/>
                <a:sym typeface="Arial"/>
              </a:rPr>
              <a:t>(A-arrow) </a:t>
            </a:r>
            <a:r>
              <a:rPr lang="en-US" sz="1000" b="0" i="0" u="none" strike="noStrike" cap="none" dirty="0">
                <a:solidFill>
                  <a:schemeClr val="lt1"/>
                </a:solidFill>
                <a:latin typeface="Arial"/>
                <a:ea typeface="Arial"/>
                <a:cs typeface="Arial"/>
                <a:sym typeface="Arial"/>
              </a:rPr>
              <a:t>and the dorsal pons </a:t>
            </a:r>
            <a:r>
              <a:rPr lang="en-US" sz="1000" b="0" i="0" u="none" strike="noStrike" cap="none" dirty="0">
                <a:solidFill>
                  <a:srgbClr val="FFFF00"/>
                </a:solidFill>
                <a:latin typeface="Arial"/>
                <a:ea typeface="Arial"/>
                <a:cs typeface="Arial"/>
                <a:sym typeface="Arial"/>
              </a:rPr>
              <a:t>(</a:t>
            </a:r>
            <a:r>
              <a:rPr lang="en-US" sz="1000" b="0" i="0" u="none" strike="noStrike" cap="none" dirty="0" err="1">
                <a:solidFill>
                  <a:srgbClr val="FFFF00"/>
                </a:solidFill>
                <a:latin typeface="Arial"/>
                <a:ea typeface="Arial"/>
                <a:cs typeface="Arial"/>
                <a:sym typeface="Arial"/>
              </a:rPr>
              <a:t>B,and</a:t>
            </a:r>
            <a:r>
              <a:rPr lang="en-US" sz="1000" b="0" i="0" u="none" strike="noStrike" cap="none" dirty="0">
                <a:solidFill>
                  <a:srgbClr val="FFFF00"/>
                </a:solidFill>
                <a:latin typeface="Arial"/>
                <a:ea typeface="Arial"/>
                <a:cs typeface="Arial"/>
                <a:sym typeface="Arial"/>
              </a:rPr>
              <a:t> C-arrows). </a:t>
            </a:r>
            <a:r>
              <a:rPr lang="en-US" sz="1000" b="0" i="0" u="none" strike="noStrike" cap="none" dirty="0">
                <a:solidFill>
                  <a:schemeClr val="lt1"/>
                </a:solidFill>
                <a:latin typeface="Arial"/>
                <a:ea typeface="Arial"/>
                <a:cs typeface="Arial"/>
                <a:sym typeface="Arial"/>
              </a:rPr>
              <a:t>Sagittal T1W-Gd image </a:t>
            </a:r>
            <a:r>
              <a:rPr lang="en-US" sz="1000" b="0" i="0" u="none" strike="noStrike" cap="none" dirty="0">
                <a:solidFill>
                  <a:srgbClr val="FF0000"/>
                </a:solidFill>
                <a:latin typeface="Arial"/>
                <a:ea typeface="Arial"/>
                <a:cs typeface="Arial"/>
                <a:sym typeface="Arial"/>
              </a:rPr>
              <a:t>(D- red dots) </a:t>
            </a:r>
            <a:r>
              <a:rPr lang="en-US" sz="1000" b="0" i="0" u="none" strike="noStrike" cap="none" dirty="0">
                <a:solidFill>
                  <a:schemeClr val="lt1"/>
                </a:solidFill>
                <a:latin typeface="Arial"/>
                <a:ea typeface="Arial"/>
                <a:cs typeface="Arial"/>
                <a:sym typeface="Arial"/>
              </a:rPr>
              <a:t>demonstrate </a:t>
            </a:r>
            <a:r>
              <a:rPr lang="en-US" sz="1000" b="0" i="0" u="none" strike="noStrike" cap="none" dirty="0" err="1">
                <a:solidFill>
                  <a:schemeClr val="lt1"/>
                </a:solidFill>
                <a:latin typeface="Arial"/>
                <a:ea typeface="Arial"/>
                <a:cs typeface="Arial"/>
                <a:sym typeface="Arial"/>
              </a:rPr>
              <a:t>hypointensity</a:t>
            </a:r>
            <a:r>
              <a:rPr lang="en-US" sz="1000" b="0" i="0" u="none" strike="noStrike" cap="none" dirty="0">
                <a:solidFill>
                  <a:schemeClr val="lt1"/>
                </a:solidFill>
                <a:latin typeface="Arial"/>
                <a:ea typeface="Arial"/>
                <a:cs typeface="Arial"/>
                <a:sym typeface="Arial"/>
              </a:rPr>
              <a:t> and lack of contrast enhancement  in the same region. </a:t>
            </a:r>
            <a:r>
              <a:rPr lang="en-US" sz="1000" dirty="0">
                <a:solidFill>
                  <a:schemeClr val="lt1"/>
                </a:solidFill>
              </a:rPr>
              <a:t>CSF analysis confirmed listeria monocytogenes infection.</a:t>
            </a:r>
            <a:endParaRPr sz="1000" b="0" i="0" u="none" strike="noStrike" cap="none" dirty="0">
              <a:solidFill>
                <a:srgbClr val="FF0000"/>
              </a:solidFill>
              <a:latin typeface="Arial"/>
              <a:ea typeface="Arial"/>
              <a:cs typeface="Arial"/>
              <a:sym typeface="Arial"/>
            </a:endParaRPr>
          </a:p>
        </p:txBody>
      </p:sp>
      <p:sp>
        <p:nvSpPr>
          <p:cNvPr id="1516" name="Google Shape;1516;p52"/>
          <p:cNvSpPr txBox="1"/>
          <p:nvPr/>
        </p:nvSpPr>
        <p:spPr>
          <a:xfrm>
            <a:off x="69044" y="663325"/>
            <a:ext cx="9144000" cy="1415742"/>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1100" b="0" i="0" u="none" strike="noStrike" cap="none" dirty="0">
                <a:solidFill>
                  <a:srgbClr val="A4C2F4"/>
                </a:solidFill>
                <a:latin typeface="Arial"/>
                <a:ea typeface="Arial"/>
                <a:cs typeface="Arial"/>
                <a:sym typeface="Arial"/>
              </a:rPr>
              <a:t>Brain stem encephalitis, or rhombencephalitis, </a:t>
            </a:r>
            <a:r>
              <a:rPr lang="en-US" sz="1100" b="0" i="0" u="none" strike="noStrike" cap="none" dirty="0">
                <a:solidFill>
                  <a:schemeClr val="lt1"/>
                </a:solidFill>
                <a:latin typeface="Arial"/>
                <a:ea typeface="Arial"/>
                <a:cs typeface="Arial"/>
                <a:sym typeface="Arial"/>
              </a:rPr>
              <a:t>refers to </a:t>
            </a:r>
            <a:r>
              <a:rPr lang="en-US" sz="1100" b="0" i="0" u="none" strike="noStrike" cap="none" dirty="0">
                <a:solidFill>
                  <a:srgbClr val="A4C2F4"/>
                </a:solidFill>
                <a:latin typeface="Arial"/>
                <a:ea typeface="Arial"/>
                <a:cs typeface="Arial"/>
                <a:sym typeface="Arial"/>
              </a:rPr>
              <a:t>inflammation predominantly involving the brain stem, </a:t>
            </a:r>
            <a:r>
              <a:rPr lang="en-US" sz="1100" b="0" i="0" u="none" strike="noStrike" cap="none" dirty="0">
                <a:solidFill>
                  <a:schemeClr val="lt1"/>
                </a:solidFill>
                <a:latin typeface="Arial"/>
                <a:ea typeface="Arial"/>
                <a:cs typeface="Arial"/>
                <a:sym typeface="Arial"/>
              </a:rPr>
              <a:t>though the cerebellar peduncles and hemispheres can be affected too. </a:t>
            </a:r>
            <a:endParaRPr dirty="0"/>
          </a:p>
          <a:p>
            <a:pPr marL="0" marR="0" lvl="0" indent="0" algn="just" rtl="0">
              <a:lnSpc>
                <a:spcPct val="100000"/>
              </a:lnSpc>
              <a:spcBef>
                <a:spcPts val="0"/>
              </a:spcBef>
              <a:spcAft>
                <a:spcPts val="0"/>
              </a:spcAft>
              <a:buNone/>
            </a:pPr>
            <a:endParaRPr sz="7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r>
              <a:rPr lang="en-US" sz="1100" b="0" u="none" strike="noStrike" cap="none" dirty="0">
                <a:solidFill>
                  <a:srgbClr val="A4C2F4"/>
                </a:solidFill>
                <a:latin typeface="Arial"/>
                <a:ea typeface="Arial"/>
                <a:cs typeface="Arial"/>
                <a:sym typeface="Arial"/>
              </a:rPr>
              <a:t>Listeria monocytogenes</a:t>
            </a:r>
            <a:r>
              <a:rPr lang="en-US" sz="1100" b="0" u="none" strike="noStrike" cap="none" dirty="0">
                <a:solidFill>
                  <a:schemeClr val="lt1"/>
                </a:solidFill>
                <a:latin typeface="Arial"/>
                <a:ea typeface="Arial"/>
                <a:cs typeface="Arial"/>
                <a:sym typeface="Arial"/>
              </a:rPr>
              <a:t>, </a:t>
            </a:r>
            <a:r>
              <a:rPr lang="en-US" sz="1100" b="0" i="0" u="none" strike="noStrike" cap="none" dirty="0">
                <a:solidFill>
                  <a:schemeClr val="lt1"/>
                </a:solidFill>
                <a:latin typeface="Arial"/>
                <a:ea typeface="Arial"/>
                <a:cs typeface="Arial"/>
                <a:sym typeface="Arial"/>
              </a:rPr>
              <a:t>an anaerobic bacterium, is cited as the</a:t>
            </a:r>
            <a:r>
              <a:rPr lang="en-US" sz="1100" b="0" i="0" u="none" strike="noStrike" cap="none" dirty="0">
                <a:solidFill>
                  <a:srgbClr val="A4C2F4"/>
                </a:solidFill>
                <a:latin typeface="Arial"/>
                <a:ea typeface="Arial"/>
                <a:cs typeface="Arial"/>
                <a:sym typeface="Arial"/>
              </a:rPr>
              <a:t> most common etiology for rhombencephalitis</a:t>
            </a:r>
            <a:r>
              <a:rPr lang="en-US" sz="1100" b="0" i="0" u="none" strike="noStrike" cap="none" dirty="0">
                <a:solidFill>
                  <a:schemeClr val="lt1"/>
                </a:solidFill>
                <a:latin typeface="Arial"/>
                <a:ea typeface="Arial"/>
                <a:cs typeface="Arial"/>
                <a:sym typeface="Arial"/>
              </a:rPr>
              <a:t>. It is typically seen in the elderly, and resulting in significant morbidity and mortality. </a:t>
            </a:r>
            <a:endParaRPr dirty="0"/>
          </a:p>
          <a:p>
            <a:pPr marL="0" marR="0" lvl="0" indent="0" algn="just" rtl="0">
              <a:lnSpc>
                <a:spcPct val="100000"/>
              </a:lnSpc>
              <a:spcBef>
                <a:spcPts val="0"/>
              </a:spcBef>
              <a:spcAft>
                <a:spcPts val="0"/>
              </a:spcAft>
              <a:buNone/>
            </a:pPr>
            <a:endParaRPr sz="700" b="0" i="0" u="none" strike="noStrike" cap="none" dirty="0">
              <a:solidFill>
                <a:schemeClr val="lt1"/>
              </a:solidFill>
              <a:latin typeface="Arial"/>
              <a:ea typeface="Arial"/>
              <a:cs typeface="Arial"/>
              <a:sym typeface="Arial"/>
            </a:endParaRPr>
          </a:p>
          <a:p>
            <a:pPr marL="0" marR="0" lvl="0" indent="0" algn="just" rtl="0">
              <a:lnSpc>
                <a:spcPct val="100000"/>
              </a:lnSpc>
              <a:spcBef>
                <a:spcPts val="0"/>
              </a:spcBef>
              <a:spcAft>
                <a:spcPts val="0"/>
              </a:spcAft>
              <a:buNone/>
            </a:pPr>
            <a:r>
              <a:rPr lang="en-US" sz="1100" dirty="0">
                <a:solidFill>
                  <a:schemeClr val="lt1"/>
                </a:solidFill>
              </a:rPr>
              <a:t>T</a:t>
            </a:r>
            <a:r>
              <a:rPr lang="en-US" sz="1100" b="0" i="0" u="none" strike="noStrike" cap="none" dirty="0">
                <a:solidFill>
                  <a:schemeClr val="lt1"/>
                </a:solidFill>
                <a:latin typeface="Arial"/>
                <a:ea typeface="Arial"/>
                <a:cs typeface="Arial"/>
                <a:sym typeface="Arial"/>
              </a:rPr>
              <a:t>his infection is often misdiagnosed initially due to a nonspecific prodrome (fever, headache, nausea and vomiting) and unusual meningeal signs.</a:t>
            </a:r>
            <a:endParaRPr dirty="0"/>
          </a:p>
        </p:txBody>
      </p:sp>
      <p:cxnSp>
        <p:nvCxnSpPr>
          <p:cNvPr id="1517" name="Google Shape;1517;p52"/>
          <p:cNvCxnSpPr/>
          <p:nvPr/>
        </p:nvCxnSpPr>
        <p:spPr>
          <a:xfrm rot="10800000" flipH="1">
            <a:off x="2847479" y="3451168"/>
            <a:ext cx="206188" cy="250234"/>
          </a:xfrm>
          <a:prstGeom prst="straightConnector1">
            <a:avLst/>
          </a:prstGeom>
          <a:noFill/>
          <a:ln w="9525" cap="flat" cmpd="sng">
            <a:solidFill>
              <a:srgbClr val="FFFF00"/>
            </a:solidFill>
            <a:prstDash val="solid"/>
            <a:round/>
            <a:headEnd type="none" w="sm" len="sm"/>
            <a:tailEnd type="triangle" w="med" len="med"/>
          </a:ln>
        </p:spPr>
      </p:cxnSp>
      <p:cxnSp>
        <p:nvCxnSpPr>
          <p:cNvPr id="1518" name="Google Shape;1518;p52"/>
          <p:cNvCxnSpPr/>
          <p:nvPr/>
        </p:nvCxnSpPr>
        <p:spPr>
          <a:xfrm rot="10800000" flipH="1">
            <a:off x="4834121" y="3446484"/>
            <a:ext cx="206188" cy="250234"/>
          </a:xfrm>
          <a:prstGeom prst="straightConnector1">
            <a:avLst/>
          </a:prstGeom>
          <a:noFill/>
          <a:ln w="9525" cap="flat" cmpd="sng">
            <a:solidFill>
              <a:srgbClr val="FFFF00"/>
            </a:solidFill>
            <a:prstDash val="solid"/>
            <a:round/>
            <a:headEnd type="none" w="sm" len="sm"/>
            <a:tailEnd type="triangle" w="med" len="med"/>
          </a:ln>
        </p:spPr>
      </p:cxnSp>
      <p:sp>
        <p:nvSpPr>
          <p:cNvPr id="1519" name="Google Shape;1519;p52"/>
          <p:cNvSpPr/>
          <p:nvPr/>
        </p:nvSpPr>
        <p:spPr>
          <a:xfrm>
            <a:off x="7678723" y="3576285"/>
            <a:ext cx="824446" cy="727150"/>
          </a:xfrm>
          <a:prstGeom prst="ellipse">
            <a:avLst/>
          </a:prstGeom>
          <a:noFill/>
          <a:ln w="25400" cap="flat" cmpd="sng">
            <a:solidFill>
              <a:srgbClr val="FF0000"/>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520" name="Google Shape;1520;p52"/>
          <p:cNvPicPr preferRelativeResize="0"/>
          <p:nvPr/>
        </p:nvPicPr>
        <p:blipFill rotWithShape="1">
          <a:blip r:embed="rId7">
            <a:alphaModFix/>
          </a:blip>
          <a:srcRect/>
          <a:stretch/>
        </p:blipFill>
        <p:spPr>
          <a:xfrm>
            <a:off x="76450" y="4109205"/>
            <a:ext cx="271935" cy="271935"/>
          </a:xfrm>
          <a:prstGeom prst="rect">
            <a:avLst/>
          </a:prstGeom>
          <a:noFill/>
          <a:ln>
            <a:noFill/>
          </a:ln>
        </p:spPr>
      </p:pic>
      <p:sp>
        <p:nvSpPr>
          <p:cNvPr id="1521" name="Google Shape;1521;p52"/>
          <p:cNvSpPr txBox="1"/>
          <p:nvPr/>
        </p:nvSpPr>
        <p:spPr>
          <a:xfrm>
            <a:off x="70090" y="412857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1522" name="Google Shape;1522;p52"/>
          <p:cNvPicPr preferRelativeResize="0"/>
          <p:nvPr/>
        </p:nvPicPr>
        <p:blipFill rotWithShape="1">
          <a:blip r:embed="rId7">
            <a:alphaModFix/>
          </a:blip>
          <a:srcRect/>
          <a:stretch/>
        </p:blipFill>
        <p:spPr>
          <a:xfrm>
            <a:off x="2132083" y="4109205"/>
            <a:ext cx="271935" cy="271935"/>
          </a:xfrm>
          <a:prstGeom prst="rect">
            <a:avLst/>
          </a:prstGeom>
          <a:noFill/>
          <a:ln>
            <a:noFill/>
          </a:ln>
        </p:spPr>
      </p:pic>
      <p:sp>
        <p:nvSpPr>
          <p:cNvPr id="1523" name="Google Shape;1523;p52"/>
          <p:cNvSpPr txBox="1"/>
          <p:nvPr/>
        </p:nvSpPr>
        <p:spPr>
          <a:xfrm>
            <a:off x="2125723" y="412857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1524" name="Google Shape;1524;p52"/>
          <p:cNvPicPr preferRelativeResize="0"/>
          <p:nvPr/>
        </p:nvPicPr>
        <p:blipFill rotWithShape="1">
          <a:blip r:embed="rId7">
            <a:alphaModFix/>
          </a:blip>
          <a:srcRect/>
          <a:stretch/>
        </p:blipFill>
        <p:spPr>
          <a:xfrm>
            <a:off x="4195732" y="4109205"/>
            <a:ext cx="271935" cy="271935"/>
          </a:xfrm>
          <a:prstGeom prst="rect">
            <a:avLst/>
          </a:prstGeom>
          <a:noFill/>
          <a:ln>
            <a:noFill/>
          </a:ln>
        </p:spPr>
      </p:pic>
      <p:sp>
        <p:nvSpPr>
          <p:cNvPr id="1525" name="Google Shape;1525;p52"/>
          <p:cNvSpPr txBox="1"/>
          <p:nvPr/>
        </p:nvSpPr>
        <p:spPr>
          <a:xfrm>
            <a:off x="4189372" y="412857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pic>
        <p:nvPicPr>
          <p:cNvPr id="1526" name="Google Shape;1526;p52"/>
          <p:cNvPicPr preferRelativeResize="0"/>
          <p:nvPr/>
        </p:nvPicPr>
        <p:blipFill rotWithShape="1">
          <a:blip r:embed="rId7">
            <a:alphaModFix/>
          </a:blip>
          <a:srcRect/>
          <a:stretch/>
        </p:blipFill>
        <p:spPr>
          <a:xfrm>
            <a:off x="6348446" y="4109205"/>
            <a:ext cx="271935" cy="271935"/>
          </a:xfrm>
          <a:prstGeom prst="rect">
            <a:avLst/>
          </a:prstGeom>
          <a:noFill/>
          <a:ln>
            <a:noFill/>
          </a:ln>
        </p:spPr>
      </p:pic>
      <p:sp>
        <p:nvSpPr>
          <p:cNvPr id="1527" name="Google Shape;1527;p52"/>
          <p:cNvSpPr txBox="1"/>
          <p:nvPr/>
        </p:nvSpPr>
        <p:spPr>
          <a:xfrm>
            <a:off x="6342086" y="4128573"/>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D</a:t>
            </a:r>
            <a:endParaRPr sz="1000" b="1" i="0" u="none" strike="noStrike" cap="none">
              <a:solidFill>
                <a:schemeClr val="lt1"/>
              </a:solidFill>
              <a:latin typeface="Arial"/>
              <a:ea typeface="Arial"/>
              <a:cs typeface="Arial"/>
              <a:sym typeface="Arial"/>
            </a:endParaRPr>
          </a:p>
        </p:txBody>
      </p:sp>
      <p:cxnSp>
        <p:nvCxnSpPr>
          <p:cNvPr id="1528" name="Google Shape;1528;p52"/>
          <p:cNvCxnSpPr/>
          <p:nvPr/>
        </p:nvCxnSpPr>
        <p:spPr>
          <a:xfrm rot="10800000" flipH="1">
            <a:off x="791846" y="3571601"/>
            <a:ext cx="206188" cy="250234"/>
          </a:xfrm>
          <a:prstGeom prst="straightConnector1">
            <a:avLst/>
          </a:prstGeom>
          <a:noFill/>
          <a:ln w="9525" cap="flat" cmpd="sng">
            <a:solidFill>
              <a:srgbClr val="FFFF00"/>
            </a:solidFill>
            <a:prstDash val="solid"/>
            <a:round/>
            <a:headEnd type="none" w="sm" len="sm"/>
            <a:tailEnd type="triangle" w="med" len="med"/>
          </a:ln>
        </p:spPr>
      </p:cxnSp>
      <p:sp>
        <p:nvSpPr>
          <p:cNvPr id="22" name="Google Shape;1533;p53">
            <a:extLst>
              <a:ext uri="{FF2B5EF4-FFF2-40B4-BE49-F238E27FC236}">
                <a16:creationId xmlns:a16="http://schemas.microsoft.com/office/drawing/2014/main" id="{1015F07F-F2F1-41F7-AA55-CA46B95F64A5}"/>
              </a:ext>
            </a:extLst>
          </p:cNvPr>
          <p:cNvSpPr txBox="1"/>
          <p:nvPr/>
        </p:nvSpPr>
        <p:spPr>
          <a:xfrm>
            <a:off x="1"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dirty="0">
                <a:solidFill>
                  <a:schemeClr val="lt1"/>
                </a:solidFill>
                <a:latin typeface="Arial"/>
                <a:ea typeface="Arial"/>
                <a:cs typeface="Arial"/>
                <a:sym typeface="Arial"/>
              </a:rPr>
              <a:t>Infectious: </a:t>
            </a:r>
            <a:r>
              <a:rPr lang="en-US" sz="2200" b="1" dirty="0" err="1">
                <a:solidFill>
                  <a:srgbClr val="A4C2F4"/>
                </a:solidFill>
              </a:rPr>
              <a:t>N</a:t>
            </a:r>
            <a:r>
              <a:rPr lang="en-US" sz="2200" b="1" i="0" u="none" strike="noStrike" cap="none" dirty="0" err="1">
                <a:solidFill>
                  <a:srgbClr val="A4C2F4"/>
                </a:solidFill>
                <a:latin typeface="Arial"/>
                <a:ea typeface="Arial"/>
                <a:cs typeface="Arial"/>
                <a:sym typeface="Arial"/>
              </a:rPr>
              <a:t>eurotoxoplasmosis</a:t>
            </a:r>
            <a:endParaRPr sz="2200" b="1" i="0" u="none" strike="noStrike" cap="none" dirty="0">
              <a:solidFill>
                <a:srgbClr val="A4C2F4"/>
              </a:solidFill>
              <a:latin typeface="Arial"/>
              <a:ea typeface="Arial"/>
              <a:cs typeface="Arial"/>
              <a:sym typeface="Arial"/>
            </a:endParaRPr>
          </a:p>
        </p:txBody>
      </p:sp>
      <p:pic>
        <p:nvPicPr>
          <p:cNvPr id="23" name="Google Shape;1534;p53">
            <a:extLst>
              <a:ext uri="{FF2B5EF4-FFF2-40B4-BE49-F238E27FC236}">
                <a16:creationId xmlns:a16="http://schemas.microsoft.com/office/drawing/2014/main" id="{69E73698-98DD-4F92-8FE2-AEB9BA2BCCCA}"/>
              </a:ext>
            </a:extLst>
          </p:cNvPr>
          <p:cNvPicPr preferRelativeResize="0"/>
          <p:nvPr/>
        </p:nvPicPr>
        <p:blipFill rotWithShape="1">
          <a:blip r:embed="rId8">
            <a:alphaModFix/>
          </a:blip>
          <a:srcRect l="17187" t="14649" r="17579" b="8789"/>
          <a:stretch/>
        </p:blipFill>
        <p:spPr>
          <a:xfrm>
            <a:off x="123824" y="1545826"/>
            <a:ext cx="3000375" cy="3521399"/>
          </a:xfrm>
          <a:prstGeom prst="rect">
            <a:avLst/>
          </a:prstGeom>
          <a:noFill/>
          <a:ln>
            <a:noFill/>
          </a:ln>
        </p:spPr>
      </p:pic>
      <p:pic>
        <p:nvPicPr>
          <p:cNvPr id="24" name="Google Shape;1535;p53">
            <a:extLst>
              <a:ext uri="{FF2B5EF4-FFF2-40B4-BE49-F238E27FC236}">
                <a16:creationId xmlns:a16="http://schemas.microsoft.com/office/drawing/2014/main" id="{687B4CDB-03E4-4424-AA57-8673C109C6F5}"/>
              </a:ext>
            </a:extLst>
          </p:cNvPr>
          <p:cNvPicPr preferRelativeResize="0"/>
          <p:nvPr/>
        </p:nvPicPr>
        <p:blipFill rotWithShape="1">
          <a:blip r:embed="rId9">
            <a:alphaModFix/>
          </a:blip>
          <a:srcRect l="17773" t="16015" r="16992" b="7812"/>
          <a:stretch/>
        </p:blipFill>
        <p:spPr>
          <a:xfrm>
            <a:off x="7067290" y="638100"/>
            <a:ext cx="1933282" cy="2257425"/>
          </a:xfrm>
          <a:prstGeom prst="rect">
            <a:avLst/>
          </a:prstGeom>
          <a:noFill/>
          <a:ln>
            <a:noFill/>
          </a:ln>
        </p:spPr>
      </p:pic>
      <p:pic>
        <p:nvPicPr>
          <p:cNvPr id="25" name="Google Shape;1536;p53">
            <a:extLst>
              <a:ext uri="{FF2B5EF4-FFF2-40B4-BE49-F238E27FC236}">
                <a16:creationId xmlns:a16="http://schemas.microsoft.com/office/drawing/2014/main" id="{3A96B11E-428C-47C8-9156-DB8018D3899E}"/>
              </a:ext>
            </a:extLst>
          </p:cNvPr>
          <p:cNvPicPr preferRelativeResize="0"/>
          <p:nvPr/>
        </p:nvPicPr>
        <p:blipFill rotWithShape="1">
          <a:blip r:embed="rId10">
            <a:alphaModFix/>
          </a:blip>
          <a:srcRect l="16992" t="15040" r="16602" b="8203"/>
          <a:stretch/>
        </p:blipFill>
        <p:spPr>
          <a:xfrm>
            <a:off x="7067290" y="2809800"/>
            <a:ext cx="1952988" cy="2257425"/>
          </a:xfrm>
          <a:prstGeom prst="rect">
            <a:avLst/>
          </a:prstGeom>
          <a:noFill/>
          <a:ln>
            <a:noFill/>
          </a:ln>
        </p:spPr>
      </p:pic>
      <p:cxnSp>
        <p:nvCxnSpPr>
          <p:cNvPr id="26" name="Google Shape;1537;p53">
            <a:extLst>
              <a:ext uri="{FF2B5EF4-FFF2-40B4-BE49-F238E27FC236}">
                <a16:creationId xmlns:a16="http://schemas.microsoft.com/office/drawing/2014/main" id="{6B4B7753-84C6-49C7-AB0D-716F0579E9BE}"/>
              </a:ext>
            </a:extLst>
          </p:cNvPr>
          <p:cNvCxnSpPr>
            <a:stCxn id="30" idx="0"/>
          </p:cNvCxnSpPr>
          <p:nvPr/>
        </p:nvCxnSpPr>
        <p:spPr>
          <a:xfrm rot="10800000">
            <a:off x="6427915" y="1090546"/>
            <a:ext cx="1420200" cy="552900"/>
          </a:xfrm>
          <a:prstGeom prst="straightConnector1">
            <a:avLst/>
          </a:prstGeom>
          <a:noFill/>
          <a:ln w="28575" cap="flat" cmpd="sng">
            <a:solidFill>
              <a:srgbClr val="FFFF00"/>
            </a:solidFill>
            <a:prstDash val="solid"/>
            <a:round/>
            <a:headEnd type="none" w="sm" len="sm"/>
            <a:tailEnd type="none" w="sm" len="sm"/>
          </a:ln>
        </p:spPr>
      </p:cxnSp>
      <p:cxnSp>
        <p:nvCxnSpPr>
          <p:cNvPr id="27" name="Google Shape;1539;p53">
            <a:extLst>
              <a:ext uri="{FF2B5EF4-FFF2-40B4-BE49-F238E27FC236}">
                <a16:creationId xmlns:a16="http://schemas.microsoft.com/office/drawing/2014/main" id="{926FAE15-1FDE-4728-B042-7EA918689F1D}"/>
              </a:ext>
            </a:extLst>
          </p:cNvPr>
          <p:cNvCxnSpPr>
            <a:stCxn id="30" idx="4"/>
            <a:endCxn id="29" idx="4"/>
          </p:cNvCxnSpPr>
          <p:nvPr/>
        </p:nvCxnSpPr>
        <p:spPr>
          <a:xfrm flipH="1">
            <a:off x="6279115" y="2027380"/>
            <a:ext cx="1569000" cy="21600"/>
          </a:xfrm>
          <a:prstGeom prst="straightConnector1">
            <a:avLst/>
          </a:prstGeom>
          <a:noFill/>
          <a:ln w="28575" cap="flat" cmpd="sng">
            <a:solidFill>
              <a:srgbClr val="FFFF00"/>
            </a:solidFill>
            <a:prstDash val="solid"/>
            <a:round/>
            <a:headEnd type="none" w="sm" len="sm"/>
            <a:tailEnd type="none" w="sm" len="sm"/>
          </a:ln>
        </p:spPr>
      </p:cxnSp>
      <p:sp>
        <p:nvSpPr>
          <p:cNvPr id="28" name="Google Shape;1541;p53">
            <a:extLst>
              <a:ext uri="{FF2B5EF4-FFF2-40B4-BE49-F238E27FC236}">
                <a16:creationId xmlns:a16="http://schemas.microsoft.com/office/drawing/2014/main" id="{E2BDA9E9-089E-423E-B4F0-6837DFF2CA71}"/>
              </a:ext>
            </a:extLst>
          </p:cNvPr>
          <p:cNvSpPr/>
          <p:nvPr/>
        </p:nvSpPr>
        <p:spPr>
          <a:xfrm>
            <a:off x="7562365" y="3597441"/>
            <a:ext cx="400050" cy="383934"/>
          </a:xfrm>
          <a:prstGeom prst="ellipse">
            <a:avLst/>
          </a:prstGeom>
          <a:no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9" name="Google Shape;1540;p53">
            <a:extLst>
              <a:ext uri="{FF2B5EF4-FFF2-40B4-BE49-F238E27FC236}">
                <a16:creationId xmlns:a16="http://schemas.microsoft.com/office/drawing/2014/main" id="{4FE00176-BA1C-4EBA-B759-FCA866114DA2}"/>
              </a:ext>
            </a:extLst>
          </p:cNvPr>
          <p:cNvPicPr preferRelativeResize="0"/>
          <p:nvPr/>
        </p:nvPicPr>
        <p:blipFill rotWithShape="1">
          <a:blip r:embed="rId9">
            <a:alphaModFix/>
          </a:blip>
          <a:srcRect l="39322" t="52028" r="50296" b="38519"/>
          <a:stretch/>
        </p:blipFill>
        <p:spPr>
          <a:xfrm>
            <a:off x="5784803" y="1090613"/>
            <a:ext cx="988561" cy="958367"/>
          </a:xfrm>
          <a:prstGeom prst="ellipse">
            <a:avLst/>
          </a:prstGeom>
          <a:noFill/>
          <a:ln w="28575" cap="flat" cmpd="sng">
            <a:solidFill>
              <a:srgbClr val="FFFF00"/>
            </a:solidFill>
            <a:prstDash val="solid"/>
            <a:round/>
            <a:headEnd type="none" w="sm" len="sm"/>
            <a:tailEnd type="none" w="sm" len="sm"/>
          </a:ln>
        </p:spPr>
      </p:pic>
      <p:sp>
        <p:nvSpPr>
          <p:cNvPr id="30" name="Google Shape;1538;p53">
            <a:extLst>
              <a:ext uri="{FF2B5EF4-FFF2-40B4-BE49-F238E27FC236}">
                <a16:creationId xmlns:a16="http://schemas.microsoft.com/office/drawing/2014/main" id="{63103331-CE0E-45AC-8A2D-CF1665C8DBD5}"/>
              </a:ext>
            </a:extLst>
          </p:cNvPr>
          <p:cNvSpPr/>
          <p:nvPr/>
        </p:nvSpPr>
        <p:spPr>
          <a:xfrm>
            <a:off x="7648090" y="1643446"/>
            <a:ext cx="400050" cy="383934"/>
          </a:xfrm>
          <a:prstGeom prst="ellipse">
            <a:avLst/>
          </a:prstGeom>
          <a:no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1" name="Google Shape;1542;p53">
            <a:extLst>
              <a:ext uri="{FF2B5EF4-FFF2-40B4-BE49-F238E27FC236}">
                <a16:creationId xmlns:a16="http://schemas.microsoft.com/office/drawing/2014/main" id="{CD291E98-647E-4F47-9578-C266EA79F6A6}"/>
              </a:ext>
            </a:extLst>
          </p:cNvPr>
          <p:cNvCxnSpPr>
            <a:stCxn id="28" idx="0"/>
          </p:cNvCxnSpPr>
          <p:nvPr/>
        </p:nvCxnSpPr>
        <p:spPr>
          <a:xfrm rot="10800000">
            <a:off x="6427990" y="3333441"/>
            <a:ext cx="1334400" cy="264000"/>
          </a:xfrm>
          <a:prstGeom prst="straightConnector1">
            <a:avLst/>
          </a:prstGeom>
          <a:noFill/>
          <a:ln w="28575" cap="flat" cmpd="sng">
            <a:solidFill>
              <a:srgbClr val="FFFF00"/>
            </a:solidFill>
            <a:prstDash val="solid"/>
            <a:round/>
            <a:headEnd type="none" w="sm" len="sm"/>
            <a:tailEnd type="none" w="sm" len="sm"/>
          </a:ln>
        </p:spPr>
      </p:cxnSp>
      <p:cxnSp>
        <p:nvCxnSpPr>
          <p:cNvPr id="32" name="Google Shape;1543;p53">
            <a:extLst>
              <a:ext uri="{FF2B5EF4-FFF2-40B4-BE49-F238E27FC236}">
                <a16:creationId xmlns:a16="http://schemas.microsoft.com/office/drawing/2014/main" id="{FC0AFB45-02D3-45BC-9329-44B2A483643D}"/>
              </a:ext>
            </a:extLst>
          </p:cNvPr>
          <p:cNvCxnSpPr>
            <a:stCxn id="28" idx="4"/>
          </p:cNvCxnSpPr>
          <p:nvPr/>
        </p:nvCxnSpPr>
        <p:spPr>
          <a:xfrm flipH="1">
            <a:off x="6483790" y="3981375"/>
            <a:ext cx="1278600" cy="354600"/>
          </a:xfrm>
          <a:prstGeom prst="straightConnector1">
            <a:avLst/>
          </a:prstGeom>
          <a:noFill/>
          <a:ln w="28575" cap="flat" cmpd="sng">
            <a:solidFill>
              <a:srgbClr val="FFFF00"/>
            </a:solidFill>
            <a:prstDash val="solid"/>
            <a:round/>
            <a:headEnd type="none" w="sm" len="sm"/>
            <a:tailEnd type="none" w="sm" len="sm"/>
          </a:ln>
        </p:spPr>
      </p:cxnSp>
      <p:pic>
        <p:nvPicPr>
          <p:cNvPr id="33" name="Google Shape;1544;p53">
            <a:extLst>
              <a:ext uri="{FF2B5EF4-FFF2-40B4-BE49-F238E27FC236}">
                <a16:creationId xmlns:a16="http://schemas.microsoft.com/office/drawing/2014/main" id="{AF32ED1E-F244-48F9-8C35-B6E6065347AF}"/>
              </a:ext>
            </a:extLst>
          </p:cNvPr>
          <p:cNvPicPr preferRelativeResize="0"/>
          <p:nvPr/>
        </p:nvPicPr>
        <p:blipFill rotWithShape="1">
          <a:blip r:embed="rId10">
            <a:alphaModFix/>
          </a:blip>
          <a:srcRect l="36550" t="45821" r="53383" b="44499"/>
          <a:stretch/>
        </p:blipFill>
        <p:spPr>
          <a:xfrm>
            <a:off x="5745346" y="3333551"/>
            <a:ext cx="1067474" cy="1026414"/>
          </a:xfrm>
          <a:prstGeom prst="ellipse">
            <a:avLst/>
          </a:prstGeom>
          <a:noFill/>
          <a:ln w="28575" cap="flat" cmpd="sng">
            <a:solidFill>
              <a:srgbClr val="FFFF00"/>
            </a:solidFill>
            <a:prstDash val="solid"/>
            <a:round/>
            <a:headEnd type="none" w="sm" len="sm"/>
            <a:tailEnd type="none" w="sm" len="sm"/>
          </a:ln>
        </p:spPr>
      </p:pic>
      <p:sp>
        <p:nvSpPr>
          <p:cNvPr id="34" name="Google Shape;1546;p53">
            <a:extLst>
              <a:ext uri="{FF2B5EF4-FFF2-40B4-BE49-F238E27FC236}">
                <a16:creationId xmlns:a16="http://schemas.microsoft.com/office/drawing/2014/main" id="{EBE19C54-BCEB-46EF-A3BB-99F6560BD35B}"/>
              </a:ext>
            </a:extLst>
          </p:cNvPr>
          <p:cNvSpPr txBox="1"/>
          <p:nvPr/>
        </p:nvSpPr>
        <p:spPr>
          <a:xfrm>
            <a:off x="3124199" y="2048980"/>
            <a:ext cx="2675804" cy="252372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300" b="0" i="0" u="none" strike="noStrike" cap="none" dirty="0">
                <a:solidFill>
                  <a:schemeClr val="accent6"/>
                </a:solidFill>
                <a:latin typeface="Arial"/>
                <a:ea typeface="Arial"/>
                <a:cs typeface="Arial"/>
                <a:sym typeface="Arial"/>
              </a:rPr>
              <a:t>A middle-age woman presenting confused mental state during chemotherapy regimen due to breast cancer. </a:t>
            </a:r>
            <a:r>
              <a:rPr lang="en-US" sz="1300" b="0" i="0" u="none" strike="noStrike" cap="none" dirty="0">
                <a:solidFill>
                  <a:schemeClr val="lt1"/>
                </a:solidFill>
                <a:latin typeface="Arial"/>
                <a:ea typeface="Arial"/>
                <a:cs typeface="Arial"/>
                <a:sym typeface="Arial"/>
              </a:rPr>
              <a:t>MRI shows multiple expansive bilateral </a:t>
            </a:r>
            <a:r>
              <a:rPr lang="en-US" sz="1300" b="0" i="0" u="none" strike="noStrike" cap="none" dirty="0" err="1">
                <a:solidFill>
                  <a:schemeClr val="lt1"/>
                </a:solidFill>
                <a:latin typeface="Arial"/>
                <a:ea typeface="Arial"/>
                <a:cs typeface="Arial"/>
                <a:sym typeface="Arial"/>
              </a:rPr>
              <a:t>nucleocapsular</a:t>
            </a:r>
            <a:r>
              <a:rPr lang="en-US" sz="1300" b="0" i="0" u="none" strike="noStrike" cap="none" dirty="0">
                <a:solidFill>
                  <a:schemeClr val="lt1"/>
                </a:solidFill>
                <a:latin typeface="Arial"/>
                <a:ea typeface="Arial"/>
                <a:cs typeface="Arial"/>
                <a:sym typeface="Arial"/>
              </a:rPr>
              <a:t> lesions, showing hyperintensity  on T1WI </a:t>
            </a:r>
            <a:r>
              <a:rPr lang="en-US" sz="1300" b="0" i="0" u="none" strike="noStrike" cap="none" dirty="0">
                <a:solidFill>
                  <a:srgbClr val="FFFF00"/>
                </a:solidFill>
                <a:latin typeface="Arial"/>
                <a:ea typeface="Arial"/>
                <a:cs typeface="Arial"/>
                <a:sym typeface="Arial"/>
              </a:rPr>
              <a:t>(A-arrow) </a:t>
            </a:r>
            <a:r>
              <a:rPr lang="en-US" sz="1300" b="0" i="0" u="none" strike="noStrike" cap="none" dirty="0">
                <a:solidFill>
                  <a:schemeClr val="lt1"/>
                </a:solidFill>
                <a:latin typeface="Arial"/>
                <a:ea typeface="Arial"/>
                <a:cs typeface="Arial"/>
                <a:sym typeface="Arial"/>
              </a:rPr>
              <a:t>“eccentric target sign” on T1W-Gd image </a:t>
            </a:r>
            <a:r>
              <a:rPr lang="en-US" sz="1300" b="0" i="0" u="none" strike="noStrike" cap="none" dirty="0">
                <a:solidFill>
                  <a:srgbClr val="FFFF00"/>
                </a:solidFill>
                <a:latin typeface="Arial"/>
                <a:ea typeface="Arial"/>
                <a:cs typeface="Arial"/>
                <a:sym typeface="Arial"/>
              </a:rPr>
              <a:t>(C-circle) </a:t>
            </a:r>
            <a:r>
              <a:rPr lang="en-US" sz="1300" b="0" i="0" u="none" strike="noStrike" cap="none" dirty="0">
                <a:solidFill>
                  <a:schemeClr val="lt1"/>
                </a:solidFill>
                <a:latin typeface="Arial"/>
                <a:ea typeface="Arial"/>
                <a:cs typeface="Arial"/>
                <a:sym typeface="Arial"/>
              </a:rPr>
              <a:t>and concentric target sign on T2WI </a:t>
            </a:r>
            <a:r>
              <a:rPr lang="en-US" sz="1300" b="0" i="0" u="none" strike="noStrike" cap="none" dirty="0">
                <a:solidFill>
                  <a:srgbClr val="FFFF00"/>
                </a:solidFill>
                <a:latin typeface="Arial"/>
                <a:ea typeface="Arial"/>
                <a:cs typeface="Arial"/>
                <a:sym typeface="Arial"/>
              </a:rPr>
              <a:t>(B-circle). </a:t>
            </a:r>
            <a:r>
              <a:rPr lang="en-US" sz="1400" dirty="0">
                <a:solidFill>
                  <a:schemeClr val="lt1"/>
                </a:solidFill>
              </a:rPr>
              <a:t>CSF analysis confirmed </a:t>
            </a:r>
            <a:r>
              <a:rPr lang="en-US" sz="1400" dirty="0" err="1">
                <a:solidFill>
                  <a:schemeClr val="lt1"/>
                </a:solidFill>
              </a:rPr>
              <a:t>neurotoxoplasmosis</a:t>
            </a:r>
            <a:r>
              <a:rPr lang="en-US" sz="1400" dirty="0">
                <a:solidFill>
                  <a:schemeClr val="lt1"/>
                </a:solidFill>
              </a:rPr>
              <a:t>.</a:t>
            </a:r>
            <a:endParaRPr lang="en-US" sz="1300" b="0" i="0" u="none" strike="noStrike" cap="none" dirty="0">
              <a:solidFill>
                <a:srgbClr val="FFFF00"/>
              </a:solidFill>
              <a:latin typeface="Arial"/>
              <a:ea typeface="Arial"/>
              <a:cs typeface="Arial"/>
              <a:sym typeface="Arial"/>
            </a:endParaRPr>
          </a:p>
        </p:txBody>
      </p:sp>
      <p:pic>
        <p:nvPicPr>
          <p:cNvPr id="35" name="Google Shape;1547;p53">
            <a:extLst>
              <a:ext uri="{FF2B5EF4-FFF2-40B4-BE49-F238E27FC236}">
                <a16:creationId xmlns:a16="http://schemas.microsoft.com/office/drawing/2014/main" id="{8C0EA8DC-95B3-4A77-93C6-9D74DAB61844}"/>
              </a:ext>
            </a:extLst>
          </p:cNvPr>
          <p:cNvPicPr preferRelativeResize="0"/>
          <p:nvPr/>
        </p:nvPicPr>
        <p:blipFill rotWithShape="1">
          <a:blip r:embed="rId7">
            <a:alphaModFix/>
          </a:blip>
          <a:srcRect/>
          <a:stretch/>
        </p:blipFill>
        <p:spPr>
          <a:xfrm>
            <a:off x="142340" y="4774024"/>
            <a:ext cx="271935" cy="271935"/>
          </a:xfrm>
          <a:prstGeom prst="rect">
            <a:avLst/>
          </a:prstGeom>
          <a:noFill/>
          <a:ln>
            <a:noFill/>
          </a:ln>
        </p:spPr>
      </p:pic>
      <p:sp>
        <p:nvSpPr>
          <p:cNvPr id="36" name="Google Shape;1548;p53">
            <a:extLst>
              <a:ext uri="{FF2B5EF4-FFF2-40B4-BE49-F238E27FC236}">
                <a16:creationId xmlns:a16="http://schemas.microsoft.com/office/drawing/2014/main" id="{04D83120-A1C7-4334-877C-CCD828D59038}"/>
              </a:ext>
            </a:extLst>
          </p:cNvPr>
          <p:cNvSpPr txBox="1"/>
          <p:nvPr/>
        </p:nvSpPr>
        <p:spPr>
          <a:xfrm>
            <a:off x="135980" y="479339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A</a:t>
            </a:r>
            <a:endParaRPr sz="1000" b="1" i="0" u="none" strike="noStrike" cap="none">
              <a:solidFill>
                <a:schemeClr val="lt1"/>
              </a:solidFill>
              <a:latin typeface="Arial"/>
              <a:ea typeface="Arial"/>
              <a:cs typeface="Arial"/>
              <a:sym typeface="Arial"/>
            </a:endParaRPr>
          </a:p>
        </p:txBody>
      </p:sp>
      <p:pic>
        <p:nvPicPr>
          <p:cNvPr id="37" name="Google Shape;1549;p53">
            <a:extLst>
              <a:ext uri="{FF2B5EF4-FFF2-40B4-BE49-F238E27FC236}">
                <a16:creationId xmlns:a16="http://schemas.microsoft.com/office/drawing/2014/main" id="{CB03A6E4-ECE4-4B9A-8A11-46C916987222}"/>
              </a:ext>
            </a:extLst>
          </p:cNvPr>
          <p:cNvPicPr preferRelativeResize="0"/>
          <p:nvPr/>
        </p:nvPicPr>
        <p:blipFill rotWithShape="1">
          <a:blip r:embed="rId7">
            <a:alphaModFix/>
          </a:blip>
          <a:srcRect/>
          <a:stretch/>
        </p:blipFill>
        <p:spPr>
          <a:xfrm>
            <a:off x="7053944" y="2582814"/>
            <a:ext cx="271935" cy="271935"/>
          </a:xfrm>
          <a:prstGeom prst="rect">
            <a:avLst/>
          </a:prstGeom>
          <a:noFill/>
          <a:ln>
            <a:noFill/>
          </a:ln>
        </p:spPr>
      </p:pic>
      <p:sp>
        <p:nvSpPr>
          <p:cNvPr id="38" name="Google Shape;1550;p53">
            <a:extLst>
              <a:ext uri="{FF2B5EF4-FFF2-40B4-BE49-F238E27FC236}">
                <a16:creationId xmlns:a16="http://schemas.microsoft.com/office/drawing/2014/main" id="{C4CFA34C-78F8-46DA-A8DF-96C4E421BA5A}"/>
              </a:ext>
            </a:extLst>
          </p:cNvPr>
          <p:cNvSpPr txBox="1"/>
          <p:nvPr/>
        </p:nvSpPr>
        <p:spPr>
          <a:xfrm>
            <a:off x="7047584" y="2602182"/>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t>
            </a:r>
            <a:endParaRPr sz="1000" b="1" i="0" u="none" strike="noStrike" cap="none">
              <a:solidFill>
                <a:schemeClr val="lt1"/>
              </a:solidFill>
              <a:latin typeface="Arial"/>
              <a:ea typeface="Arial"/>
              <a:cs typeface="Arial"/>
              <a:sym typeface="Arial"/>
            </a:endParaRPr>
          </a:p>
        </p:txBody>
      </p:sp>
      <p:pic>
        <p:nvPicPr>
          <p:cNvPr id="39" name="Google Shape;1551;p53">
            <a:extLst>
              <a:ext uri="{FF2B5EF4-FFF2-40B4-BE49-F238E27FC236}">
                <a16:creationId xmlns:a16="http://schemas.microsoft.com/office/drawing/2014/main" id="{C1AD7FAA-173B-45B3-A5AC-E8459F2A25F5}"/>
              </a:ext>
            </a:extLst>
          </p:cNvPr>
          <p:cNvPicPr preferRelativeResize="0"/>
          <p:nvPr/>
        </p:nvPicPr>
        <p:blipFill rotWithShape="1">
          <a:blip r:embed="rId7">
            <a:alphaModFix/>
          </a:blip>
          <a:srcRect/>
          <a:stretch/>
        </p:blipFill>
        <p:spPr>
          <a:xfrm>
            <a:off x="7053944" y="4857556"/>
            <a:ext cx="271935" cy="271935"/>
          </a:xfrm>
          <a:prstGeom prst="rect">
            <a:avLst/>
          </a:prstGeom>
          <a:noFill/>
          <a:ln>
            <a:noFill/>
          </a:ln>
        </p:spPr>
      </p:pic>
      <p:sp>
        <p:nvSpPr>
          <p:cNvPr id="40" name="Google Shape;1552;p53">
            <a:extLst>
              <a:ext uri="{FF2B5EF4-FFF2-40B4-BE49-F238E27FC236}">
                <a16:creationId xmlns:a16="http://schemas.microsoft.com/office/drawing/2014/main" id="{8530D227-B878-4818-8A8A-D829F157AE0A}"/>
              </a:ext>
            </a:extLst>
          </p:cNvPr>
          <p:cNvSpPr txBox="1"/>
          <p:nvPr/>
        </p:nvSpPr>
        <p:spPr>
          <a:xfrm>
            <a:off x="7047584" y="4876924"/>
            <a:ext cx="278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C</a:t>
            </a:r>
            <a:endParaRPr sz="1000" b="1" i="0" u="none" strike="noStrike" cap="none">
              <a:solidFill>
                <a:schemeClr val="lt1"/>
              </a:solidFill>
              <a:latin typeface="Arial"/>
              <a:ea typeface="Arial"/>
              <a:cs typeface="Arial"/>
              <a:sym typeface="Arial"/>
            </a:endParaRPr>
          </a:p>
        </p:txBody>
      </p:sp>
      <p:cxnSp>
        <p:nvCxnSpPr>
          <p:cNvPr id="41" name="Straight Arrow Connector 40">
            <a:extLst>
              <a:ext uri="{FF2B5EF4-FFF2-40B4-BE49-F238E27FC236}">
                <a16:creationId xmlns:a16="http://schemas.microsoft.com/office/drawing/2014/main" id="{D3E869EB-70D2-4BB3-951B-732EA2F7DCCA}"/>
              </a:ext>
            </a:extLst>
          </p:cNvPr>
          <p:cNvCxnSpPr/>
          <p:nvPr/>
        </p:nvCxnSpPr>
        <p:spPr>
          <a:xfrm flipV="1">
            <a:off x="829340" y="3444949"/>
            <a:ext cx="212651" cy="297711"/>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B7068D1-11A5-459E-A52E-B99E585390BB}"/>
              </a:ext>
            </a:extLst>
          </p:cNvPr>
          <p:cNvCxnSpPr>
            <a:cxnSpLocks/>
          </p:cNvCxnSpPr>
          <p:nvPr/>
        </p:nvCxnSpPr>
        <p:spPr>
          <a:xfrm flipH="1" flipV="1">
            <a:off x="2214708" y="3333441"/>
            <a:ext cx="212651" cy="297711"/>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876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2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5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510"/>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11"/>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51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513"/>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514"/>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1515"/>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516"/>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517"/>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518"/>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1519"/>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520"/>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1521"/>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522"/>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523"/>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524"/>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1525"/>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1526"/>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1527"/>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1528"/>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2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25"/>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2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2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3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32"/>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3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3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3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36"/>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7"/>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38"/>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39"/>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40"/>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41"/>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4" grpId="0"/>
      <p:bldP spid="1514" grpId="1"/>
      <p:bldP spid="1515" grpId="0"/>
      <p:bldP spid="1515" grpId="1"/>
      <p:bldP spid="1516" grpId="0"/>
      <p:bldP spid="1516" grpId="1"/>
      <p:bldP spid="1519" grpId="0" animBg="1"/>
      <p:bldP spid="1519" grpId="1" animBg="1"/>
      <p:bldP spid="1521" grpId="0"/>
      <p:bldP spid="1521" grpId="1"/>
      <p:bldP spid="1523" grpId="0"/>
      <p:bldP spid="1523" grpId="1"/>
      <p:bldP spid="1525" grpId="0"/>
      <p:bldP spid="1525" grpId="1"/>
      <p:bldP spid="1527" grpId="0"/>
      <p:bldP spid="1527" grpId="1"/>
      <p:bldP spid="22" grpId="0"/>
      <p:bldP spid="28" grpId="0" animBg="1"/>
      <p:bldP spid="30" grpId="0" animBg="1"/>
      <p:bldP spid="34" grpId="0"/>
      <p:bldP spid="36" grpId="0"/>
      <p:bldP spid="38" grpId="0"/>
      <p:bldP spid="4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56"/>
        <p:cNvGrpSpPr/>
        <p:nvPr/>
      </p:nvGrpSpPr>
      <p:grpSpPr>
        <a:xfrm>
          <a:off x="0" y="0"/>
          <a:ext cx="0" cy="0"/>
          <a:chOff x="0" y="0"/>
          <a:chExt cx="0" cy="0"/>
        </a:xfrm>
      </p:grpSpPr>
      <p:sp>
        <p:nvSpPr>
          <p:cNvPr id="1557" name="Google Shape;1557;p54"/>
          <p:cNvSpPr txBox="1"/>
          <p:nvPr/>
        </p:nvSpPr>
        <p:spPr>
          <a:xfrm>
            <a:off x="0"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200" b="1" i="0" u="none" strike="noStrike" cap="none" dirty="0">
                <a:solidFill>
                  <a:schemeClr val="lt1"/>
                </a:solidFill>
                <a:latin typeface="Arial"/>
                <a:ea typeface="Arial"/>
                <a:cs typeface="Arial"/>
                <a:sym typeface="Arial"/>
              </a:rPr>
              <a:t>Take-home messages</a:t>
            </a:r>
            <a:endParaRPr sz="2200" b="0" i="0" u="none" strike="noStrike" cap="none" dirty="0">
              <a:solidFill>
                <a:srgbClr val="000000"/>
              </a:solidFill>
              <a:latin typeface="Arial"/>
              <a:ea typeface="Arial"/>
              <a:cs typeface="Arial"/>
              <a:sym typeface="Arial"/>
            </a:endParaRPr>
          </a:p>
        </p:txBody>
      </p:sp>
      <p:sp>
        <p:nvSpPr>
          <p:cNvPr id="1558" name="Google Shape;1558;p54"/>
          <p:cNvSpPr txBox="1">
            <a:spLocks noGrp="1"/>
          </p:cNvSpPr>
          <p:nvPr>
            <p:ph type="body" idx="1"/>
          </p:nvPr>
        </p:nvSpPr>
        <p:spPr>
          <a:xfrm>
            <a:off x="395275" y="2823882"/>
            <a:ext cx="8216700" cy="1568824"/>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SzPts val="2560"/>
              <a:buNone/>
            </a:pPr>
            <a:endParaRPr sz="1800">
              <a:solidFill>
                <a:srgbClr val="66FFCC"/>
              </a:solidFill>
            </a:endParaRPr>
          </a:p>
          <a:p>
            <a:pPr marL="0" lvl="0" indent="0" algn="just" rtl="0">
              <a:lnSpc>
                <a:spcPct val="100000"/>
              </a:lnSpc>
              <a:spcBef>
                <a:spcPts val="0"/>
              </a:spcBef>
              <a:spcAft>
                <a:spcPts val="0"/>
              </a:spcAft>
              <a:buSzPts val="2560"/>
              <a:buNone/>
            </a:pPr>
            <a:endParaRPr sz="2000">
              <a:solidFill>
                <a:srgbClr val="66FFCC"/>
              </a:solidFill>
              <a:latin typeface="Arial"/>
              <a:ea typeface="Arial"/>
              <a:cs typeface="Arial"/>
              <a:sym typeface="Arial"/>
            </a:endParaRPr>
          </a:p>
          <a:p>
            <a:pPr marL="0" lvl="0" indent="0" algn="just" rtl="0">
              <a:lnSpc>
                <a:spcPct val="100000"/>
              </a:lnSpc>
              <a:spcBef>
                <a:spcPts val="0"/>
              </a:spcBef>
              <a:spcAft>
                <a:spcPts val="0"/>
              </a:spcAft>
              <a:buSzPts val="2560"/>
              <a:buNone/>
            </a:pPr>
            <a:endParaRPr sz="1100">
              <a:solidFill>
                <a:srgbClr val="66FFCC"/>
              </a:solidFill>
              <a:latin typeface="Arial"/>
              <a:ea typeface="Arial"/>
              <a:cs typeface="Arial"/>
              <a:sym typeface="Arial"/>
            </a:endParaRPr>
          </a:p>
        </p:txBody>
      </p:sp>
      <p:sp>
        <p:nvSpPr>
          <p:cNvPr id="1559" name="Google Shape;1559;p54"/>
          <p:cNvSpPr txBox="1"/>
          <p:nvPr/>
        </p:nvSpPr>
        <p:spPr>
          <a:xfrm>
            <a:off x="282338" y="772310"/>
            <a:ext cx="8579400" cy="3894300"/>
          </a:xfrm>
          <a:prstGeom prst="rect">
            <a:avLst/>
          </a:prstGeom>
          <a:noFill/>
          <a:ln>
            <a:noFill/>
          </a:ln>
        </p:spPr>
        <p:txBody>
          <a:bodyPr spcFirstLastPara="1" wrap="square" lIns="91425" tIns="91425" rIns="91425" bIns="91425" anchor="t" anchorCtr="0">
            <a:spAutoFit/>
          </a:bodyPr>
          <a:lstStyle/>
          <a:p>
            <a:pPr marL="311150" marR="0" lvl="0" indent="-165100" algn="just" rtl="0">
              <a:lnSpc>
                <a:spcPct val="100000"/>
              </a:lnSpc>
              <a:spcBef>
                <a:spcPts val="0"/>
              </a:spcBef>
              <a:spcAft>
                <a:spcPts val="0"/>
              </a:spcAft>
              <a:buClr>
                <a:schemeClr val="lt1"/>
              </a:buClr>
              <a:buSzPts val="1300"/>
              <a:buFont typeface="Arial"/>
              <a:buChar char="•"/>
            </a:pPr>
            <a:r>
              <a:rPr lang="en-US" sz="1500" b="0" i="0" u="none" strike="noStrike" cap="none" dirty="0">
                <a:solidFill>
                  <a:schemeClr val="lt1"/>
                </a:solidFill>
                <a:latin typeface="Arial"/>
                <a:ea typeface="Arial"/>
                <a:cs typeface="Arial"/>
                <a:sym typeface="Arial"/>
              </a:rPr>
              <a:t>The </a:t>
            </a:r>
            <a:r>
              <a:rPr lang="en-US" sz="1500" b="0" i="0" u="none" strike="noStrike" cap="none" dirty="0">
                <a:solidFill>
                  <a:srgbClr val="A4C2F4"/>
                </a:solidFill>
                <a:latin typeface="Arial"/>
                <a:ea typeface="Arial"/>
                <a:cs typeface="Arial"/>
                <a:sym typeface="Arial"/>
              </a:rPr>
              <a:t>involvement of the central and peripheral nervous system </a:t>
            </a:r>
            <a:r>
              <a:rPr lang="en-US" sz="1500" b="0" i="0" u="none" strike="noStrike" cap="none" dirty="0">
                <a:solidFill>
                  <a:schemeClr val="lt1"/>
                </a:solidFill>
                <a:latin typeface="Arial"/>
                <a:ea typeface="Arial"/>
                <a:cs typeface="Arial"/>
                <a:sym typeface="Arial"/>
              </a:rPr>
              <a:t>in cancer patients is </a:t>
            </a:r>
            <a:r>
              <a:rPr lang="en-US" sz="1500" b="0" i="0" u="none" strike="noStrike" cap="none" dirty="0">
                <a:solidFill>
                  <a:srgbClr val="A4C2F4"/>
                </a:solidFill>
                <a:latin typeface="Arial"/>
                <a:ea typeface="Arial"/>
                <a:cs typeface="Arial"/>
                <a:sym typeface="Arial"/>
              </a:rPr>
              <a:t>diverse</a:t>
            </a:r>
            <a:r>
              <a:rPr lang="en-US" sz="1500" b="0" i="0" u="none" strike="noStrike" cap="none" dirty="0">
                <a:solidFill>
                  <a:schemeClr val="lt1"/>
                </a:solidFill>
                <a:latin typeface="Arial"/>
                <a:ea typeface="Arial"/>
                <a:cs typeface="Arial"/>
                <a:sym typeface="Arial"/>
              </a:rPr>
              <a:t>.</a:t>
            </a:r>
            <a:endParaRPr dirty="0"/>
          </a:p>
          <a:p>
            <a:pPr marL="311150" marR="0" lvl="0" indent="-82550" algn="just" rtl="0">
              <a:lnSpc>
                <a:spcPct val="100000"/>
              </a:lnSpc>
              <a:spcBef>
                <a:spcPts val="0"/>
              </a:spcBef>
              <a:spcAft>
                <a:spcPts val="0"/>
              </a:spcAft>
              <a:buClr>
                <a:schemeClr val="lt1"/>
              </a:buClr>
              <a:buSzPts val="1300"/>
              <a:buFont typeface="Arial"/>
              <a:buNone/>
            </a:pPr>
            <a:endParaRPr sz="1500" b="0" i="0" u="none" strike="noStrike" cap="none" dirty="0">
              <a:solidFill>
                <a:schemeClr val="lt1"/>
              </a:solidFill>
              <a:latin typeface="Arial"/>
              <a:ea typeface="Arial"/>
              <a:cs typeface="Arial"/>
              <a:sym typeface="Arial"/>
            </a:endParaRPr>
          </a:p>
          <a:p>
            <a:pPr marL="311150" marR="0" lvl="0" indent="-165100" algn="just" rtl="0">
              <a:lnSpc>
                <a:spcPct val="100000"/>
              </a:lnSpc>
              <a:spcBef>
                <a:spcPts val="0"/>
              </a:spcBef>
              <a:spcAft>
                <a:spcPts val="0"/>
              </a:spcAft>
              <a:buClr>
                <a:schemeClr val="lt1"/>
              </a:buClr>
              <a:buSzPts val="1300"/>
              <a:buFont typeface="Arial"/>
              <a:buChar char="•"/>
            </a:pPr>
            <a:r>
              <a:rPr lang="en-US" sz="1500" b="0" i="0" u="none" strike="noStrike" cap="none" dirty="0">
                <a:solidFill>
                  <a:srgbClr val="A4C2F4"/>
                </a:solidFill>
                <a:latin typeface="Arial"/>
                <a:ea typeface="Arial"/>
                <a:cs typeface="Arial"/>
                <a:sym typeface="Arial"/>
              </a:rPr>
              <a:t>Direct effects</a:t>
            </a:r>
            <a:r>
              <a:rPr lang="en-US" sz="1500" b="0" i="0" u="none" strike="noStrike" cap="none" dirty="0">
                <a:solidFill>
                  <a:schemeClr val="lt1"/>
                </a:solidFill>
                <a:latin typeface="Arial"/>
                <a:ea typeface="Arial"/>
                <a:cs typeface="Arial"/>
                <a:sym typeface="Arial"/>
              </a:rPr>
              <a:t>, such as metastatic involvement, and </a:t>
            </a:r>
            <a:r>
              <a:rPr lang="en-US" sz="1500" b="0" i="0" u="none" strike="noStrike" cap="none" dirty="0">
                <a:solidFill>
                  <a:srgbClr val="A4C2F4"/>
                </a:solidFill>
                <a:latin typeface="Arial"/>
                <a:ea typeface="Arial"/>
                <a:cs typeface="Arial"/>
                <a:sym typeface="Arial"/>
              </a:rPr>
              <a:t>indirect effects </a:t>
            </a:r>
            <a:r>
              <a:rPr lang="en-US" sz="1500" b="0" i="0" u="none" strike="noStrike" cap="none" dirty="0">
                <a:solidFill>
                  <a:schemeClr val="lt1"/>
                </a:solidFill>
                <a:latin typeface="Arial"/>
                <a:ea typeface="Arial"/>
                <a:cs typeface="Arial"/>
                <a:sym typeface="Arial"/>
              </a:rPr>
              <a:t>such as paraneoplastic encephalitis are often known.</a:t>
            </a:r>
            <a:endParaRPr dirty="0"/>
          </a:p>
          <a:p>
            <a:pPr marL="311150" marR="0" lvl="0" indent="-82550" algn="just" rtl="0">
              <a:lnSpc>
                <a:spcPct val="100000"/>
              </a:lnSpc>
              <a:spcBef>
                <a:spcPts val="0"/>
              </a:spcBef>
              <a:spcAft>
                <a:spcPts val="0"/>
              </a:spcAft>
              <a:buClr>
                <a:schemeClr val="lt1"/>
              </a:buClr>
              <a:buSzPts val="1300"/>
              <a:buFont typeface="Arial"/>
              <a:buNone/>
            </a:pPr>
            <a:endParaRPr sz="1500" b="0" i="0" u="none" strike="noStrike" cap="none" dirty="0">
              <a:solidFill>
                <a:schemeClr val="lt1"/>
              </a:solidFill>
              <a:latin typeface="Arial"/>
              <a:ea typeface="Arial"/>
              <a:cs typeface="Arial"/>
              <a:sym typeface="Arial"/>
            </a:endParaRPr>
          </a:p>
          <a:p>
            <a:pPr marL="311150" marR="0" lvl="0" indent="-165100" algn="just" rtl="0">
              <a:lnSpc>
                <a:spcPct val="100000"/>
              </a:lnSpc>
              <a:spcBef>
                <a:spcPts val="0"/>
              </a:spcBef>
              <a:spcAft>
                <a:spcPts val="0"/>
              </a:spcAft>
              <a:buClr>
                <a:schemeClr val="lt1"/>
              </a:buClr>
              <a:buSzPts val="1300"/>
              <a:buFont typeface="Arial"/>
              <a:buChar char="•"/>
            </a:pPr>
            <a:r>
              <a:rPr lang="en-US" sz="1500" b="0" i="0" u="none" strike="noStrike" cap="none" dirty="0">
                <a:solidFill>
                  <a:schemeClr val="lt1"/>
                </a:solidFill>
                <a:latin typeface="Arial"/>
                <a:ea typeface="Arial"/>
                <a:cs typeface="Arial"/>
                <a:sym typeface="Arial"/>
              </a:rPr>
              <a:t>Other complications such as those </a:t>
            </a:r>
            <a:r>
              <a:rPr lang="en-US" sz="1500" b="0" i="0" u="none" strike="noStrike" cap="none" dirty="0">
                <a:solidFill>
                  <a:srgbClr val="A4C2F4"/>
                </a:solidFill>
                <a:latin typeface="Arial"/>
                <a:ea typeface="Arial"/>
                <a:cs typeface="Arial"/>
                <a:sym typeface="Arial"/>
              </a:rPr>
              <a:t>related to treatment </a:t>
            </a:r>
            <a:r>
              <a:rPr lang="en-US" sz="1500" b="0" i="0" u="none" strike="noStrike" cap="none" dirty="0">
                <a:solidFill>
                  <a:schemeClr val="lt1"/>
                </a:solidFill>
                <a:latin typeface="Arial"/>
                <a:ea typeface="Arial"/>
                <a:cs typeface="Arial"/>
                <a:sym typeface="Arial"/>
              </a:rPr>
              <a:t>and those with a </a:t>
            </a:r>
            <a:r>
              <a:rPr lang="en-US" sz="1500" b="0" i="0" u="none" strike="noStrike" cap="none" dirty="0">
                <a:solidFill>
                  <a:srgbClr val="A4C2F4"/>
                </a:solidFill>
                <a:latin typeface="Arial"/>
                <a:ea typeface="Arial"/>
                <a:cs typeface="Arial"/>
                <a:sym typeface="Arial"/>
              </a:rPr>
              <a:t>multifactorial cause </a:t>
            </a:r>
            <a:r>
              <a:rPr lang="en-US" sz="1500" b="0" i="0" u="none" strike="noStrike" cap="none" dirty="0">
                <a:solidFill>
                  <a:schemeClr val="lt1"/>
                </a:solidFill>
                <a:latin typeface="Arial"/>
                <a:ea typeface="Arial"/>
                <a:cs typeface="Arial"/>
                <a:sym typeface="Arial"/>
              </a:rPr>
              <a:t>are little known and </a:t>
            </a:r>
            <a:r>
              <a:rPr lang="en-US" sz="1500" b="0" i="0" u="none" strike="noStrike" cap="none" dirty="0">
                <a:solidFill>
                  <a:srgbClr val="A4C2F4"/>
                </a:solidFill>
                <a:latin typeface="Arial"/>
                <a:ea typeface="Arial"/>
                <a:cs typeface="Arial"/>
                <a:sym typeface="Arial"/>
              </a:rPr>
              <a:t>can be a diagnostic challenge</a:t>
            </a:r>
            <a:r>
              <a:rPr lang="en-US" sz="1500" b="0" i="0" u="none" strike="noStrike" cap="none" dirty="0">
                <a:solidFill>
                  <a:schemeClr val="lt1"/>
                </a:solidFill>
                <a:latin typeface="Arial"/>
                <a:ea typeface="Arial"/>
                <a:cs typeface="Arial"/>
                <a:sym typeface="Arial"/>
              </a:rPr>
              <a:t>.</a:t>
            </a:r>
            <a:endParaRPr dirty="0"/>
          </a:p>
          <a:p>
            <a:pPr marL="311150" marR="0" lvl="0" indent="-82550" algn="just" rtl="0">
              <a:lnSpc>
                <a:spcPct val="100000"/>
              </a:lnSpc>
              <a:spcBef>
                <a:spcPts val="0"/>
              </a:spcBef>
              <a:spcAft>
                <a:spcPts val="0"/>
              </a:spcAft>
              <a:buClr>
                <a:schemeClr val="lt1"/>
              </a:buClr>
              <a:buSzPts val="1300"/>
              <a:buFont typeface="Arial"/>
              <a:buNone/>
            </a:pPr>
            <a:endParaRPr sz="1500" b="0" i="0" u="none" strike="noStrike" cap="none" dirty="0">
              <a:solidFill>
                <a:schemeClr val="lt1"/>
              </a:solidFill>
              <a:latin typeface="Arial"/>
              <a:ea typeface="Arial"/>
              <a:cs typeface="Arial"/>
              <a:sym typeface="Arial"/>
            </a:endParaRPr>
          </a:p>
          <a:p>
            <a:pPr marL="311150" marR="0" lvl="0" indent="-165100" algn="just" rtl="0">
              <a:lnSpc>
                <a:spcPct val="100000"/>
              </a:lnSpc>
              <a:spcBef>
                <a:spcPts val="0"/>
              </a:spcBef>
              <a:spcAft>
                <a:spcPts val="0"/>
              </a:spcAft>
              <a:buClr>
                <a:schemeClr val="lt1"/>
              </a:buClr>
              <a:buSzPts val="1300"/>
              <a:buFont typeface="Arial"/>
              <a:buChar char="•"/>
            </a:pPr>
            <a:r>
              <a:rPr lang="en-US" sz="1500" b="0" i="0" u="none" strike="noStrike" cap="none" dirty="0">
                <a:solidFill>
                  <a:schemeClr val="lt1"/>
                </a:solidFill>
                <a:latin typeface="Arial"/>
                <a:ea typeface="Arial"/>
                <a:cs typeface="Arial"/>
                <a:sym typeface="Arial"/>
              </a:rPr>
              <a:t>With increasingly long survival after treatment, </a:t>
            </a:r>
            <a:r>
              <a:rPr lang="en-US" sz="1500" b="0" i="0" u="none" strike="noStrike" cap="none" dirty="0">
                <a:solidFill>
                  <a:srgbClr val="A4C2F4"/>
                </a:solidFill>
                <a:latin typeface="Arial"/>
                <a:ea typeface="Arial"/>
                <a:cs typeface="Arial"/>
                <a:sym typeface="Arial"/>
              </a:rPr>
              <a:t>CNS complications </a:t>
            </a:r>
            <a:r>
              <a:rPr lang="en-US" sz="1500" b="0" i="0" u="none" strike="noStrike" cap="none" dirty="0">
                <a:solidFill>
                  <a:schemeClr val="lt1"/>
                </a:solidFill>
                <a:latin typeface="Arial"/>
                <a:ea typeface="Arial"/>
                <a:cs typeface="Arial"/>
                <a:sym typeface="Arial"/>
              </a:rPr>
              <a:t>have become </a:t>
            </a:r>
            <a:r>
              <a:rPr lang="en-US" sz="1500" b="0" i="0" u="none" strike="noStrike" cap="none" dirty="0">
                <a:solidFill>
                  <a:srgbClr val="A4C2F4"/>
                </a:solidFill>
                <a:latin typeface="Arial"/>
                <a:ea typeface="Arial"/>
                <a:cs typeface="Arial"/>
                <a:sym typeface="Arial"/>
              </a:rPr>
              <a:t>more common</a:t>
            </a:r>
            <a:r>
              <a:rPr lang="en-US" sz="1500" b="0" i="0" u="none" strike="noStrike" cap="none" dirty="0">
                <a:solidFill>
                  <a:schemeClr val="lt1"/>
                </a:solidFill>
                <a:latin typeface="Arial"/>
                <a:ea typeface="Arial"/>
                <a:cs typeface="Arial"/>
                <a:sym typeface="Arial"/>
              </a:rPr>
              <a:t>. The knowledge of the wide range of </a:t>
            </a:r>
            <a:r>
              <a:rPr lang="en-US" sz="1500" b="0" i="0" u="none" strike="noStrike" cap="none" dirty="0">
                <a:solidFill>
                  <a:srgbClr val="A4C2F4"/>
                </a:solidFill>
                <a:latin typeface="Arial"/>
                <a:ea typeface="Arial"/>
                <a:cs typeface="Arial"/>
                <a:sym typeface="Arial"/>
              </a:rPr>
              <a:t>radiological findings </a:t>
            </a:r>
            <a:r>
              <a:rPr lang="en-US" sz="1500" b="0" i="0" u="none" strike="noStrike" cap="none" dirty="0">
                <a:solidFill>
                  <a:schemeClr val="lt1"/>
                </a:solidFill>
                <a:latin typeface="Arial"/>
                <a:ea typeface="Arial"/>
                <a:cs typeface="Arial"/>
                <a:sym typeface="Arial"/>
              </a:rPr>
              <a:t>in the oncology patients is extremely important for radiologists, as it </a:t>
            </a:r>
            <a:r>
              <a:rPr lang="en-US" sz="1500" b="0" i="0" u="none" strike="noStrike" cap="none" dirty="0">
                <a:solidFill>
                  <a:srgbClr val="A4C2F4"/>
                </a:solidFill>
                <a:latin typeface="Arial"/>
                <a:ea typeface="Arial"/>
                <a:cs typeface="Arial"/>
                <a:sym typeface="Arial"/>
              </a:rPr>
              <a:t>may help to differentiate progression of cancer into the nervous system from other complications</a:t>
            </a:r>
            <a:r>
              <a:rPr lang="en-US" sz="1500" b="0" i="0" u="none" strike="noStrike" cap="none" dirty="0">
                <a:solidFill>
                  <a:schemeClr val="lt1"/>
                </a:solidFill>
                <a:latin typeface="Arial"/>
                <a:ea typeface="Arial"/>
                <a:cs typeface="Arial"/>
                <a:sym typeface="Arial"/>
              </a:rPr>
              <a:t>.</a:t>
            </a:r>
            <a:endParaRPr dirty="0"/>
          </a:p>
          <a:p>
            <a:pPr marL="311150" marR="0" lvl="0" indent="-82550" algn="just" rtl="0">
              <a:lnSpc>
                <a:spcPct val="100000"/>
              </a:lnSpc>
              <a:spcBef>
                <a:spcPts val="0"/>
              </a:spcBef>
              <a:spcAft>
                <a:spcPts val="0"/>
              </a:spcAft>
              <a:buClr>
                <a:schemeClr val="lt1"/>
              </a:buClr>
              <a:buSzPts val="1300"/>
              <a:buFont typeface="Arial"/>
              <a:buNone/>
            </a:pPr>
            <a:endParaRPr sz="1500" b="0" i="0" u="none" strike="noStrike" cap="none" dirty="0">
              <a:solidFill>
                <a:schemeClr val="lt1"/>
              </a:solidFill>
              <a:latin typeface="Arial"/>
              <a:ea typeface="Arial"/>
              <a:cs typeface="Arial"/>
              <a:sym typeface="Arial"/>
            </a:endParaRPr>
          </a:p>
          <a:p>
            <a:pPr marL="311150" marR="0" lvl="0" indent="-165100" algn="just" rtl="0">
              <a:lnSpc>
                <a:spcPct val="100000"/>
              </a:lnSpc>
              <a:spcBef>
                <a:spcPts val="0"/>
              </a:spcBef>
              <a:spcAft>
                <a:spcPts val="0"/>
              </a:spcAft>
              <a:buClr>
                <a:schemeClr val="lt1"/>
              </a:buClr>
              <a:buSzPts val="1300"/>
              <a:buFont typeface="Arial"/>
              <a:buChar char="•"/>
            </a:pPr>
            <a:r>
              <a:rPr lang="en-US" sz="1500" dirty="0">
                <a:solidFill>
                  <a:srgbClr val="91AEDC"/>
                </a:solidFill>
              </a:rPr>
              <a:t>R</a:t>
            </a:r>
            <a:r>
              <a:rPr lang="en-US" sz="1500" b="0" i="0" u="none" strike="noStrike" cap="none" dirty="0">
                <a:solidFill>
                  <a:srgbClr val="91AEDC"/>
                </a:solidFill>
                <a:latin typeface="Arial"/>
                <a:ea typeface="Arial"/>
                <a:cs typeface="Arial"/>
                <a:sym typeface="Arial"/>
              </a:rPr>
              <a:t>adiologists plays </a:t>
            </a:r>
            <a:r>
              <a:rPr lang="en-US" sz="1500" b="0" i="0" u="none" strike="noStrike" cap="none" dirty="0">
                <a:solidFill>
                  <a:schemeClr val="lt1"/>
                </a:solidFill>
                <a:latin typeface="Arial"/>
                <a:ea typeface="Arial"/>
                <a:cs typeface="Arial"/>
                <a:sym typeface="Arial"/>
              </a:rPr>
              <a:t>a</a:t>
            </a:r>
            <a:r>
              <a:rPr lang="en-US" sz="1500" dirty="0">
                <a:solidFill>
                  <a:schemeClr val="lt1"/>
                </a:solidFill>
              </a:rPr>
              <a:t>n essential </a:t>
            </a:r>
            <a:r>
              <a:rPr lang="en-US" sz="1500" b="0" i="0" u="none" strike="noStrike" cap="none" dirty="0">
                <a:solidFill>
                  <a:schemeClr val="lt1"/>
                </a:solidFill>
                <a:latin typeface="Arial"/>
                <a:ea typeface="Arial"/>
                <a:cs typeface="Arial"/>
                <a:sym typeface="Arial"/>
              </a:rPr>
              <a:t>role in </a:t>
            </a:r>
            <a:r>
              <a:rPr lang="en-US" sz="1500" b="0" i="0" u="none" strike="noStrike" cap="none" dirty="0">
                <a:solidFill>
                  <a:srgbClr val="A4C2F4"/>
                </a:solidFill>
                <a:latin typeface="Arial"/>
                <a:ea typeface="Arial"/>
                <a:cs typeface="Arial"/>
                <a:sym typeface="Arial"/>
              </a:rPr>
              <a:t>recognition and proper management </a:t>
            </a:r>
            <a:r>
              <a:rPr lang="en-US" sz="1500" b="0" i="0" u="none" strike="noStrike" cap="none" dirty="0">
                <a:solidFill>
                  <a:schemeClr val="lt1"/>
                </a:solidFill>
                <a:latin typeface="Arial"/>
                <a:ea typeface="Arial"/>
                <a:cs typeface="Arial"/>
                <a:sym typeface="Arial"/>
              </a:rPr>
              <a:t>of neurological complications of cancer.</a:t>
            </a:r>
            <a:endParaRPr dirty="0"/>
          </a:p>
          <a:p>
            <a:pPr marL="311150" marR="0" lvl="0" indent="-165100" algn="just" rtl="0">
              <a:lnSpc>
                <a:spcPct val="100000"/>
              </a:lnSpc>
              <a:spcBef>
                <a:spcPts val="0"/>
              </a:spcBef>
              <a:spcAft>
                <a:spcPts val="0"/>
              </a:spcAft>
              <a:buNone/>
            </a:pPr>
            <a:endParaRPr sz="1600" b="0" i="1" u="none" strike="noStrike" cap="none" dirty="0">
              <a:solidFill>
                <a:schemeClr val="lt1"/>
              </a:solidFill>
              <a:latin typeface="Arial"/>
              <a:ea typeface="Arial"/>
              <a:cs typeface="Arial"/>
              <a:sym typeface="Arial"/>
            </a:endParaRPr>
          </a:p>
        </p:txBody>
      </p:sp>
      <p:sp>
        <p:nvSpPr>
          <p:cNvPr id="5" name="Google Shape;1312;p117">
            <a:extLst>
              <a:ext uri="{FF2B5EF4-FFF2-40B4-BE49-F238E27FC236}">
                <a16:creationId xmlns:a16="http://schemas.microsoft.com/office/drawing/2014/main" id="{A65D4B6E-C768-46AD-8845-32853399F061}"/>
              </a:ext>
            </a:extLst>
          </p:cNvPr>
          <p:cNvSpPr txBox="1"/>
          <p:nvPr/>
        </p:nvSpPr>
        <p:spPr>
          <a:xfrm>
            <a:off x="0" y="0"/>
            <a:ext cx="9144000" cy="638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pt-PT" sz="2200" b="1" i="0" u="none" strike="noStrike" cap="none" dirty="0">
                <a:solidFill>
                  <a:schemeClr val="lt1"/>
                </a:solidFill>
                <a:latin typeface="Arial"/>
                <a:ea typeface="Arial"/>
                <a:cs typeface="Arial"/>
                <a:sym typeface="Arial"/>
              </a:rPr>
              <a:t>References</a:t>
            </a:r>
            <a:endParaRPr lang="pt-PT" sz="2200" b="0" i="0" u="none" strike="noStrike" cap="none" dirty="0">
              <a:solidFill>
                <a:srgbClr val="000000"/>
              </a:solidFill>
              <a:latin typeface="Arial"/>
              <a:ea typeface="Arial"/>
              <a:cs typeface="Arial"/>
              <a:sym typeface="Arial"/>
            </a:endParaRPr>
          </a:p>
        </p:txBody>
      </p:sp>
      <p:sp>
        <p:nvSpPr>
          <p:cNvPr id="6" name="Google Shape;335;p84">
            <a:extLst>
              <a:ext uri="{FF2B5EF4-FFF2-40B4-BE49-F238E27FC236}">
                <a16:creationId xmlns:a16="http://schemas.microsoft.com/office/drawing/2014/main" id="{F3AF6869-7524-4958-A6BB-9E1A97DE0C55}"/>
              </a:ext>
            </a:extLst>
          </p:cNvPr>
          <p:cNvSpPr txBox="1"/>
          <p:nvPr/>
        </p:nvSpPr>
        <p:spPr>
          <a:xfrm>
            <a:off x="222959" y="709732"/>
            <a:ext cx="8579323" cy="4616618"/>
          </a:xfrm>
          <a:prstGeom prst="rect">
            <a:avLst/>
          </a:prstGeom>
          <a:noFill/>
          <a:ln>
            <a:noFill/>
          </a:ln>
        </p:spPr>
        <p:txBody>
          <a:bodyPr spcFirstLastPara="1" wrap="square" lIns="91425" tIns="91425" rIns="91425" bIns="91425" anchor="t" anchorCtr="0">
            <a:spAutoFit/>
          </a:bodyPr>
          <a:lstStyle/>
          <a:p>
            <a:pPr marL="311150" lvl="0" indent="-165100" algn="just">
              <a:buClr>
                <a:schemeClr val="lt1"/>
              </a:buClr>
              <a:buSzPts val="1300"/>
              <a:buFont typeface="Arial"/>
              <a:buChar char="•"/>
            </a:pPr>
            <a:r>
              <a:rPr lang="en-US" sz="1200" dirty="0">
                <a:solidFill>
                  <a:schemeClr val="lt1"/>
                </a:solidFill>
              </a:rPr>
              <a:t>Chemotherapy-related neurotoxicity. </a:t>
            </a:r>
            <a:r>
              <a:rPr lang="en-US" sz="1200" dirty="0" err="1">
                <a:solidFill>
                  <a:schemeClr val="lt1"/>
                </a:solidFill>
              </a:rPr>
              <a:t>Curr</a:t>
            </a:r>
            <a:r>
              <a:rPr lang="en-US" sz="1200" dirty="0">
                <a:solidFill>
                  <a:schemeClr val="lt1"/>
                </a:solidFill>
              </a:rPr>
              <a:t> </a:t>
            </a:r>
            <a:r>
              <a:rPr lang="en-US" sz="1200" dirty="0" err="1">
                <a:solidFill>
                  <a:schemeClr val="lt1"/>
                </a:solidFill>
              </a:rPr>
              <a:t>Neurol</a:t>
            </a:r>
            <a:r>
              <a:rPr lang="en-US" sz="1200" dirty="0">
                <a:solidFill>
                  <a:schemeClr val="lt1"/>
                </a:solidFill>
              </a:rPr>
              <a:t> </a:t>
            </a:r>
            <a:r>
              <a:rPr lang="en-US" sz="1200" dirty="0" err="1">
                <a:solidFill>
                  <a:schemeClr val="lt1"/>
                </a:solidFill>
              </a:rPr>
              <a:t>Neurosci</a:t>
            </a:r>
            <a:r>
              <a:rPr lang="en-US" sz="1200" dirty="0">
                <a:solidFill>
                  <a:schemeClr val="lt1"/>
                </a:solidFill>
              </a:rPr>
              <a:t> Rep 2016; 16:.</a:t>
            </a:r>
          </a:p>
          <a:p>
            <a:pPr marL="311150" lvl="0" indent="-165100" algn="just">
              <a:buClr>
                <a:schemeClr val="lt1"/>
              </a:buClr>
              <a:buSzPts val="1300"/>
              <a:buFont typeface="Arial"/>
              <a:buChar char="•"/>
            </a:pPr>
            <a:r>
              <a:rPr lang="en-US" sz="1200" dirty="0">
                <a:solidFill>
                  <a:schemeClr val="lt1"/>
                </a:solidFill>
              </a:rPr>
              <a:t>Methotrexate-induced neurotoxicity and leukoencephalopathy in childhood acute lymphoblastic leukemia. J </a:t>
            </a:r>
            <a:r>
              <a:rPr lang="en-US" sz="1200" dirty="0" err="1">
                <a:solidFill>
                  <a:schemeClr val="lt1"/>
                </a:solidFill>
              </a:rPr>
              <a:t>Clin</a:t>
            </a:r>
            <a:r>
              <a:rPr lang="en-US" sz="1200" dirty="0">
                <a:solidFill>
                  <a:schemeClr val="lt1"/>
                </a:solidFill>
              </a:rPr>
              <a:t> </a:t>
            </a:r>
            <a:r>
              <a:rPr lang="en-US" sz="1200" dirty="0" err="1">
                <a:solidFill>
                  <a:schemeClr val="lt1"/>
                </a:solidFill>
              </a:rPr>
              <a:t>Oncol</a:t>
            </a:r>
            <a:r>
              <a:rPr lang="en-US" sz="1200" dirty="0">
                <a:solidFill>
                  <a:schemeClr val="lt1"/>
                </a:solidFill>
              </a:rPr>
              <a:t> 2014; 32: pp. 949-959.</a:t>
            </a:r>
          </a:p>
          <a:p>
            <a:pPr marL="311150" lvl="0" indent="-165100" algn="just">
              <a:buClr>
                <a:schemeClr val="lt1"/>
              </a:buClr>
              <a:buSzPts val="1300"/>
              <a:buFont typeface="Arial"/>
              <a:buChar char="•"/>
            </a:pPr>
            <a:r>
              <a:rPr lang="en-US" sz="1200" dirty="0">
                <a:solidFill>
                  <a:schemeClr val="lt1"/>
                </a:solidFill>
              </a:rPr>
              <a:t>Clinical and imaging features of fludarabine neurotoxicity. J Neuro-</a:t>
            </a:r>
            <a:r>
              <a:rPr lang="en-US" sz="1200" dirty="0" err="1">
                <a:solidFill>
                  <a:schemeClr val="lt1"/>
                </a:solidFill>
              </a:rPr>
              <a:t>ophthalmol</a:t>
            </a:r>
            <a:r>
              <a:rPr lang="en-US" sz="1200" dirty="0">
                <a:solidFill>
                  <a:schemeClr val="lt1"/>
                </a:solidFill>
              </a:rPr>
              <a:t> 2010; 30: pp. 37-41.</a:t>
            </a:r>
          </a:p>
          <a:p>
            <a:pPr marL="311150" lvl="0" indent="-165100" algn="just">
              <a:buClr>
                <a:schemeClr val="lt1"/>
              </a:buClr>
              <a:buSzPts val="1300"/>
              <a:buFont typeface="Arial"/>
              <a:buChar char="•"/>
            </a:pPr>
            <a:r>
              <a:rPr lang="en-US" sz="1200" dirty="0">
                <a:solidFill>
                  <a:schemeClr val="lt1"/>
                </a:solidFill>
              </a:rPr>
              <a:t>5-FU-induced leukoencephalopathy with reversible lesion of splenium of corpus callosum in a patient with colorectal cancer BMJ Case Rep 2019</a:t>
            </a:r>
          </a:p>
          <a:p>
            <a:pPr marL="311150" lvl="0" indent="-165100" algn="just">
              <a:buClr>
                <a:schemeClr val="lt1"/>
              </a:buClr>
              <a:buSzPts val="1300"/>
              <a:buFont typeface="Arial"/>
              <a:buChar char="•"/>
            </a:pPr>
            <a:r>
              <a:rPr lang="en-US" sz="1200" dirty="0">
                <a:solidFill>
                  <a:schemeClr val="lt1"/>
                </a:solidFill>
              </a:rPr>
              <a:t>Recognizing Radiation-induced Changes in the Central Nervous System: Where to Look and What to Look For. </a:t>
            </a:r>
            <a:r>
              <a:rPr lang="en-US" sz="1200" dirty="0" err="1">
                <a:solidFill>
                  <a:schemeClr val="lt1"/>
                </a:solidFill>
              </a:rPr>
              <a:t>RadioGraphics</a:t>
            </a:r>
            <a:r>
              <a:rPr lang="en-US" sz="1200" dirty="0">
                <a:solidFill>
                  <a:schemeClr val="lt1"/>
                </a:solidFill>
              </a:rPr>
              <a:t> 2021 41:1, 224-248</a:t>
            </a:r>
          </a:p>
          <a:p>
            <a:pPr marL="311150" lvl="0" indent="-165100" algn="just">
              <a:buClr>
                <a:schemeClr val="lt1"/>
              </a:buClr>
              <a:buSzPts val="1300"/>
              <a:buFont typeface="Arial"/>
              <a:buChar char="•"/>
            </a:pPr>
            <a:r>
              <a:rPr lang="en-US" sz="1200" dirty="0">
                <a:solidFill>
                  <a:schemeClr val="lt1"/>
                </a:solidFill>
              </a:rPr>
              <a:t>Is a picture worth a thousand (forgotten) words?: neuroimaging evidence for the cognitive deficits in ‘chemo-fog’/’chemo-brain’. Journal of Clinical Pharmacy and Therapeutics, 2010 35: 1-9.</a:t>
            </a:r>
          </a:p>
          <a:p>
            <a:pPr marL="311150" lvl="0" indent="-165100" algn="just">
              <a:buClr>
                <a:schemeClr val="lt1"/>
              </a:buClr>
              <a:buSzPts val="1300"/>
              <a:buFont typeface="Arial"/>
              <a:buChar char="•"/>
            </a:pPr>
            <a:r>
              <a:rPr lang="en-US" sz="1200" dirty="0">
                <a:solidFill>
                  <a:schemeClr val="lt1"/>
                </a:solidFill>
              </a:rPr>
              <a:t>Chemoradiation induced multiple sclerosis-like demyelination, </a:t>
            </a:r>
            <a:r>
              <a:rPr lang="en-US" sz="1200" dirty="0" err="1">
                <a:solidFill>
                  <a:schemeClr val="lt1"/>
                </a:solidFill>
              </a:rPr>
              <a:t>eNeurologicalSci</a:t>
            </a:r>
            <a:r>
              <a:rPr lang="en-US" sz="1200" dirty="0">
                <a:solidFill>
                  <a:schemeClr val="lt1"/>
                </a:solidFill>
              </a:rPr>
              <a:t> 2021, Volume 22, 100315, 2405-6502.</a:t>
            </a:r>
          </a:p>
          <a:p>
            <a:pPr marL="311150" lvl="0" indent="-165100" algn="just">
              <a:buClr>
                <a:schemeClr val="lt1"/>
              </a:buClr>
              <a:buSzPts val="1300"/>
              <a:buFont typeface="Arial"/>
              <a:buChar char="•"/>
            </a:pPr>
            <a:r>
              <a:rPr lang="en-US" sz="1200" dirty="0">
                <a:solidFill>
                  <a:schemeClr val="lt1"/>
                </a:solidFill>
              </a:rPr>
              <a:t>Imaging Review of Paraneoplastic Neurologic Syndromes. American Journal of Neuroradiology Oct 2020</a:t>
            </a:r>
          </a:p>
          <a:p>
            <a:pPr marL="311150" lvl="0" indent="-165100" algn="just">
              <a:buClr>
                <a:schemeClr val="lt1"/>
              </a:buClr>
              <a:buSzPts val="1300"/>
              <a:buFont typeface="Arial"/>
              <a:buChar char="•"/>
            </a:pPr>
            <a:r>
              <a:rPr lang="en-US" sz="1200" dirty="0">
                <a:solidFill>
                  <a:schemeClr val="lt1"/>
                </a:solidFill>
              </a:rPr>
              <a:t>Paraneoplastic syndromes of the CNS. Lancet Neurol. 2008;7(4):327-340.</a:t>
            </a:r>
          </a:p>
          <a:p>
            <a:pPr marL="311150" indent="-165100" algn="just">
              <a:buClr>
                <a:schemeClr val="lt1"/>
              </a:buClr>
              <a:buSzPts val="1300"/>
              <a:buFont typeface="Arial"/>
              <a:buChar char="•"/>
            </a:pPr>
            <a:r>
              <a:rPr lang="pt-BR" sz="1200" dirty="0">
                <a:solidFill>
                  <a:schemeClr val="lt1"/>
                </a:solidFill>
              </a:rPr>
              <a:t>Wernicke-Korsakoff syndrome in patients with cancer: a systematic review. The Lancet </a:t>
            </a:r>
            <a:r>
              <a:rPr lang="pt-BR" sz="1200" dirty="0" err="1">
                <a:solidFill>
                  <a:schemeClr val="lt1"/>
                </a:solidFill>
              </a:rPr>
              <a:t>Oncology</a:t>
            </a:r>
            <a:r>
              <a:rPr lang="pt-BR" sz="1200" dirty="0">
                <a:solidFill>
                  <a:schemeClr val="lt1"/>
                </a:solidFill>
              </a:rPr>
              <a:t>, 17(4), e142–e148.</a:t>
            </a:r>
          </a:p>
          <a:p>
            <a:pPr marL="311150" indent="-165100" algn="just">
              <a:buClr>
                <a:schemeClr val="lt1"/>
              </a:buClr>
              <a:buSzPts val="1300"/>
              <a:buFont typeface="Arial"/>
              <a:buChar char="•"/>
            </a:pPr>
            <a:r>
              <a:rPr lang="pt-BR" sz="1200" dirty="0">
                <a:solidFill>
                  <a:schemeClr val="lt1"/>
                </a:solidFill>
              </a:rPr>
              <a:t>“Acute basal ganglia necrosis associated with cytarabine therapy.” Medical and pediatric oncology 30 5 (1998): 308 .</a:t>
            </a:r>
          </a:p>
          <a:p>
            <a:pPr marL="311150" indent="-165100" algn="just">
              <a:buClr>
                <a:schemeClr val="lt1"/>
              </a:buClr>
              <a:buSzPts val="1300"/>
              <a:buFont typeface="Arial"/>
              <a:buChar char="•"/>
            </a:pPr>
            <a:r>
              <a:rPr lang="pt-BR" sz="1200" dirty="0">
                <a:solidFill>
                  <a:schemeClr val="lt1"/>
                </a:solidFill>
              </a:rPr>
              <a:t>Cancer-treatment-induced neurotoxicity--focus on newer treatments. Nat </a:t>
            </a:r>
            <a:r>
              <a:rPr lang="pt-BR" sz="1200" dirty="0" err="1">
                <a:solidFill>
                  <a:schemeClr val="lt1"/>
                </a:solidFill>
              </a:rPr>
              <a:t>Rev</a:t>
            </a:r>
            <a:r>
              <a:rPr lang="pt-BR" sz="1200" dirty="0">
                <a:solidFill>
                  <a:schemeClr val="lt1"/>
                </a:solidFill>
              </a:rPr>
              <a:t> </a:t>
            </a:r>
            <a:r>
              <a:rPr lang="pt-BR" sz="1200" dirty="0" err="1">
                <a:solidFill>
                  <a:schemeClr val="lt1"/>
                </a:solidFill>
              </a:rPr>
              <a:t>Clin</a:t>
            </a:r>
            <a:r>
              <a:rPr lang="pt-BR" sz="1200" dirty="0">
                <a:solidFill>
                  <a:schemeClr val="lt1"/>
                </a:solidFill>
              </a:rPr>
              <a:t> </a:t>
            </a:r>
            <a:r>
              <a:rPr lang="pt-BR" sz="1200" dirty="0" err="1">
                <a:solidFill>
                  <a:schemeClr val="lt1"/>
                </a:solidFill>
              </a:rPr>
              <a:t>Oncol</a:t>
            </a:r>
            <a:r>
              <a:rPr lang="pt-BR" sz="1200" dirty="0">
                <a:solidFill>
                  <a:schemeClr val="lt1"/>
                </a:solidFill>
              </a:rPr>
              <a:t>. 2016 Feb;13(2):92-105.</a:t>
            </a:r>
          </a:p>
          <a:p>
            <a:pPr marL="311150" indent="-165100" algn="just">
              <a:buClr>
                <a:schemeClr val="lt1"/>
              </a:buClr>
              <a:buSzPts val="1300"/>
              <a:buFont typeface="Arial"/>
              <a:buChar char="•"/>
            </a:pPr>
            <a:r>
              <a:rPr lang="pt-BR" sz="1200" dirty="0">
                <a:solidFill>
                  <a:schemeClr val="lt1"/>
                </a:solidFill>
              </a:rPr>
              <a:t>Neurotoxicity of radio/chemotherapy in children: pathologic and MR correlation. AJNR </a:t>
            </a:r>
            <a:r>
              <a:rPr lang="pt-BR" sz="1200" dirty="0" err="1">
                <a:solidFill>
                  <a:schemeClr val="lt1"/>
                </a:solidFill>
              </a:rPr>
              <a:t>Am</a:t>
            </a:r>
            <a:r>
              <a:rPr lang="pt-BR" sz="1200" dirty="0">
                <a:solidFill>
                  <a:schemeClr val="lt1"/>
                </a:solidFill>
              </a:rPr>
              <a:t> J </a:t>
            </a:r>
            <a:r>
              <a:rPr lang="pt-BR" sz="1200" dirty="0" err="1">
                <a:solidFill>
                  <a:schemeClr val="lt1"/>
                </a:solidFill>
              </a:rPr>
              <a:t>Neuroradiol</a:t>
            </a:r>
            <a:r>
              <a:rPr lang="pt-BR" sz="1200" dirty="0">
                <a:solidFill>
                  <a:schemeClr val="lt1"/>
                </a:solidFill>
              </a:rPr>
              <a:t>. 1992 Mar-Apr;13(2):761-76</a:t>
            </a:r>
          </a:p>
          <a:p>
            <a:pPr marL="311150" indent="-165100" algn="just">
              <a:buClr>
                <a:schemeClr val="lt1"/>
              </a:buClr>
              <a:buSzPts val="1300"/>
              <a:buFont typeface="Arial"/>
              <a:buChar char="•"/>
            </a:pPr>
            <a:r>
              <a:rPr lang="pt-BR" sz="1200" dirty="0">
                <a:solidFill>
                  <a:schemeClr val="lt1"/>
                </a:solidFill>
              </a:rPr>
              <a:t>MR imaging findings in some rare neurological complications of paediatric cancer. Insights </a:t>
            </a:r>
            <a:r>
              <a:rPr lang="pt-BR" sz="1200" dirty="0" err="1">
                <a:solidFill>
                  <a:schemeClr val="lt1"/>
                </a:solidFill>
              </a:rPr>
              <a:t>Imaging</a:t>
            </a:r>
            <a:r>
              <a:rPr lang="pt-BR" sz="1200" dirty="0">
                <a:solidFill>
                  <a:schemeClr val="lt1"/>
                </a:solidFill>
              </a:rPr>
              <a:t> 9, 313–324 (2018).</a:t>
            </a:r>
            <a:endParaRPr lang="en-US" sz="1200" dirty="0">
              <a:solidFill>
                <a:schemeClr val="lt1"/>
              </a:solidFill>
            </a:endParaRPr>
          </a:p>
          <a:p>
            <a:pPr marL="311150" indent="-165100" algn="just">
              <a:buClr>
                <a:schemeClr val="lt1"/>
              </a:buClr>
              <a:buSzPts val="1300"/>
              <a:buFont typeface="Arial"/>
              <a:buChar char="•"/>
            </a:pPr>
            <a:r>
              <a:rPr lang="pt-BR" sz="1200" dirty="0">
                <a:solidFill>
                  <a:schemeClr val="lt1"/>
                </a:solidFill>
              </a:rPr>
              <a:t>Nivolumab induced encephalopathy in a man with metastatic renal cell cancer: a case report. J </a:t>
            </a:r>
            <a:r>
              <a:rPr lang="pt-BR" sz="1200" dirty="0" err="1">
                <a:solidFill>
                  <a:schemeClr val="lt1"/>
                </a:solidFill>
              </a:rPr>
              <a:t>Med</a:t>
            </a:r>
            <a:r>
              <a:rPr lang="pt-BR" sz="1200" dirty="0">
                <a:solidFill>
                  <a:schemeClr val="lt1"/>
                </a:solidFill>
              </a:rPr>
              <a:t> Case Rep. 2018 </a:t>
            </a:r>
            <a:r>
              <a:rPr lang="pt-BR" sz="1200" dirty="0" err="1">
                <a:solidFill>
                  <a:schemeClr val="lt1"/>
                </a:solidFill>
              </a:rPr>
              <a:t>Sep</a:t>
            </a:r>
            <a:r>
              <a:rPr lang="pt-BR" sz="1200" dirty="0">
                <a:solidFill>
                  <a:schemeClr val="lt1"/>
                </a:solidFill>
              </a:rPr>
              <a:t> 15;12(1):262</a:t>
            </a:r>
            <a:endParaRPr lang="en-US" sz="1200" dirty="0">
              <a:solidFill>
                <a:schemeClr val="lt1"/>
              </a:solidFill>
            </a:endParaRPr>
          </a:p>
          <a:p>
            <a:pPr marL="311150" lvl="0" indent="-165100" algn="just">
              <a:buClr>
                <a:schemeClr val="lt1"/>
              </a:buClr>
              <a:buSzPts val="1300"/>
              <a:buFont typeface="Arial"/>
              <a:buChar char="•"/>
            </a:pPr>
            <a:endParaRPr lang="en-US" sz="1200" dirty="0">
              <a:solidFill>
                <a:schemeClr val="lt1"/>
              </a:solidFill>
            </a:endParaRPr>
          </a:p>
          <a:p>
            <a:pPr marL="311150" lvl="0" indent="-165100" algn="just">
              <a:buClr>
                <a:schemeClr val="lt1"/>
              </a:buClr>
              <a:buSzPts val="1300"/>
              <a:buFont typeface="Arial"/>
              <a:buChar char="•"/>
            </a:pPr>
            <a:endParaRPr lang="en-US" sz="1200" dirty="0">
              <a:solidFill>
                <a:schemeClr val="lt1"/>
              </a:solidFill>
            </a:endParaRPr>
          </a:p>
          <a:p>
            <a:pPr marL="311150" lvl="0" indent="-165100" algn="just">
              <a:buClr>
                <a:schemeClr val="lt1"/>
              </a:buClr>
              <a:buSzPts val="1300"/>
              <a:buFont typeface="Arial"/>
              <a:buChar char="•"/>
            </a:pPr>
            <a:endParaRPr lang="en-US" sz="1200" dirty="0">
              <a:solidFill>
                <a:schemeClr val="lt1"/>
              </a:solidFill>
            </a:endParaRPr>
          </a:p>
        </p:txBody>
      </p:sp>
    </p:spTree>
    <p:extLst>
      <p:ext uri="{BB962C8B-B14F-4D97-AF65-F5344CB8AC3E}">
        <p14:creationId xmlns:p14="http://schemas.microsoft.com/office/powerpoint/2010/main" val="278039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57"/>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155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557"/>
                                        </p:tgtEl>
                                        <p:attrNameLst>
                                          <p:attrName>style.visibility</p:attrName>
                                        </p:attrNameLst>
                                      </p:cBhvr>
                                      <p:to>
                                        <p:strVal val="hidden"/>
                                      </p:to>
                                    </p:set>
                                  </p:childTnLst>
                                </p:cTn>
                              </p:par>
                              <p:par>
                                <p:cTn id="15" presetID="1" presetClass="exit" presetSubtype="0" fill="hold" grpId="1" nodeType="withEffect" nodePh="1">
                                  <p:stCondLst>
                                    <p:cond delay="0"/>
                                  </p:stCondLst>
                                  <p:endCondLst>
                                    <p:cond evt="begin" delay="0">
                                      <p:tn val="15"/>
                                    </p:cond>
                                  </p:endCondLst>
                                  <p:childTnLst>
                                    <p:set>
                                      <p:cBhvr>
                                        <p:cTn id="16" dur="1" fill="hold">
                                          <p:stCondLst>
                                            <p:cond delay="0"/>
                                          </p:stCondLst>
                                        </p:cTn>
                                        <p:tgtEl>
                                          <p:spTgt spid="1558">
                                            <p:txEl>
                                              <p:pRg st="0" end="0"/>
                                            </p:txEl>
                                          </p:spTgt>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55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7" grpId="0"/>
      <p:bldP spid="1557" grpId="1"/>
      <p:bldP spid="1558" grpId="0" build="p"/>
      <p:bldP spid="1558" grpId="1" build="p"/>
      <p:bldP spid="1559" grpId="0"/>
      <p:bldP spid="1559" grpId="1"/>
      <p:bldP spid="5" grpId="0"/>
      <p:bldP spid="6" grpId="0"/>
    </p:bldLst>
  </p:timing>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TotalTime>
  <Words>9024</Words>
  <Application>Microsoft Office PowerPoint</Application>
  <PresentationFormat>On-screen Show (16:9)</PresentationFormat>
  <Paragraphs>688</Paragraphs>
  <Slides>35</Slides>
  <Notes>33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Helvetica Neue</vt:lpstr>
      <vt:lpstr>Noto Sans Symbols</vt:lpstr>
      <vt:lpstr>Tahoma</vt:lpstr>
      <vt:lpstr>Arial</vt:lpstr>
      <vt:lpstr>Simple Dark</vt:lpstr>
      <vt:lpstr>1_Simple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GABRIELA ALENCAR BANDEIRA RODRIGUES</dc:creator>
  <cp:lastModifiedBy>bandeiraga@gmail.com</cp:lastModifiedBy>
  <cp:revision>21</cp:revision>
  <dcterms:modified xsi:type="dcterms:W3CDTF">2021-10-25T14:18:46Z</dcterms:modified>
</cp:coreProperties>
</file>