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2.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3.xml" ContentType="application/vnd.openxmlformats-officedocument.presentationml.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comment4.xml" ContentType="application/vnd.openxmlformats-officedocument.presentationml.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5.xml" ContentType="application/vnd.openxmlformats-officedocument.presentationml.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 id="2147483687" r:id="rId2"/>
    <p:sldMasterId id="2147483688" r:id="rId3"/>
  </p:sldMasterIdLst>
  <p:notesMasterIdLst>
    <p:notesMasterId r:id="rId35"/>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Lst>
  <p:sldSz cx="9144000" cy="5143500" type="screen16x9"/>
  <p:notesSz cx="6858000" cy="9144000"/>
  <p:embeddedFontLst>
    <p:embeddedFont>
      <p:font typeface="Roboto" panose="02000000000000000000" pitchFamily="2" charset="0"/>
      <p:regular r:id="rId36"/>
      <p:bold r:id="rId37"/>
      <p:italic r:id="rId38"/>
      <p:boldItalic r:id="rId39"/>
    </p:embeddedFont>
    <p:embeddedFont>
      <p:font typeface="Trebuchet MS" panose="020B060302020202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226">
          <p15:clr>
            <a:srgbClr val="9AA0A6"/>
          </p15:clr>
        </p15:guide>
        <p15:guide id="4" pos="57">
          <p15:clr>
            <a:srgbClr val="9AA0A6"/>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inthia Denise Ortega" initials="" lastIdx="5" clrIdx="0"/>
  <p:cmAuthor id="1" name="Verônica Botelho" initials="VB" lastIdx="1" clrIdx="1">
    <p:extLst>
      <p:ext uri="{19B8F6BF-5375-455C-9EA6-DF929625EA0E}">
        <p15:presenceInfo xmlns:p15="http://schemas.microsoft.com/office/powerpoint/2012/main" userId="6cbd29a2485721b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95A2777-4C2B-486F-BD93-3753C590C24F}">
  <a:tblStyle styleId="{D95A2777-4C2B-486F-BD93-3753C590C24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30" y="72"/>
      </p:cViewPr>
      <p:guideLst>
        <p:guide orient="horz" pos="1620"/>
        <p:guide pos="2880"/>
        <p:guide pos="226"/>
        <p:guide pos="5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7.fntdata"/><Relationship Id="rId47"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3.fntdata"/><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1.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1-10-18T23:28:17.239" idx="1">
    <p:pos x="6000" y="0"/>
    <p:text>firula: faz os 2 quadrinhos com a mesma fonte (estadiamento T e N)</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21-10-18T23:19:56.667" idx="2">
    <p:pos x="6000" y="0"/>
    <p:text>vcs conseguem ler a legenda das imagens?</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21-10-18T23:36:01.455" idx="3">
    <p:pos x="6000" y="0"/>
    <p:text>cortou a legenda da colono</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21-10-18T01:52:10.376" idx="5">
    <p:pos x="6000" y="0"/>
    <p:text>se quiser mostrar o lnd mesorretal</p:text>
  </p:cm>
</p:cmLst>
</file>

<file path=ppt/comments/comment5.xml><?xml version="1.0" encoding="utf-8"?>
<p:cmLst xmlns:a="http://schemas.openxmlformats.org/drawingml/2006/main" xmlns:r="http://schemas.openxmlformats.org/officeDocument/2006/relationships" xmlns:p="http://schemas.openxmlformats.org/presentationml/2006/main">
  <p:cm authorId="1" dt="2021-10-19T13:50:45.381" idx="1">
    <p:pos x="10" y="10"/>
    <p:text>Cinthia, essa frase "recurrence tends to be fibrotic" no pitfall, está correta ? Fiquei na dúvida.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f937fde1d1_2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gf937fde1d1_2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f8f1fd87a4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f8f1fd87a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e93238565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e93238565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e920cb091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e920cb091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90000"/>
              </a:lnSpc>
              <a:spcBef>
                <a:spcPts val="1000"/>
              </a:spcBef>
              <a:spcAft>
                <a:spcPts val="0"/>
              </a:spcAft>
              <a:buClr>
                <a:schemeClr val="dk1"/>
              </a:buClr>
              <a:buSzPts val="1200"/>
              <a:buChar char="•"/>
            </a:pPr>
            <a:r>
              <a:rPr lang="pt-BR" sz="1200">
                <a:solidFill>
                  <a:schemeClr val="dk1"/>
                </a:solidFill>
              </a:rPr>
              <a:t>Localização do tumor </a:t>
            </a:r>
            <a:endParaRPr sz="1200">
              <a:solidFill>
                <a:schemeClr val="dk1"/>
              </a:solidFill>
            </a:endParaRPr>
          </a:p>
          <a:p>
            <a:pPr marL="457200" lvl="0" indent="-304800" algn="l" rtl="0">
              <a:lnSpc>
                <a:spcPct val="90000"/>
              </a:lnSpc>
              <a:spcBef>
                <a:spcPts val="1000"/>
              </a:spcBef>
              <a:spcAft>
                <a:spcPts val="0"/>
              </a:spcAft>
              <a:buClr>
                <a:schemeClr val="dk1"/>
              </a:buClr>
              <a:buSzPts val="1200"/>
              <a:buChar char="•"/>
            </a:pPr>
            <a:r>
              <a:rPr lang="pt-BR" sz="1200">
                <a:solidFill>
                  <a:schemeClr val="dk1"/>
                </a:solidFill>
              </a:rPr>
              <a:t>Limites anatômicos da cirurgia padrão </a:t>
            </a:r>
            <a:endParaRPr sz="1200">
              <a:solidFill>
                <a:schemeClr val="dk1"/>
              </a:solidFill>
            </a:endParaRPr>
          </a:p>
          <a:p>
            <a:pPr marL="457200" lvl="0" indent="-304800" algn="l" rtl="0">
              <a:lnSpc>
                <a:spcPct val="90000"/>
              </a:lnSpc>
              <a:spcBef>
                <a:spcPts val="1000"/>
              </a:spcBef>
              <a:spcAft>
                <a:spcPts val="0"/>
              </a:spcAft>
              <a:buClr>
                <a:schemeClr val="dk1"/>
              </a:buClr>
              <a:buSzPts val="1200"/>
              <a:buChar char="•"/>
            </a:pPr>
            <a:r>
              <a:rPr lang="pt-BR" sz="1200">
                <a:solidFill>
                  <a:schemeClr val="dk1"/>
                </a:solidFill>
              </a:rPr>
              <a:t>Estadiamento da doença </a:t>
            </a:r>
            <a:endParaRPr sz="1200">
              <a:solidFill>
                <a:schemeClr val="dk1"/>
              </a:solidFill>
            </a:endParaRPr>
          </a:p>
          <a:p>
            <a:pPr marL="457200" lvl="0" indent="-304800" algn="l" rtl="0">
              <a:lnSpc>
                <a:spcPct val="90000"/>
              </a:lnSpc>
              <a:spcBef>
                <a:spcPts val="1000"/>
              </a:spcBef>
              <a:spcAft>
                <a:spcPts val="0"/>
              </a:spcAft>
              <a:buClr>
                <a:schemeClr val="dk1"/>
              </a:buClr>
              <a:buSzPts val="1200"/>
              <a:buChar char="•"/>
            </a:pPr>
            <a:r>
              <a:rPr lang="pt-BR" sz="1200">
                <a:solidFill>
                  <a:schemeClr val="dk1"/>
                </a:solidFill>
              </a:rPr>
              <a:t>Complicações </a:t>
            </a:r>
            <a:endParaRPr sz="1200">
              <a:solidFill>
                <a:schemeClr val="dk1"/>
              </a:solidFill>
            </a:endParaRPr>
          </a:p>
          <a:p>
            <a:pPr marL="457200" lvl="0" indent="-304800" algn="l" rtl="0">
              <a:lnSpc>
                <a:spcPct val="90000"/>
              </a:lnSpc>
              <a:spcBef>
                <a:spcPts val="1000"/>
              </a:spcBef>
              <a:spcAft>
                <a:spcPts val="0"/>
              </a:spcAft>
              <a:buClr>
                <a:schemeClr val="dk1"/>
              </a:buClr>
              <a:buSzPts val="1200"/>
              <a:buChar char="•"/>
            </a:pPr>
            <a:r>
              <a:rPr lang="pt-BR" sz="1200">
                <a:solidFill>
                  <a:schemeClr val="dk1"/>
                </a:solidFill>
              </a:rPr>
              <a:t>Linfonodos não ressecados na ETM </a:t>
            </a:r>
            <a:endParaRPr sz="1200">
              <a:solidFill>
                <a:schemeClr val="dk1"/>
              </a:solidFill>
            </a:endParaRPr>
          </a:p>
          <a:p>
            <a:pPr marL="457200" lvl="0" indent="-304800" algn="l" rtl="0">
              <a:lnSpc>
                <a:spcPct val="90000"/>
              </a:lnSpc>
              <a:spcBef>
                <a:spcPts val="1000"/>
              </a:spcBef>
              <a:spcAft>
                <a:spcPts val="0"/>
              </a:spcAft>
              <a:buClr>
                <a:schemeClr val="dk1"/>
              </a:buClr>
              <a:buSzPts val="1200"/>
              <a:buChar char="•"/>
            </a:pPr>
            <a:r>
              <a:rPr lang="pt-BR" sz="1200">
                <a:solidFill>
                  <a:schemeClr val="dk1"/>
                </a:solidFill>
              </a:rPr>
              <a:t>Margens cirúrgicas seguras </a:t>
            </a:r>
            <a:endParaRPr sz="1200">
              <a:solidFill>
                <a:schemeClr val="dk1"/>
              </a:solidFill>
            </a:endParaRPr>
          </a:p>
          <a:p>
            <a:pPr marL="457200" lvl="0" indent="-304800" algn="l" rtl="0">
              <a:lnSpc>
                <a:spcPct val="90000"/>
              </a:lnSpc>
              <a:spcBef>
                <a:spcPts val="1000"/>
              </a:spcBef>
              <a:spcAft>
                <a:spcPts val="0"/>
              </a:spcAft>
              <a:buClr>
                <a:schemeClr val="dk1"/>
              </a:buClr>
              <a:buSzPts val="1200"/>
              <a:buChar char="•"/>
            </a:pPr>
            <a:r>
              <a:rPr lang="pt-BR" sz="1200">
                <a:solidFill>
                  <a:schemeClr val="dk1"/>
                </a:solidFill>
              </a:rPr>
              <a:t>Tipo histológico do tumor </a:t>
            </a:r>
            <a:endParaRPr sz="1200">
              <a:solidFill>
                <a:schemeClr val="dk1"/>
              </a:solidFill>
            </a:endParaRPr>
          </a:p>
          <a:p>
            <a:pPr marL="457200" lvl="0" indent="-304800" algn="l" rtl="0">
              <a:lnSpc>
                <a:spcPct val="90000"/>
              </a:lnSpc>
              <a:spcBef>
                <a:spcPts val="1000"/>
              </a:spcBef>
              <a:spcAft>
                <a:spcPts val="0"/>
              </a:spcAft>
              <a:buClr>
                <a:schemeClr val="dk1"/>
              </a:buClr>
              <a:buSzPts val="1200"/>
              <a:buChar char="•"/>
            </a:pPr>
            <a:r>
              <a:rPr lang="pt-BR" sz="1200">
                <a:solidFill>
                  <a:schemeClr val="dk1"/>
                </a:solidFill>
              </a:rPr>
              <a:t>Situações que dificultam a análise</a:t>
            </a:r>
            <a:endParaRPr sz="1200">
              <a:solidFill>
                <a:schemeClr val="dk1"/>
              </a:solidFill>
            </a:endParaRPr>
          </a:p>
          <a:p>
            <a:pPr marL="0" lvl="0" indent="0" algn="l" rtl="0">
              <a:lnSpc>
                <a:spcPct val="90000"/>
              </a:lnSpc>
              <a:spcBef>
                <a:spcPts val="1000"/>
              </a:spcBef>
              <a:spcAft>
                <a:spcPts val="0"/>
              </a:spcAft>
              <a:buNone/>
            </a:pPr>
            <a:endParaRPr sz="1200">
              <a:solidFill>
                <a:schemeClr val="dk1"/>
              </a:solidFill>
            </a:endParaRPr>
          </a:p>
          <a:p>
            <a:pPr marL="0" lvl="0" indent="0" algn="l" rtl="0">
              <a:lnSpc>
                <a:spcPct val="90000"/>
              </a:lnSpc>
              <a:spcBef>
                <a:spcPts val="1000"/>
              </a:spcBef>
              <a:spcAft>
                <a:spcPts val="0"/>
              </a:spcAft>
              <a:buNone/>
            </a:pPr>
            <a:endParaRPr sz="1200">
              <a:solidFill>
                <a:schemeClr val="dk1"/>
              </a:solidFill>
            </a:endParaRPr>
          </a:p>
          <a:p>
            <a:pPr marL="0" lvl="0" indent="0" algn="l" rtl="0">
              <a:lnSpc>
                <a:spcPct val="90000"/>
              </a:lnSpc>
              <a:spcBef>
                <a:spcPts val="0"/>
              </a:spcBef>
              <a:spcAft>
                <a:spcPts val="0"/>
              </a:spcAft>
              <a:buClr>
                <a:schemeClr val="dk1"/>
              </a:buClr>
              <a:buSzPts val="2400"/>
              <a:buFont typeface="Arial"/>
              <a:buNone/>
            </a:pPr>
            <a:r>
              <a:rPr lang="pt-BR" sz="1200">
                <a:solidFill>
                  <a:schemeClr val="dk1"/>
                </a:solidFill>
              </a:rPr>
              <a:t>Tumor de reto baixo </a:t>
            </a:r>
            <a:endParaRPr sz="1200">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pt-BR" sz="1200">
                <a:solidFill>
                  <a:schemeClr val="dk1"/>
                </a:solidFill>
              </a:rPr>
              <a:t>Fáscia mesorretal acometida </a:t>
            </a:r>
            <a:endParaRPr sz="1200">
              <a:solidFill>
                <a:schemeClr val="dk1"/>
              </a:solidFill>
            </a:endParaRPr>
          </a:p>
          <a:p>
            <a:pPr marL="0" lvl="0" indent="0" algn="l" rtl="0">
              <a:lnSpc>
                <a:spcPct val="90000"/>
              </a:lnSpc>
              <a:spcBef>
                <a:spcPts val="1000"/>
              </a:spcBef>
              <a:spcAft>
                <a:spcPts val="0"/>
              </a:spcAft>
              <a:buClr>
                <a:schemeClr val="lt1"/>
              </a:buClr>
              <a:buSzPts val="2800"/>
              <a:buFont typeface="Arial"/>
              <a:buNone/>
            </a:pPr>
            <a:r>
              <a:rPr lang="pt-BR" sz="1200">
                <a:solidFill>
                  <a:schemeClr val="dk1"/>
                </a:solidFill>
              </a:rPr>
              <a:t>Tumor avançado</a:t>
            </a:r>
            <a:endParaRPr sz="1200">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pt-BR" sz="1200">
                <a:solidFill>
                  <a:schemeClr val="dk1"/>
                </a:solidFill>
              </a:rPr>
              <a:t>Perfuração tumoral </a:t>
            </a:r>
            <a:endParaRPr sz="1200">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pt-BR" sz="1200">
                <a:solidFill>
                  <a:schemeClr val="dk1"/>
                </a:solidFill>
              </a:rPr>
              <a:t>LFN laterais pélvicos </a:t>
            </a:r>
            <a:endParaRPr sz="1200">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pt-BR" sz="1200">
                <a:solidFill>
                  <a:schemeClr val="dk1"/>
                </a:solidFill>
              </a:rPr>
              <a:t>Recidiva no local da anastomose </a:t>
            </a:r>
            <a:endParaRPr sz="1200">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pt-BR" sz="1200">
                <a:solidFill>
                  <a:schemeClr val="dk1"/>
                </a:solidFill>
              </a:rPr>
              <a:t>Adenocarcinoma </a:t>
            </a:r>
            <a:r>
              <a:rPr lang="pt-BR" sz="1200" u="sng">
                <a:solidFill>
                  <a:schemeClr val="dk1"/>
                </a:solidFill>
              </a:rPr>
              <a:t>Mucinoso </a:t>
            </a:r>
            <a:endParaRPr sz="1200">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pt-BR" sz="1200">
                <a:solidFill>
                  <a:schemeClr val="dk1"/>
                </a:solidFill>
              </a:rPr>
              <a:t>Alterações pós operatórias locais                                                                                                                                                                                         Complicações cirúrgicas</a:t>
            </a:r>
            <a:endParaRPr sz="1200">
              <a:solidFill>
                <a:schemeClr val="dk1"/>
              </a:solidFill>
            </a:endParaRPr>
          </a:p>
          <a:p>
            <a:pPr marL="0" lvl="0" indent="0" algn="l" rtl="0">
              <a:lnSpc>
                <a:spcPct val="90000"/>
              </a:lnSpc>
              <a:spcBef>
                <a:spcPts val="1000"/>
              </a:spcBef>
              <a:spcAft>
                <a:spcPts val="0"/>
              </a:spcAft>
              <a:buNone/>
            </a:pPr>
            <a:endParaRPr sz="1200">
              <a:solidFill>
                <a:schemeClr val="dk1"/>
              </a:solidFill>
            </a:endParaRPr>
          </a:p>
          <a:p>
            <a:pPr marL="0" lvl="0" indent="0" algn="l" rtl="0">
              <a:lnSpc>
                <a:spcPct val="90000"/>
              </a:lnSpc>
              <a:spcBef>
                <a:spcPts val="1000"/>
              </a:spcBef>
              <a:spcAft>
                <a:spcPts val="0"/>
              </a:spcAft>
              <a:buNone/>
            </a:pPr>
            <a:endParaRPr sz="1200">
              <a:solidFill>
                <a:schemeClr val="dk1"/>
              </a:solidFill>
            </a:endParaRPr>
          </a:p>
          <a:p>
            <a:pPr marL="0" lvl="0" indent="0" algn="l" rtl="0">
              <a:lnSpc>
                <a:spcPct val="90000"/>
              </a:lnSpc>
              <a:spcBef>
                <a:spcPts val="1000"/>
              </a:spcBef>
              <a:spcAft>
                <a:spcPts val="0"/>
              </a:spcAft>
              <a:buNone/>
            </a:pPr>
            <a:endParaRPr sz="1200">
              <a:solidFill>
                <a:schemeClr val="dk1"/>
              </a:solidFill>
            </a:endParaRPr>
          </a:p>
          <a:p>
            <a:pPr marL="0" lvl="0" indent="0" algn="l" rtl="0">
              <a:lnSpc>
                <a:spcPct val="90000"/>
              </a:lnSpc>
              <a:spcBef>
                <a:spcPts val="1000"/>
              </a:spcBef>
              <a:spcAft>
                <a:spcPts val="0"/>
              </a:spcAft>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f718b6a157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f718b6a157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f00c7f3170_1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f00c7f3170_1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a:t>PID: 12788981,  estadio avancado</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f718b6a157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f718b6a157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f8f1fd87a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f8f1fd87a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f00c7f3170_1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f00c7f3170_1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sz="1400" b="1">
                <a:solidFill>
                  <a:schemeClr val="dk1"/>
                </a:solidFill>
                <a:highlight>
                  <a:schemeClr val="accent3"/>
                </a:highlight>
              </a:rPr>
              <a:t>ANASTOMOSE</a:t>
            </a:r>
            <a:endParaRPr sz="1400" b="1">
              <a:solidFill>
                <a:schemeClr val="dk1"/>
              </a:solidFill>
              <a:highlight>
                <a:schemeClr val="accent3"/>
              </a:highlight>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8855319</a:t>
            </a:r>
            <a:r>
              <a:rPr lang="pt-BR" sz="1466">
                <a:solidFill>
                  <a:schemeClr val="dk1"/>
                </a:solidFill>
              </a:rPr>
              <a:t> ok 90918415J  </a:t>
            </a:r>
            <a:endParaRPr sz="1466">
              <a:solidFill>
                <a:schemeClr val="dk1"/>
              </a:solidFill>
            </a:endParaRPr>
          </a:p>
          <a:p>
            <a:pPr marL="0" lvl="0" indent="0" algn="l" rtl="0">
              <a:spcBef>
                <a:spcPts val="0"/>
              </a:spcBef>
              <a:spcAft>
                <a:spcPts val="0"/>
              </a:spcAft>
              <a:buClr>
                <a:schemeClr val="dk1"/>
              </a:buClr>
              <a:buSzPts val="1100"/>
              <a:buFont typeface="Arial"/>
              <a:buNone/>
            </a:pPr>
            <a:r>
              <a:rPr lang="pt-BR" sz="1466">
                <a:solidFill>
                  <a:schemeClr val="dk1"/>
                </a:solidFill>
              </a:rPr>
              <a:t>Sinais de </a:t>
            </a:r>
            <a:r>
              <a:rPr lang="pt-BR" sz="1466" err="1">
                <a:solidFill>
                  <a:schemeClr val="dk1"/>
                </a:solidFill>
              </a:rPr>
              <a:t>retossigmoidectomia</a:t>
            </a:r>
            <a:r>
              <a:rPr lang="pt-BR" sz="1466">
                <a:solidFill>
                  <a:schemeClr val="dk1"/>
                </a:solidFill>
              </a:rPr>
              <a:t> com sepultamento do reto,</a:t>
            </a:r>
            <a:endParaRPr sz="1466">
              <a:solidFill>
                <a:schemeClr val="dk1"/>
              </a:solidFill>
            </a:endParaRPr>
          </a:p>
          <a:p>
            <a:pPr marL="0" lvl="0" indent="0" algn="l" rtl="0">
              <a:spcBef>
                <a:spcPts val="0"/>
              </a:spcBef>
              <a:spcAft>
                <a:spcPts val="0"/>
              </a:spcAft>
              <a:buNone/>
            </a:pPr>
            <a:endParaRPr sz="1466">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Paciente em DDH com MMII em </a:t>
            </a:r>
            <a:r>
              <a:rPr lang="pt-BR" sz="1400" b="1" err="1">
                <a:solidFill>
                  <a:schemeClr val="dk1"/>
                </a:solidFill>
              </a:rPr>
              <a:t>semilitotomia</a:t>
            </a:r>
            <a:r>
              <a:rPr lang="pt-BR" sz="1400" b="1">
                <a:solidFill>
                  <a:schemeClr val="dk1"/>
                </a:solidFill>
              </a:rPr>
              <a:t>, sob anestesia geral, SVD e </a:t>
            </a:r>
            <a:r>
              <a:rPr lang="pt-BR" sz="1400" b="1" err="1">
                <a:solidFill>
                  <a:schemeClr val="dk1"/>
                </a:solidFill>
              </a:rPr>
              <a:t>antibióticoprofilaxia</a:t>
            </a:r>
            <a:r>
              <a:rPr lang="pt-BR" sz="1400" b="1">
                <a:solidFill>
                  <a:schemeClr val="dk1"/>
                </a:solidFill>
              </a:rPr>
              <a:t> com </a:t>
            </a:r>
            <a:r>
              <a:rPr lang="pt-BR" sz="1400" b="1" err="1">
                <a:solidFill>
                  <a:schemeClr val="dk1"/>
                </a:solidFill>
              </a:rPr>
              <a:t>cefoxitina</a:t>
            </a:r>
            <a:r>
              <a:rPr lang="pt-BR" sz="1400" b="1">
                <a:solidFill>
                  <a:schemeClr val="dk1"/>
                </a:solidFill>
              </a:rPr>
              <a:t> e metronidazol</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2.	Assepsia e antissepsia, colocação de campos estéreis;</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3.	Laparotomia mediana </a:t>
            </a:r>
            <a:r>
              <a:rPr lang="pt-BR" sz="1400" b="1" err="1">
                <a:solidFill>
                  <a:schemeClr val="dk1"/>
                </a:solidFill>
              </a:rPr>
              <a:t>infra-umbilical</a:t>
            </a:r>
            <a:r>
              <a:rPr lang="pt-BR" sz="1400" b="1">
                <a:solidFill>
                  <a:schemeClr val="dk1"/>
                </a:solidFill>
              </a:rPr>
              <a:t>, com extensão </a:t>
            </a:r>
            <a:r>
              <a:rPr lang="pt-BR" sz="1400" b="1" err="1">
                <a:solidFill>
                  <a:schemeClr val="dk1"/>
                </a:solidFill>
              </a:rPr>
              <a:t>supra-umbilical</a:t>
            </a:r>
            <a:r>
              <a:rPr lang="pt-BR" sz="1400" b="1">
                <a:solidFill>
                  <a:schemeClr val="dk1"/>
                </a:solidFill>
              </a:rPr>
              <a:t> pequena, abertura por planos até cavidade peritoneal;</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4.	Achados: </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a.	Fígado </a:t>
            </a:r>
            <a:r>
              <a:rPr lang="pt-BR" sz="1400" b="1" err="1">
                <a:solidFill>
                  <a:schemeClr val="dk1"/>
                </a:solidFill>
              </a:rPr>
              <a:t>cirrotico</a:t>
            </a:r>
            <a:r>
              <a:rPr lang="pt-BR" sz="1400" b="1">
                <a:solidFill>
                  <a:schemeClr val="dk1"/>
                </a:solidFill>
              </a:rPr>
              <a:t> sem lesão secundária, ausência de ascite, sem implantes </a:t>
            </a:r>
            <a:r>
              <a:rPr lang="pt-BR" sz="1400" b="1" err="1">
                <a:solidFill>
                  <a:schemeClr val="dk1"/>
                </a:solidFill>
              </a:rPr>
              <a:t>peritonais</a:t>
            </a:r>
            <a:r>
              <a:rPr lang="pt-BR" sz="1400" b="1">
                <a:solidFill>
                  <a:schemeClr val="dk1"/>
                </a:solidFill>
              </a:rPr>
              <a:t> identificáveis;</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b.	Lesão em anastomose colorretal baixa, extensão aproximadamente 2 cm;</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c.   Aderências do </a:t>
            </a:r>
            <a:r>
              <a:rPr lang="pt-BR" sz="1400" b="1" err="1">
                <a:solidFill>
                  <a:schemeClr val="dk1"/>
                </a:solidFill>
              </a:rPr>
              <a:t>colon</a:t>
            </a:r>
            <a:r>
              <a:rPr lang="pt-BR" sz="1400" b="1">
                <a:solidFill>
                  <a:schemeClr val="dk1"/>
                </a:solidFill>
              </a:rPr>
              <a:t> em região da anastomose colorretal com a </a:t>
            </a:r>
            <a:r>
              <a:rPr lang="pt-BR" sz="1400" b="1" err="1">
                <a:solidFill>
                  <a:schemeClr val="dk1"/>
                </a:solidFill>
              </a:rPr>
              <a:t>prostata</a:t>
            </a:r>
            <a:r>
              <a:rPr lang="pt-BR" sz="1400" b="1">
                <a:solidFill>
                  <a:schemeClr val="dk1"/>
                </a:solidFill>
              </a:rPr>
              <a:t>, </a:t>
            </a:r>
            <a:r>
              <a:rPr lang="pt-BR" sz="1400" b="1" err="1">
                <a:solidFill>
                  <a:schemeClr val="dk1"/>
                </a:solidFill>
              </a:rPr>
              <a:t>vesicula</a:t>
            </a:r>
            <a:r>
              <a:rPr lang="pt-BR" sz="1400" b="1">
                <a:solidFill>
                  <a:schemeClr val="dk1"/>
                </a:solidFill>
              </a:rPr>
              <a:t> seminal e </a:t>
            </a:r>
            <a:r>
              <a:rPr lang="pt-BR" sz="1400" b="1" err="1">
                <a:solidFill>
                  <a:schemeClr val="dk1"/>
                </a:solidFill>
              </a:rPr>
              <a:t>retroperitoneo</a:t>
            </a:r>
            <a:r>
              <a:rPr lang="pt-BR" sz="1400" b="1">
                <a:solidFill>
                  <a:schemeClr val="dk1"/>
                </a:solidFill>
              </a:rPr>
              <a:t>;</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5.	Dissecção do </a:t>
            </a:r>
            <a:r>
              <a:rPr lang="pt-BR" sz="1400" b="1" err="1">
                <a:solidFill>
                  <a:schemeClr val="dk1"/>
                </a:solidFill>
              </a:rPr>
              <a:t>colon</a:t>
            </a:r>
            <a:r>
              <a:rPr lang="pt-BR" sz="1400" b="1">
                <a:solidFill>
                  <a:schemeClr val="dk1"/>
                </a:solidFill>
              </a:rPr>
              <a:t> abaixado e região da anastomose colorretal, dificultada por aderências, optado por liberação via perineal pela dificuldade técnica;</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6.	Abordagem perineal: pontos de exposição na borda anal. </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7.   Incisão 1cm acima linha pectínea, com dissecção </a:t>
            </a:r>
            <a:r>
              <a:rPr lang="pt-BR" sz="1400" b="1" err="1">
                <a:solidFill>
                  <a:schemeClr val="dk1"/>
                </a:solidFill>
              </a:rPr>
              <a:t>supra-esfincteriana</a:t>
            </a:r>
            <a:r>
              <a:rPr lang="pt-BR" sz="1400" b="1">
                <a:solidFill>
                  <a:schemeClr val="dk1"/>
                </a:solidFill>
              </a:rPr>
              <a:t> até comunicação com campo abdominal e liberação da peça restante (margem distal reto)</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8.   Durante este momento, houve fragmentação da peça, devido a dificuldade </a:t>
            </a:r>
            <a:r>
              <a:rPr lang="pt-BR" sz="1400" b="1" err="1">
                <a:solidFill>
                  <a:schemeClr val="dk1"/>
                </a:solidFill>
              </a:rPr>
              <a:t>tecnica</a:t>
            </a:r>
            <a:r>
              <a:rPr lang="pt-BR" sz="1400" b="1">
                <a:solidFill>
                  <a:schemeClr val="dk1"/>
                </a:solidFill>
              </a:rPr>
              <a:t> imposta durante a dissecção. Evidenciada porção distal do reto fragmentada, com segmento de parede anterior do reto aderida a pelve, sendo liberada e enviada para AP</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9.   Optado por não realizar anastomose </a:t>
            </a:r>
            <a:r>
              <a:rPr lang="pt-BR" sz="1400" b="1" err="1">
                <a:solidFill>
                  <a:schemeClr val="dk1"/>
                </a:solidFill>
              </a:rPr>
              <a:t>colon</a:t>
            </a:r>
            <a:r>
              <a:rPr lang="pt-BR" sz="1400" b="1">
                <a:solidFill>
                  <a:schemeClr val="dk1"/>
                </a:solidFill>
              </a:rPr>
              <a:t>-anal;</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10.  </a:t>
            </a:r>
            <a:r>
              <a:rPr lang="pt-BR" sz="1400" b="1" err="1">
                <a:solidFill>
                  <a:schemeClr val="dk1"/>
                </a:solidFill>
              </a:rPr>
              <a:t>Circlagem</a:t>
            </a:r>
            <a:r>
              <a:rPr lang="pt-BR" sz="1400" b="1">
                <a:solidFill>
                  <a:schemeClr val="dk1"/>
                </a:solidFill>
              </a:rPr>
              <a:t> do reto com sutura em bolsa com PDS 2-0; </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10. Realizado incisão </a:t>
            </a:r>
            <a:r>
              <a:rPr lang="pt-BR" sz="1400" b="1" err="1">
                <a:solidFill>
                  <a:schemeClr val="dk1"/>
                </a:solidFill>
              </a:rPr>
              <a:t>arciforme</a:t>
            </a:r>
            <a:r>
              <a:rPr lang="pt-BR" sz="1400" b="1">
                <a:solidFill>
                  <a:schemeClr val="dk1"/>
                </a:solidFill>
              </a:rPr>
              <a:t> ao redor da ileostomia em alça, dissecção por planos ate a liberação da aponeurose.</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11. Anastomose </a:t>
            </a:r>
            <a:r>
              <a:rPr lang="pt-BR" sz="1400" b="1" err="1">
                <a:solidFill>
                  <a:schemeClr val="dk1"/>
                </a:solidFill>
              </a:rPr>
              <a:t>ileo</a:t>
            </a:r>
            <a:r>
              <a:rPr lang="pt-BR" sz="1400" b="1">
                <a:solidFill>
                  <a:schemeClr val="dk1"/>
                </a:solidFill>
              </a:rPr>
              <a:t>-ileal mecânica </a:t>
            </a:r>
            <a:r>
              <a:rPr lang="pt-BR" sz="1400" b="1" err="1">
                <a:solidFill>
                  <a:schemeClr val="dk1"/>
                </a:solidFill>
              </a:rPr>
              <a:t>latero</a:t>
            </a:r>
            <a:r>
              <a:rPr lang="pt-BR" sz="1400" b="1">
                <a:solidFill>
                  <a:schemeClr val="dk1"/>
                </a:solidFill>
              </a:rPr>
              <a:t>-lateral com grampeador linear TLC 75mm. Fechamento da brecha do </a:t>
            </a:r>
            <a:r>
              <a:rPr lang="pt-BR" sz="1400" b="1" err="1">
                <a:solidFill>
                  <a:schemeClr val="dk1"/>
                </a:solidFill>
              </a:rPr>
              <a:t>meso</a:t>
            </a:r>
            <a:r>
              <a:rPr lang="pt-BR" sz="1400" b="1">
                <a:solidFill>
                  <a:schemeClr val="dk1"/>
                </a:solidFill>
              </a:rPr>
              <a:t> com pontos simples de </a:t>
            </a:r>
            <a:r>
              <a:rPr lang="pt-BR" sz="1400" b="1" err="1">
                <a:solidFill>
                  <a:schemeClr val="dk1"/>
                </a:solidFill>
              </a:rPr>
              <a:t>Prolene</a:t>
            </a:r>
            <a:r>
              <a:rPr lang="pt-BR" sz="1400" b="1">
                <a:solidFill>
                  <a:schemeClr val="dk1"/>
                </a:solidFill>
              </a:rPr>
              <a:t> 4-0. </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12. Revisão de hemostasia e passagem de dreno tubular em pelve, exteriorizado em FID</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13. Fechamento da incisão da ileostomia prévia e da laparotomia mediana: Aponeurose com pontos </a:t>
            </a:r>
            <a:r>
              <a:rPr lang="pt-BR" sz="1400" b="1" err="1">
                <a:solidFill>
                  <a:schemeClr val="dk1"/>
                </a:solidFill>
              </a:rPr>
              <a:t>continuos</a:t>
            </a:r>
            <a:r>
              <a:rPr lang="pt-BR" sz="1400" b="1">
                <a:solidFill>
                  <a:schemeClr val="dk1"/>
                </a:solidFill>
              </a:rPr>
              <a:t> de PDS 0; </a:t>
            </a:r>
            <a:r>
              <a:rPr lang="pt-BR" sz="1400" b="1" err="1">
                <a:solidFill>
                  <a:schemeClr val="dk1"/>
                </a:solidFill>
              </a:rPr>
              <a:t>Subcutaneo</a:t>
            </a:r>
            <a:r>
              <a:rPr lang="pt-BR" sz="1400" b="1">
                <a:solidFill>
                  <a:schemeClr val="dk1"/>
                </a:solidFill>
              </a:rPr>
              <a:t> com pontos contínuos de </a:t>
            </a:r>
            <a:r>
              <a:rPr lang="pt-BR" sz="1400" b="1" err="1">
                <a:solidFill>
                  <a:schemeClr val="dk1"/>
                </a:solidFill>
              </a:rPr>
              <a:t>Caprofyl</a:t>
            </a:r>
            <a:r>
              <a:rPr lang="pt-BR" sz="1400" b="1">
                <a:solidFill>
                  <a:schemeClr val="dk1"/>
                </a:solidFill>
              </a:rPr>
              <a:t> 4-0; Pele com pontos simples de Nylon 4-0 </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13.  Confecção de Colostomia terminal em flanco esquerdo e maturação na pele com </a:t>
            </a:r>
            <a:r>
              <a:rPr lang="pt-BR" sz="1400" b="1" err="1">
                <a:solidFill>
                  <a:schemeClr val="dk1"/>
                </a:solidFill>
              </a:rPr>
              <a:t>Caprofyl</a:t>
            </a:r>
            <a:r>
              <a:rPr lang="pt-BR" sz="1400" b="1">
                <a:solidFill>
                  <a:schemeClr val="dk1"/>
                </a:solidFill>
              </a:rPr>
              <a:t> 4-0</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14.	Contagem de compressas concordante. </a:t>
            </a:r>
            <a:endParaRPr sz="1400" b="1">
              <a:solidFill>
                <a:schemeClr val="dk1"/>
              </a:solidFill>
            </a:endParaRPr>
          </a:p>
          <a:p>
            <a:pPr marL="0" lvl="0" indent="0" algn="l" rtl="0">
              <a:spcBef>
                <a:spcPts val="0"/>
              </a:spcBef>
              <a:spcAft>
                <a:spcPts val="0"/>
              </a:spcAft>
              <a:buClr>
                <a:schemeClr val="dk1"/>
              </a:buClr>
              <a:buSzPts val="1100"/>
              <a:buFont typeface="Arial"/>
              <a:buNone/>
            </a:pPr>
            <a:r>
              <a:rPr lang="pt-BR" sz="1400" b="1">
                <a:solidFill>
                  <a:schemeClr val="dk1"/>
                </a:solidFill>
              </a:rPr>
              <a:t>15.	Colocação de bolsas coletoras.</a:t>
            </a:r>
            <a:endParaRPr sz="1400" b="1">
              <a:solidFill>
                <a:schemeClr val="dk1"/>
              </a:solidFill>
            </a:endParaRPr>
          </a:p>
          <a:p>
            <a:pPr marL="0" lvl="0" indent="0" algn="l" rtl="0">
              <a:spcBef>
                <a:spcPts val="0"/>
              </a:spcBef>
              <a:spcAft>
                <a:spcPts val="0"/>
              </a:spcAft>
              <a:buNone/>
            </a:pPr>
            <a:r>
              <a:rPr lang="pt-BR" sz="1400" b="1">
                <a:solidFill>
                  <a:schemeClr val="dk1"/>
                </a:solidFill>
              </a:rPr>
              <a:t>16.	Curativo</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Paciente 59 anos em programação de </a:t>
            </a:r>
            <a:r>
              <a:rPr lang="pt-BR" sz="1400" b="1" err="1">
                <a:solidFill>
                  <a:schemeClr val="dk1"/>
                </a:solidFill>
              </a:rPr>
              <a:t>Retossigmoidectomia</a:t>
            </a:r>
            <a:r>
              <a:rPr lang="pt-BR" sz="1400" b="1">
                <a:solidFill>
                  <a:schemeClr val="dk1"/>
                </a:solidFill>
              </a:rPr>
              <a:t>. Adenocarcinoma de Reto com recidiva em anastomose- PO em 24.11.2016 </a:t>
            </a:r>
            <a:r>
              <a:rPr lang="pt-BR" sz="1400" b="1" err="1">
                <a:solidFill>
                  <a:schemeClr val="dk1"/>
                </a:solidFill>
              </a:rPr>
              <a:t>Retossigmoidectomia</a:t>
            </a:r>
            <a:r>
              <a:rPr lang="pt-BR" sz="1400" b="1">
                <a:solidFill>
                  <a:schemeClr val="dk1"/>
                </a:solidFill>
              </a:rPr>
              <a:t> - sem intercorrências. Cirrose hepática </a:t>
            </a:r>
            <a:r>
              <a:rPr lang="pt-BR" sz="1400" b="1" err="1">
                <a:solidFill>
                  <a:schemeClr val="dk1"/>
                </a:solidFill>
              </a:rPr>
              <a:t>Child</a:t>
            </a:r>
            <a:r>
              <a:rPr lang="pt-BR" sz="1400" b="1">
                <a:solidFill>
                  <a:schemeClr val="dk1"/>
                </a:solidFill>
              </a:rPr>
              <a:t> A com hipertensão portal (esplenomegalia e plaquetopenia) de provável etiologia alcoólica. Deixo novo pedido de  TP e plaquetas para colher na internação. Monitorar função renal e eletrólitos. Sem contraindicações ao procedimento proposto, porém com os riscos acima. Ver recomendações acima.</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Exame Anatomopatológico </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Peça(s)</a:t>
            </a:r>
            <a:endParaRPr sz="1400" b="1">
              <a:solidFill>
                <a:schemeClr val="dk1"/>
              </a:solidFill>
            </a:endParaRPr>
          </a:p>
          <a:p>
            <a:pPr marL="0" lvl="0" indent="0" algn="l" rtl="0">
              <a:spcBef>
                <a:spcPts val="0"/>
              </a:spcBef>
              <a:spcAft>
                <a:spcPts val="0"/>
              </a:spcAft>
              <a:buNone/>
            </a:pPr>
            <a:r>
              <a:rPr lang="pt-BR" sz="1400" b="1">
                <a:solidFill>
                  <a:schemeClr val="dk1"/>
                </a:solidFill>
              </a:rPr>
              <a:t>1. COLON - Colorretal</a:t>
            </a:r>
            <a:endParaRPr sz="1400" b="1">
              <a:solidFill>
                <a:schemeClr val="dk1"/>
              </a:solidFill>
            </a:endParaRPr>
          </a:p>
          <a:p>
            <a:pPr marL="0" lvl="0" indent="0" algn="l" rtl="0">
              <a:spcBef>
                <a:spcPts val="0"/>
              </a:spcBef>
              <a:spcAft>
                <a:spcPts val="0"/>
              </a:spcAft>
              <a:buNone/>
            </a:pPr>
            <a:r>
              <a:rPr lang="pt-BR" sz="1400" b="1">
                <a:solidFill>
                  <a:schemeClr val="dk1"/>
                </a:solidFill>
              </a:rPr>
              <a:t>2. RETO</a:t>
            </a:r>
            <a:endParaRPr sz="1400" b="1">
              <a:solidFill>
                <a:schemeClr val="dk1"/>
              </a:solidFill>
            </a:endParaRPr>
          </a:p>
          <a:p>
            <a:pPr marL="0" lvl="0" indent="0" algn="l" rtl="0">
              <a:spcBef>
                <a:spcPts val="0"/>
              </a:spcBef>
              <a:spcAft>
                <a:spcPts val="0"/>
              </a:spcAft>
              <a:buNone/>
            </a:pPr>
            <a:r>
              <a:rPr lang="pt-BR" sz="1400" b="1">
                <a:solidFill>
                  <a:schemeClr val="dk1"/>
                </a:solidFill>
              </a:rPr>
              <a:t>3. COLON - Abaixado (margem distal) </a:t>
            </a:r>
            <a:endParaRPr sz="1400" b="1">
              <a:solidFill>
                <a:schemeClr val="dk1"/>
              </a:solidFill>
            </a:endParaRPr>
          </a:p>
          <a:p>
            <a:pPr marL="0" lvl="0" indent="0" algn="l" rtl="0">
              <a:spcBef>
                <a:spcPts val="0"/>
              </a:spcBef>
              <a:spcAft>
                <a:spcPts val="0"/>
              </a:spcAft>
              <a:buNone/>
            </a:pPr>
            <a:r>
              <a:rPr lang="pt-BR" sz="1400" b="1">
                <a:solidFill>
                  <a:schemeClr val="dk1"/>
                </a:solidFill>
              </a:rPr>
              <a:t>Dados clínicos</a:t>
            </a:r>
            <a:endParaRPr sz="1400" b="1">
              <a:solidFill>
                <a:schemeClr val="dk1"/>
              </a:solidFill>
            </a:endParaRPr>
          </a:p>
          <a:p>
            <a:pPr marL="0" lvl="0" indent="0" algn="l" rtl="0">
              <a:spcBef>
                <a:spcPts val="0"/>
              </a:spcBef>
              <a:spcAft>
                <a:spcPts val="0"/>
              </a:spcAft>
              <a:buNone/>
            </a:pPr>
            <a:r>
              <a:rPr lang="pt-BR" sz="1400" b="1">
                <a:solidFill>
                  <a:schemeClr val="dk1"/>
                </a:solidFill>
              </a:rPr>
              <a:t>1. Adenocarcinoma de </a:t>
            </a:r>
            <a:r>
              <a:rPr lang="pt-BR" sz="1400" b="1" err="1">
                <a:solidFill>
                  <a:schemeClr val="dk1"/>
                </a:solidFill>
              </a:rPr>
              <a:t>retossigmoide</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Macroscopia</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1. Recebido segmento de intestino medindo 5,0 cm de comprimento e 2,3 cm de diâmetro médio e 0,2 cm de espessura média da parede. Externamente, é parcialmente revestido por serosa lisa, brilhante e acastanhada. À abertura, mucosa acastanhada, com perda de </a:t>
            </a:r>
            <a:r>
              <a:rPr lang="pt-BR" sz="1400" b="1" err="1">
                <a:solidFill>
                  <a:schemeClr val="dk1"/>
                </a:solidFill>
              </a:rPr>
              <a:t>pregueamento</a:t>
            </a:r>
            <a:r>
              <a:rPr lang="pt-BR" sz="1400" b="1">
                <a:solidFill>
                  <a:schemeClr val="dk1"/>
                </a:solidFill>
              </a:rPr>
              <a:t> sem lesões macroscópicas. Nota-se ainda outro segmento intestinal que mede 1,3 cm de comprimento e 1,7 cm de diâmetro, parcialmente recoberto por serosa acastanhada e granulosa, mucosa acastanhada e lisa, com fundo cego. No tecido adiposo, nota-se área firme e acastanhada. Ainda no tecido adiposo foram dissecadas 5 estruturas nodulares acastanhadas medindo entre 0,3 e 0,6 cm no maior eixo. Acompanha fragmento de tecido medindo em conjunto 4,8 x 3,5 x 1,2 cm de coloração castanha e consistência </a:t>
            </a:r>
            <a:r>
              <a:rPr lang="pt-BR" sz="1400" b="1" err="1">
                <a:solidFill>
                  <a:schemeClr val="dk1"/>
                </a:solidFill>
              </a:rPr>
              <a:t>fibroelástica</a:t>
            </a:r>
            <a:r>
              <a:rPr lang="pt-BR" sz="1400" b="1">
                <a:solidFill>
                  <a:schemeClr val="dk1"/>
                </a:solidFill>
              </a:rPr>
              <a:t>.</a:t>
            </a:r>
            <a:endParaRPr sz="1400" b="1">
              <a:solidFill>
                <a:schemeClr val="dk1"/>
              </a:solidFill>
            </a:endParaRPr>
          </a:p>
          <a:p>
            <a:pPr marL="0" lvl="0" indent="0" algn="l" rtl="0">
              <a:spcBef>
                <a:spcPts val="0"/>
              </a:spcBef>
              <a:spcAft>
                <a:spcPts val="0"/>
              </a:spcAft>
              <a:buNone/>
            </a:pPr>
            <a:r>
              <a:rPr lang="pt-BR" sz="1400" b="1">
                <a:solidFill>
                  <a:schemeClr val="dk1"/>
                </a:solidFill>
              </a:rPr>
              <a:t>Cortes representativos são submetidos a exame histológico.</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2. Recebido fragmento irregular de tecido medindo 2,2 x 1,2 x 0,8 cm, de coloração castanha, consistência elástica e aspecto viloso.</a:t>
            </a:r>
            <a:endParaRPr sz="1400" b="1">
              <a:solidFill>
                <a:schemeClr val="dk1"/>
              </a:solidFill>
            </a:endParaRPr>
          </a:p>
          <a:p>
            <a:pPr marL="0" lvl="0" indent="0" algn="l" rtl="0">
              <a:spcBef>
                <a:spcPts val="0"/>
              </a:spcBef>
              <a:spcAft>
                <a:spcPts val="0"/>
              </a:spcAft>
              <a:buNone/>
            </a:pPr>
            <a:r>
              <a:rPr lang="pt-BR" sz="1400" b="1">
                <a:solidFill>
                  <a:schemeClr val="dk1"/>
                </a:solidFill>
              </a:rPr>
              <a:t>Todo o material é submetido a exame histológico.</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3. Material recebido a fresco e imediatamente fixado em formalina tamponada, descrito a seguir:</a:t>
            </a:r>
            <a:endParaRPr sz="1400" b="1">
              <a:solidFill>
                <a:schemeClr val="dk1"/>
              </a:solidFill>
            </a:endParaRPr>
          </a:p>
          <a:p>
            <a:pPr marL="0" lvl="0" indent="0" algn="l" rtl="0">
              <a:spcBef>
                <a:spcPts val="0"/>
              </a:spcBef>
              <a:spcAft>
                <a:spcPts val="0"/>
              </a:spcAft>
              <a:buNone/>
            </a:pPr>
            <a:r>
              <a:rPr lang="pt-BR" sz="1400" b="1">
                <a:solidFill>
                  <a:schemeClr val="dk1"/>
                </a:solidFill>
              </a:rPr>
              <a:t>Recebido segmento de intestino grosso medindo 4,1 cm de comprimento, 1,8 cm de diâmetro médio e 0,3 cm de espessura média da parede. Externamente, é (parcialmente) revestido por serosa lisa, brilhante e acastanhada. À abertura, mucosa acastanhada, </a:t>
            </a:r>
            <a:r>
              <a:rPr lang="pt-BR" sz="1400" b="1" err="1">
                <a:solidFill>
                  <a:schemeClr val="dk1"/>
                </a:solidFill>
              </a:rPr>
              <a:t>normopregueada</a:t>
            </a:r>
            <a:r>
              <a:rPr lang="pt-BR" sz="1400" b="1">
                <a:solidFill>
                  <a:schemeClr val="dk1"/>
                </a:solidFill>
              </a:rPr>
              <a:t>, sem lesões macroscópicas. Do tecido adiposo </a:t>
            </a:r>
            <a:r>
              <a:rPr lang="pt-BR" sz="1400" b="1" err="1">
                <a:solidFill>
                  <a:schemeClr val="dk1"/>
                </a:solidFill>
              </a:rPr>
              <a:t>pericólico</a:t>
            </a:r>
            <a:r>
              <a:rPr lang="pt-BR" sz="1400" b="1">
                <a:solidFill>
                  <a:schemeClr val="dk1"/>
                </a:solidFill>
              </a:rPr>
              <a:t> são dissecadas múltiplas estruturas nodulares de coloração acastanhada e consistência </a:t>
            </a:r>
            <a:r>
              <a:rPr lang="pt-BR" sz="1400" b="1" err="1">
                <a:solidFill>
                  <a:schemeClr val="dk1"/>
                </a:solidFill>
              </a:rPr>
              <a:t>fibroelástica</a:t>
            </a:r>
            <a:r>
              <a:rPr lang="pt-BR" sz="1400" b="1">
                <a:solidFill>
                  <a:schemeClr val="dk1"/>
                </a:solidFill>
              </a:rPr>
              <a:t> medindo entre 0,3 e 0,8 cm no maior eixo. A margem designada "A" foi pintada em tinta nanquim azul e a margem designada "B" em tinta nanquim preta.</a:t>
            </a:r>
            <a:endParaRPr sz="1400" b="1">
              <a:solidFill>
                <a:schemeClr val="dk1"/>
              </a:solidFill>
            </a:endParaRPr>
          </a:p>
          <a:p>
            <a:pPr marL="0" lvl="0" indent="0" algn="l" rtl="0">
              <a:spcBef>
                <a:spcPts val="0"/>
              </a:spcBef>
              <a:spcAft>
                <a:spcPts val="0"/>
              </a:spcAft>
              <a:buNone/>
            </a:pPr>
            <a:r>
              <a:rPr lang="pt-BR" sz="1400" b="1">
                <a:solidFill>
                  <a:schemeClr val="dk1"/>
                </a:solidFill>
              </a:rPr>
              <a:t>Material representativo é submetido a exame histológico.</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   1                MG GRAMP                      1b1fr     </a:t>
            </a:r>
            <a:endParaRPr sz="1400" b="1">
              <a:solidFill>
                <a:schemeClr val="dk1"/>
              </a:solidFill>
            </a:endParaRPr>
          </a:p>
          <a:p>
            <a:pPr marL="0" lvl="0" indent="0" algn="l" rtl="0">
              <a:spcBef>
                <a:spcPts val="0"/>
              </a:spcBef>
              <a:spcAft>
                <a:spcPts val="0"/>
              </a:spcAft>
              <a:buNone/>
            </a:pPr>
            <a:r>
              <a:rPr lang="pt-BR" sz="1400" b="1">
                <a:solidFill>
                  <a:schemeClr val="dk1"/>
                </a:solidFill>
              </a:rPr>
              <a:t>   2                FUNDO CEGO                    1b1fr     </a:t>
            </a:r>
            <a:endParaRPr sz="1400" b="1">
              <a:solidFill>
                <a:schemeClr val="dk1"/>
              </a:solidFill>
            </a:endParaRPr>
          </a:p>
          <a:p>
            <a:pPr marL="0" lvl="0" indent="0" algn="l" rtl="0">
              <a:spcBef>
                <a:spcPts val="0"/>
              </a:spcBef>
              <a:spcAft>
                <a:spcPts val="0"/>
              </a:spcAft>
              <a:buNone/>
            </a:pPr>
            <a:r>
              <a:rPr lang="pt-BR" sz="1400" b="1">
                <a:solidFill>
                  <a:schemeClr val="dk1"/>
                </a:solidFill>
              </a:rPr>
              <a:t>   3                ANASTOMOSE                    1b1fr     </a:t>
            </a:r>
            <a:endParaRPr sz="1400" b="1">
              <a:solidFill>
                <a:schemeClr val="dk1"/>
              </a:solidFill>
            </a:endParaRPr>
          </a:p>
          <a:p>
            <a:pPr marL="0" lvl="0" indent="0" algn="l" rtl="0">
              <a:spcBef>
                <a:spcPts val="0"/>
              </a:spcBef>
              <a:spcAft>
                <a:spcPts val="0"/>
              </a:spcAft>
              <a:buNone/>
            </a:pPr>
            <a:r>
              <a:rPr lang="pt-BR" sz="1400" b="1">
                <a:solidFill>
                  <a:schemeClr val="dk1"/>
                </a:solidFill>
              </a:rPr>
              <a:t>   4                ANASTOMOSE                    1b1fr     </a:t>
            </a:r>
            <a:endParaRPr sz="1400" b="1">
              <a:solidFill>
                <a:schemeClr val="dk1"/>
              </a:solidFill>
            </a:endParaRPr>
          </a:p>
          <a:p>
            <a:pPr marL="0" lvl="0" indent="0" algn="l" rtl="0">
              <a:spcBef>
                <a:spcPts val="0"/>
              </a:spcBef>
              <a:spcAft>
                <a:spcPts val="0"/>
              </a:spcAft>
              <a:buNone/>
            </a:pPr>
            <a:r>
              <a:rPr lang="pt-BR" sz="1400" b="1">
                <a:solidFill>
                  <a:schemeClr val="dk1"/>
                </a:solidFill>
              </a:rPr>
              <a:t>   5                A FIRME TEC ADIP              1b1fr     </a:t>
            </a:r>
            <a:endParaRPr sz="1400" b="1">
              <a:solidFill>
                <a:schemeClr val="dk1"/>
              </a:solidFill>
            </a:endParaRPr>
          </a:p>
          <a:p>
            <a:pPr marL="0" lvl="0" indent="0" algn="l" rtl="0">
              <a:spcBef>
                <a:spcPts val="0"/>
              </a:spcBef>
              <a:spcAft>
                <a:spcPts val="0"/>
              </a:spcAft>
              <a:buNone/>
            </a:pPr>
            <a:r>
              <a:rPr lang="pt-BR" sz="1400" b="1">
                <a:solidFill>
                  <a:schemeClr val="dk1"/>
                </a:solidFill>
              </a:rPr>
              <a:t>   6                F ACOMP                       1b2fr     </a:t>
            </a:r>
            <a:endParaRPr sz="1400" b="1">
              <a:solidFill>
                <a:schemeClr val="dk1"/>
              </a:solidFill>
            </a:endParaRPr>
          </a:p>
          <a:p>
            <a:pPr marL="0" lvl="0" indent="0" algn="l" rtl="0">
              <a:spcBef>
                <a:spcPts val="0"/>
              </a:spcBef>
              <a:spcAft>
                <a:spcPts val="0"/>
              </a:spcAft>
              <a:buNone/>
            </a:pPr>
            <a:r>
              <a:rPr lang="pt-BR" sz="1400" b="1">
                <a:solidFill>
                  <a:schemeClr val="dk1"/>
                </a:solidFill>
              </a:rPr>
              <a:t>   7                F ACOMP                       1b2fr     </a:t>
            </a:r>
            <a:endParaRPr sz="1400" b="1">
              <a:solidFill>
                <a:schemeClr val="dk1"/>
              </a:solidFill>
            </a:endParaRPr>
          </a:p>
          <a:p>
            <a:pPr marL="0" lvl="0" indent="0" algn="l" rtl="0">
              <a:spcBef>
                <a:spcPts val="0"/>
              </a:spcBef>
              <a:spcAft>
                <a:spcPts val="0"/>
              </a:spcAft>
              <a:buNone/>
            </a:pPr>
            <a:r>
              <a:rPr lang="pt-BR" sz="1400" b="1">
                <a:solidFill>
                  <a:schemeClr val="dk1"/>
                </a:solidFill>
              </a:rPr>
              <a:t>   8                3LN ANASTOMOSE                1b3fr     </a:t>
            </a:r>
            <a:endParaRPr sz="1400" b="1">
              <a:solidFill>
                <a:schemeClr val="dk1"/>
              </a:solidFill>
            </a:endParaRPr>
          </a:p>
          <a:p>
            <a:pPr marL="0" lvl="0" indent="0" algn="l" rtl="0">
              <a:spcBef>
                <a:spcPts val="0"/>
              </a:spcBef>
              <a:spcAft>
                <a:spcPts val="0"/>
              </a:spcAft>
              <a:buNone/>
            </a:pPr>
            <a:r>
              <a:rPr lang="pt-BR" sz="1400" b="1">
                <a:solidFill>
                  <a:schemeClr val="dk1"/>
                </a:solidFill>
              </a:rPr>
              <a:t>   9                1LN ANASTOMOSE                1b2fr     </a:t>
            </a:r>
            <a:endParaRPr sz="1400" b="1">
              <a:solidFill>
                <a:schemeClr val="dk1"/>
              </a:solidFill>
            </a:endParaRPr>
          </a:p>
          <a:p>
            <a:pPr marL="0" lvl="0" indent="0" algn="l" rtl="0">
              <a:spcBef>
                <a:spcPts val="0"/>
              </a:spcBef>
              <a:spcAft>
                <a:spcPts val="0"/>
              </a:spcAft>
              <a:buNone/>
            </a:pPr>
            <a:r>
              <a:rPr lang="pt-BR" sz="1400" b="1">
                <a:solidFill>
                  <a:schemeClr val="dk1"/>
                </a:solidFill>
              </a:rPr>
              <a:t>   10               LN ANASTOMOSE                 1b3fr     </a:t>
            </a:r>
            <a:endParaRPr sz="1400" b="1">
              <a:solidFill>
                <a:schemeClr val="dk1"/>
              </a:solidFill>
            </a:endParaRPr>
          </a:p>
          <a:p>
            <a:pPr marL="0" lvl="0" indent="0" algn="l" rtl="0">
              <a:spcBef>
                <a:spcPts val="0"/>
              </a:spcBef>
              <a:spcAft>
                <a:spcPts val="0"/>
              </a:spcAft>
              <a:buNone/>
            </a:pPr>
            <a:r>
              <a:rPr lang="pt-BR" sz="1400" b="1">
                <a:solidFill>
                  <a:schemeClr val="dk1"/>
                </a:solidFill>
              </a:rPr>
              <a:t>   11               RETO ANASTOMOSE               1b5fr     </a:t>
            </a:r>
            <a:endParaRPr sz="1400" b="1">
              <a:solidFill>
                <a:schemeClr val="dk1"/>
              </a:solidFill>
            </a:endParaRPr>
          </a:p>
          <a:p>
            <a:pPr marL="0" lvl="0" indent="0" algn="l" rtl="0">
              <a:spcBef>
                <a:spcPts val="0"/>
              </a:spcBef>
              <a:spcAft>
                <a:spcPts val="0"/>
              </a:spcAft>
              <a:buNone/>
            </a:pPr>
            <a:r>
              <a:rPr lang="pt-BR" sz="1400" b="1">
                <a:solidFill>
                  <a:schemeClr val="dk1"/>
                </a:solidFill>
              </a:rPr>
              <a:t>   12               RETO                          1b3fr     </a:t>
            </a:r>
            <a:endParaRPr sz="1400" b="1">
              <a:solidFill>
                <a:schemeClr val="dk1"/>
              </a:solidFill>
            </a:endParaRPr>
          </a:p>
          <a:p>
            <a:pPr marL="0" lvl="0" indent="0" algn="l" rtl="0">
              <a:spcBef>
                <a:spcPts val="0"/>
              </a:spcBef>
              <a:spcAft>
                <a:spcPts val="0"/>
              </a:spcAft>
              <a:buNone/>
            </a:pPr>
            <a:r>
              <a:rPr lang="pt-BR" sz="1400" b="1">
                <a:solidFill>
                  <a:schemeClr val="dk1"/>
                </a:solidFill>
              </a:rPr>
              <a:t>   13               MG A E MG B                   1b2fr     </a:t>
            </a:r>
            <a:endParaRPr sz="1400" b="1">
              <a:solidFill>
                <a:schemeClr val="dk1"/>
              </a:solidFill>
            </a:endParaRPr>
          </a:p>
          <a:p>
            <a:pPr marL="0" lvl="0" indent="0" algn="l" rtl="0">
              <a:spcBef>
                <a:spcPts val="0"/>
              </a:spcBef>
              <a:spcAft>
                <a:spcPts val="0"/>
              </a:spcAft>
              <a:buNone/>
            </a:pPr>
            <a:r>
              <a:rPr lang="pt-BR" sz="1400" b="1">
                <a:solidFill>
                  <a:schemeClr val="dk1"/>
                </a:solidFill>
              </a:rPr>
              <a:t>   14               MG A E MG B                   1b2fr     </a:t>
            </a:r>
            <a:endParaRPr sz="1400" b="1">
              <a:solidFill>
                <a:schemeClr val="dk1"/>
              </a:solidFill>
            </a:endParaRPr>
          </a:p>
          <a:p>
            <a:pPr marL="0" lvl="0" indent="0" algn="l" rtl="0">
              <a:spcBef>
                <a:spcPts val="0"/>
              </a:spcBef>
              <a:spcAft>
                <a:spcPts val="0"/>
              </a:spcAft>
              <a:buNone/>
            </a:pPr>
            <a:r>
              <a:rPr lang="pt-BR" sz="1400" b="1">
                <a:solidFill>
                  <a:schemeClr val="dk1"/>
                </a:solidFill>
              </a:rPr>
              <a:t>   15               6LN C ABAIX                   1b6fr     </a:t>
            </a:r>
            <a:endParaRPr sz="1400" b="1">
              <a:solidFill>
                <a:schemeClr val="dk1"/>
              </a:solidFill>
            </a:endParaRPr>
          </a:p>
          <a:p>
            <a:pPr marL="0" lvl="0" indent="0" algn="l" rtl="0">
              <a:spcBef>
                <a:spcPts val="0"/>
              </a:spcBef>
              <a:spcAft>
                <a:spcPts val="0"/>
              </a:spcAft>
              <a:buNone/>
            </a:pPr>
            <a:r>
              <a:rPr lang="pt-BR" sz="1400" b="1">
                <a:solidFill>
                  <a:schemeClr val="dk1"/>
                </a:solidFill>
              </a:rPr>
              <a:t>   16               5LN C ABAIX                   1b5fr     </a:t>
            </a:r>
            <a:endParaRPr sz="1400" b="1">
              <a:solidFill>
                <a:schemeClr val="dk1"/>
              </a:solidFill>
            </a:endParaRPr>
          </a:p>
          <a:p>
            <a:pPr marL="0" lvl="0" indent="0" algn="l" rtl="0">
              <a:spcBef>
                <a:spcPts val="0"/>
              </a:spcBef>
              <a:spcAft>
                <a:spcPts val="0"/>
              </a:spcAft>
              <a:buNone/>
            </a:pPr>
            <a:r>
              <a:rPr lang="pt-BR" sz="1400" b="1">
                <a:solidFill>
                  <a:schemeClr val="dk1"/>
                </a:solidFill>
              </a:rPr>
              <a:t>   17               1LN C ABAIX                   1b1fr     </a:t>
            </a:r>
            <a:endParaRPr sz="1400" b="1">
              <a:solidFill>
                <a:schemeClr val="dk1"/>
              </a:solidFill>
            </a:endParaRPr>
          </a:p>
          <a:p>
            <a:pPr marL="0" lvl="0" indent="0" algn="l" rtl="0">
              <a:spcBef>
                <a:spcPts val="0"/>
              </a:spcBef>
              <a:spcAft>
                <a:spcPts val="0"/>
              </a:spcAft>
              <a:buNone/>
            </a:pPr>
            <a:r>
              <a:rPr lang="pt-BR" sz="1400" b="1">
                <a:solidFill>
                  <a:schemeClr val="dk1"/>
                </a:solidFill>
              </a:rPr>
              <a:t>   18               1LN C ABAIX                   1b3fr     </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 </a:t>
            </a:r>
            <a:endParaRPr sz="1400" b="1">
              <a:solidFill>
                <a:schemeClr val="dk1"/>
              </a:solidFill>
            </a:endParaRPr>
          </a:p>
          <a:p>
            <a:pPr marL="0" lvl="0" indent="0" algn="l" rtl="0">
              <a:spcBef>
                <a:spcPts val="0"/>
              </a:spcBef>
              <a:spcAft>
                <a:spcPts val="0"/>
              </a:spcAft>
              <a:buNone/>
            </a:pPr>
            <a:r>
              <a:rPr lang="pt-BR" sz="1400" b="1">
                <a:solidFill>
                  <a:schemeClr val="dk1"/>
                </a:solidFill>
              </a:rPr>
              <a:t>Conclusão</a:t>
            </a:r>
            <a:endParaRPr sz="1400" b="1">
              <a:solidFill>
                <a:schemeClr val="dk1"/>
              </a:solidFill>
            </a:endParaRPr>
          </a:p>
          <a:p>
            <a:pPr marL="0" lvl="0" indent="0" algn="l" rtl="0">
              <a:spcBef>
                <a:spcPts val="0"/>
              </a:spcBef>
              <a:spcAft>
                <a:spcPts val="0"/>
              </a:spcAft>
              <a:buNone/>
            </a:pPr>
            <a:r>
              <a:rPr lang="pt-BR" sz="1400" b="1">
                <a:solidFill>
                  <a:schemeClr val="dk1"/>
                </a:solidFill>
              </a:rPr>
              <a:t>1. Produto de ressecção de anastomose colorretal:</a:t>
            </a:r>
            <a:endParaRPr sz="1400" b="1">
              <a:solidFill>
                <a:schemeClr val="dk1"/>
              </a:solidFill>
            </a:endParaRPr>
          </a:p>
          <a:p>
            <a:pPr marL="0" lvl="0" indent="0" algn="l" rtl="0">
              <a:spcBef>
                <a:spcPts val="0"/>
              </a:spcBef>
              <a:spcAft>
                <a:spcPts val="0"/>
              </a:spcAft>
              <a:buNone/>
            </a:pPr>
            <a:r>
              <a:rPr lang="pt-BR" sz="1400" b="1">
                <a:solidFill>
                  <a:schemeClr val="dk1"/>
                </a:solidFill>
              </a:rPr>
              <a:t>- ANASTOMOSE COLÔNICA COM GRANULOMAS DE CORPO ESTRANHO EM PAREDE, SEM EVIDÊNCIAS DE NEOPLASIA</a:t>
            </a:r>
            <a:endParaRPr sz="1400" b="1">
              <a:solidFill>
                <a:schemeClr val="dk1"/>
              </a:solidFill>
            </a:endParaRPr>
          </a:p>
          <a:p>
            <a:pPr marL="0" lvl="0" indent="0" algn="l" rtl="0">
              <a:spcBef>
                <a:spcPts val="0"/>
              </a:spcBef>
              <a:spcAft>
                <a:spcPts val="0"/>
              </a:spcAft>
              <a:buNone/>
            </a:pPr>
            <a:r>
              <a:rPr lang="pt-BR" sz="1400" b="1">
                <a:solidFill>
                  <a:schemeClr val="dk1"/>
                </a:solidFill>
              </a:rPr>
              <a:t>- LINFONODOS SEM EVIDÊNCIAS DE NEOPLASIA (00/08)</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2. Lesão de reto:</a:t>
            </a:r>
            <a:endParaRPr sz="1400" b="1">
              <a:solidFill>
                <a:schemeClr val="dk1"/>
              </a:solidFill>
            </a:endParaRPr>
          </a:p>
          <a:p>
            <a:pPr marL="0" lvl="0" indent="0" algn="l" rtl="0">
              <a:spcBef>
                <a:spcPts val="0"/>
              </a:spcBef>
              <a:spcAft>
                <a:spcPts val="0"/>
              </a:spcAft>
              <a:buNone/>
            </a:pPr>
            <a:r>
              <a:rPr lang="pt-BR" sz="1400" b="1">
                <a:solidFill>
                  <a:schemeClr val="dk1"/>
                </a:solidFill>
              </a:rPr>
              <a:t>- ADENOCARCINOMA MODERADAMENTE DIFERENCIADO, INVASIVO</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3. Produto de abaixamento de cólon:</a:t>
            </a:r>
            <a:endParaRPr sz="1400" b="1">
              <a:solidFill>
                <a:schemeClr val="dk1"/>
              </a:solidFill>
            </a:endParaRPr>
          </a:p>
          <a:p>
            <a:pPr marL="0" lvl="0" indent="0" algn="l" rtl="0">
              <a:spcBef>
                <a:spcPts val="0"/>
              </a:spcBef>
              <a:spcAft>
                <a:spcPts val="0"/>
              </a:spcAft>
              <a:buNone/>
            </a:pPr>
            <a:r>
              <a:rPr lang="pt-BR" sz="1400" b="1">
                <a:solidFill>
                  <a:schemeClr val="dk1"/>
                </a:solidFill>
              </a:rPr>
              <a:t>- SEGMENTO COLÔNICO SEM EVIDÊNCIAS DE NEOPLASIA</a:t>
            </a:r>
            <a:endParaRPr sz="1400" b="1">
              <a:solidFill>
                <a:schemeClr val="dk1"/>
              </a:solidFill>
            </a:endParaRPr>
          </a:p>
          <a:p>
            <a:pPr marL="0" lvl="0" indent="0" algn="l" rtl="0">
              <a:spcBef>
                <a:spcPts val="0"/>
              </a:spcBef>
              <a:spcAft>
                <a:spcPts val="0"/>
              </a:spcAft>
              <a:buNone/>
            </a:pPr>
            <a:r>
              <a:rPr lang="pt-BR" sz="1400" b="1">
                <a:solidFill>
                  <a:schemeClr val="dk1"/>
                </a:solidFill>
              </a:rPr>
              <a:t>- LINFONODOS SEM EVIDÊNCIAS DE NEOPLASIA (00/10)</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Clr>
                <a:schemeClr val="dk1"/>
              </a:buClr>
              <a:buSzPts val="1100"/>
              <a:buFont typeface="Arial"/>
              <a:buNone/>
            </a:pPr>
            <a:endParaRPr sz="1400" b="1">
              <a:solidFill>
                <a:schemeClr val="dk1"/>
              </a:solidFill>
            </a:endParaRPr>
          </a:p>
          <a:p>
            <a:pPr marL="0" lvl="0" indent="0" algn="l" rtl="0">
              <a:spcBef>
                <a:spcPts val="0"/>
              </a:spcBef>
              <a:spcAft>
                <a:spcPts val="0"/>
              </a:spcAft>
              <a:buClr>
                <a:schemeClr val="dk1"/>
              </a:buClr>
              <a:buSzPts val="1100"/>
              <a:buFont typeface="Arial"/>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pt-BR" sz="1400" b="1">
                <a:solidFill>
                  <a:schemeClr val="dk1"/>
                </a:solidFill>
              </a:rPr>
              <a:t>Exame Anatomopatológico 25/11/2016</a:t>
            </a:r>
            <a:endParaRPr sz="1400" b="1">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Peça(s)</a:t>
            </a:r>
            <a:endParaRPr sz="1400">
              <a:solidFill>
                <a:schemeClr val="dk1"/>
              </a:solidFill>
            </a:endParaRPr>
          </a:p>
          <a:p>
            <a:pPr marL="0" lvl="0" indent="0" algn="l" rtl="0">
              <a:spcBef>
                <a:spcPts val="0"/>
              </a:spcBef>
              <a:spcAft>
                <a:spcPts val="0"/>
              </a:spcAft>
              <a:buNone/>
            </a:pPr>
            <a:r>
              <a:rPr lang="pt-BR" sz="1400">
                <a:solidFill>
                  <a:schemeClr val="dk1"/>
                </a:solidFill>
              </a:rPr>
              <a:t>1. RETOSSIGMOIDE</a:t>
            </a:r>
            <a:endParaRPr sz="1400">
              <a:solidFill>
                <a:schemeClr val="dk1"/>
              </a:solidFill>
            </a:endParaRPr>
          </a:p>
          <a:p>
            <a:pPr marL="0" lvl="0" indent="0" algn="l" rtl="0">
              <a:spcBef>
                <a:spcPts val="0"/>
              </a:spcBef>
              <a:spcAft>
                <a:spcPts val="0"/>
              </a:spcAft>
              <a:buNone/>
            </a:pPr>
            <a:r>
              <a:rPr lang="pt-BR" sz="1400">
                <a:solidFill>
                  <a:schemeClr val="dk1"/>
                </a:solidFill>
              </a:rPr>
              <a:t>2. RETOSSIGMOIDE - Grampeamento distal </a:t>
            </a:r>
            <a:endParaRPr sz="1400">
              <a:solidFill>
                <a:schemeClr val="dk1"/>
              </a:solidFill>
            </a:endParaRPr>
          </a:p>
          <a:p>
            <a:pPr marL="0" lvl="0" indent="0" algn="l" rtl="0">
              <a:spcBef>
                <a:spcPts val="0"/>
              </a:spcBef>
              <a:spcAft>
                <a:spcPts val="0"/>
              </a:spcAft>
              <a:buNone/>
            </a:pPr>
            <a:r>
              <a:rPr lang="pt-BR" sz="1400">
                <a:solidFill>
                  <a:schemeClr val="dk1"/>
                </a:solidFill>
              </a:rPr>
              <a:t>Dados clínicos</a:t>
            </a:r>
            <a:endParaRPr sz="1400">
              <a:solidFill>
                <a:schemeClr val="dk1"/>
              </a:solidFill>
            </a:endParaRPr>
          </a:p>
          <a:p>
            <a:pPr marL="0" lvl="0" indent="0" algn="l" rtl="0">
              <a:spcBef>
                <a:spcPts val="0"/>
              </a:spcBef>
              <a:spcAft>
                <a:spcPts val="0"/>
              </a:spcAft>
              <a:buNone/>
            </a:pPr>
            <a:r>
              <a:rPr lang="pt-BR" sz="1400">
                <a:solidFill>
                  <a:schemeClr val="dk1"/>
                </a:solidFill>
              </a:rPr>
              <a:t>1. Antecedente de adenocarcinoma de reto submetido a QT+RT neoadjuvante.</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Macroscopia</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1. Material recebido a fresco submetido a coleta de </a:t>
            </a:r>
            <a:r>
              <a:rPr lang="pt-BR" sz="1400" err="1">
                <a:solidFill>
                  <a:schemeClr val="dk1"/>
                </a:solidFill>
              </a:rPr>
              <a:t>biobanco</a:t>
            </a:r>
            <a:r>
              <a:rPr lang="pt-BR" sz="1400">
                <a:solidFill>
                  <a:schemeClr val="dk1"/>
                </a:solidFill>
              </a:rPr>
              <a:t>, descrito a seguir:</a:t>
            </a:r>
            <a:endParaRPr sz="1400">
              <a:solidFill>
                <a:schemeClr val="dk1"/>
              </a:solidFill>
            </a:endParaRPr>
          </a:p>
          <a:p>
            <a:pPr marL="0" lvl="0" indent="0" algn="l" rtl="0">
              <a:spcBef>
                <a:spcPts val="0"/>
              </a:spcBef>
              <a:spcAft>
                <a:spcPts val="0"/>
              </a:spcAft>
              <a:buNone/>
            </a:pPr>
            <a:r>
              <a:rPr lang="pt-BR" sz="1400">
                <a:solidFill>
                  <a:schemeClr val="dk1"/>
                </a:solidFill>
              </a:rPr>
              <a:t>Recebido </a:t>
            </a:r>
            <a:r>
              <a:rPr lang="pt-BR" sz="1400" err="1">
                <a:solidFill>
                  <a:schemeClr val="dk1"/>
                </a:solidFill>
              </a:rPr>
              <a:t>retossigmoide</a:t>
            </a:r>
            <a:r>
              <a:rPr lang="pt-BR" sz="1400">
                <a:solidFill>
                  <a:schemeClr val="dk1"/>
                </a:solidFill>
              </a:rPr>
              <a:t> previamente aberto medindo 28,0 cm de comprimento, 4,7 cm de perímetro médio e 0,2 cm de espessura média da parede. Externamente, é parcialmente revestido por serosa lisa, brilhante e acastanhada. O mesorreto encontra-se  quase completo. À abertura, identifica-se lesão </a:t>
            </a:r>
            <a:r>
              <a:rPr lang="pt-BR" sz="1400" err="1">
                <a:solidFill>
                  <a:schemeClr val="dk1"/>
                </a:solidFill>
              </a:rPr>
              <a:t>úlcero-infiltrativa</a:t>
            </a:r>
            <a:r>
              <a:rPr lang="pt-BR" sz="1400">
                <a:solidFill>
                  <a:schemeClr val="dk1"/>
                </a:solidFill>
              </a:rPr>
              <a:t>, mede 2,0 x 1,8 cm e dista 23,0 cm da margem proximal e </a:t>
            </a:r>
            <a:r>
              <a:rPr lang="pt-BR" sz="1400">
                <a:solidFill>
                  <a:schemeClr val="dk1"/>
                </a:solidFill>
                <a:highlight>
                  <a:schemeClr val="accent4"/>
                </a:highlight>
              </a:rPr>
              <a:t>1,6 cm da extremidade distal</a:t>
            </a:r>
            <a:r>
              <a:rPr lang="pt-BR" sz="1400">
                <a:solidFill>
                  <a:schemeClr val="dk1"/>
                </a:solidFill>
              </a:rPr>
              <a:t>.  Aos cortes, lesão esbranquiçada, infiltrando macroscopicamente até camada muscular, com espessura máxima de 1,2 cm, distando 3,0 cm da margem radial. O restante da mucosa é de coloração acastanhada, </a:t>
            </a:r>
            <a:r>
              <a:rPr lang="pt-BR" sz="1400" err="1">
                <a:solidFill>
                  <a:schemeClr val="dk1"/>
                </a:solidFill>
              </a:rPr>
              <a:t>normopregueada</a:t>
            </a:r>
            <a:r>
              <a:rPr lang="pt-BR" sz="1400">
                <a:solidFill>
                  <a:schemeClr val="dk1"/>
                </a:solidFill>
              </a:rPr>
              <a:t>, sem lesões macroscópicas. Da gordura </a:t>
            </a:r>
            <a:r>
              <a:rPr lang="pt-BR" sz="1400" err="1">
                <a:solidFill>
                  <a:schemeClr val="dk1"/>
                </a:solidFill>
              </a:rPr>
              <a:t>pericólica</a:t>
            </a:r>
            <a:r>
              <a:rPr lang="pt-BR" sz="1400">
                <a:solidFill>
                  <a:schemeClr val="dk1"/>
                </a:solidFill>
              </a:rPr>
              <a:t> foram dissecadas 15 estruturas nodulares de coloração acastanhada e consistência </a:t>
            </a:r>
            <a:r>
              <a:rPr lang="pt-BR" sz="1400" err="1">
                <a:solidFill>
                  <a:schemeClr val="dk1"/>
                </a:solidFill>
              </a:rPr>
              <a:t>fibroelástica</a:t>
            </a:r>
            <a:r>
              <a:rPr lang="pt-BR" sz="1400">
                <a:solidFill>
                  <a:schemeClr val="dk1"/>
                </a:solidFill>
              </a:rPr>
              <a:t> medindo entre 0,3 e 0,9 cm no maior eixo, as quais são incluídas em sua totalidade para análise histológica. A margem proximal foi pintada em tinta nanquim azul, a margem distal em verde e a margem radial (mesorreto) em preto. Material representativo é submetido a exame histológico.</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2. Material recebido fixado em formalina tamponada, descrito a seguir:</a:t>
            </a:r>
            <a:endParaRPr sz="1400">
              <a:solidFill>
                <a:schemeClr val="dk1"/>
              </a:solidFill>
            </a:endParaRPr>
          </a:p>
          <a:p>
            <a:pPr marL="0" lvl="0" indent="0" algn="l" rtl="0">
              <a:spcBef>
                <a:spcPts val="0"/>
              </a:spcBef>
              <a:spcAft>
                <a:spcPts val="0"/>
              </a:spcAft>
              <a:buNone/>
            </a:pPr>
            <a:r>
              <a:rPr lang="pt-BR" sz="1400">
                <a:solidFill>
                  <a:schemeClr val="dk1"/>
                </a:solidFill>
              </a:rPr>
              <a:t>Segmento anelar visceral, grampeada e outra revestida por mucosa castanha e macia. Mede 1,8­ cm diâmetro. Todo o material é submetido a exame histológico.</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   1                MG PROX/EXT DISTA             1b2fr     </a:t>
            </a:r>
            <a:endParaRPr sz="1400">
              <a:solidFill>
                <a:schemeClr val="dk1"/>
              </a:solidFill>
            </a:endParaRPr>
          </a:p>
          <a:p>
            <a:pPr marL="0" lvl="0" indent="0" algn="l" rtl="0">
              <a:spcBef>
                <a:spcPts val="0"/>
              </a:spcBef>
              <a:spcAft>
                <a:spcPts val="0"/>
              </a:spcAft>
              <a:buNone/>
            </a:pPr>
            <a:r>
              <a:rPr lang="pt-BR" sz="1400">
                <a:solidFill>
                  <a:schemeClr val="dk1"/>
                </a:solidFill>
              </a:rPr>
              <a:t>   2                LESAO                         1b1fr     </a:t>
            </a:r>
            <a:endParaRPr sz="1400">
              <a:solidFill>
                <a:schemeClr val="dk1"/>
              </a:solidFill>
            </a:endParaRPr>
          </a:p>
          <a:p>
            <a:pPr marL="0" lvl="0" indent="0" algn="l" rtl="0">
              <a:spcBef>
                <a:spcPts val="0"/>
              </a:spcBef>
              <a:spcAft>
                <a:spcPts val="0"/>
              </a:spcAft>
              <a:buNone/>
            </a:pPr>
            <a:r>
              <a:rPr lang="pt-BR" sz="1400">
                <a:solidFill>
                  <a:schemeClr val="dk1"/>
                </a:solidFill>
              </a:rPr>
              <a:t>   3                LESAO                         1b1fr     </a:t>
            </a:r>
            <a:endParaRPr sz="1400">
              <a:solidFill>
                <a:schemeClr val="dk1"/>
              </a:solidFill>
            </a:endParaRPr>
          </a:p>
          <a:p>
            <a:pPr marL="0" lvl="0" indent="0" algn="l" rtl="0">
              <a:spcBef>
                <a:spcPts val="0"/>
              </a:spcBef>
              <a:spcAft>
                <a:spcPts val="0"/>
              </a:spcAft>
              <a:buNone/>
            </a:pPr>
            <a:r>
              <a:rPr lang="pt-BR" sz="1400">
                <a:solidFill>
                  <a:schemeClr val="dk1"/>
                </a:solidFill>
              </a:rPr>
              <a:t>   4                LESAO                         1b1fr     </a:t>
            </a:r>
            <a:endParaRPr sz="1400">
              <a:solidFill>
                <a:schemeClr val="dk1"/>
              </a:solidFill>
            </a:endParaRPr>
          </a:p>
          <a:p>
            <a:pPr marL="0" lvl="0" indent="0" algn="l" rtl="0">
              <a:spcBef>
                <a:spcPts val="0"/>
              </a:spcBef>
              <a:spcAft>
                <a:spcPts val="0"/>
              </a:spcAft>
              <a:buNone/>
            </a:pPr>
            <a:r>
              <a:rPr lang="pt-BR" sz="1400">
                <a:solidFill>
                  <a:schemeClr val="dk1"/>
                </a:solidFill>
              </a:rPr>
              <a:t>   5                LESAO                         1b1fr     </a:t>
            </a:r>
            <a:endParaRPr sz="1400">
              <a:solidFill>
                <a:schemeClr val="dk1"/>
              </a:solidFill>
            </a:endParaRPr>
          </a:p>
          <a:p>
            <a:pPr marL="0" lvl="0" indent="0" algn="l" rtl="0">
              <a:spcBef>
                <a:spcPts val="0"/>
              </a:spcBef>
              <a:spcAft>
                <a:spcPts val="0"/>
              </a:spcAft>
              <a:buNone/>
            </a:pPr>
            <a:r>
              <a:rPr lang="pt-BR" sz="1400">
                <a:solidFill>
                  <a:schemeClr val="dk1"/>
                </a:solidFill>
              </a:rPr>
              <a:t>   6                LESAO                         1b1fr     </a:t>
            </a:r>
            <a:endParaRPr sz="1400">
              <a:solidFill>
                <a:schemeClr val="dk1"/>
              </a:solidFill>
            </a:endParaRPr>
          </a:p>
          <a:p>
            <a:pPr marL="0" lvl="0" indent="0" algn="l" rtl="0">
              <a:spcBef>
                <a:spcPts val="0"/>
              </a:spcBef>
              <a:spcAft>
                <a:spcPts val="0"/>
              </a:spcAft>
              <a:buNone/>
            </a:pPr>
            <a:r>
              <a:rPr lang="pt-BR" sz="1400">
                <a:solidFill>
                  <a:schemeClr val="dk1"/>
                </a:solidFill>
              </a:rPr>
              <a:t>   7                LESAO                         1b1fr     </a:t>
            </a:r>
            <a:endParaRPr sz="1400">
              <a:solidFill>
                <a:schemeClr val="dk1"/>
              </a:solidFill>
            </a:endParaRPr>
          </a:p>
          <a:p>
            <a:pPr marL="0" lvl="0" indent="0" algn="l" rtl="0">
              <a:spcBef>
                <a:spcPts val="0"/>
              </a:spcBef>
              <a:spcAft>
                <a:spcPts val="0"/>
              </a:spcAft>
              <a:buNone/>
            </a:pPr>
            <a:r>
              <a:rPr lang="pt-BR" sz="1400">
                <a:solidFill>
                  <a:schemeClr val="dk1"/>
                </a:solidFill>
              </a:rPr>
              <a:t>   8                LESAO                         1b1fr     </a:t>
            </a:r>
            <a:endParaRPr sz="1400">
              <a:solidFill>
                <a:schemeClr val="dk1"/>
              </a:solidFill>
            </a:endParaRPr>
          </a:p>
          <a:p>
            <a:pPr marL="0" lvl="0" indent="0" algn="l" rtl="0">
              <a:spcBef>
                <a:spcPts val="0"/>
              </a:spcBef>
              <a:spcAft>
                <a:spcPts val="0"/>
              </a:spcAft>
              <a:buNone/>
            </a:pPr>
            <a:r>
              <a:rPr lang="pt-BR" sz="1400">
                <a:solidFill>
                  <a:schemeClr val="dk1"/>
                </a:solidFill>
              </a:rPr>
              <a:t>   9                MG RAD                        1b1fr     </a:t>
            </a:r>
            <a:endParaRPr sz="1400">
              <a:solidFill>
                <a:schemeClr val="dk1"/>
              </a:solidFill>
            </a:endParaRPr>
          </a:p>
          <a:p>
            <a:pPr marL="0" lvl="0" indent="0" algn="l" rtl="0">
              <a:spcBef>
                <a:spcPts val="0"/>
              </a:spcBef>
              <a:spcAft>
                <a:spcPts val="0"/>
              </a:spcAft>
              <a:buNone/>
            </a:pPr>
            <a:r>
              <a:rPr lang="pt-BR" sz="1400">
                <a:solidFill>
                  <a:schemeClr val="dk1"/>
                </a:solidFill>
              </a:rPr>
              <a:t>   10               MG DISTAL                     1b3fr     </a:t>
            </a:r>
            <a:endParaRPr sz="1400">
              <a:solidFill>
                <a:schemeClr val="dk1"/>
              </a:solidFill>
            </a:endParaRPr>
          </a:p>
          <a:p>
            <a:pPr marL="0" lvl="0" indent="0" algn="l" rtl="0">
              <a:spcBef>
                <a:spcPts val="0"/>
              </a:spcBef>
              <a:spcAft>
                <a:spcPts val="0"/>
              </a:spcAft>
              <a:buNone/>
            </a:pPr>
            <a:r>
              <a:rPr lang="pt-BR" sz="1400">
                <a:solidFill>
                  <a:schemeClr val="dk1"/>
                </a:solidFill>
              </a:rPr>
              <a:t>   11               MG DISTAL                     1b3fr     </a:t>
            </a:r>
            <a:endParaRPr sz="1400">
              <a:solidFill>
                <a:schemeClr val="dk1"/>
              </a:solidFill>
            </a:endParaRPr>
          </a:p>
          <a:p>
            <a:pPr marL="0" lvl="0" indent="0" algn="l" rtl="0">
              <a:spcBef>
                <a:spcPts val="0"/>
              </a:spcBef>
              <a:spcAft>
                <a:spcPts val="0"/>
              </a:spcAft>
              <a:buNone/>
            </a:pPr>
            <a:r>
              <a:rPr lang="pt-BR" sz="1400">
                <a:solidFill>
                  <a:schemeClr val="dk1"/>
                </a:solidFill>
              </a:rPr>
              <a:t>   12               MG DISTAL                     1b3fr     </a:t>
            </a:r>
            <a:endParaRPr sz="1400">
              <a:solidFill>
                <a:schemeClr val="dk1"/>
              </a:solidFill>
            </a:endParaRPr>
          </a:p>
          <a:p>
            <a:pPr marL="0" lvl="0" indent="0" algn="l" rtl="0">
              <a:spcBef>
                <a:spcPts val="0"/>
              </a:spcBef>
              <a:spcAft>
                <a:spcPts val="0"/>
              </a:spcAft>
              <a:buNone/>
            </a:pPr>
            <a:r>
              <a:rPr lang="pt-BR" sz="1400">
                <a:solidFill>
                  <a:schemeClr val="dk1"/>
                </a:solidFill>
              </a:rPr>
              <a:t>   13               LNS                           1b4fr     </a:t>
            </a:r>
            <a:endParaRPr sz="1400">
              <a:solidFill>
                <a:schemeClr val="dk1"/>
              </a:solidFill>
            </a:endParaRPr>
          </a:p>
          <a:p>
            <a:pPr marL="0" lvl="0" indent="0" algn="l" rtl="0">
              <a:spcBef>
                <a:spcPts val="0"/>
              </a:spcBef>
              <a:spcAft>
                <a:spcPts val="0"/>
              </a:spcAft>
              <a:buNone/>
            </a:pPr>
            <a:r>
              <a:rPr lang="pt-BR" sz="1400">
                <a:solidFill>
                  <a:schemeClr val="dk1"/>
                </a:solidFill>
              </a:rPr>
              <a:t>   14               LNS                           1b4fr     </a:t>
            </a:r>
            <a:endParaRPr sz="1400">
              <a:solidFill>
                <a:schemeClr val="dk1"/>
              </a:solidFill>
            </a:endParaRPr>
          </a:p>
          <a:p>
            <a:pPr marL="0" lvl="0" indent="0" algn="l" rtl="0">
              <a:spcBef>
                <a:spcPts val="0"/>
              </a:spcBef>
              <a:spcAft>
                <a:spcPts val="0"/>
              </a:spcAft>
              <a:buNone/>
            </a:pPr>
            <a:r>
              <a:rPr lang="pt-BR" sz="1400">
                <a:solidFill>
                  <a:schemeClr val="dk1"/>
                </a:solidFill>
              </a:rPr>
              <a:t>   15               1 LN                          1b2fr     </a:t>
            </a:r>
            <a:endParaRPr sz="1400">
              <a:solidFill>
                <a:schemeClr val="dk1"/>
              </a:solidFill>
            </a:endParaRPr>
          </a:p>
          <a:p>
            <a:pPr marL="0" lvl="0" indent="0" algn="l" rtl="0">
              <a:spcBef>
                <a:spcPts val="0"/>
              </a:spcBef>
              <a:spcAft>
                <a:spcPts val="0"/>
              </a:spcAft>
              <a:buNone/>
            </a:pPr>
            <a:r>
              <a:rPr lang="pt-BR" sz="1400">
                <a:solidFill>
                  <a:schemeClr val="dk1"/>
                </a:solidFill>
              </a:rPr>
              <a:t>   16               1 LN                          1b2fr     </a:t>
            </a:r>
            <a:endParaRPr sz="1400">
              <a:solidFill>
                <a:schemeClr val="dk1"/>
              </a:solidFill>
            </a:endParaRPr>
          </a:p>
          <a:p>
            <a:pPr marL="0" lvl="0" indent="0" algn="l" rtl="0">
              <a:spcBef>
                <a:spcPts val="0"/>
              </a:spcBef>
              <a:spcAft>
                <a:spcPts val="0"/>
              </a:spcAft>
              <a:buNone/>
            </a:pPr>
            <a:r>
              <a:rPr lang="pt-BR" sz="1400">
                <a:solidFill>
                  <a:schemeClr val="dk1"/>
                </a:solidFill>
              </a:rPr>
              <a:t>   17               1 LN                          1b2fr     </a:t>
            </a:r>
            <a:endParaRPr sz="1400">
              <a:solidFill>
                <a:schemeClr val="dk1"/>
              </a:solidFill>
            </a:endParaRPr>
          </a:p>
          <a:p>
            <a:pPr marL="0" lvl="0" indent="0" algn="l" rtl="0">
              <a:spcBef>
                <a:spcPts val="0"/>
              </a:spcBef>
              <a:spcAft>
                <a:spcPts val="0"/>
              </a:spcAft>
              <a:buNone/>
            </a:pPr>
            <a:r>
              <a:rPr lang="pt-BR" sz="1400">
                <a:solidFill>
                  <a:schemeClr val="dk1"/>
                </a:solidFill>
              </a:rPr>
              <a:t>   18               1 LN                          1b2fr     </a:t>
            </a:r>
            <a:endParaRPr sz="1400">
              <a:solidFill>
                <a:schemeClr val="dk1"/>
              </a:solidFill>
            </a:endParaRPr>
          </a:p>
          <a:p>
            <a:pPr marL="0" lvl="0" indent="0" algn="l" rtl="0">
              <a:spcBef>
                <a:spcPts val="0"/>
              </a:spcBef>
              <a:spcAft>
                <a:spcPts val="0"/>
              </a:spcAft>
              <a:buNone/>
            </a:pPr>
            <a:r>
              <a:rPr lang="pt-BR" sz="1400">
                <a:solidFill>
                  <a:schemeClr val="dk1"/>
                </a:solidFill>
              </a:rPr>
              <a:t>   19               1 LN                          1b2fr     </a:t>
            </a:r>
            <a:endParaRPr sz="1400">
              <a:solidFill>
                <a:schemeClr val="dk1"/>
              </a:solidFill>
            </a:endParaRPr>
          </a:p>
          <a:p>
            <a:pPr marL="0" lvl="0" indent="0" algn="l" rtl="0">
              <a:spcBef>
                <a:spcPts val="0"/>
              </a:spcBef>
              <a:spcAft>
                <a:spcPts val="0"/>
              </a:spcAft>
              <a:buNone/>
            </a:pPr>
            <a:r>
              <a:rPr lang="pt-BR" sz="1400">
                <a:solidFill>
                  <a:schemeClr val="dk1"/>
                </a:solidFill>
              </a:rPr>
              <a:t>   20               1 LN                          1b3fr     </a:t>
            </a:r>
            <a:endParaRPr sz="1400">
              <a:solidFill>
                <a:schemeClr val="dk1"/>
              </a:solidFill>
            </a:endParaRPr>
          </a:p>
          <a:p>
            <a:pPr marL="0" lvl="0" indent="0" algn="l" rtl="0">
              <a:spcBef>
                <a:spcPts val="0"/>
              </a:spcBef>
              <a:spcAft>
                <a:spcPts val="0"/>
              </a:spcAft>
              <a:buNone/>
            </a:pPr>
            <a:r>
              <a:rPr lang="pt-BR" sz="1400">
                <a:solidFill>
                  <a:schemeClr val="dk1"/>
                </a:solidFill>
              </a:rPr>
              <a:t>   21               T.ADIPOSO                     1b1fr     </a:t>
            </a:r>
            <a:endParaRPr sz="1400">
              <a:solidFill>
                <a:schemeClr val="dk1"/>
              </a:solidFill>
            </a:endParaRPr>
          </a:p>
          <a:p>
            <a:pPr marL="0" lvl="0" indent="0" algn="l" rtl="0">
              <a:spcBef>
                <a:spcPts val="0"/>
              </a:spcBef>
              <a:spcAft>
                <a:spcPts val="0"/>
              </a:spcAft>
              <a:buNone/>
            </a:pPr>
            <a:r>
              <a:rPr lang="pt-BR" sz="1400">
                <a:solidFill>
                  <a:schemeClr val="dk1"/>
                </a:solidFill>
              </a:rPr>
              <a:t>   22               T.ADIPOSO                     1b1fr     </a:t>
            </a:r>
            <a:endParaRPr sz="1400">
              <a:solidFill>
                <a:schemeClr val="dk1"/>
              </a:solidFill>
            </a:endParaRPr>
          </a:p>
          <a:p>
            <a:pPr marL="0" lvl="0" indent="0" algn="l" rtl="0">
              <a:spcBef>
                <a:spcPts val="0"/>
              </a:spcBef>
              <a:spcAft>
                <a:spcPts val="0"/>
              </a:spcAft>
              <a:buNone/>
            </a:pPr>
            <a:r>
              <a:rPr lang="pt-BR" sz="1400">
                <a:solidFill>
                  <a:schemeClr val="dk1"/>
                </a:solidFill>
              </a:rPr>
              <a:t>   23               T.ADIPOSO                     1b1fr     </a:t>
            </a:r>
            <a:endParaRPr sz="1400">
              <a:solidFill>
                <a:schemeClr val="dk1"/>
              </a:solidFill>
            </a:endParaRPr>
          </a:p>
          <a:p>
            <a:pPr marL="0" lvl="0" indent="0" algn="l" rtl="0">
              <a:spcBef>
                <a:spcPts val="0"/>
              </a:spcBef>
              <a:spcAft>
                <a:spcPts val="0"/>
              </a:spcAft>
              <a:buNone/>
            </a:pPr>
            <a:r>
              <a:rPr lang="pt-BR" sz="1400">
                <a:solidFill>
                  <a:schemeClr val="dk1"/>
                </a:solidFill>
              </a:rPr>
              <a:t>   24               T.ADIPOSO                     1b1fr     </a:t>
            </a:r>
            <a:endParaRPr sz="1400">
              <a:solidFill>
                <a:schemeClr val="dk1"/>
              </a:solidFill>
            </a:endParaRPr>
          </a:p>
          <a:p>
            <a:pPr marL="0" lvl="0" indent="0" algn="l" rtl="0">
              <a:spcBef>
                <a:spcPts val="0"/>
              </a:spcBef>
              <a:spcAft>
                <a:spcPts val="0"/>
              </a:spcAft>
              <a:buNone/>
            </a:pPr>
            <a:r>
              <a:rPr lang="pt-BR" sz="1400">
                <a:solidFill>
                  <a:schemeClr val="dk1"/>
                </a:solidFill>
              </a:rPr>
              <a:t>   25               T.ADIPOSO                     1b1fr     </a:t>
            </a:r>
            <a:endParaRPr sz="1400">
              <a:solidFill>
                <a:schemeClr val="dk1"/>
              </a:solidFill>
            </a:endParaRPr>
          </a:p>
          <a:p>
            <a:pPr marL="0" lvl="0" indent="0" algn="l" rtl="0">
              <a:spcBef>
                <a:spcPts val="0"/>
              </a:spcBef>
              <a:spcAft>
                <a:spcPts val="0"/>
              </a:spcAft>
              <a:buNone/>
            </a:pPr>
            <a:r>
              <a:rPr lang="pt-BR" sz="1400">
                <a:solidFill>
                  <a:schemeClr val="dk1"/>
                </a:solidFill>
              </a:rPr>
              <a:t>   26               T.ADIPOSO                     1b1fr     </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 </a:t>
            </a:r>
            <a:endParaRPr sz="1400">
              <a:solidFill>
                <a:schemeClr val="dk1"/>
              </a:solidFill>
            </a:endParaRPr>
          </a:p>
          <a:p>
            <a:pPr marL="0" lvl="0" indent="0" algn="l" rtl="0">
              <a:spcBef>
                <a:spcPts val="0"/>
              </a:spcBef>
              <a:spcAft>
                <a:spcPts val="0"/>
              </a:spcAft>
              <a:buNone/>
            </a:pPr>
            <a:r>
              <a:rPr lang="pt-BR" sz="1400">
                <a:solidFill>
                  <a:schemeClr val="dk1"/>
                </a:solidFill>
              </a:rPr>
              <a:t>Conclusão</a:t>
            </a:r>
            <a:endParaRPr sz="1400">
              <a:solidFill>
                <a:schemeClr val="dk1"/>
              </a:solidFill>
            </a:endParaRPr>
          </a:p>
          <a:p>
            <a:pPr marL="0" lvl="0" indent="0" algn="l" rtl="0">
              <a:spcBef>
                <a:spcPts val="0"/>
              </a:spcBef>
              <a:spcAft>
                <a:spcPts val="0"/>
              </a:spcAft>
              <a:buNone/>
            </a:pPr>
            <a:r>
              <a:rPr lang="pt-BR" sz="1400">
                <a:solidFill>
                  <a:schemeClr val="dk1"/>
                </a:solidFill>
              </a:rPr>
              <a:t>1. Produto de </a:t>
            </a:r>
            <a:r>
              <a:rPr lang="pt-BR" sz="1400" err="1">
                <a:solidFill>
                  <a:schemeClr val="dk1"/>
                </a:solidFill>
              </a:rPr>
              <a:t>retossigmoidectomia</a:t>
            </a:r>
            <a:r>
              <a:rPr lang="pt-BR" sz="1400">
                <a:solidFill>
                  <a:schemeClr val="dk1"/>
                </a:solidFill>
              </a:rPr>
              <a:t>:</a:t>
            </a:r>
            <a:endParaRPr sz="1400">
              <a:solidFill>
                <a:schemeClr val="dk1"/>
              </a:solidFill>
            </a:endParaRPr>
          </a:p>
          <a:p>
            <a:pPr marL="0" lvl="0" indent="0" algn="l" rtl="0">
              <a:spcBef>
                <a:spcPts val="0"/>
              </a:spcBef>
              <a:spcAft>
                <a:spcPts val="0"/>
              </a:spcAft>
              <a:buNone/>
            </a:pPr>
            <a:r>
              <a:rPr lang="pt-BR" sz="1400">
                <a:solidFill>
                  <a:schemeClr val="dk1"/>
                </a:solidFill>
              </a:rPr>
              <a:t>- ADENOCARCINOMA INVASIVO, com as seguintes características:</a:t>
            </a:r>
            <a:endParaRPr sz="1400">
              <a:solidFill>
                <a:schemeClr val="dk1"/>
              </a:solidFill>
            </a:endParaRPr>
          </a:p>
          <a:p>
            <a:pPr marL="0" lvl="0" indent="0" algn="l" rtl="0">
              <a:spcBef>
                <a:spcPts val="0"/>
              </a:spcBef>
              <a:spcAft>
                <a:spcPts val="0"/>
              </a:spcAft>
              <a:buNone/>
            </a:pPr>
            <a:r>
              <a:rPr lang="pt-BR" sz="1400">
                <a:solidFill>
                  <a:schemeClr val="dk1"/>
                </a:solidFill>
              </a:rPr>
              <a:t>- Classificação da Organização Mundial de Saúde (2010): baixo grau</a:t>
            </a:r>
            <a:endParaRPr sz="1400">
              <a:solidFill>
                <a:schemeClr val="dk1"/>
              </a:solidFill>
            </a:endParaRPr>
          </a:p>
          <a:p>
            <a:pPr marL="0" lvl="0" indent="0" algn="l" rtl="0">
              <a:spcBef>
                <a:spcPts val="0"/>
              </a:spcBef>
              <a:spcAft>
                <a:spcPts val="0"/>
              </a:spcAft>
              <a:buNone/>
            </a:pPr>
            <a:r>
              <a:rPr lang="pt-BR" sz="1400">
                <a:solidFill>
                  <a:schemeClr val="dk1"/>
                </a:solidFill>
              </a:rPr>
              <a:t>- Grau histológico: moderadamente diferenciado</a:t>
            </a:r>
            <a:endParaRPr sz="1400">
              <a:solidFill>
                <a:schemeClr val="dk1"/>
              </a:solidFill>
            </a:endParaRPr>
          </a:p>
          <a:p>
            <a:pPr marL="0" lvl="0" indent="0" algn="l" rtl="0">
              <a:spcBef>
                <a:spcPts val="0"/>
              </a:spcBef>
              <a:spcAft>
                <a:spcPts val="0"/>
              </a:spcAft>
              <a:buNone/>
            </a:pPr>
            <a:r>
              <a:rPr lang="pt-BR" sz="1400">
                <a:solidFill>
                  <a:schemeClr val="dk1"/>
                </a:solidFill>
              </a:rPr>
              <a:t>- Localização: reto</a:t>
            </a:r>
            <a:endParaRPr sz="1400">
              <a:solidFill>
                <a:schemeClr val="dk1"/>
              </a:solidFill>
            </a:endParaRPr>
          </a:p>
          <a:p>
            <a:pPr marL="0" lvl="0" indent="0" algn="l" rtl="0">
              <a:spcBef>
                <a:spcPts val="0"/>
              </a:spcBef>
              <a:spcAft>
                <a:spcPts val="0"/>
              </a:spcAft>
              <a:buNone/>
            </a:pPr>
            <a:r>
              <a:rPr lang="pt-BR" sz="1400">
                <a:solidFill>
                  <a:schemeClr val="dk1"/>
                </a:solidFill>
              </a:rPr>
              <a:t>- Tamanho:  2,0 cm no maior eixo;</a:t>
            </a:r>
            <a:endParaRPr sz="1400">
              <a:solidFill>
                <a:schemeClr val="dk1"/>
              </a:solidFill>
            </a:endParaRPr>
          </a:p>
          <a:p>
            <a:pPr marL="0" lvl="0" indent="0" algn="l" rtl="0">
              <a:spcBef>
                <a:spcPts val="0"/>
              </a:spcBef>
              <a:spcAft>
                <a:spcPts val="0"/>
              </a:spcAft>
              <a:buNone/>
            </a:pPr>
            <a:r>
              <a:rPr lang="pt-BR" sz="1400">
                <a:solidFill>
                  <a:schemeClr val="dk1"/>
                </a:solidFill>
              </a:rPr>
              <a:t>- Configuração macroscópica: </a:t>
            </a:r>
            <a:r>
              <a:rPr lang="pt-BR" sz="1400" err="1">
                <a:solidFill>
                  <a:schemeClr val="dk1"/>
                </a:solidFill>
              </a:rPr>
              <a:t>úlcero-infiltrativa</a:t>
            </a:r>
            <a:endParaRPr sz="1400">
              <a:solidFill>
                <a:schemeClr val="dk1"/>
              </a:solidFill>
            </a:endParaRPr>
          </a:p>
          <a:p>
            <a:pPr marL="0" lvl="0" indent="0" algn="l" rtl="0">
              <a:spcBef>
                <a:spcPts val="0"/>
              </a:spcBef>
              <a:spcAft>
                <a:spcPts val="0"/>
              </a:spcAft>
              <a:buNone/>
            </a:pPr>
            <a:r>
              <a:rPr lang="pt-BR" sz="1400">
                <a:solidFill>
                  <a:schemeClr val="dk1"/>
                </a:solidFill>
              </a:rPr>
              <a:t>- Arquitetura microscópica: tubular</a:t>
            </a:r>
            <a:endParaRPr sz="1400">
              <a:solidFill>
                <a:schemeClr val="dk1"/>
              </a:solidFill>
            </a:endParaRPr>
          </a:p>
          <a:p>
            <a:pPr marL="0" lvl="0" indent="0" algn="l" rtl="0">
              <a:spcBef>
                <a:spcPts val="0"/>
              </a:spcBef>
              <a:spcAft>
                <a:spcPts val="0"/>
              </a:spcAft>
              <a:buNone/>
            </a:pPr>
            <a:r>
              <a:rPr lang="pt-BR" sz="1400">
                <a:solidFill>
                  <a:schemeClr val="dk1"/>
                </a:solidFill>
              </a:rPr>
              <a:t>- Componentes mucinoso: ausente</a:t>
            </a:r>
            <a:endParaRPr sz="1400">
              <a:solidFill>
                <a:schemeClr val="dk1"/>
              </a:solidFill>
            </a:endParaRPr>
          </a:p>
          <a:p>
            <a:pPr marL="0" lvl="0" indent="0" algn="l" rtl="0">
              <a:spcBef>
                <a:spcPts val="0"/>
              </a:spcBef>
              <a:spcAft>
                <a:spcPts val="0"/>
              </a:spcAft>
              <a:buNone/>
            </a:pPr>
            <a:r>
              <a:rPr lang="pt-BR" sz="1400">
                <a:solidFill>
                  <a:schemeClr val="dk1"/>
                </a:solidFill>
              </a:rPr>
              <a:t>- Brotamentos ("tumor </a:t>
            </a:r>
            <a:r>
              <a:rPr lang="pt-BR" sz="1400" err="1">
                <a:solidFill>
                  <a:schemeClr val="dk1"/>
                </a:solidFill>
              </a:rPr>
              <a:t>budding</a:t>
            </a:r>
            <a:r>
              <a:rPr lang="pt-BR" sz="1400">
                <a:solidFill>
                  <a:schemeClr val="dk1"/>
                </a:solidFill>
              </a:rPr>
              <a:t>") no fronte de invasão: presentes</a:t>
            </a:r>
            <a:endParaRPr sz="1400">
              <a:solidFill>
                <a:schemeClr val="dk1"/>
              </a:solidFill>
            </a:endParaRPr>
          </a:p>
          <a:p>
            <a:pPr marL="0" lvl="0" indent="0" algn="l" rtl="0">
              <a:spcBef>
                <a:spcPts val="0"/>
              </a:spcBef>
              <a:spcAft>
                <a:spcPts val="0"/>
              </a:spcAft>
              <a:buNone/>
            </a:pPr>
            <a:r>
              <a:rPr lang="pt-BR" sz="1400">
                <a:solidFill>
                  <a:schemeClr val="dk1"/>
                </a:solidFill>
              </a:rPr>
              <a:t>- Infiltração em profundidade: até a camada muscular propria (infiltração quase completa da espessura da muscular; a neoplasia dista menos que 1,0 milímetro do tecido adiposo </a:t>
            </a:r>
            <a:r>
              <a:rPr lang="pt-BR" sz="1400" err="1">
                <a:solidFill>
                  <a:schemeClr val="dk1"/>
                </a:solidFill>
              </a:rPr>
              <a:t>perirretal</a:t>
            </a:r>
            <a:r>
              <a:rPr lang="pt-BR" sz="1400">
                <a:solidFill>
                  <a:schemeClr val="dk1"/>
                </a:solidFill>
              </a:rPr>
              <a:t>)</a:t>
            </a:r>
            <a:endParaRPr sz="1400">
              <a:solidFill>
                <a:schemeClr val="dk1"/>
              </a:solidFill>
            </a:endParaRPr>
          </a:p>
          <a:p>
            <a:pPr marL="0" lvl="0" indent="0" algn="l" rtl="0">
              <a:spcBef>
                <a:spcPts val="0"/>
              </a:spcBef>
              <a:spcAft>
                <a:spcPts val="0"/>
              </a:spcAft>
              <a:buNone/>
            </a:pPr>
            <a:r>
              <a:rPr lang="pt-BR" sz="1400">
                <a:solidFill>
                  <a:schemeClr val="dk1"/>
                </a:solidFill>
              </a:rPr>
              <a:t>- Invasão linfática: não detectada</a:t>
            </a:r>
            <a:endParaRPr sz="1400">
              <a:solidFill>
                <a:schemeClr val="dk1"/>
              </a:solidFill>
            </a:endParaRPr>
          </a:p>
          <a:p>
            <a:pPr marL="0" lvl="0" indent="0" algn="l" rtl="0">
              <a:spcBef>
                <a:spcPts val="0"/>
              </a:spcBef>
              <a:spcAft>
                <a:spcPts val="0"/>
              </a:spcAft>
              <a:buNone/>
            </a:pPr>
            <a:r>
              <a:rPr lang="pt-BR" sz="1400">
                <a:solidFill>
                  <a:schemeClr val="dk1"/>
                </a:solidFill>
              </a:rPr>
              <a:t>- Invasão venosa: não detectada</a:t>
            </a:r>
            <a:endParaRPr sz="1400">
              <a:solidFill>
                <a:schemeClr val="dk1"/>
              </a:solidFill>
            </a:endParaRPr>
          </a:p>
          <a:p>
            <a:pPr marL="0" lvl="0" indent="0" algn="l" rtl="0">
              <a:spcBef>
                <a:spcPts val="0"/>
              </a:spcBef>
              <a:spcAft>
                <a:spcPts val="0"/>
              </a:spcAft>
              <a:buNone/>
            </a:pPr>
            <a:r>
              <a:rPr lang="pt-BR" sz="1400">
                <a:solidFill>
                  <a:schemeClr val="dk1"/>
                </a:solidFill>
              </a:rPr>
              <a:t>- Invasão perineural: não detectada</a:t>
            </a:r>
            <a:endParaRPr sz="1400">
              <a:solidFill>
                <a:schemeClr val="dk1"/>
              </a:solidFill>
            </a:endParaRPr>
          </a:p>
          <a:p>
            <a:pPr marL="0" lvl="0" indent="0" algn="l" rtl="0">
              <a:spcBef>
                <a:spcPts val="0"/>
              </a:spcBef>
              <a:spcAft>
                <a:spcPts val="0"/>
              </a:spcAft>
              <a:buNone/>
            </a:pPr>
            <a:r>
              <a:rPr lang="pt-BR" sz="1400">
                <a:solidFill>
                  <a:schemeClr val="dk1"/>
                </a:solidFill>
              </a:rPr>
              <a:t>- </a:t>
            </a:r>
            <a:r>
              <a:rPr lang="pt-BR" sz="1400" err="1">
                <a:solidFill>
                  <a:schemeClr val="dk1"/>
                </a:solidFill>
              </a:rPr>
              <a:t>Desmoplasia</a:t>
            </a:r>
            <a:r>
              <a:rPr lang="pt-BR" sz="1400">
                <a:solidFill>
                  <a:schemeClr val="dk1"/>
                </a:solidFill>
              </a:rPr>
              <a:t> </a:t>
            </a:r>
            <a:r>
              <a:rPr lang="pt-BR" sz="1400" err="1">
                <a:solidFill>
                  <a:schemeClr val="dk1"/>
                </a:solidFill>
              </a:rPr>
              <a:t>peritumoral</a:t>
            </a:r>
            <a:r>
              <a:rPr lang="pt-BR" sz="1400">
                <a:solidFill>
                  <a:schemeClr val="dk1"/>
                </a:solidFill>
              </a:rPr>
              <a:t>: praticamente ausente</a:t>
            </a:r>
            <a:endParaRPr sz="1400">
              <a:solidFill>
                <a:schemeClr val="dk1"/>
              </a:solidFill>
            </a:endParaRPr>
          </a:p>
          <a:p>
            <a:pPr marL="0" lvl="0" indent="0" algn="l" rtl="0">
              <a:spcBef>
                <a:spcPts val="0"/>
              </a:spcBef>
              <a:spcAft>
                <a:spcPts val="0"/>
              </a:spcAft>
              <a:buNone/>
            </a:pPr>
            <a:r>
              <a:rPr lang="pt-BR" sz="1400">
                <a:solidFill>
                  <a:schemeClr val="dk1"/>
                </a:solidFill>
              </a:rPr>
              <a:t>- Resposta </a:t>
            </a:r>
            <a:r>
              <a:rPr lang="pt-BR" sz="1400" err="1">
                <a:solidFill>
                  <a:schemeClr val="dk1"/>
                </a:solidFill>
              </a:rPr>
              <a:t>linfocítica</a:t>
            </a:r>
            <a:r>
              <a:rPr lang="pt-BR" sz="1400">
                <a:solidFill>
                  <a:schemeClr val="dk1"/>
                </a:solidFill>
              </a:rPr>
              <a:t> </a:t>
            </a:r>
            <a:r>
              <a:rPr lang="pt-BR" sz="1400" err="1">
                <a:solidFill>
                  <a:schemeClr val="dk1"/>
                </a:solidFill>
              </a:rPr>
              <a:t>peritumoral</a:t>
            </a:r>
            <a:r>
              <a:rPr lang="pt-BR" sz="1400">
                <a:solidFill>
                  <a:schemeClr val="dk1"/>
                </a:solidFill>
              </a:rPr>
              <a:t>: praticamente ausente</a:t>
            </a:r>
            <a:endParaRPr sz="1400">
              <a:solidFill>
                <a:schemeClr val="dk1"/>
              </a:solidFill>
            </a:endParaRPr>
          </a:p>
          <a:p>
            <a:pPr marL="0" lvl="0" indent="0" algn="l" rtl="0">
              <a:spcBef>
                <a:spcPts val="0"/>
              </a:spcBef>
              <a:spcAft>
                <a:spcPts val="0"/>
              </a:spcAft>
              <a:buNone/>
            </a:pPr>
            <a:r>
              <a:rPr lang="pt-BR" sz="1400">
                <a:solidFill>
                  <a:schemeClr val="dk1"/>
                </a:solidFill>
              </a:rPr>
              <a:t>- Infiltrado inflamatório tipo </a:t>
            </a:r>
            <a:r>
              <a:rPr lang="pt-BR" sz="1400" err="1">
                <a:solidFill>
                  <a:schemeClr val="dk1"/>
                </a:solidFill>
              </a:rPr>
              <a:t>Crohn</a:t>
            </a:r>
            <a:r>
              <a:rPr lang="pt-BR" sz="1400">
                <a:solidFill>
                  <a:schemeClr val="dk1"/>
                </a:solidFill>
              </a:rPr>
              <a:t>: ausente</a:t>
            </a:r>
            <a:endParaRPr sz="1400">
              <a:solidFill>
                <a:schemeClr val="dk1"/>
              </a:solidFill>
            </a:endParaRPr>
          </a:p>
          <a:p>
            <a:pPr marL="0" lvl="0" indent="0" algn="l" rtl="0">
              <a:spcBef>
                <a:spcPts val="0"/>
              </a:spcBef>
              <a:spcAft>
                <a:spcPts val="0"/>
              </a:spcAft>
              <a:buNone/>
            </a:pPr>
            <a:r>
              <a:rPr lang="pt-BR" sz="1400">
                <a:solidFill>
                  <a:schemeClr val="dk1"/>
                </a:solidFill>
              </a:rPr>
              <a:t>- Linfocitose intraepitelial na neoplasia: ausente</a:t>
            </a:r>
            <a:endParaRPr sz="1400">
              <a:solidFill>
                <a:schemeClr val="dk1"/>
              </a:solidFill>
            </a:endParaRPr>
          </a:p>
          <a:p>
            <a:pPr marL="0" lvl="0" indent="0" algn="l" rtl="0">
              <a:spcBef>
                <a:spcPts val="0"/>
              </a:spcBef>
              <a:spcAft>
                <a:spcPts val="0"/>
              </a:spcAft>
              <a:buNone/>
            </a:pPr>
            <a:r>
              <a:rPr lang="pt-BR" sz="1400">
                <a:solidFill>
                  <a:schemeClr val="dk1"/>
                </a:solidFill>
              </a:rPr>
              <a:t>- Perfuração: ausente</a:t>
            </a:r>
            <a:endParaRPr sz="1400">
              <a:solidFill>
                <a:schemeClr val="dk1"/>
              </a:solidFill>
            </a:endParaRPr>
          </a:p>
          <a:p>
            <a:pPr marL="0" lvl="0" indent="0" algn="l" rtl="0">
              <a:spcBef>
                <a:spcPts val="0"/>
              </a:spcBef>
              <a:spcAft>
                <a:spcPts val="0"/>
              </a:spcAft>
              <a:buNone/>
            </a:pPr>
            <a:r>
              <a:rPr lang="pt-BR" sz="1400">
                <a:solidFill>
                  <a:schemeClr val="dk1"/>
                </a:solidFill>
              </a:rPr>
              <a:t>- Grau de regressão tumoral (modificado de Ryan et al): grau 3 (sem evidência histopatológica de regressão tumoral)</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 MARGENS DE RESSECÇÃO CIRÚRGICA (proximal, distal e radial) : LIVRES DE NEOPLASIA  (a neoplasia dista 3,0 cm da margem radial)</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 SUMÁRIO DOS LINFONODOS: não detectada metástase em 15 linfonodos regionais (0/15)</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 ESTADIAMENTO ANATOMOPATOLÓGICO (TNM 2010): pT2 N0</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Nota: em andamento exame </a:t>
            </a:r>
            <a:r>
              <a:rPr lang="pt-BR" sz="1400" err="1">
                <a:solidFill>
                  <a:schemeClr val="dk1"/>
                </a:solidFill>
              </a:rPr>
              <a:t>imuno-histoquímico</a:t>
            </a:r>
            <a:r>
              <a:rPr lang="pt-BR" sz="1400">
                <a:solidFill>
                  <a:schemeClr val="dk1"/>
                </a:solidFill>
              </a:rPr>
              <a:t> para avaliação do estado das enzimas de reparo do DNA (MLH1, MSH2, MSH6 e PMS2)</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2. Margem distal (enviada em separado):</a:t>
            </a:r>
            <a:endParaRPr sz="1400">
              <a:solidFill>
                <a:schemeClr val="dk1"/>
              </a:solidFill>
            </a:endParaRPr>
          </a:p>
          <a:p>
            <a:pPr marL="0" lvl="0" indent="0" algn="l" rtl="0">
              <a:spcBef>
                <a:spcPts val="0"/>
              </a:spcBef>
              <a:spcAft>
                <a:spcPts val="0"/>
              </a:spcAft>
              <a:buNone/>
            </a:pPr>
            <a:r>
              <a:rPr lang="pt-BR" sz="1400">
                <a:solidFill>
                  <a:schemeClr val="dk1"/>
                </a:solidFill>
              </a:rPr>
              <a:t>- MARGEM LIVRE DE NEOPLASIA.</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pt-BR" sz="1400">
                <a:solidFill>
                  <a:schemeClr val="dk1"/>
                </a:solidFill>
              </a:rPr>
              <a:t>recidiva anastomose  </a:t>
            </a:r>
            <a:endParaRPr sz="1400">
              <a:solidFill>
                <a:schemeClr val="dk1"/>
              </a:solidFill>
            </a:endParaRPr>
          </a:p>
          <a:p>
            <a:pPr marL="0" lvl="0" indent="0" algn="l" rtl="0">
              <a:spcBef>
                <a:spcPts val="0"/>
              </a:spcBef>
              <a:spcAft>
                <a:spcPts val="0"/>
              </a:spcAft>
              <a:buNone/>
            </a:pPr>
            <a:r>
              <a:rPr lang="pt-BR" sz="1466" err="1">
                <a:solidFill>
                  <a:schemeClr val="dk1"/>
                </a:solidFill>
              </a:rPr>
              <a:t>IEstadiamento</a:t>
            </a:r>
            <a:r>
              <a:rPr lang="pt-BR" sz="1466">
                <a:solidFill>
                  <a:schemeClr val="dk1"/>
                </a:solidFill>
              </a:rPr>
              <a:t>: </a:t>
            </a:r>
            <a:r>
              <a:rPr lang="pt-BR" sz="1466" err="1">
                <a:solidFill>
                  <a:schemeClr val="dk1"/>
                </a:solidFill>
              </a:rPr>
              <a:t>rm</a:t>
            </a:r>
            <a:r>
              <a:rPr lang="pt-BR" sz="1466">
                <a:solidFill>
                  <a:schemeClr val="dk1"/>
                </a:solidFill>
              </a:rPr>
              <a:t> T2 N1. Fáscia </a:t>
            </a:r>
            <a:r>
              <a:rPr lang="pt-BR" sz="1466" err="1">
                <a:solidFill>
                  <a:schemeClr val="dk1"/>
                </a:solidFill>
              </a:rPr>
              <a:t>mesorretal</a:t>
            </a:r>
            <a:r>
              <a:rPr lang="pt-BR" sz="1466">
                <a:solidFill>
                  <a:schemeClr val="dk1"/>
                </a:solidFill>
              </a:rPr>
              <a:t> livre. Invasão vascular extramural negativa. </a:t>
            </a:r>
            <a:endParaRPr sz="1466">
              <a:solidFill>
                <a:schemeClr val="dk1"/>
              </a:solidFill>
            </a:endParaRPr>
          </a:p>
          <a:p>
            <a:pPr marL="0" lvl="0" indent="0" algn="l" rtl="0">
              <a:spcBef>
                <a:spcPts val="0"/>
              </a:spcBef>
              <a:spcAft>
                <a:spcPts val="0"/>
              </a:spcAft>
              <a:buNone/>
            </a:pPr>
            <a:r>
              <a:rPr lang="pt-BR" sz="1466" err="1">
                <a:solidFill>
                  <a:schemeClr val="dk1"/>
                </a:solidFill>
              </a:rPr>
              <a:t>Reccorencia</a:t>
            </a:r>
            <a:r>
              <a:rPr lang="pt-BR" sz="1466">
                <a:solidFill>
                  <a:schemeClr val="dk1"/>
                </a:solidFill>
              </a:rPr>
              <a:t> 4 meses após a cirurgia</a:t>
            </a:r>
            <a:endParaRPr sz="1466">
              <a:solidFill>
                <a:schemeClr val="dk1"/>
              </a:solidFill>
            </a:endParaRPr>
          </a:p>
          <a:p>
            <a:pPr marL="0" lvl="0" indent="0" algn="l" rtl="0">
              <a:spcBef>
                <a:spcPts val="0"/>
              </a:spcBef>
              <a:spcAft>
                <a:spcPts val="0"/>
              </a:spcAft>
              <a:buNone/>
            </a:pPr>
            <a:endParaRPr sz="1466">
              <a:solidFill>
                <a:schemeClr val="dk1"/>
              </a:solidFill>
            </a:endParaRPr>
          </a:p>
          <a:p>
            <a:pPr marL="0" lvl="0" indent="0" algn="l" rtl="0">
              <a:spcBef>
                <a:spcPts val="0"/>
              </a:spcBef>
              <a:spcAft>
                <a:spcPts val="0"/>
              </a:spcAft>
              <a:buNone/>
            </a:pPr>
            <a:endParaRPr sz="1466">
              <a:solidFill>
                <a:schemeClr val="dk1"/>
              </a:solidFill>
            </a:endParaRPr>
          </a:p>
          <a:p>
            <a:pPr marL="0" lvl="0" indent="0" algn="l" rtl="0">
              <a:spcBef>
                <a:spcPts val="0"/>
              </a:spcBef>
              <a:spcAft>
                <a:spcPts val="0"/>
              </a:spcAft>
              <a:buNone/>
            </a:pPr>
            <a:r>
              <a:rPr lang="pt-BR" sz="1466">
                <a:solidFill>
                  <a:schemeClr val="dk1"/>
                </a:solidFill>
              </a:rPr>
              <a:t>TRG 3 meses após o inicial</a:t>
            </a:r>
            <a:endParaRPr sz="1466">
              <a:solidFill>
                <a:schemeClr val="dk1"/>
              </a:solidFill>
            </a:endParaRPr>
          </a:p>
          <a:p>
            <a:pPr marL="0" lvl="0" indent="0" algn="l" rtl="0">
              <a:spcBef>
                <a:spcPts val="0"/>
              </a:spcBef>
              <a:spcAft>
                <a:spcPts val="0"/>
              </a:spcAft>
              <a:buNone/>
            </a:pPr>
            <a:endParaRPr sz="1466">
              <a:solidFill>
                <a:schemeClr val="dk1"/>
              </a:solidFill>
            </a:endParaRPr>
          </a:p>
          <a:p>
            <a:pPr marL="0" lvl="0" indent="0" algn="l" rtl="0">
              <a:spcBef>
                <a:spcPts val="0"/>
              </a:spcBef>
              <a:spcAft>
                <a:spcPts val="0"/>
              </a:spcAft>
              <a:buNone/>
            </a:pPr>
            <a:endParaRPr sz="1466">
              <a:solidFill>
                <a:schemeClr val="dk1"/>
              </a:solidFill>
            </a:endParaRPr>
          </a:p>
          <a:p>
            <a:pPr marL="0" lvl="0" indent="0" algn="l" rtl="0">
              <a:spcBef>
                <a:spcPts val="0"/>
              </a:spcBef>
              <a:spcAft>
                <a:spcPts val="0"/>
              </a:spcAft>
              <a:buNone/>
            </a:pPr>
            <a:endParaRPr sz="1466">
              <a:solidFill>
                <a:schemeClr val="dk1"/>
              </a:solidFill>
            </a:endParaRPr>
          </a:p>
          <a:p>
            <a:pPr marL="0" lvl="0" indent="0" algn="l" rtl="0">
              <a:spcBef>
                <a:spcPts val="0"/>
              </a:spcBef>
              <a:spcAft>
                <a:spcPts val="0"/>
              </a:spcAft>
              <a:buClr>
                <a:schemeClr val="dk1"/>
              </a:buClr>
              <a:buSzPts val="1100"/>
              <a:buFont typeface="Arial"/>
              <a:buNone/>
            </a:pPr>
            <a:endParaRPr sz="1466">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d6105431e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d6105431e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sz="1466">
                <a:solidFill>
                  <a:schemeClr val="dk1"/>
                </a:solidFill>
                <a:highlight>
                  <a:schemeClr val="accent3"/>
                </a:highlight>
              </a:rPr>
              <a:t>LATERAL</a:t>
            </a:r>
            <a:endParaRPr sz="1466">
              <a:solidFill>
                <a:schemeClr val="dk1"/>
              </a:solidFill>
              <a:highlight>
                <a:schemeClr val="accent3"/>
              </a:highlight>
            </a:endParaRPr>
          </a:p>
          <a:p>
            <a:pPr marL="0" lvl="0" indent="0" algn="l" rtl="0">
              <a:spcBef>
                <a:spcPts val="0"/>
              </a:spcBef>
              <a:spcAft>
                <a:spcPts val="0"/>
              </a:spcAft>
              <a:buNone/>
            </a:pPr>
            <a:r>
              <a:rPr lang="pt-BR" sz="1366">
                <a:solidFill>
                  <a:schemeClr val="dk1"/>
                </a:solidFill>
              </a:rPr>
              <a:t>PACS </a:t>
            </a:r>
            <a:r>
              <a:rPr lang="pt-BR" sz="1366">
                <a:solidFill>
                  <a:srgbClr val="212121"/>
                </a:solidFill>
                <a:highlight>
                  <a:schemeClr val="lt1"/>
                </a:highlight>
              </a:rPr>
              <a:t>5980962    14137331G  </a:t>
            </a:r>
            <a:r>
              <a:rPr lang="pt-BR" sz="1366" err="1">
                <a:solidFill>
                  <a:srgbClr val="212121"/>
                </a:solidFill>
                <a:highlight>
                  <a:schemeClr val="lt1"/>
                </a:highlight>
              </a:rPr>
              <a:t>pos</a:t>
            </a:r>
            <a:r>
              <a:rPr lang="pt-BR" sz="1366">
                <a:solidFill>
                  <a:srgbClr val="212121"/>
                </a:solidFill>
                <a:highlight>
                  <a:schemeClr val="lt1"/>
                </a:highlight>
              </a:rPr>
              <a:t> 1 06/03/2019</a:t>
            </a:r>
            <a:endParaRPr sz="1366">
              <a:solidFill>
                <a:schemeClr val="dk1"/>
              </a:solidFill>
            </a:endParaRPr>
          </a:p>
          <a:p>
            <a:pPr marL="0" lvl="0" indent="0" algn="l" rtl="0">
              <a:spcBef>
                <a:spcPts val="0"/>
              </a:spcBef>
              <a:spcAft>
                <a:spcPts val="0"/>
              </a:spcAft>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Exame Anatomopatológico  21/02/2018</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Peça(s)</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1. RETO - Produto de </a:t>
            </a:r>
            <a:r>
              <a:rPr lang="pt-BR" sz="1366" err="1">
                <a:solidFill>
                  <a:schemeClr val="dk1"/>
                </a:solidFill>
              </a:rPr>
              <a:t>auputação</a:t>
            </a:r>
            <a:r>
              <a:rPr lang="pt-BR" sz="1366">
                <a:solidFill>
                  <a:schemeClr val="dk1"/>
                </a:solidFill>
              </a:rPr>
              <a:t> </a:t>
            </a:r>
            <a:r>
              <a:rPr lang="pt-BR" sz="1366" err="1">
                <a:solidFill>
                  <a:schemeClr val="dk1"/>
                </a:solidFill>
              </a:rPr>
              <a:t>abdomino</a:t>
            </a:r>
            <a:r>
              <a:rPr lang="pt-BR" sz="1366">
                <a:solidFill>
                  <a:schemeClr val="dk1"/>
                </a:solidFill>
              </a:rPr>
              <a:t> perineal</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2. MÚSCULO - </a:t>
            </a:r>
            <a:r>
              <a:rPr lang="pt-BR" sz="1366" err="1">
                <a:solidFill>
                  <a:schemeClr val="dk1"/>
                </a:solidFill>
              </a:rPr>
              <a:t>Elavador</a:t>
            </a:r>
            <a:r>
              <a:rPr lang="pt-BR" sz="1366">
                <a:solidFill>
                  <a:schemeClr val="dk1"/>
                </a:solidFill>
              </a:rPr>
              <a:t> reto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3. LINFONODO ILÍACO INTERNO - Direito</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4. LINFONODO ILÍACO INTERNO - Esquerda</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5. LINFONODO ILÍACO EXTERNO - Esquerdo</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6. MÚSCULO - </a:t>
            </a:r>
            <a:r>
              <a:rPr lang="pt-BR" sz="1366" err="1">
                <a:solidFill>
                  <a:schemeClr val="dk1"/>
                </a:solidFill>
              </a:rPr>
              <a:t>Psoal</a:t>
            </a:r>
            <a:r>
              <a:rPr lang="pt-BR" sz="1366">
                <a:solidFill>
                  <a:schemeClr val="dk1"/>
                </a:solidFill>
              </a:rPr>
              <a:t> implante</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7. RETO - Parede lateral direita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Dados clínicos</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Adenocarcinoma de reto pós- quimioterapia e radioterapia neoadjuvante.</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Macroscopia</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1. Material recebido a fresco e imediatamente fixado em formalina tamponada, descrito a seguir:  Produto de amputação abdominoperineal: Recebido segmento de reto em continuidade com canal anal medindo 21,0 cm de comprimento total, 2,5 cm de </a:t>
            </a:r>
            <a:r>
              <a:rPr lang="pt-BR" sz="1366" err="1">
                <a:solidFill>
                  <a:schemeClr val="dk1"/>
                </a:solidFill>
              </a:rPr>
              <a:t>diamêtro</a:t>
            </a:r>
            <a:r>
              <a:rPr lang="pt-BR" sz="1366">
                <a:solidFill>
                  <a:schemeClr val="dk1"/>
                </a:solidFill>
              </a:rPr>
              <a:t> médio e 0,3 cm de espessura média da parede. O segmento de reto mede 8,0 cm de comprimento e o canal anal mede 5,0 cm. Na extremidade distal, presença de segmento de pele que mede 5,5 x 3,5 cm, sem particularidades. Externamente, é parcialmente revestido por serosa lisa, brilhante e acastanhada e apresenta mesorreto completo. À abertura, identifica-se  lesão </a:t>
            </a:r>
            <a:r>
              <a:rPr lang="pt-BR" sz="1366" err="1">
                <a:solidFill>
                  <a:schemeClr val="dk1"/>
                </a:solidFill>
              </a:rPr>
              <a:t>úlcero-infiltrativa</a:t>
            </a:r>
            <a:r>
              <a:rPr lang="pt-BR" sz="1366">
                <a:solidFill>
                  <a:schemeClr val="dk1"/>
                </a:solidFill>
              </a:rPr>
              <a:t>, que mede 2,3 x 2,0 cm, localizada sobre a linha pectínea e dista 14,2 cm da margem proximal, 4,5 cm da margem distal. Aos cortes, lesão esbranquiçada, infiltrando macroscopicamente até adiposo, com espessura máxima de 1,0 cm, distando 0,5 cm da margem radial. O restante da mucosa retal é de coloração acastanhada, </a:t>
            </a:r>
            <a:r>
              <a:rPr lang="pt-BR" sz="1366" err="1">
                <a:solidFill>
                  <a:schemeClr val="dk1"/>
                </a:solidFill>
              </a:rPr>
              <a:t>normopregueada</a:t>
            </a:r>
            <a:r>
              <a:rPr lang="pt-BR" sz="1366">
                <a:solidFill>
                  <a:schemeClr val="dk1"/>
                </a:solidFill>
              </a:rPr>
              <a:t>, sem lesões macroscópicas  e a mucosa anal é esbranquiçada, lisa. Da gordura </a:t>
            </a:r>
            <a:r>
              <a:rPr lang="pt-BR" sz="1366" err="1">
                <a:solidFill>
                  <a:schemeClr val="dk1"/>
                </a:solidFill>
              </a:rPr>
              <a:t>perirretal</a:t>
            </a:r>
            <a:r>
              <a:rPr lang="pt-BR" sz="1366">
                <a:solidFill>
                  <a:schemeClr val="dk1"/>
                </a:solidFill>
              </a:rPr>
              <a:t> foram dissecadas múltiplas estruturas nodulares de coloração acastanhada e consistência </a:t>
            </a:r>
            <a:r>
              <a:rPr lang="pt-BR" sz="1366" err="1">
                <a:solidFill>
                  <a:schemeClr val="dk1"/>
                </a:solidFill>
              </a:rPr>
              <a:t>fibroelástica</a:t>
            </a:r>
            <a:r>
              <a:rPr lang="pt-BR" sz="1366">
                <a:solidFill>
                  <a:schemeClr val="dk1"/>
                </a:solidFill>
              </a:rPr>
              <a:t> medindo entre 0,2 e 1,0 cm no maior eixo, as quais são incluídas em sua totalidade para análise histológica. A margem radial foi pintada em tinta nanquim preto. Material representativo é submetido a exame histológico.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2. Material recebido fixado em formalina tamponada, descrito a seguir: Recebido um fragmento irregular de tecido medindo 2,0 x 1,5 x 0,7 cm, de coloração acastanhada e aspecto de tecido muscular. Todo o material é submetido a exame histológico.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3. Material recebido fixado em formalina tamponada, descrito a seguir: Recebidos 3 fragmentos de tecido adiposo medindo 3,0 x 3,0 x 1,3 cm, de onde se dissecam 3 estruturas nodulares de coloração acastanhada e consistência </a:t>
            </a:r>
            <a:r>
              <a:rPr lang="pt-BR" sz="1366" err="1">
                <a:solidFill>
                  <a:schemeClr val="dk1"/>
                </a:solidFill>
              </a:rPr>
              <a:t>fibroelástica</a:t>
            </a:r>
            <a:r>
              <a:rPr lang="pt-BR" sz="1366">
                <a:solidFill>
                  <a:schemeClr val="dk1"/>
                </a:solidFill>
              </a:rPr>
              <a:t>, medindo entre 0,8 e 1,0 cm no maior eixo, as quais são incluídas em sua totalidade para análise histológica.   Material representativo é submetido a exame histológico.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4. Material recebido fixado em formalina tamponada, descrito a seguir: Recebido  fragmentos de tecido adiposo medindo 3,5 x 2,5 x 1,5 cm, de onde se dissecam 4 estruturas nodulares de coloração acastanhada e consistência </a:t>
            </a:r>
            <a:r>
              <a:rPr lang="pt-BR" sz="1366" err="1">
                <a:solidFill>
                  <a:schemeClr val="dk1"/>
                </a:solidFill>
              </a:rPr>
              <a:t>fibroelástica</a:t>
            </a:r>
            <a:r>
              <a:rPr lang="pt-BR" sz="1366">
                <a:solidFill>
                  <a:schemeClr val="dk1"/>
                </a:solidFill>
              </a:rPr>
              <a:t>, medindo entre 0,5 e 2,0 cm no maior eixo, as quais são incluídas em sua totalidade para análise histológica.  Material representativo é submetido a exame histológico.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5. Material recebido fixado em formalina tamponada, descrito a seguir:</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Recebido 1 fragmentos de tecido adiposo medindo 3,0 x 1,8 x 0,6 cm, de onde se disseca 1 estrutura nodular de coloração acastanhada e consistência </a:t>
            </a:r>
            <a:r>
              <a:rPr lang="pt-BR" sz="1366" err="1">
                <a:solidFill>
                  <a:schemeClr val="dk1"/>
                </a:solidFill>
              </a:rPr>
              <a:t>fibroelástica</a:t>
            </a:r>
            <a:r>
              <a:rPr lang="pt-BR" sz="1366">
                <a:solidFill>
                  <a:schemeClr val="dk1"/>
                </a:solidFill>
              </a:rPr>
              <a:t>, medindo 2,5 cm no maior eixo, a qual é incluída em sua totalidade para análise histológica.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Material representativo é submetido a exame histológico.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6. Material recebido fixado em formalina tamponada, descrito a seguir: Recebido um fragmento de tecido medindo 1,5 x 0,9 x 0,5 cm, de coloração acastanhada e aspecto de tecido muscular. Todo o material é submetido a exame histológico.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7. Material recebido fixado em formalina tamponada, descrito a seguir: Recebidos 3 fragmentos irregulares de tecido medindo entre 1,0 e 2,0 cm, de coloração acastanhada e consistência </a:t>
            </a:r>
            <a:r>
              <a:rPr lang="pt-BR" sz="1366" err="1">
                <a:solidFill>
                  <a:schemeClr val="dk1"/>
                </a:solidFill>
              </a:rPr>
              <a:t>fibroelástica</a:t>
            </a:r>
            <a:r>
              <a:rPr lang="pt-BR" sz="1366">
                <a:solidFill>
                  <a:schemeClr val="dk1"/>
                </a:solidFill>
              </a:rPr>
              <a:t>. Todo o material é submetido a exame histológico.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                LNS IL INT D                  1b3fr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                PAREDE LAT  D                 1b3fr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3                MUSC PSOAL                    1b3fr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4                LNS IL INT E                  1b3fr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5                1 LN A IL INT E               1b3fr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6                1 LN A IL INT E               1b3fr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7                1 LN B IL EXT E               1b3fr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8                1 LN B IL EXT E               1b3fr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9                MUSC ELEVADOR RETO D          1b3fr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10               MUSC ELEVADOR RETO D          1b2fr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11               MG PROX/DIST                  1b2fr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12               MG RAD                        1b1fr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13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14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15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16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17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18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19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20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21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22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23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24               TUMOR                         1b0fr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25               LNS                           1b5fr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26               LNS                           1b5fr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27               LNS                           1b6fr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28               1 LN                          1b3fr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29               GORD                          1b99fr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30               GORD                          1b99fr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31               GORD                          1b99fr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32               GORD                          1b99fr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33               GORD                          1b99fr    </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Conclusão</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1. Produto de amputação abdominoperineal:</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ADENOCARCINOMA INVASIVO, com as seguintes características:</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Grau histológico: bem diferenciado G1;</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Localização: sobre a linha pectínea;</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Tamanho: 2,3 cm no maior eixo;</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Configuração macroscópica: </a:t>
            </a:r>
            <a:r>
              <a:rPr lang="pt-BR" sz="1366" err="1">
                <a:solidFill>
                  <a:schemeClr val="dk1"/>
                </a:solidFill>
              </a:rPr>
              <a:t>úlcero-infiltrativa</a:t>
            </a:r>
            <a:r>
              <a:rPr lang="pt-BR" sz="1366">
                <a:solidFill>
                  <a:schemeClr val="dk1"/>
                </a:solidFill>
              </a:rPr>
              <a:t>;</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Arquitetura microscópica: tubular e cribriforme;</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Componente mucinoso: ausente;</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Brotamentos ("tumor </a:t>
            </a:r>
            <a:r>
              <a:rPr lang="pt-BR" sz="1366" err="1">
                <a:solidFill>
                  <a:schemeClr val="dk1"/>
                </a:solidFill>
              </a:rPr>
              <a:t>budding</a:t>
            </a:r>
            <a:r>
              <a:rPr lang="pt-BR" sz="1366">
                <a:solidFill>
                  <a:schemeClr val="dk1"/>
                </a:solidFill>
              </a:rPr>
              <a:t>") no fronte de invasão: presentes;</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Infiltração em profundidade: até tecido adiposo </a:t>
            </a:r>
            <a:r>
              <a:rPr lang="pt-BR" sz="1366" err="1">
                <a:solidFill>
                  <a:schemeClr val="dk1"/>
                </a:solidFill>
              </a:rPr>
              <a:t>perirretal</a:t>
            </a:r>
            <a:r>
              <a:rPr lang="pt-BR" sz="1366">
                <a:solidFill>
                  <a:schemeClr val="dk1"/>
                </a:solidFill>
              </a:rPr>
              <a:t>;</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Invasão </a:t>
            </a:r>
            <a:r>
              <a:rPr lang="pt-BR" sz="1366" err="1">
                <a:solidFill>
                  <a:schemeClr val="dk1"/>
                </a:solidFill>
              </a:rPr>
              <a:t>angiolinfática</a:t>
            </a:r>
            <a:r>
              <a:rPr lang="pt-BR" sz="1366">
                <a:solidFill>
                  <a:schemeClr val="dk1"/>
                </a:solidFill>
              </a:rPr>
              <a:t>: presente;</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Invasão </a:t>
            </a:r>
            <a:r>
              <a:rPr lang="pt-BR" sz="1366" err="1">
                <a:solidFill>
                  <a:schemeClr val="dk1"/>
                </a:solidFill>
              </a:rPr>
              <a:t>perineural:presente</a:t>
            </a:r>
            <a:r>
              <a:rPr lang="pt-BR" sz="1366">
                <a:solidFill>
                  <a:schemeClr val="dk1"/>
                </a:solidFill>
              </a:rPr>
              <a:t>;</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a:t>
            </a:r>
            <a:r>
              <a:rPr lang="pt-BR" sz="1366" err="1">
                <a:solidFill>
                  <a:schemeClr val="dk1"/>
                </a:solidFill>
              </a:rPr>
              <a:t>Desmoplasia</a:t>
            </a:r>
            <a:r>
              <a:rPr lang="pt-BR" sz="1366">
                <a:solidFill>
                  <a:schemeClr val="dk1"/>
                </a:solidFill>
              </a:rPr>
              <a:t> </a:t>
            </a:r>
            <a:r>
              <a:rPr lang="pt-BR" sz="1366" err="1">
                <a:solidFill>
                  <a:schemeClr val="dk1"/>
                </a:solidFill>
              </a:rPr>
              <a:t>peritumoral</a:t>
            </a:r>
            <a:r>
              <a:rPr lang="pt-BR" sz="1366">
                <a:solidFill>
                  <a:schemeClr val="dk1"/>
                </a:solidFill>
              </a:rPr>
              <a:t>: presente, leve;</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Resposta </a:t>
            </a:r>
            <a:r>
              <a:rPr lang="pt-BR" sz="1366" err="1">
                <a:solidFill>
                  <a:schemeClr val="dk1"/>
                </a:solidFill>
              </a:rPr>
              <a:t>linfocítica</a:t>
            </a:r>
            <a:r>
              <a:rPr lang="pt-BR" sz="1366">
                <a:solidFill>
                  <a:schemeClr val="dk1"/>
                </a:solidFill>
              </a:rPr>
              <a:t> </a:t>
            </a:r>
            <a:r>
              <a:rPr lang="pt-BR" sz="1366" err="1">
                <a:solidFill>
                  <a:schemeClr val="dk1"/>
                </a:solidFill>
              </a:rPr>
              <a:t>peritumoral</a:t>
            </a:r>
            <a:r>
              <a:rPr lang="pt-BR" sz="1366">
                <a:solidFill>
                  <a:schemeClr val="dk1"/>
                </a:solidFill>
              </a:rPr>
              <a:t>: praticamente ausente;</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Infiltrado inflamatório tipo </a:t>
            </a:r>
            <a:r>
              <a:rPr lang="pt-BR" sz="1366" err="1">
                <a:solidFill>
                  <a:schemeClr val="dk1"/>
                </a:solidFill>
              </a:rPr>
              <a:t>Crohn</a:t>
            </a:r>
            <a:r>
              <a:rPr lang="pt-BR" sz="1366">
                <a:solidFill>
                  <a:schemeClr val="dk1"/>
                </a:solidFill>
              </a:rPr>
              <a:t>: ausente;</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Linfocitose intraepitelial na neoplasia: ausente;</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Perfuração: ausente;</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Grau de regressão tumoral (modificado de Ryan et al): grau 3;</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Presença de 1 depósito </a:t>
            </a:r>
            <a:r>
              <a:rPr lang="pt-BR" sz="1366" err="1">
                <a:solidFill>
                  <a:schemeClr val="dk1"/>
                </a:solidFill>
              </a:rPr>
              <a:t>peritumoral</a:t>
            </a:r>
            <a:r>
              <a:rPr lang="pt-BR" sz="1366">
                <a:solidFill>
                  <a:schemeClr val="dk1"/>
                </a:solidFill>
              </a:rPr>
              <a:t> medindo 0,9 cm;</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Presença de área focal no tecido </a:t>
            </a:r>
            <a:r>
              <a:rPr lang="pt-BR" sz="1366" err="1">
                <a:solidFill>
                  <a:schemeClr val="dk1"/>
                </a:solidFill>
              </a:rPr>
              <a:t>perirretal</a:t>
            </a:r>
            <a:r>
              <a:rPr lang="pt-BR" sz="1366">
                <a:solidFill>
                  <a:schemeClr val="dk1"/>
                </a:solidFill>
              </a:rPr>
              <a:t> com fibroplasia e neovascularização sugestiva de efeito pós-terapêutico;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MARGENS DE RESSECÇÃO CIRÚRGICA (proximal, distal e radial) : LIVRES DE NEOPLASIA</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SUMÁRIO DOS LINFONODOS: ausência de metástases em 15 linfonodos (00/15), assim distribuídos:</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ausência de metástase em 2 linfonodos ilíacos internos direitos (0/2)</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ausência de metástase em 4 linfonodos ilíacos internos esquerdos (0/4)</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ausência de metástase em 1 linfonodo ilíaco externo esquerdo (0/1)</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ausência de metástase em 8 linfonodos regionais (do tecido adiposo </a:t>
            </a:r>
            <a:r>
              <a:rPr lang="pt-BR" sz="1366" err="1">
                <a:solidFill>
                  <a:schemeClr val="dk1"/>
                </a:solidFill>
              </a:rPr>
              <a:t>perirretal</a:t>
            </a:r>
            <a:r>
              <a:rPr lang="pt-BR" sz="1366">
                <a:solidFill>
                  <a:schemeClr val="dk1"/>
                </a:solidFill>
              </a:rPr>
              <a:t>) (0/8)</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ESTADIAMENTO ANATOMOPATOLÓGICO (TNM 2016): pT3 pN1c</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Nota: em andamento, exame </a:t>
            </a:r>
            <a:r>
              <a:rPr lang="pt-BR" sz="1366" err="1">
                <a:solidFill>
                  <a:schemeClr val="dk1"/>
                </a:solidFill>
              </a:rPr>
              <a:t>imuno-histoquímico</a:t>
            </a:r>
            <a:r>
              <a:rPr lang="pt-BR" sz="1366">
                <a:solidFill>
                  <a:schemeClr val="dk1"/>
                </a:solidFill>
              </a:rPr>
              <a:t> para avaliação do estado das enzimas de reparo do DNA (MLH1, MSH2, MSH6 e PMS2).</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Referência bibliográfica: Ryan R, </a:t>
            </a:r>
            <a:r>
              <a:rPr lang="pt-BR" sz="1366" err="1">
                <a:solidFill>
                  <a:schemeClr val="dk1"/>
                </a:solidFill>
              </a:rPr>
              <a:t>Gibbons</a:t>
            </a:r>
            <a:r>
              <a:rPr lang="pt-BR" sz="1366">
                <a:solidFill>
                  <a:schemeClr val="dk1"/>
                </a:solidFill>
              </a:rPr>
              <a:t> D, </a:t>
            </a:r>
            <a:r>
              <a:rPr lang="pt-BR" sz="1366" err="1">
                <a:solidFill>
                  <a:schemeClr val="dk1"/>
                </a:solidFill>
              </a:rPr>
              <a:t>Hyland</a:t>
            </a:r>
            <a:r>
              <a:rPr lang="pt-BR" sz="1366">
                <a:solidFill>
                  <a:schemeClr val="dk1"/>
                </a:solidFill>
              </a:rPr>
              <a:t> JMP, et al. </a:t>
            </a:r>
            <a:r>
              <a:rPr lang="pt-BR" sz="1366" err="1">
                <a:solidFill>
                  <a:schemeClr val="dk1"/>
                </a:solidFill>
              </a:rPr>
              <a:t>Pathological</a:t>
            </a:r>
            <a:r>
              <a:rPr lang="pt-BR" sz="1366">
                <a:solidFill>
                  <a:schemeClr val="dk1"/>
                </a:solidFill>
              </a:rPr>
              <a:t> response </a:t>
            </a:r>
            <a:r>
              <a:rPr lang="pt-BR" sz="1366" err="1">
                <a:solidFill>
                  <a:schemeClr val="dk1"/>
                </a:solidFill>
              </a:rPr>
              <a:t>following</a:t>
            </a:r>
            <a:r>
              <a:rPr lang="pt-BR" sz="1366">
                <a:solidFill>
                  <a:schemeClr val="dk1"/>
                </a:solidFill>
              </a:rPr>
              <a:t> </a:t>
            </a:r>
            <a:r>
              <a:rPr lang="pt-BR" sz="1366" err="1">
                <a:solidFill>
                  <a:schemeClr val="dk1"/>
                </a:solidFill>
              </a:rPr>
              <a:t>long-course</a:t>
            </a:r>
            <a:r>
              <a:rPr lang="pt-BR" sz="1366">
                <a:solidFill>
                  <a:schemeClr val="dk1"/>
                </a:solidFill>
              </a:rPr>
              <a:t> </a:t>
            </a:r>
            <a:r>
              <a:rPr lang="pt-BR" sz="1366" err="1">
                <a:solidFill>
                  <a:schemeClr val="dk1"/>
                </a:solidFill>
              </a:rPr>
              <a:t>neoadjuvant</a:t>
            </a:r>
            <a:r>
              <a:rPr lang="pt-BR" sz="1366">
                <a:solidFill>
                  <a:schemeClr val="dk1"/>
                </a:solidFill>
              </a:rPr>
              <a:t> </a:t>
            </a:r>
            <a:r>
              <a:rPr lang="pt-BR" sz="1366" err="1">
                <a:solidFill>
                  <a:schemeClr val="dk1"/>
                </a:solidFill>
              </a:rPr>
              <a:t>chemoradiotherapy</a:t>
            </a:r>
            <a:r>
              <a:rPr lang="pt-BR" sz="1366">
                <a:solidFill>
                  <a:schemeClr val="dk1"/>
                </a:solidFill>
              </a:rPr>
              <a:t> for </a:t>
            </a:r>
            <a:r>
              <a:rPr lang="pt-BR" sz="1366" err="1">
                <a:solidFill>
                  <a:schemeClr val="dk1"/>
                </a:solidFill>
              </a:rPr>
              <a:t>locally</a:t>
            </a:r>
            <a:r>
              <a:rPr lang="pt-BR" sz="1366">
                <a:solidFill>
                  <a:schemeClr val="dk1"/>
                </a:solidFill>
              </a:rPr>
              <a:t> </a:t>
            </a:r>
            <a:r>
              <a:rPr lang="pt-BR" sz="1366" err="1">
                <a:solidFill>
                  <a:schemeClr val="dk1"/>
                </a:solidFill>
              </a:rPr>
              <a:t>advanced</a:t>
            </a:r>
            <a:r>
              <a:rPr lang="pt-BR" sz="1366">
                <a:solidFill>
                  <a:schemeClr val="dk1"/>
                </a:solidFill>
              </a:rPr>
              <a:t> rectal </a:t>
            </a:r>
            <a:r>
              <a:rPr lang="pt-BR" sz="1366" err="1">
                <a:solidFill>
                  <a:schemeClr val="dk1"/>
                </a:solidFill>
              </a:rPr>
              <a:t>cancer</a:t>
            </a:r>
            <a:r>
              <a:rPr lang="pt-BR" sz="1366">
                <a:solidFill>
                  <a:schemeClr val="dk1"/>
                </a:solidFill>
              </a:rPr>
              <a:t>. </a:t>
            </a:r>
            <a:r>
              <a:rPr lang="pt-BR" sz="1366" err="1">
                <a:solidFill>
                  <a:schemeClr val="dk1"/>
                </a:solidFill>
              </a:rPr>
              <a:t>Histopathology</a:t>
            </a:r>
            <a:r>
              <a:rPr lang="pt-BR" sz="1366">
                <a:solidFill>
                  <a:schemeClr val="dk1"/>
                </a:solidFill>
              </a:rPr>
              <a:t>. 2005;47(2):141-146.</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2. Músculo elevador do ânus:</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LIVRE DE COMPROMETIMENTO NEOPLÁSICO.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3. Vide item 1.</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4. Vide item 1.</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5. Vide item 1.</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6. Músculo psoas: </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LIVRE DE COMPROMETIMENTO NEOPLÁSICO.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7. Parede lateral direita:</a:t>
            </a: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 LIVRE DE COMPROMETIMENTO NEOPLÁSICO (VIDE COMENTÁRIO)</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Comentário: presença de estrutura tubular aderida podendo corresponder segmento de ureter/uretra/ducto deferente; recomenda-se correlacionar com dados cirúrgicos.</a:t>
            </a:r>
            <a:endParaRPr sz="1366">
              <a:solidFill>
                <a:schemeClr val="dk1"/>
              </a:solidFill>
            </a:endParaRPr>
          </a:p>
          <a:p>
            <a:pPr marL="0" lvl="0" indent="0" algn="l" rtl="0">
              <a:spcBef>
                <a:spcPts val="0"/>
              </a:spcBef>
              <a:spcAft>
                <a:spcPts val="0"/>
              </a:spcAft>
              <a:buClr>
                <a:schemeClr val="dk1"/>
              </a:buClr>
              <a:buSzPts val="1100"/>
              <a:buFont typeface="Arial"/>
              <a:buNone/>
            </a:pPr>
            <a:endParaRPr sz="1366">
              <a:solidFill>
                <a:schemeClr val="dk1"/>
              </a:solidFill>
            </a:endParaRPr>
          </a:p>
          <a:p>
            <a:pPr marL="0" lvl="0" indent="0" algn="l" rtl="0">
              <a:spcBef>
                <a:spcPts val="0"/>
              </a:spcBef>
              <a:spcAft>
                <a:spcPts val="0"/>
              </a:spcAft>
              <a:buClr>
                <a:schemeClr val="dk1"/>
              </a:buClr>
              <a:buSzPts val="1100"/>
              <a:buFont typeface="Arial"/>
              <a:buNone/>
            </a:pPr>
            <a:r>
              <a:rPr lang="pt-BR" sz="1366">
                <a:solidFill>
                  <a:schemeClr val="dk1"/>
                </a:solidFill>
              </a:rPr>
              <a:t>.12/06/2017 a 18/07/2017</a:t>
            </a:r>
            <a:endParaRPr sz="1366">
              <a:solidFill>
                <a:schemeClr val="dk1"/>
              </a:solidFill>
            </a:endParaRPr>
          </a:p>
          <a:p>
            <a:pPr marL="0" lvl="0" indent="0" algn="l" rtl="0">
              <a:spcBef>
                <a:spcPts val="0"/>
              </a:spcBef>
              <a:spcAft>
                <a:spcPts val="0"/>
              </a:spcAft>
              <a:buNone/>
            </a:pPr>
            <a:endParaRPr sz="1000"/>
          </a:p>
          <a:p>
            <a:pPr marL="0" lvl="0" indent="0" algn="l" rtl="0">
              <a:spcBef>
                <a:spcPts val="0"/>
              </a:spcBef>
              <a:spcAft>
                <a:spcPts val="0"/>
              </a:spcAft>
              <a:buNone/>
            </a:pPr>
            <a:r>
              <a:rPr lang="pt-BR"/>
              <a:t>14/09/2017</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e920cb091d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e920cb091d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b="1" err="1">
                <a:highlight>
                  <a:schemeClr val="accent3"/>
                </a:highlight>
              </a:rPr>
              <a:t>pacs</a:t>
            </a:r>
            <a:r>
              <a:rPr lang="pt-BR" b="1">
                <a:highlight>
                  <a:schemeClr val="accent3"/>
                </a:highlight>
              </a:rPr>
              <a:t> 5841004   </a:t>
            </a:r>
            <a:r>
              <a:rPr lang="pt-BR" b="1" err="1">
                <a:highlight>
                  <a:schemeClr val="accent3"/>
                </a:highlight>
              </a:rPr>
              <a:t>rg</a:t>
            </a:r>
            <a:r>
              <a:rPr lang="pt-BR" b="1">
                <a:highlight>
                  <a:schemeClr val="accent3"/>
                </a:highlight>
              </a:rPr>
              <a:t> 60031600</a:t>
            </a:r>
            <a:endParaRPr b="1">
              <a:highlight>
                <a:schemeClr val="accent3"/>
              </a:highlight>
            </a:endParaRPr>
          </a:p>
          <a:p>
            <a:pPr marL="0" lvl="0" indent="0" algn="l" rtl="0">
              <a:spcBef>
                <a:spcPts val="0"/>
              </a:spcBef>
              <a:spcAft>
                <a:spcPts val="0"/>
              </a:spcAft>
              <a:buNone/>
            </a:pPr>
            <a:endParaRPr b="1">
              <a:highlight>
                <a:schemeClr val="accent3"/>
              </a:highlight>
            </a:endParaRPr>
          </a:p>
          <a:p>
            <a:pPr marL="0" lvl="0" indent="0" algn="l" rtl="0">
              <a:spcBef>
                <a:spcPts val="0"/>
              </a:spcBef>
              <a:spcAft>
                <a:spcPts val="0"/>
              </a:spcAft>
              <a:buNone/>
            </a:pPr>
            <a:endParaRPr b="1">
              <a:highlight>
                <a:schemeClr val="accent3"/>
              </a:highlight>
            </a:endParaRPr>
          </a:p>
          <a:p>
            <a:pPr marL="0" lvl="0" indent="0" algn="l" rtl="0">
              <a:spcBef>
                <a:spcPts val="0"/>
              </a:spcBef>
              <a:spcAft>
                <a:spcPts val="0"/>
              </a:spcAft>
              <a:buClr>
                <a:schemeClr val="dk1"/>
              </a:buClr>
              <a:buSzPts val="1100"/>
              <a:buFont typeface="Arial"/>
              <a:buNone/>
            </a:pPr>
            <a:r>
              <a:rPr lang="pt-BR"/>
              <a:t>TEMPO ABDOMINAL</a:t>
            </a:r>
            <a:endParaRPr/>
          </a:p>
          <a:p>
            <a:pPr marL="0" lvl="0" indent="0" algn="l" rtl="0">
              <a:spcBef>
                <a:spcPts val="0"/>
              </a:spcBef>
              <a:spcAft>
                <a:spcPts val="0"/>
              </a:spcAft>
              <a:buClr>
                <a:schemeClr val="dk1"/>
              </a:buClr>
              <a:buSzPts val="1100"/>
              <a:buFont typeface="Arial"/>
              <a:buNone/>
            </a:pPr>
            <a:r>
              <a:rPr lang="pt-BR"/>
              <a:t>1. Paciente em posição de </a:t>
            </a:r>
            <a:r>
              <a:rPr lang="pt-BR" err="1"/>
              <a:t>semi-litotomia</a:t>
            </a:r>
            <a:r>
              <a:rPr lang="pt-BR"/>
              <a:t>, sob anestesia geral + peridural, </a:t>
            </a:r>
            <a:r>
              <a:rPr lang="pt-BR" err="1"/>
              <a:t>antibioticoprofilaxia</a:t>
            </a:r>
            <a:r>
              <a:rPr lang="pt-BR"/>
              <a:t> e SVD;</a:t>
            </a:r>
            <a:endParaRPr/>
          </a:p>
          <a:p>
            <a:pPr marL="0" lvl="0" indent="0" algn="l" rtl="0">
              <a:spcBef>
                <a:spcPts val="0"/>
              </a:spcBef>
              <a:spcAft>
                <a:spcPts val="0"/>
              </a:spcAft>
              <a:buClr>
                <a:schemeClr val="dk1"/>
              </a:buClr>
              <a:buSzPts val="1100"/>
              <a:buFont typeface="Arial"/>
              <a:buNone/>
            </a:pPr>
            <a:r>
              <a:rPr lang="pt-BR"/>
              <a:t>2. Técnica asséptica;</a:t>
            </a:r>
            <a:endParaRPr/>
          </a:p>
          <a:p>
            <a:pPr marL="0" lvl="0" indent="0" algn="l" rtl="0">
              <a:spcBef>
                <a:spcPts val="0"/>
              </a:spcBef>
              <a:spcAft>
                <a:spcPts val="0"/>
              </a:spcAft>
              <a:buClr>
                <a:schemeClr val="dk1"/>
              </a:buClr>
              <a:buSzPts val="1100"/>
              <a:buFont typeface="Arial"/>
              <a:buNone/>
            </a:pPr>
            <a:r>
              <a:rPr lang="pt-BR"/>
              <a:t>3. </a:t>
            </a:r>
            <a:r>
              <a:rPr lang="pt-BR" err="1"/>
              <a:t>Pneumoperitônio</a:t>
            </a:r>
            <a:r>
              <a:rPr lang="pt-BR"/>
              <a:t> aberto e passagem de trocar 10 umbilical, sem intercorrências;</a:t>
            </a:r>
            <a:endParaRPr/>
          </a:p>
          <a:p>
            <a:pPr marL="0" lvl="0" indent="0" algn="l" rtl="0">
              <a:spcBef>
                <a:spcPts val="0"/>
              </a:spcBef>
              <a:spcAft>
                <a:spcPts val="0"/>
              </a:spcAft>
              <a:buClr>
                <a:schemeClr val="dk1"/>
              </a:buClr>
              <a:buSzPts val="1100"/>
              <a:buFont typeface="Arial"/>
              <a:buNone/>
            </a:pPr>
            <a:r>
              <a:rPr lang="pt-BR"/>
              <a:t>4. Inventário da cavidade: </a:t>
            </a:r>
            <a:endParaRPr/>
          </a:p>
          <a:p>
            <a:pPr marL="0" lvl="0" indent="0" algn="l" rtl="0">
              <a:spcBef>
                <a:spcPts val="0"/>
              </a:spcBef>
              <a:spcAft>
                <a:spcPts val="0"/>
              </a:spcAft>
              <a:buClr>
                <a:schemeClr val="dk1"/>
              </a:buClr>
              <a:buSzPts val="1100"/>
              <a:buFont typeface="Arial"/>
              <a:buNone/>
            </a:pPr>
            <a:r>
              <a:rPr lang="pt-BR"/>
              <a:t>a. Fígado sem evidência de nódulos;</a:t>
            </a:r>
            <a:endParaRPr/>
          </a:p>
          <a:p>
            <a:pPr marL="0" lvl="0" indent="0" algn="l" rtl="0">
              <a:spcBef>
                <a:spcPts val="0"/>
              </a:spcBef>
              <a:spcAft>
                <a:spcPts val="0"/>
              </a:spcAft>
              <a:buClr>
                <a:schemeClr val="dk1"/>
              </a:buClr>
              <a:buSzPts val="1100"/>
              <a:buFont typeface="Arial"/>
              <a:buNone/>
            </a:pPr>
            <a:r>
              <a:rPr lang="pt-BR"/>
              <a:t>b. Sem implantes peritoneais, sem liquido livre;</a:t>
            </a:r>
            <a:endParaRPr/>
          </a:p>
          <a:p>
            <a:pPr marL="0" lvl="0" indent="0" algn="l" rtl="0">
              <a:spcBef>
                <a:spcPts val="0"/>
              </a:spcBef>
              <a:spcAft>
                <a:spcPts val="0"/>
              </a:spcAft>
              <a:buClr>
                <a:schemeClr val="dk1"/>
              </a:buClr>
              <a:buSzPts val="1100"/>
              <a:buFont typeface="Arial"/>
              <a:buNone/>
            </a:pPr>
            <a:r>
              <a:rPr lang="pt-BR"/>
              <a:t>5. Passagem de 4 trocares sob visão laparoscópica, 1 em cada quadrante sem intercorrências (5/5/5/12 em FID);</a:t>
            </a:r>
            <a:endParaRPr/>
          </a:p>
          <a:p>
            <a:pPr marL="0" lvl="0" indent="0" algn="l" rtl="0">
              <a:spcBef>
                <a:spcPts val="0"/>
              </a:spcBef>
              <a:spcAft>
                <a:spcPts val="0"/>
              </a:spcAft>
              <a:buClr>
                <a:schemeClr val="dk1"/>
              </a:buClr>
              <a:buSzPts val="1100"/>
              <a:buFont typeface="Arial"/>
              <a:buNone/>
            </a:pPr>
            <a:r>
              <a:rPr lang="pt-BR"/>
              <a:t>6. Dissecção da veia mesentérica inferior e clipagem com LT 400. Secção com </a:t>
            </a:r>
            <a:r>
              <a:rPr lang="pt-BR" err="1"/>
              <a:t>ultracision</a:t>
            </a:r>
            <a:r>
              <a:rPr lang="pt-BR"/>
              <a:t>.</a:t>
            </a:r>
            <a:endParaRPr/>
          </a:p>
          <a:p>
            <a:pPr marL="0" lvl="0" indent="0" algn="l" rtl="0">
              <a:spcBef>
                <a:spcPts val="0"/>
              </a:spcBef>
              <a:spcAft>
                <a:spcPts val="0"/>
              </a:spcAft>
              <a:buClr>
                <a:schemeClr val="dk1"/>
              </a:buClr>
              <a:buSzPts val="1100"/>
              <a:buFont typeface="Arial"/>
              <a:buNone/>
            </a:pPr>
            <a:r>
              <a:rPr lang="pt-BR"/>
              <a:t>7. Dissecção da </a:t>
            </a:r>
            <a:r>
              <a:rPr lang="pt-BR" err="1"/>
              <a:t>a.mesentérica</a:t>
            </a:r>
            <a:r>
              <a:rPr lang="pt-BR"/>
              <a:t> inferior com ligadura em sua raiz com 3 clips LT 400;</a:t>
            </a:r>
            <a:endParaRPr/>
          </a:p>
          <a:p>
            <a:pPr marL="0" lvl="0" indent="0" algn="l" rtl="0">
              <a:spcBef>
                <a:spcPts val="0"/>
              </a:spcBef>
              <a:spcAft>
                <a:spcPts val="0"/>
              </a:spcAft>
              <a:buClr>
                <a:schemeClr val="dk1"/>
              </a:buClr>
              <a:buSzPts val="1100"/>
              <a:buFont typeface="Arial"/>
              <a:buNone/>
            </a:pPr>
            <a:r>
              <a:rPr lang="pt-BR"/>
              <a:t>8. Descolamento medial do cólon com preservação do ureter e vasos gonadais E;</a:t>
            </a:r>
            <a:endParaRPr/>
          </a:p>
          <a:p>
            <a:pPr marL="0" lvl="0" indent="0" algn="l" rtl="0">
              <a:spcBef>
                <a:spcPts val="0"/>
              </a:spcBef>
              <a:spcAft>
                <a:spcPts val="0"/>
              </a:spcAft>
              <a:buClr>
                <a:schemeClr val="dk1"/>
              </a:buClr>
              <a:buSzPts val="1100"/>
              <a:buFont typeface="Arial"/>
              <a:buNone/>
            </a:pPr>
            <a:r>
              <a:rPr lang="pt-BR"/>
              <a:t>9. Liberação lateral do cólon descendente e </a:t>
            </a:r>
            <a:r>
              <a:rPr lang="pt-BR" err="1"/>
              <a:t>sigmóide</a:t>
            </a:r>
            <a:r>
              <a:rPr lang="pt-BR"/>
              <a:t> pela abertura da linha de </a:t>
            </a:r>
            <a:r>
              <a:rPr lang="pt-BR" err="1"/>
              <a:t>Toldt</a:t>
            </a:r>
            <a:r>
              <a:rPr lang="pt-BR"/>
              <a:t>;</a:t>
            </a:r>
            <a:endParaRPr/>
          </a:p>
          <a:p>
            <a:pPr marL="0" lvl="0" indent="0" algn="l" rtl="0">
              <a:spcBef>
                <a:spcPts val="0"/>
              </a:spcBef>
              <a:spcAft>
                <a:spcPts val="0"/>
              </a:spcAft>
              <a:buClr>
                <a:schemeClr val="dk1"/>
              </a:buClr>
              <a:buSzPts val="1100"/>
              <a:buFont typeface="Arial"/>
              <a:buNone/>
            </a:pPr>
            <a:r>
              <a:rPr lang="pt-BR"/>
              <a:t>10. Identificados </a:t>
            </a:r>
            <a:r>
              <a:rPr lang="pt-BR" err="1"/>
              <a:t>nn</a:t>
            </a:r>
            <a:r>
              <a:rPr lang="pt-BR"/>
              <a:t> e plexo nervoso hipogástrico;</a:t>
            </a:r>
            <a:endParaRPr/>
          </a:p>
          <a:p>
            <a:pPr marL="0" lvl="0" indent="0" algn="l" rtl="0">
              <a:spcBef>
                <a:spcPts val="0"/>
              </a:spcBef>
              <a:spcAft>
                <a:spcPts val="0"/>
              </a:spcAft>
              <a:buClr>
                <a:schemeClr val="dk1"/>
              </a:buClr>
              <a:buSzPts val="1100"/>
              <a:buFont typeface="Arial"/>
              <a:buNone/>
            </a:pPr>
            <a:r>
              <a:rPr lang="pt-BR"/>
              <a:t>11.Dissecção do reto, cilindricamente até o nível da cúpula vaginal anteriormente (tumor T4 com invasão de parede posterior da vagina) e próximo aos mm elevadores posteriormente com dissecção do mesorreto;</a:t>
            </a:r>
            <a:endParaRPr/>
          </a:p>
          <a:p>
            <a:pPr marL="0" lvl="0" indent="0" algn="l" rtl="0">
              <a:spcBef>
                <a:spcPts val="0"/>
              </a:spcBef>
              <a:spcAft>
                <a:spcPts val="0"/>
              </a:spcAft>
              <a:buClr>
                <a:schemeClr val="dk1"/>
              </a:buClr>
              <a:buSzPts val="1100"/>
              <a:buFont typeface="Arial"/>
              <a:buNone/>
            </a:pPr>
            <a:r>
              <a:rPr lang="pt-BR"/>
              <a:t>12.Grampeamento do cólon descendente com endo-GIA, uma carga azul; </a:t>
            </a:r>
            <a:endParaRPr/>
          </a:p>
          <a:p>
            <a:pPr marL="0" lvl="0" indent="0" algn="l" rtl="0">
              <a:spcBef>
                <a:spcPts val="0"/>
              </a:spcBef>
              <a:spcAft>
                <a:spcPts val="0"/>
              </a:spcAft>
              <a:buClr>
                <a:schemeClr val="dk1"/>
              </a:buClr>
              <a:buSzPts val="1100"/>
              <a:buFont typeface="Arial"/>
              <a:buNone/>
            </a:pPr>
            <a:r>
              <a:rPr lang="pt-BR"/>
              <a:t>13. Incisão cilíndrica da pele em fossa ilíaca/flanco E, em local previamente demarcado para </a:t>
            </a:r>
            <a:r>
              <a:rPr lang="pt-BR" err="1"/>
              <a:t>estomia</a:t>
            </a:r>
            <a:r>
              <a:rPr lang="pt-BR"/>
              <a:t>, abertura por planos até cavidade abdominal (abertura em X da aponeurose lâminas anterior e posterior);</a:t>
            </a:r>
            <a:endParaRPr/>
          </a:p>
          <a:p>
            <a:pPr marL="0" lvl="0" indent="0" algn="l" rtl="0">
              <a:spcBef>
                <a:spcPts val="0"/>
              </a:spcBef>
              <a:spcAft>
                <a:spcPts val="0"/>
              </a:spcAft>
              <a:buClr>
                <a:schemeClr val="dk1"/>
              </a:buClr>
              <a:buSzPts val="1100"/>
              <a:buFont typeface="Arial"/>
              <a:buNone/>
            </a:pPr>
            <a:r>
              <a:rPr lang="pt-BR"/>
              <a:t>14. Exteriorização do cólon descendente por orifício em flanco E; observado colostomia sem torção, revisão da hemostasia adequada e contagem de gazes concordante</a:t>
            </a:r>
            <a:endParaRPr/>
          </a:p>
          <a:p>
            <a:pPr marL="0" lvl="0" indent="0" algn="l" rtl="0">
              <a:spcBef>
                <a:spcPts val="0"/>
              </a:spcBef>
              <a:spcAft>
                <a:spcPts val="0"/>
              </a:spcAft>
              <a:buClr>
                <a:schemeClr val="dk1"/>
              </a:buClr>
              <a:buSzPts val="1100"/>
              <a:buFont typeface="Arial"/>
              <a:buNone/>
            </a:pPr>
            <a:r>
              <a:rPr lang="pt-BR"/>
              <a:t>15. Drenagem da pelve com dois drenos </a:t>
            </a:r>
            <a:r>
              <a:rPr lang="pt-BR" err="1"/>
              <a:t>Penrose</a:t>
            </a:r>
            <a:r>
              <a:rPr lang="pt-BR"/>
              <a:t> siliconados nº 08, exteriorizado em FID, fixado com Nylon 2.0;</a:t>
            </a:r>
            <a:endParaRPr/>
          </a:p>
          <a:p>
            <a:pPr marL="0" lvl="0" indent="0" algn="l" rtl="0">
              <a:spcBef>
                <a:spcPts val="0"/>
              </a:spcBef>
              <a:spcAft>
                <a:spcPts val="0"/>
              </a:spcAft>
              <a:buClr>
                <a:schemeClr val="dk1"/>
              </a:buClr>
              <a:buSzPts val="1100"/>
              <a:buFont typeface="Arial"/>
              <a:buNone/>
            </a:pPr>
            <a:r>
              <a:rPr lang="pt-BR"/>
              <a:t>16. Fechamento da aponeurose umbilical </a:t>
            </a:r>
            <a:r>
              <a:rPr lang="pt-BR" err="1"/>
              <a:t>Vicryl</a:t>
            </a:r>
            <a:r>
              <a:rPr lang="pt-BR"/>
              <a:t> 0;</a:t>
            </a:r>
            <a:endParaRPr/>
          </a:p>
          <a:p>
            <a:pPr marL="0" lvl="0" indent="0" algn="l" rtl="0">
              <a:spcBef>
                <a:spcPts val="0"/>
              </a:spcBef>
              <a:spcAft>
                <a:spcPts val="0"/>
              </a:spcAft>
              <a:buClr>
                <a:schemeClr val="dk1"/>
              </a:buClr>
              <a:buSzPts val="1100"/>
              <a:buFont typeface="Arial"/>
              <a:buNone/>
            </a:pPr>
            <a:r>
              <a:rPr lang="pt-BR"/>
              <a:t>17. Fechamento da pele com </a:t>
            </a:r>
            <a:r>
              <a:rPr lang="pt-BR" err="1"/>
              <a:t>Monocryl</a:t>
            </a:r>
            <a:r>
              <a:rPr lang="pt-BR"/>
              <a:t> 4-0 e realização de curativos;</a:t>
            </a:r>
            <a:endParaRPr/>
          </a:p>
          <a:p>
            <a:pPr marL="0" lvl="0" indent="0" algn="l" rtl="0">
              <a:spcBef>
                <a:spcPts val="0"/>
              </a:spcBef>
              <a:spcAft>
                <a:spcPts val="0"/>
              </a:spcAft>
              <a:buClr>
                <a:schemeClr val="dk1"/>
              </a:buClr>
              <a:buSzPts val="1100"/>
              <a:buFont typeface="Arial"/>
              <a:buNone/>
            </a:pPr>
            <a:r>
              <a:rPr lang="pt-BR"/>
              <a:t>18. Maturação de colostomia terminal com </a:t>
            </a:r>
            <a:r>
              <a:rPr lang="pt-BR" err="1"/>
              <a:t>Vicryl</a:t>
            </a:r>
            <a:r>
              <a:rPr lang="pt-BR"/>
              <a:t> 4-0.</a:t>
            </a:r>
            <a:endParaRPr/>
          </a:p>
          <a:p>
            <a:pPr marL="0" lvl="0" indent="0" algn="l" rtl="0">
              <a:spcBef>
                <a:spcPts val="0"/>
              </a:spcBef>
              <a:spcAft>
                <a:spcPts val="0"/>
              </a:spcAft>
              <a:buClr>
                <a:schemeClr val="dk1"/>
              </a:buClr>
              <a:buSzPts val="1100"/>
              <a:buFont typeface="Arial"/>
              <a:buNone/>
            </a:pPr>
            <a:r>
              <a:rPr lang="pt-BR"/>
              <a:t>19. Bolsa coletora em colostomia e dreno.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TEMPO PERINEAL</a:t>
            </a:r>
            <a:endParaRPr/>
          </a:p>
          <a:p>
            <a:pPr marL="0" lvl="0" indent="0" algn="l" rtl="0">
              <a:spcBef>
                <a:spcPts val="0"/>
              </a:spcBef>
              <a:spcAft>
                <a:spcPts val="0"/>
              </a:spcAft>
              <a:buClr>
                <a:schemeClr val="dk1"/>
              </a:buClr>
              <a:buSzPts val="1100"/>
              <a:buFont typeface="Arial"/>
              <a:buNone/>
            </a:pPr>
            <a:r>
              <a:rPr lang="pt-BR"/>
              <a:t>19. Incisão fusiforme ao redor do ânus com inclusão da parede vaginal posterior e abertura por planos </a:t>
            </a:r>
            <a:r>
              <a:rPr lang="pt-BR" err="1"/>
              <a:t>circunferencialmente</a:t>
            </a:r>
            <a:r>
              <a:rPr lang="pt-BR"/>
              <a:t> até comunicação com área de dissecção abdominal. Retirada da peça;</a:t>
            </a:r>
            <a:endParaRPr/>
          </a:p>
          <a:p>
            <a:pPr marL="0" lvl="0" indent="0" algn="l" rtl="0">
              <a:spcBef>
                <a:spcPts val="0"/>
              </a:spcBef>
              <a:spcAft>
                <a:spcPts val="0"/>
              </a:spcAft>
              <a:buClr>
                <a:schemeClr val="dk1"/>
              </a:buClr>
              <a:buSzPts val="1100"/>
              <a:buFont typeface="Arial"/>
              <a:buNone/>
            </a:pPr>
            <a:r>
              <a:rPr lang="pt-BR"/>
              <a:t>20. Revisão da hemostasia adequada e contagem de gazes concordante </a:t>
            </a:r>
            <a:endParaRPr/>
          </a:p>
          <a:p>
            <a:pPr marL="0" lvl="0" indent="0" algn="l" rtl="0">
              <a:spcBef>
                <a:spcPts val="0"/>
              </a:spcBef>
              <a:spcAft>
                <a:spcPts val="0"/>
              </a:spcAft>
              <a:buNone/>
            </a:pPr>
            <a:r>
              <a:rPr lang="pt-BR"/>
              <a:t>21. Fechamento do períneo pela equipe da Plástica</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pt-BR"/>
              <a:t>Exame Anatomopatológico </a:t>
            </a:r>
            <a:endParaRPr/>
          </a:p>
          <a:p>
            <a:pPr marL="0" lvl="0" indent="0" algn="l" rtl="0">
              <a:spcBef>
                <a:spcPts val="0"/>
              </a:spcBef>
              <a:spcAft>
                <a:spcPts val="0"/>
              </a:spcAft>
              <a:buNone/>
            </a:pPr>
            <a:endParaRPr/>
          </a:p>
          <a:p>
            <a:pPr marL="0" lvl="0" indent="0" algn="l" rtl="0">
              <a:spcBef>
                <a:spcPts val="0"/>
              </a:spcBef>
              <a:spcAft>
                <a:spcPts val="0"/>
              </a:spcAft>
              <a:buNone/>
            </a:pPr>
            <a:r>
              <a:rPr lang="pt-BR"/>
              <a:t>Peça(s)</a:t>
            </a:r>
            <a:endParaRPr/>
          </a:p>
          <a:p>
            <a:pPr marL="0" lvl="0" indent="0" algn="l" rtl="0">
              <a:spcBef>
                <a:spcPts val="0"/>
              </a:spcBef>
              <a:spcAft>
                <a:spcPts val="0"/>
              </a:spcAft>
              <a:buNone/>
            </a:pPr>
            <a:r>
              <a:rPr lang="pt-BR"/>
              <a:t>1. CAVIDADE ABDOMINAL - Produto de amputação </a:t>
            </a:r>
            <a:r>
              <a:rPr lang="pt-BR" err="1"/>
              <a:t>abdomino-perineal</a:t>
            </a:r>
            <a:r>
              <a:rPr lang="pt-BR"/>
              <a:t> </a:t>
            </a:r>
            <a:endParaRPr/>
          </a:p>
          <a:p>
            <a:pPr marL="0" lvl="0" indent="0" algn="l" rtl="0">
              <a:spcBef>
                <a:spcPts val="0"/>
              </a:spcBef>
              <a:spcAft>
                <a:spcPts val="0"/>
              </a:spcAft>
              <a:buNone/>
            </a:pPr>
            <a:r>
              <a:rPr lang="pt-BR"/>
              <a:t>Dados clínicos</a:t>
            </a:r>
            <a:endParaRPr/>
          </a:p>
          <a:p>
            <a:pPr marL="0" lvl="0" indent="0" algn="l" rtl="0">
              <a:spcBef>
                <a:spcPts val="0"/>
              </a:spcBef>
              <a:spcAft>
                <a:spcPts val="0"/>
              </a:spcAft>
              <a:buNone/>
            </a:pPr>
            <a:r>
              <a:rPr lang="pt-BR"/>
              <a:t>1. Adenocarcinoma de reto baixo - T4.</a:t>
            </a:r>
            <a:endParaRPr/>
          </a:p>
          <a:p>
            <a:pPr marL="0" lvl="0" indent="0" algn="l" rtl="0">
              <a:spcBef>
                <a:spcPts val="0"/>
              </a:spcBef>
              <a:spcAft>
                <a:spcPts val="0"/>
              </a:spcAft>
              <a:buNone/>
            </a:pPr>
            <a:r>
              <a:rPr lang="pt-BR"/>
              <a:t>Invasão da parede posterior da vagina.</a:t>
            </a:r>
            <a:endParaRPr/>
          </a:p>
          <a:p>
            <a:pPr marL="0" lvl="0" indent="0" algn="l" rtl="0">
              <a:spcBef>
                <a:spcPts val="0"/>
              </a:spcBef>
              <a:spcAft>
                <a:spcPts val="0"/>
              </a:spcAft>
              <a:buNone/>
            </a:pPr>
            <a:r>
              <a:rPr lang="pt-BR" err="1"/>
              <a:t>Neoadjuvância</a:t>
            </a:r>
            <a:r>
              <a:rPr lang="pt-BR"/>
              <a: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pt-BR"/>
              <a:t>Macroscopia</a:t>
            </a:r>
            <a:endParaRPr/>
          </a:p>
          <a:p>
            <a:pPr marL="0" lvl="0" indent="0" algn="l" rtl="0">
              <a:spcBef>
                <a:spcPts val="0"/>
              </a:spcBef>
              <a:spcAft>
                <a:spcPts val="0"/>
              </a:spcAft>
              <a:buNone/>
            </a:pPr>
            <a:endParaRPr/>
          </a:p>
          <a:p>
            <a:pPr marL="0" lvl="0" indent="0" algn="l" rtl="0">
              <a:spcBef>
                <a:spcPts val="0"/>
              </a:spcBef>
              <a:spcAft>
                <a:spcPts val="0"/>
              </a:spcAft>
              <a:buNone/>
            </a:pPr>
            <a:r>
              <a:rPr lang="pt-BR"/>
              <a:t>1. Material recebido a fresco e imediatamente fixado em formalina tamponada, descrito a seguir:</a:t>
            </a:r>
            <a:endParaRPr/>
          </a:p>
          <a:p>
            <a:pPr marL="0" lvl="0" indent="0" algn="l" rtl="0">
              <a:spcBef>
                <a:spcPts val="0"/>
              </a:spcBef>
              <a:spcAft>
                <a:spcPts val="0"/>
              </a:spcAft>
              <a:buNone/>
            </a:pPr>
            <a:endParaRPr/>
          </a:p>
          <a:p>
            <a:pPr marL="0" lvl="0" indent="0" algn="l" rtl="0">
              <a:spcBef>
                <a:spcPts val="0"/>
              </a:spcBef>
              <a:spcAft>
                <a:spcPts val="0"/>
              </a:spcAft>
              <a:buNone/>
            </a:pPr>
            <a:r>
              <a:rPr lang="pt-BR"/>
              <a:t>Produto de amputação abdominoperineal:</a:t>
            </a:r>
            <a:endParaRPr/>
          </a:p>
          <a:p>
            <a:pPr marL="0" lvl="0" indent="0" algn="l" rtl="0">
              <a:spcBef>
                <a:spcPts val="0"/>
              </a:spcBef>
              <a:spcAft>
                <a:spcPts val="0"/>
              </a:spcAft>
              <a:buNone/>
            </a:pPr>
            <a:r>
              <a:rPr lang="pt-BR"/>
              <a:t>Recebido segmento de reto em continuidade com canal anal previamente aberto medindo 29,0 cm de comprimento total, 2,0 cm de </a:t>
            </a:r>
            <a:r>
              <a:rPr lang="pt-BR" err="1"/>
              <a:t>diamêtro</a:t>
            </a:r>
            <a:r>
              <a:rPr lang="pt-BR"/>
              <a:t> médio e 0,3 cm de espessura média da parede. O segmento de reto mede 25,0 cm de comprimento e o canal anal mede 4,0 cm. Na extremidade distal, presença de segmento de pele que mede 6,2 x 4,0 cm. Externamente, é parcialmente revestido por serosa lisa, brilhante e acastanhada e apresenta mesorreto completo;  presença de fuso de mucosa acinzentada aderida medindo 3,5 x 3,2 cm (parede vaginal). </a:t>
            </a:r>
            <a:endParaRPr/>
          </a:p>
          <a:p>
            <a:pPr marL="0" lvl="0" indent="0" algn="l" rtl="0">
              <a:spcBef>
                <a:spcPts val="0"/>
              </a:spcBef>
              <a:spcAft>
                <a:spcPts val="0"/>
              </a:spcAft>
              <a:buNone/>
            </a:pPr>
            <a:r>
              <a:rPr lang="pt-BR"/>
              <a:t>À abertura, identifica-se  lesão </a:t>
            </a:r>
            <a:r>
              <a:rPr lang="pt-BR" err="1"/>
              <a:t>úlcero-infiltrativa</a:t>
            </a:r>
            <a:r>
              <a:rPr lang="pt-BR"/>
              <a:t>, umbilicada, que mede 2,0 x 1,0 cm, localizada reto distal, e dista 23,5 cm da margem proximal 4,5 cm da margem distal e coincide com a linha pectínea. Aos cortes, lesão esbranquiçada, infiltrando macroscopicamente até tecidos moles, com espessura máxima de 0,8 cm, distando 0,8 cm da margem radial. O restante da mucosa retal é de coloração acastanhada, </a:t>
            </a:r>
            <a:r>
              <a:rPr lang="pt-BR" err="1"/>
              <a:t>normopregueada</a:t>
            </a:r>
            <a:r>
              <a:rPr lang="pt-BR"/>
              <a:t>, edemaciada, sem lesões macroscópicas e a mucosa anal é esbranquiçada, lisa. </a:t>
            </a:r>
            <a:endParaRPr/>
          </a:p>
          <a:p>
            <a:pPr marL="0" lvl="0" indent="0" algn="l" rtl="0">
              <a:spcBef>
                <a:spcPts val="0"/>
              </a:spcBef>
              <a:spcAft>
                <a:spcPts val="0"/>
              </a:spcAft>
              <a:buNone/>
            </a:pPr>
            <a:r>
              <a:rPr lang="pt-BR"/>
              <a:t>Da gordura </a:t>
            </a:r>
            <a:r>
              <a:rPr lang="pt-BR" err="1"/>
              <a:t>perirretal</a:t>
            </a:r>
            <a:r>
              <a:rPr lang="pt-BR"/>
              <a:t> foram dissecadas múltiplas estruturas nodulares de coloração acastanhada e consistência </a:t>
            </a:r>
            <a:r>
              <a:rPr lang="pt-BR" err="1"/>
              <a:t>fibroelástica</a:t>
            </a:r>
            <a:r>
              <a:rPr lang="pt-BR"/>
              <a:t> medindo entre 0,1 e 0,4 cm no maior eixo, as quais são incluídas em sua totalidade para análise histológica. A margem proximal foi pintada em tinta nanquim azul, a margem distal em preta e a margem radial em preta.</a:t>
            </a:r>
            <a:endParaRPr/>
          </a:p>
          <a:p>
            <a:pPr marL="0" lvl="0" indent="0" algn="l" rtl="0">
              <a:spcBef>
                <a:spcPts val="0"/>
              </a:spcBef>
              <a:spcAft>
                <a:spcPts val="0"/>
              </a:spcAft>
              <a:buNone/>
            </a:pPr>
            <a:r>
              <a:rPr lang="pt-BR"/>
              <a:t>Material representativo é submetido a exame histológico.</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pt-BR"/>
              <a:t>   1                MG PROX                       1b1fr     </a:t>
            </a:r>
            <a:endParaRPr/>
          </a:p>
          <a:p>
            <a:pPr marL="0" lvl="0" indent="0" algn="l" rtl="0">
              <a:spcBef>
                <a:spcPts val="0"/>
              </a:spcBef>
              <a:spcAft>
                <a:spcPts val="0"/>
              </a:spcAft>
              <a:buNone/>
            </a:pPr>
            <a:r>
              <a:rPr lang="pt-BR"/>
              <a:t>   2                MG DISTAL                     1b1fr     </a:t>
            </a:r>
            <a:endParaRPr/>
          </a:p>
          <a:p>
            <a:pPr marL="0" lvl="0" indent="0" algn="l" rtl="0">
              <a:spcBef>
                <a:spcPts val="0"/>
              </a:spcBef>
              <a:spcAft>
                <a:spcPts val="0"/>
              </a:spcAft>
              <a:buNone/>
            </a:pPr>
            <a:r>
              <a:rPr lang="pt-BR"/>
              <a:t>   3                TU/PARE VAG                   1b1fr     </a:t>
            </a:r>
            <a:endParaRPr/>
          </a:p>
          <a:p>
            <a:pPr marL="0" lvl="0" indent="0" algn="l" rtl="0">
              <a:spcBef>
                <a:spcPts val="0"/>
              </a:spcBef>
              <a:spcAft>
                <a:spcPts val="0"/>
              </a:spcAft>
              <a:buNone/>
            </a:pPr>
            <a:r>
              <a:rPr lang="pt-BR"/>
              <a:t>   4                TU/PARE VAG                   1b1fr     </a:t>
            </a:r>
            <a:endParaRPr/>
          </a:p>
          <a:p>
            <a:pPr marL="0" lvl="0" indent="0" algn="l" rtl="0">
              <a:spcBef>
                <a:spcPts val="0"/>
              </a:spcBef>
              <a:spcAft>
                <a:spcPts val="0"/>
              </a:spcAft>
              <a:buNone/>
            </a:pPr>
            <a:r>
              <a:rPr lang="pt-BR"/>
              <a:t>   5                TU/PARE VAG                   1b1fr     </a:t>
            </a:r>
            <a:endParaRPr/>
          </a:p>
          <a:p>
            <a:pPr marL="0" lvl="0" indent="0" algn="l" rtl="0">
              <a:spcBef>
                <a:spcPts val="0"/>
              </a:spcBef>
              <a:spcAft>
                <a:spcPts val="0"/>
              </a:spcAft>
              <a:buNone/>
            </a:pPr>
            <a:r>
              <a:rPr lang="pt-BR"/>
              <a:t>   6                TUMOR                         1b1fr     </a:t>
            </a:r>
            <a:endParaRPr/>
          </a:p>
          <a:p>
            <a:pPr marL="0" lvl="0" indent="0" algn="l" rtl="0">
              <a:spcBef>
                <a:spcPts val="0"/>
              </a:spcBef>
              <a:spcAft>
                <a:spcPts val="0"/>
              </a:spcAft>
              <a:buNone/>
            </a:pPr>
            <a:r>
              <a:rPr lang="pt-BR"/>
              <a:t>   7                TUMOR                         1b1fr     </a:t>
            </a:r>
            <a:endParaRPr/>
          </a:p>
          <a:p>
            <a:pPr marL="0" lvl="0" indent="0" algn="l" rtl="0">
              <a:spcBef>
                <a:spcPts val="0"/>
              </a:spcBef>
              <a:spcAft>
                <a:spcPts val="0"/>
              </a:spcAft>
              <a:buNone/>
            </a:pPr>
            <a:r>
              <a:rPr lang="pt-BR"/>
              <a:t>   8                TUMOR                         1b1fr     </a:t>
            </a:r>
            <a:endParaRPr/>
          </a:p>
          <a:p>
            <a:pPr marL="0" lvl="0" indent="0" algn="l" rtl="0">
              <a:spcBef>
                <a:spcPts val="0"/>
              </a:spcBef>
              <a:spcAft>
                <a:spcPts val="0"/>
              </a:spcAft>
              <a:buNone/>
            </a:pPr>
            <a:r>
              <a:rPr lang="pt-BR"/>
              <a:t>   9                TUMOR                         1b1fr     </a:t>
            </a:r>
            <a:endParaRPr/>
          </a:p>
          <a:p>
            <a:pPr marL="0" lvl="0" indent="0" algn="l" rtl="0">
              <a:spcBef>
                <a:spcPts val="0"/>
              </a:spcBef>
              <a:spcAft>
                <a:spcPts val="0"/>
              </a:spcAft>
              <a:buNone/>
            </a:pPr>
            <a:r>
              <a:rPr lang="pt-BR"/>
              <a:t>   10               TUMOR                         1b1fr     </a:t>
            </a:r>
            <a:endParaRPr/>
          </a:p>
          <a:p>
            <a:pPr marL="0" lvl="0" indent="0" algn="l" rtl="0">
              <a:spcBef>
                <a:spcPts val="0"/>
              </a:spcBef>
              <a:spcAft>
                <a:spcPts val="0"/>
              </a:spcAft>
              <a:buNone/>
            </a:pPr>
            <a:r>
              <a:rPr lang="pt-BR"/>
              <a:t>   11               TU/PAR VAGINAL                1b1fr     </a:t>
            </a:r>
            <a:endParaRPr/>
          </a:p>
          <a:p>
            <a:pPr marL="0" lvl="0" indent="0" algn="l" rtl="0">
              <a:spcBef>
                <a:spcPts val="0"/>
              </a:spcBef>
              <a:spcAft>
                <a:spcPts val="0"/>
              </a:spcAft>
              <a:buNone/>
            </a:pPr>
            <a:r>
              <a:rPr lang="pt-BR"/>
              <a:t>   12               TU/PAR VAGINAL                1b1fr     </a:t>
            </a:r>
            <a:endParaRPr/>
          </a:p>
          <a:p>
            <a:pPr marL="0" lvl="0" indent="0" algn="l" rtl="0">
              <a:spcBef>
                <a:spcPts val="0"/>
              </a:spcBef>
              <a:spcAft>
                <a:spcPts val="0"/>
              </a:spcAft>
              <a:buNone/>
            </a:pPr>
            <a:r>
              <a:rPr lang="pt-BR"/>
              <a:t>   13               TU                            1b1fr     </a:t>
            </a:r>
            <a:endParaRPr/>
          </a:p>
          <a:p>
            <a:pPr marL="0" lvl="0" indent="0" algn="l" rtl="0">
              <a:spcBef>
                <a:spcPts val="0"/>
              </a:spcBef>
              <a:spcAft>
                <a:spcPts val="0"/>
              </a:spcAft>
              <a:buNone/>
            </a:pPr>
            <a:r>
              <a:rPr lang="pt-BR"/>
              <a:t>   14               EST POLIP                     1b1fr     </a:t>
            </a:r>
            <a:endParaRPr/>
          </a:p>
          <a:p>
            <a:pPr marL="0" lvl="0" indent="0" algn="l" rtl="0">
              <a:spcBef>
                <a:spcPts val="0"/>
              </a:spcBef>
              <a:spcAft>
                <a:spcPts val="0"/>
              </a:spcAft>
              <a:buNone/>
            </a:pPr>
            <a:r>
              <a:rPr lang="pt-BR"/>
              <a:t>   15               EST POLIP                     1b1fr     </a:t>
            </a:r>
            <a:endParaRPr/>
          </a:p>
          <a:p>
            <a:pPr marL="0" lvl="0" indent="0" algn="l" rtl="0">
              <a:spcBef>
                <a:spcPts val="0"/>
              </a:spcBef>
              <a:spcAft>
                <a:spcPts val="0"/>
              </a:spcAft>
              <a:buNone/>
            </a:pPr>
            <a:r>
              <a:rPr lang="pt-BR"/>
              <a:t>   16               LNS                           1b10fr    </a:t>
            </a:r>
            <a:endParaRPr/>
          </a:p>
          <a:p>
            <a:pPr marL="0" lvl="0" indent="0" algn="l" rtl="0">
              <a:spcBef>
                <a:spcPts val="0"/>
              </a:spcBef>
              <a:spcAft>
                <a:spcPts val="0"/>
              </a:spcAft>
              <a:buNone/>
            </a:pPr>
            <a:r>
              <a:rPr lang="pt-BR"/>
              <a:t>   17               LNS                           1b9fr     </a:t>
            </a:r>
            <a:endParaRPr/>
          </a:p>
          <a:p>
            <a:pPr marL="0" lvl="0" indent="0" algn="l" rtl="0">
              <a:spcBef>
                <a:spcPts val="0"/>
              </a:spcBef>
              <a:spcAft>
                <a:spcPts val="0"/>
              </a:spcAft>
              <a:buNone/>
            </a:pPr>
            <a:r>
              <a:rPr lang="pt-BR"/>
              <a:t>   18               LNS                           1b4fr     </a:t>
            </a:r>
            <a:endParaRPr/>
          </a:p>
          <a:p>
            <a:pPr marL="0" lvl="0" indent="0" algn="l" rtl="0">
              <a:spcBef>
                <a:spcPts val="0"/>
              </a:spcBef>
              <a:spcAft>
                <a:spcPts val="0"/>
              </a:spcAft>
              <a:buNone/>
            </a:pPr>
            <a:r>
              <a:rPr lang="pt-BR"/>
              <a:t>   19               1 LN                          1b2fr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pt-BR"/>
              <a:t> </a:t>
            </a:r>
            <a:endParaRPr/>
          </a:p>
          <a:p>
            <a:pPr marL="0" lvl="0" indent="0" algn="l" rtl="0">
              <a:spcBef>
                <a:spcPts val="0"/>
              </a:spcBef>
              <a:spcAft>
                <a:spcPts val="0"/>
              </a:spcAft>
              <a:buNone/>
            </a:pPr>
            <a:r>
              <a:rPr lang="pt-BR"/>
              <a:t>Conclusão</a:t>
            </a:r>
            <a:endParaRPr/>
          </a:p>
          <a:p>
            <a:pPr marL="0" lvl="0" indent="0" algn="l" rtl="0">
              <a:spcBef>
                <a:spcPts val="0"/>
              </a:spcBef>
              <a:spcAft>
                <a:spcPts val="0"/>
              </a:spcAft>
              <a:buNone/>
            </a:pPr>
            <a:r>
              <a:rPr lang="pt-BR"/>
              <a:t>1. Produto de amputação abdominoperineal:</a:t>
            </a:r>
            <a:endParaRPr/>
          </a:p>
          <a:p>
            <a:pPr marL="0" lvl="0" indent="0" algn="l" rtl="0">
              <a:spcBef>
                <a:spcPts val="0"/>
              </a:spcBef>
              <a:spcAft>
                <a:spcPts val="0"/>
              </a:spcAft>
              <a:buNone/>
            </a:pPr>
            <a:r>
              <a:rPr lang="pt-BR"/>
              <a:t>- ADENOCARCINOMA INVASIVO DE CÓLON.</a:t>
            </a:r>
            <a:endParaRPr/>
          </a:p>
          <a:p>
            <a:pPr marL="0" lvl="0" indent="0" algn="l" rtl="0">
              <a:spcBef>
                <a:spcPts val="0"/>
              </a:spcBef>
              <a:spcAft>
                <a:spcPts val="0"/>
              </a:spcAft>
              <a:buNone/>
            </a:pPr>
            <a:r>
              <a:rPr lang="pt-BR"/>
              <a:t>*Classificação da Organização Mundial de Saúde: Adenocarcinoma de tipo não especial;</a:t>
            </a:r>
            <a:endParaRPr/>
          </a:p>
          <a:p>
            <a:pPr marL="0" lvl="0" indent="0" algn="l" rtl="0">
              <a:spcBef>
                <a:spcPts val="0"/>
              </a:spcBef>
              <a:spcAft>
                <a:spcPts val="0"/>
              </a:spcAft>
              <a:buNone/>
            </a:pPr>
            <a:r>
              <a:rPr lang="pt-BR"/>
              <a:t>*Grau histológico: grau 2 (moderadamente diferenciado);</a:t>
            </a:r>
            <a:endParaRPr/>
          </a:p>
          <a:p>
            <a:pPr marL="0" lvl="0" indent="0" algn="l" rtl="0">
              <a:spcBef>
                <a:spcPts val="0"/>
              </a:spcBef>
              <a:spcAft>
                <a:spcPts val="0"/>
              </a:spcAft>
              <a:buNone/>
            </a:pPr>
            <a:r>
              <a:rPr lang="pt-BR"/>
              <a:t>*Localização: reto distal;</a:t>
            </a:r>
            <a:endParaRPr/>
          </a:p>
          <a:p>
            <a:pPr marL="0" lvl="0" indent="0" algn="l" rtl="0">
              <a:spcBef>
                <a:spcPts val="0"/>
              </a:spcBef>
              <a:spcAft>
                <a:spcPts val="0"/>
              </a:spcAft>
              <a:buNone/>
            </a:pPr>
            <a:r>
              <a:rPr lang="pt-BR"/>
              <a:t>*Tamanho: 2,0 cm no maior eixo;</a:t>
            </a:r>
            <a:endParaRPr/>
          </a:p>
          <a:p>
            <a:pPr marL="0" lvl="0" indent="0" algn="l" rtl="0">
              <a:spcBef>
                <a:spcPts val="0"/>
              </a:spcBef>
              <a:spcAft>
                <a:spcPts val="0"/>
              </a:spcAft>
              <a:buNone/>
            </a:pPr>
            <a:r>
              <a:rPr lang="pt-BR"/>
              <a:t>*Configuração macroscópica: </a:t>
            </a:r>
            <a:r>
              <a:rPr lang="pt-BR" err="1"/>
              <a:t>úlcero-infiltrativa</a:t>
            </a:r>
            <a:r>
              <a:rPr lang="pt-BR"/>
              <a:t>;</a:t>
            </a:r>
            <a:endParaRPr/>
          </a:p>
          <a:p>
            <a:pPr marL="0" lvl="0" indent="0" algn="l" rtl="0">
              <a:spcBef>
                <a:spcPts val="0"/>
              </a:spcBef>
              <a:spcAft>
                <a:spcPts val="0"/>
              </a:spcAft>
              <a:buNone/>
            </a:pPr>
            <a:r>
              <a:rPr lang="pt-BR"/>
              <a:t>*Arquitetura microscópica: tubular e cribriforme;</a:t>
            </a:r>
            <a:endParaRPr/>
          </a:p>
          <a:p>
            <a:pPr marL="0" lvl="0" indent="0" algn="l" rtl="0">
              <a:spcBef>
                <a:spcPts val="0"/>
              </a:spcBef>
              <a:spcAft>
                <a:spcPts val="0"/>
              </a:spcAft>
              <a:buNone/>
            </a:pPr>
            <a:r>
              <a:rPr lang="pt-BR"/>
              <a:t>*Grau de regressão tumoral (modificado de Ryan et al): grau 2.</a:t>
            </a:r>
            <a:endParaRPr/>
          </a:p>
          <a:p>
            <a:pPr marL="0" lvl="0" indent="0" algn="l" rtl="0">
              <a:spcBef>
                <a:spcPts val="0"/>
              </a:spcBef>
              <a:spcAft>
                <a:spcPts val="0"/>
              </a:spcAft>
              <a:buNone/>
            </a:pPr>
            <a:r>
              <a:rPr lang="pt-BR"/>
              <a:t>*Brotamentos ("</a:t>
            </a:r>
            <a:r>
              <a:rPr lang="pt-BR" err="1"/>
              <a:t>budding</a:t>
            </a:r>
            <a:r>
              <a:rPr lang="pt-BR"/>
              <a:t>") no fronte de invasão: presentes;</a:t>
            </a:r>
            <a:endParaRPr/>
          </a:p>
          <a:p>
            <a:pPr marL="0" lvl="0" indent="0" algn="l" rtl="0">
              <a:spcBef>
                <a:spcPts val="0"/>
              </a:spcBef>
              <a:spcAft>
                <a:spcPts val="0"/>
              </a:spcAft>
              <a:buNone/>
            </a:pPr>
            <a:r>
              <a:rPr lang="pt-BR"/>
              <a:t>*Infiltração em profundidade: toda a espessura da parede retal e </a:t>
            </a:r>
            <a:r>
              <a:rPr lang="pt-BR" err="1"/>
              <a:t>e</a:t>
            </a:r>
            <a:r>
              <a:rPr lang="pt-BR"/>
              <a:t> parede vaginal (córion);</a:t>
            </a:r>
            <a:endParaRPr/>
          </a:p>
          <a:p>
            <a:pPr marL="0" lvl="0" indent="0" algn="l" rtl="0">
              <a:spcBef>
                <a:spcPts val="0"/>
              </a:spcBef>
              <a:spcAft>
                <a:spcPts val="0"/>
              </a:spcAft>
              <a:buNone/>
            </a:pPr>
            <a:r>
              <a:rPr lang="pt-BR"/>
              <a:t>*Invasão </a:t>
            </a:r>
            <a:r>
              <a:rPr lang="pt-BR" err="1"/>
              <a:t>angiolinfática</a:t>
            </a:r>
            <a:r>
              <a:rPr lang="pt-BR"/>
              <a:t>: não detectada;</a:t>
            </a:r>
            <a:endParaRPr/>
          </a:p>
          <a:p>
            <a:pPr marL="0" lvl="0" indent="0" algn="l" rtl="0">
              <a:spcBef>
                <a:spcPts val="0"/>
              </a:spcBef>
              <a:spcAft>
                <a:spcPts val="0"/>
              </a:spcAft>
              <a:buNone/>
            </a:pPr>
            <a:r>
              <a:rPr lang="pt-BR"/>
              <a:t>*Invasão perineural: presente;</a:t>
            </a:r>
            <a:endParaRPr/>
          </a:p>
          <a:p>
            <a:pPr marL="0" lvl="0" indent="0" algn="l" rtl="0">
              <a:spcBef>
                <a:spcPts val="0"/>
              </a:spcBef>
              <a:spcAft>
                <a:spcPts val="0"/>
              </a:spcAft>
              <a:buNone/>
            </a:pPr>
            <a:r>
              <a:rPr lang="pt-BR"/>
              <a:t>*</a:t>
            </a:r>
            <a:r>
              <a:rPr lang="pt-BR" err="1"/>
              <a:t>Desmoplasia</a:t>
            </a:r>
            <a:r>
              <a:rPr lang="pt-BR"/>
              <a:t> </a:t>
            </a:r>
            <a:r>
              <a:rPr lang="pt-BR" err="1"/>
              <a:t>peritumoral</a:t>
            </a:r>
            <a:r>
              <a:rPr lang="pt-BR"/>
              <a:t>: moderada;</a:t>
            </a:r>
            <a:endParaRPr/>
          </a:p>
          <a:p>
            <a:pPr marL="0" lvl="0" indent="0" algn="l" rtl="0">
              <a:spcBef>
                <a:spcPts val="0"/>
              </a:spcBef>
              <a:spcAft>
                <a:spcPts val="0"/>
              </a:spcAft>
              <a:buNone/>
            </a:pPr>
            <a:r>
              <a:rPr lang="pt-BR"/>
              <a:t>*Resposta </a:t>
            </a:r>
            <a:r>
              <a:rPr lang="pt-BR" err="1"/>
              <a:t>linfocítica</a:t>
            </a:r>
            <a:r>
              <a:rPr lang="pt-BR"/>
              <a:t> </a:t>
            </a:r>
            <a:r>
              <a:rPr lang="pt-BR" err="1"/>
              <a:t>peritumoral</a:t>
            </a:r>
            <a:r>
              <a:rPr lang="pt-BR"/>
              <a:t>: leve;</a:t>
            </a:r>
            <a:endParaRPr/>
          </a:p>
          <a:p>
            <a:pPr marL="0" lvl="0" indent="0" algn="l" rtl="0">
              <a:spcBef>
                <a:spcPts val="0"/>
              </a:spcBef>
              <a:spcAft>
                <a:spcPts val="0"/>
              </a:spcAft>
              <a:buNone/>
            </a:pPr>
            <a:r>
              <a:rPr lang="pt-BR"/>
              <a:t>*Infiltrado inflamatório tipo </a:t>
            </a:r>
            <a:r>
              <a:rPr lang="pt-BR" err="1"/>
              <a:t>Crohn</a:t>
            </a:r>
            <a:r>
              <a:rPr lang="pt-BR"/>
              <a:t>: ausente;</a:t>
            </a:r>
            <a:endParaRPr/>
          </a:p>
          <a:p>
            <a:pPr marL="0" lvl="0" indent="0" algn="l" rtl="0">
              <a:spcBef>
                <a:spcPts val="0"/>
              </a:spcBef>
              <a:spcAft>
                <a:spcPts val="0"/>
              </a:spcAft>
              <a:buNone/>
            </a:pPr>
            <a:r>
              <a:rPr lang="pt-BR"/>
              <a:t>*Linfocitose intraepitelial na neoplasia: ausente;</a:t>
            </a:r>
            <a:endParaRPr/>
          </a:p>
          <a:p>
            <a:pPr marL="0" lvl="0" indent="0" algn="l" rtl="0">
              <a:spcBef>
                <a:spcPts val="0"/>
              </a:spcBef>
              <a:spcAft>
                <a:spcPts val="0"/>
              </a:spcAft>
              <a:buNone/>
            </a:pPr>
            <a:r>
              <a:rPr lang="pt-BR"/>
              <a:t>*Perfuração: ausente;</a:t>
            </a:r>
            <a:endParaRPr/>
          </a:p>
          <a:p>
            <a:pPr marL="0" lvl="0" indent="0" algn="l" rtl="0">
              <a:spcBef>
                <a:spcPts val="0"/>
              </a:spcBef>
              <a:spcAft>
                <a:spcPts val="0"/>
              </a:spcAft>
              <a:buNone/>
            </a:pPr>
            <a:endParaRPr/>
          </a:p>
          <a:p>
            <a:pPr marL="0" lvl="0" indent="0" algn="l" rtl="0">
              <a:spcBef>
                <a:spcPts val="0"/>
              </a:spcBef>
              <a:spcAft>
                <a:spcPts val="0"/>
              </a:spcAft>
              <a:buNone/>
            </a:pPr>
            <a:r>
              <a:rPr lang="pt-BR"/>
              <a:t>- MARGENS DE RESSECÇÃO CIRÚRGICA (proximal, distal e de parede vaginal): LIVRES DE NEOPLASIA.</a:t>
            </a:r>
            <a:endParaRPr/>
          </a:p>
          <a:p>
            <a:pPr marL="0" lvl="0" indent="0" algn="l" rtl="0">
              <a:spcBef>
                <a:spcPts val="0"/>
              </a:spcBef>
              <a:spcAft>
                <a:spcPts val="0"/>
              </a:spcAft>
              <a:buNone/>
            </a:pPr>
            <a:endParaRPr/>
          </a:p>
          <a:p>
            <a:pPr marL="0" lvl="0" indent="0" algn="l" rtl="0">
              <a:spcBef>
                <a:spcPts val="0"/>
              </a:spcBef>
              <a:spcAft>
                <a:spcPts val="0"/>
              </a:spcAft>
              <a:buNone/>
            </a:pPr>
            <a:r>
              <a:rPr lang="pt-BR"/>
              <a:t>- SUMÁRIO DOS LINFONODOS: ausência de metástase em17 linfonodos regionais (00 /17);</a:t>
            </a:r>
            <a:endParaRPr/>
          </a:p>
          <a:p>
            <a:pPr marL="0" lvl="0" indent="0" algn="l" rtl="0">
              <a:spcBef>
                <a:spcPts val="0"/>
              </a:spcBef>
              <a:spcAft>
                <a:spcPts val="0"/>
              </a:spcAft>
              <a:buNone/>
            </a:pPr>
            <a:r>
              <a:rPr lang="pt-BR"/>
              <a:t>- Outros achados: </a:t>
            </a:r>
            <a:endParaRPr/>
          </a:p>
          <a:p>
            <a:pPr marL="0" lvl="0" indent="0" algn="l" rtl="0">
              <a:spcBef>
                <a:spcPts val="0"/>
              </a:spcBef>
              <a:spcAft>
                <a:spcPts val="0"/>
              </a:spcAft>
              <a:buNone/>
            </a:pPr>
            <a:r>
              <a:rPr lang="pt-BR"/>
              <a:t>* Presença de fibrose e calcificação secundárias ao tratamento prévio (</a:t>
            </a:r>
            <a:r>
              <a:rPr lang="pt-BR" err="1"/>
              <a:t>neoadjuvância</a:t>
            </a:r>
            <a:r>
              <a:rPr lang="pt-BR"/>
              <a:t>);</a:t>
            </a:r>
            <a:endParaRPr/>
          </a:p>
          <a:p>
            <a:pPr marL="0" lvl="0" indent="0" algn="l" rtl="0">
              <a:spcBef>
                <a:spcPts val="0"/>
              </a:spcBef>
              <a:spcAft>
                <a:spcPts val="0"/>
              </a:spcAft>
              <a:buNone/>
            </a:pPr>
            <a:endParaRPr/>
          </a:p>
          <a:p>
            <a:pPr marL="0" lvl="0" indent="0" algn="l" rtl="0">
              <a:spcBef>
                <a:spcPts val="0"/>
              </a:spcBef>
              <a:spcAft>
                <a:spcPts val="0"/>
              </a:spcAft>
              <a:buNone/>
            </a:pPr>
            <a:r>
              <a:rPr lang="pt-BR"/>
              <a:t>- ESTADIAMENTO ANATOMOPATOLÓGICO (TNM 2010): ypT4b pN0</a:t>
            </a:r>
            <a:endParaRPr/>
          </a:p>
          <a:p>
            <a:pPr marL="0" lvl="0" indent="0" algn="l" rtl="0">
              <a:spcBef>
                <a:spcPts val="0"/>
              </a:spcBef>
              <a:spcAft>
                <a:spcPts val="0"/>
              </a:spcAft>
              <a:buNone/>
            </a:pPr>
            <a:endParaRPr/>
          </a:p>
          <a:p>
            <a:pPr marL="0" lvl="0" indent="0" algn="l" rtl="0">
              <a:spcBef>
                <a:spcPts val="0"/>
              </a:spcBef>
              <a:spcAft>
                <a:spcPts val="0"/>
              </a:spcAft>
              <a:buNone/>
            </a:pPr>
            <a:r>
              <a:rPr lang="pt-BR"/>
              <a:t>Referência bibliográfica: Ryan R, </a:t>
            </a:r>
            <a:r>
              <a:rPr lang="pt-BR" err="1"/>
              <a:t>Gibbons</a:t>
            </a:r>
            <a:r>
              <a:rPr lang="pt-BR"/>
              <a:t> D, </a:t>
            </a:r>
            <a:r>
              <a:rPr lang="pt-BR" err="1"/>
              <a:t>Hyland</a:t>
            </a:r>
            <a:r>
              <a:rPr lang="pt-BR"/>
              <a:t> JMP, et al. </a:t>
            </a:r>
            <a:r>
              <a:rPr lang="pt-BR" err="1"/>
              <a:t>Pathological</a:t>
            </a:r>
            <a:r>
              <a:rPr lang="pt-BR"/>
              <a:t> response </a:t>
            </a:r>
            <a:r>
              <a:rPr lang="pt-BR" err="1"/>
              <a:t>following</a:t>
            </a:r>
            <a:r>
              <a:rPr lang="pt-BR"/>
              <a:t> </a:t>
            </a:r>
            <a:r>
              <a:rPr lang="pt-BR" err="1"/>
              <a:t>long-course</a:t>
            </a:r>
            <a:r>
              <a:rPr lang="pt-BR"/>
              <a:t> </a:t>
            </a:r>
            <a:r>
              <a:rPr lang="pt-BR" err="1"/>
              <a:t>neoadjuvant</a:t>
            </a:r>
            <a:r>
              <a:rPr lang="pt-BR"/>
              <a:t> </a:t>
            </a:r>
            <a:r>
              <a:rPr lang="pt-BR" err="1"/>
              <a:t>chemoradiotherapy</a:t>
            </a:r>
            <a:r>
              <a:rPr lang="pt-BR"/>
              <a:t> for </a:t>
            </a:r>
            <a:r>
              <a:rPr lang="pt-BR" err="1"/>
              <a:t>locally</a:t>
            </a:r>
            <a:r>
              <a:rPr lang="pt-BR"/>
              <a:t> </a:t>
            </a:r>
            <a:r>
              <a:rPr lang="pt-BR" err="1"/>
              <a:t>advanced</a:t>
            </a:r>
            <a:r>
              <a:rPr lang="pt-BR"/>
              <a:t> rectal </a:t>
            </a:r>
            <a:r>
              <a:rPr lang="pt-BR" err="1"/>
              <a:t>cancer</a:t>
            </a:r>
            <a:r>
              <a:rPr lang="pt-BR"/>
              <a:t>. </a:t>
            </a:r>
            <a:r>
              <a:rPr lang="pt-BR" err="1"/>
              <a:t>Histopathology</a:t>
            </a:r>
            <a:r>
              <a:rPr lang="pt-BR"/>
              <a:t>. 2005;47(2):141-146.</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b="1">
              <a:highlight>
                <a:schemeClr val="accent3"/>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e920cb091d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e920cb091d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highlight>
                <a:schemeClr val="accent3"/>
              </a:highlight>
            </a:endParaRPr>
          </a:p>
          <a:p>
            <a:pPr marL="0" lvl="0" indent="0" algn="l" rtl="0">
              <a:spcBef>
                <a:spcPts val="0"/>
              </a:spcBef>
              <a:spcAft>
                <a:spcPts val="0"/>
              </a:spcAft>
              <a:buClr>
                <a:schemeClr val="dk1"/>
              </a:buClr>
              <a:buSzPts val="1100"/>
              <a:buFont typeface="Arial"/>
              <a:buNone/>
            </a:pPr>
            <a:r>
              <a:rPr lang="pt-BR" b="1">
                <a:solidFill>
                  <a:schemeClr val="dk1"/>
                </a:solidFill>
                <a:highlight>
                  <a:schemeClr val="accent3"/>
                </a:highlight>
              </a:rPr>
              <a:t>ANTERIOR/POSTERIOR</a:t>
            </a:r>
            <a:r>
              <a:rPr lang="pt-BR" b="1">
                <a:solidFill>
                  <a:schemeClr val="dk1"/>
                </a:solidFill>
              </a:rPr>
              <a:t> </a:t>
            </a:r>
            <a:endParaRPr b="1">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5888144 - recidiva nos elevadores - cóccix continua no </a:t>
            </a:r>
            <a:r>
              <a:rPr lang="pt-BR" err="1">
                <a:solidFill>
                  <a:schemeClr val="dk1"/>
                </a:solidFill>
              </a:rPr>
              <a:t>pósop</a:t>
            </a:r>
            <a:r>
              <a:rPr lang="pt-BR">
                <a:solidFill>
                  <a:schemeClr val="dk1"/>
                </a:solidFill>
              </a:rPr>
              <a: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CIRURGIA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PREPARO E ABERTURA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	Paciente em posição de </a:t>
            </a:r>
            <a:r>
              <a:rPr lang="pt-BR" err="1">
                <a:solidFill>
                  <a:schemeClr val="dk1"/>
                </a:solidFill>
              </a:rPr>
              <a:t>semi-litotomia</a:t>
            </a:r>
            <a:r>
              <a:rPr lang="pt-BR">
                <a:solidFill>
                  <a:schemeClr val="dk1"/>
                </a:solidFill>
              </a:rPr>
              <a:t>, sob anestesia geral + peridural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	</a:t>
            </a:r>
            <a:r>
              <a:rPr lang="pt-BR" err="1">
                <a:solidFill>
                  <a:schemeClr val="dk1"/>
                </a:solidFill>
              </a:rPr>
              <a:t>Degermação</a:t>
            </a:r>
            <a:r>
              <a:rPr lang="pt-BR">
                <a:solidFill>
                  <a:schemeClr val="dk1"/>
                </a:solidFill>
              </a:rPr>
              <a:t>, Antissepsia, Assepsia c/ </a:t>
            </a:r>
            <a:r>
              <a:rPr lang="pt-BR" err="1">
                <a:solidFill>
                  <a:schemeClr val="dk1"/>
                </a:solidFill>
              </a:rPr>
              <a:t>clorexidine</a:t>
            </a:r>
            <a:r>
              <a:rPr lang="pt-BR">
                <a:solidFill>
                  <a:schemeClr val="dk1"/>
                </a:solidFill>
              </a:rPr>
              <a:t> + colocação de campos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3.	Laparotomia mediana </a:t>
            </a:r>
            <a:r>
              <a:rPr lang="pt-BR" err="1">
                <a:solidFill>
                  <a:schemeClr val="dk1"/>
                </a:solidFill>
              </a:rPr>
              <a:t>infra-umbilical</a:t>
            </a:r>
            <a:r>
              <a:rPr lang="pt-BR">
                <a:solidFill>
                  <a:schemeClr val="dk1"/>
                </a:solidFill>
              </a:rPr>
              <a:t>, com extensão </a:t>
            </a:r>
            <a:r>
              <a:rPr lang="pt-BR" err="1">
                <a:solidFill>
                  <a:schemeClr val="dk1"/>
                </a:solidFill>
              </a:rPr>
              <a:t>supra-umbilical</a:t>
            </a:r>
            <a:r>
              <a:rPr lang="pt-BR">
                <a:solidFill>
                  <a:schemeClr val="dk1"/>
                </a:solidFill>
              </a:rPr>
              <a:t>, abertura por planos até acesso da cavidade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ACHADOS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4.	Ausência de líquido livre, sem implantes peritoneais, sem lesões hepáticas palpáveis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5.	Ausência de lesões sugestivas de carcinomatose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6.	</a:t>
            </a:r>
            <a:r>
              <a:rPr lang="pt-BR" err="1">
                <a:solidFill>
                  <a:schemeClr val="dk1"/>
                </a:solidFill>
              </a:rPr>
              <a:t>Nodulo</a:t>
            </a:r>
            <a:r>
              <a:rPr lang="pt-BR">
                <a:solidFill>
                  <a:schemeClr val="dk1"/>
                </a:solidFill>
              </a:rPr>
              <a:t> em </a:t>
            </a:r>
            <a:r>
              <a:rPr lang="pt-BR" err="1">
                <a:solidFill>
                  <a:schemeClr val="dk1"/>
                </a:solidFill>
              </a:rPr>
              <a:t>mesocolon</a:t>
            </a:r>
            <a:r>
              <a:rPr lang="pt-BR">
                <a:solidFill>
                  <a:schemeClr val="dk1"/>
                </a:solidFill>
              </a:rPr>
              <a:t> esquerdo: </a:t>
            </a:r>
            <a:r>
              <a:rPr lang="pt-BR" err="1">
                <a:solidFill>
                  <a:schemeClr val="dk1"/>
                </a:solidFill>
              </a:rPr>
              <a:t>Congelacao</a:t>
            </a:r>
            <a:r>
              <a:rPr lang="pt-BR">
                <a:solidFill>
                  <a:schemeClr val="dk1"/>
                </a:solidFill>
              </a:rPr>
              <a:t>: </a:t>
            </a:r>
            <a:r>
              <a:rPr lang="pt-BR" err="1">
                <a:solidFill>
                  <a:schemeClr val="dk1"/>
                </a:solidFill>
              </a:rPr>
              <a:t>Esteatonecrose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7.	Miomatose uterina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TÁTICA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8.	Descolamento do cólon </a:t>
            </a:r>
            <a:r>
              <a:rPr lang="pt-BR" err="1">
                <a:solidFill>
                  <a:schemeClr val="dk1"/>
                </a:solidFill>
              </a:rPr>
              <a:t>sigmóide</a:t>
            </a:r>
            <a:r>
              <a:rPr lang="pt-BR">
                <a:solidFill>
                  <a:schemeClr val="dk1"/>
                </a:solidFill>
              </a:rPr>
              <a:t> pela linha de </a:t>
            </a:r>
            <a:r>
              <a:rPr lang="pt-BR" err="1">
                <a:solidFill>
                  <a:schemeClr val="dk1"/>
                </a:solidFill>
              </a:rPr>
              <a:t>Toldt</a:t>
            </a:r>
            <a:r>
              <a:rPr lang="pt-BR">
                <a:solidFill>
                  <a:schemeClr val="dk1"/>
                </a:solidFill>
              </a:rPr>
              <a:t>, com liberação de estruturas do </a:t>
            </a:r>
            <a:r>
              <a:rPr lang="pt-BR" err="1">
                <a:solidFill>
                  <a:schemeClr val="dk1"/>
                </a:solidFill>
              </a:rPr>
              <a:t>retroperitoneo</a:t>
            </a:r>
            <a:r>
              <a:rPr lang="pt-BR">
                <a:solidFill>
                  <a:schemeClr val="dk1"/>
                </a:solidFill>
              </a:rPr>
              <a:t>, com visualização de vasos gonadais e ureter esquerdo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9.	Descolamento posterior com identificação de nervos e plexo nervoso hipogástricos sendo estes rebatidos para baixo, com todo o </a:t>
            </a:r>
            <a:r>
              <a:rPr lang="pt-BR" err="1">
                <a:solidFill>
                  <a:schemeClr val="dk1"/>
                </a:solidFill>
              </a:rPr>
              <a:t>retroperitôneo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10.	Descolamento posterior até identificação de goteira </a:t>
            </a:r>
            <a:r>
              <a:rPr lang="pt-BR" err="1">
                <a:solidFill>
                  <a:schemeClr val="dk1"/>
                </a:solidFill>
              </a:rPr>
              <a:t>direita;descolamento</a:t>
            </a:r>
            <a:r>
              <a:rPr lang="pt-BR">
                <a:solidFill>
                  <a:schemeClr val="dk1"/>
                </a:solidFill>
              </a:rPr>
              <a:t> de linha de </a:t>
            </a:r>
            <a:r>
              <a:rPr lang="pt-BR" err="1">
                <a:solidFill>
                  <a:schemeClr val="dk1"/>
                </a:solidFill>
              </a:rPr>
              <a:t>Toldt</a:t>
            </a:r>
            <a:r>
              <a:rPr lang="pt-BR">
                <a:solidFill>
                  <a:schemeClr val="dk1"/>
                </a:solidFill>
              </a:rPr>
              <a:t> à direita com identificação de ureter direito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11.	Ligadura da veia mesentérica inferior com algodão 2-0 próximo a sua origem</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12.	Ligadura da artéria mesentérica inferior com algodão 2-0 e 2-0 </a:t>
            </a:r>
            <a:r>
              <a:rPr lang="pt-BR" err="1">
                <a:solidFill>
                  <a:schemeClr val="dk1"/>
                </a:solidFill>
              </a:rPr>
              <a:t>transfixante</a:t>
            </a:r>
            <a:r>
              <a:rPr lang="pt-BR">
                <a:solidFill>
                  <a:schemeClr val="dk1"/>
                </a:solidFill>
              </a:rPr>
              <a:t> na sua origem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13.	Não foi necessário liberar ângulo esplênico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14.	Excisão total do mesorreto até a altura da mm elevadora do ânus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15.	Ligadura do </a:t>
            </a:r>
            <a:r>
              <a:rPr lang="pt-BR" err="1">
                <a:solidFill>
                  <a:schemeClr val="dk1"/>
                </a:solidFill>
              </a:rPr>
              <a:t>meso</a:t>
            </a:r>
            <a:r>
              <a:rPr lang="pt-BR">
                <a:solidFill>
                  <a:schemeClr val="dk1"/>
                </a:solidFill>
              </a:rPr>
              <a:t> com algodão 2.0 e seccionado cólon descendente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16.          Linfadenectomia lateral </a:t>
            </a:r>
            <a:r>
              <a:rPr lang="pt-BR" err="1">
                <a:solidFill>
                  <a:schemeClr val="dk1"/>
                </a:solidFill>
              </a:rPr>
              <a:t>pelvica</a:t>
            </a:r>
            <a:r>
              <a:rPr lang="pt-BR">
                <a:solidFill>
                  <a:schemeClr val="dk1"/>
                </a:solidFill>
              </a:rPr>
              <a:t> bilateral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16.	</a:t>
            </a:r>
            <a:r>
              <a:rPr lang="pt-BR" err="1">
                <a:solidFill>
                  <a:schemeClr val="dk1"/>
                </a:solidFill>
              </a:rPr>
              <a:t>Exteriorizacao</a:t>
            </a:r>
            <a:r>
              <a:rPr lang="pt-BR">
                <a:solidFill>
                  <a:schemeClr val="dk1"/>
                </a:solidFill>
              </a:rPr>
              <a:t> de </a:t>
            </a:r>
            <a:r>
              <a:rPr lang="pt-BR" err="1">
                <a:solidFill>
                  <a:schemeClr val="dk1"/>
                </a:solidFill>
              </a:rPr>
              <a:t>alca</a:t>
            </a:r>
            <a:r>
              <a:rPr lang="pt-BR">
                <a:solidFill>
                  <a:schemeClr val="dk1"/>
                </a:solidFill>
              </a:rPr>
              <a:t> de colostomia em flanco esquerdo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17.	Drenagem de pelve com JP</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18.	Contagem de compressas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19.	</a:t>
            </a:r>
            <a:r>
              <a:rPr lang="pt-BR" err="1">
                <a:solidFill>
                  <a:schemeClr val="dk1"/>
                </a:solidFill>
              </a:rPr>
              <a:t>Revisao</a:t>
            </a:r>
            <a:r>
              <a:rPr lang="pt-BR">
                <a:solidFill>
                  <a:schemeClr val="dk1"/>
                </a:solidFill>
              </a:rPr>
              <a:t> de hemostasia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20.	Fechamento de Aponeurose: PDS 1</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21.	Fechamento subcutâneo </a:t>
            </a:r>
            <a:r>
              <a:rPr lang="pt-BR" err="1">
                <a:solidFill>
                  <a:schemeClr val="dk1"/>
                </a:solidFill>
              </a:rPr>
              <a:t>Caprofyl</a:t>
            </a:r>
            <a:r>
              <a:rPr lang="pt-BR">
                <a:solidFill>
                  <a:schemeClr val="dk1"/>
                </a:solidFill>
              </a:rPr>
              <a:t> 3-0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22.	Fechamento pele: Nylon 4-0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23.	Curativo estéril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24.	</a:t>
            </a:r>
            <a:r>
              <a:rPr lang="pt-BR" err="1">
                <a:solidFill>
                  <a:schemeClr val="dk1"/>
                </a:solidFill>
              </a:rPr>
              <a:t>Maturacao</a:t>
            </a:r>
            <a:r>
              <a:rPr lang="pt-BR">
                <a:solidFill>
                  <a:schemeClr val="dk1"/>
                </a:solidFill>
              </a:rPr>
              <a:t> de colostomia com </a:t>
            </a:r>
            <a:r>
              <a:rPr lang="pt-BR" err="1">
                <a:solidFill>
                  <a:schemeClr val="dk1"/>
                </a:solidFill>
              </a:rPr>
              <a:t>caprofyl</a:t>
            </a:r>
            <a:r>
              <a:rPr lang="pt-BR">
                <a:solidFill>
                  <a:schemeClr val="dk1"/>
                </a:solidFill>
              </a:rPr>
              <a:t> 4-0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25.	Bolsa de colostomia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26.	Posicionado paciente em decúbito ventral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27.	</a:t>
            </a:r>
            <a:r>
              <a:rPr lang="pt-BR" err="1">
                <a:solidFill>
                  <a:schemeClr val="dk1"/>
                </a:solidFill>
              </a:rPr>
              <a:t>Degermação</a:t>
            </a:r>
            <a:r>
              <a:rPr lang="pt-BR">
                <a:solidFill>
                  <a:schemeClr val="dk1"/>
                </a:solidFill>
              </a:rPr>
              <a:t>, Antissepsia, Assepsia c/ </a:t>
            </a:r>
            <a:r>
              <a:rPr lang="pt-BR" err="1">
                <a:solidFill>
                  <a:schemeClr val="dk1"/>
                </a:solidFill>
              </a:rPr>
              <a:t>clorexidine</a:t>
            </a:r>
            <a:r>
              <a:rPr lang="pt-BR">
                <a:solidFill>
                  <a:schemeClr val="dk1"/>
                </a:solidFill>
              </a:rPr>
              <a:t> + colocação de campos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28.	Incisão fusiforme ao redor do ânus. Identificação de cóccix, com liberação anterior a este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29.	Abertura por planos até comunicação com área de dissecção abdominal </a:t>
            </a:r>
            <a:r>
              <a:rPr lang="pt-BR" err="1">
                <a:solidFill>
                  <a:schemeClr val="dk1"/>
                </a:solidFill>
              </a:rPr>
              <a:t>circunferencialmente</a:t>
            </a:r>
            <a:r>
              <a:rPr lang="pt-BR">
                <a:solidFill>
                  <a:schemeClr val="dk1"/>
                </a:solidFill>
              </a:rPr>
              <a:t> ressecando parte de musculatura do assoalho pélvico.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30.	Retirada da peça pelo períneo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31.	Revisão hemostasia adequada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32.	Fechamento de subcutâneo de ferida em períneo com </a:t>
            </a:r>
            <a:r>
              <a:rPr lang="pt-BR" err="1">
                <a:solidFill>
                  <a:schemeClr val="dk1"/>
                </a:solidFill>
              </a:rPr>
              <a:t>Vicryl</a:t>
            </a:r>
            <a:r>
              <a:rPr lang="pt-BR">
                <a:solidFill>
                  <a:schemeClr val="dk1"/>
                </a:solidFill>
              </a:rPr>
              <a:t> 1, fechamento de pele de períneo com </a:t>
            </a:r>
            <a:r>
              <a:rPr lang="pt-BR" err="1">
                <a:solidFill>
                  <a:schemeClr val="dk1"/>
                </a:solidFill>
              </a:rPr>
              <a:t>vicryl</a:t>
            </a:r>
            <a:r>
              <a:rPr lang="pt-BR">
                <a:solidFill>
                  <a:schemeClr val="dk1"/>
                </a:solidFill>
              </a:rPr>
              <a:t> 3-0 com pontos separados, curativo oclusivo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Peça(s)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 RETOSSIGMOIDE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 MESENTERIO - Nódulo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3. LINFONODO(S) - Pélvico direito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4. LINFONODO(S) - Pélvico esquerdo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Dados clínicos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Adenocarcinoma de reto pós-</a:t>
            </a:r>
            <a:r>
              <a:rPr lang="pt-BR" err="1">
                <a:solidFill>
                  <a:schemeClr val="dk1"/>
                </a:solidFill>
              </a:rPr>
              <a:t>neoadjuvância</a:t>
            </a:r>
            <a:r>
              <a:rPr lang="pt-BR">
                <a:solidFill>
                  <a:schemeClr val="dk1"/>
                </a:solidFill>
              </a:rPr>
              <a: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Macroscopia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 Material recebido a fresco e imediatamente fixado em formalina tamponada, descrito a seguir: Produto de amputação abdominoperineal: Recebido segmento de reto em continuidade com canal anal medindo 30,0 cm de comprimento total, 2,5 cm de </a:t>
            </a:r>
            <a:r>
              <a:rPr lang="pt-BR" err="1">
                <a:solidFill>
                  <a:schemeClr val="dk1"/>
                </a:solidFill>
              </a:rPr>
              <a:t>diamêtro</a:t>
            </a:r>
            <a:r>
              <a:rPr lang="pt-BR">
                <a:solidFill>
                  <a:schemeClr val="dk1"/>
                </a:solidFill>
              </a:rPr>
              <a:t> médio e 0,4 cm de espessura média da parede. O segmento de reto mede 25,0 cm de comprimento e o canal anal mede 5,0 cm. Na extremidade distal, presença de segmento de pele que mede 7,5 x 1,2 cm, sem particularidades. Externamente, é parcialmente revestido por serosa lisa, brilhante e acastanhada e apresenta mesorreto completo. À abertura, identifica-se  lesão </a:t>
            </a:r>
            <a:r>
              <a:rPr lang="pt-BR" err="1">
                <a:solidFill>
                  <a:schemeClr val="dk1"/>
                </a:solidFill>
              </a:rPr>
              <a:t>úlcero-infiltrativa</a:t>
            </a:r>
            <a:r>
              <a:rPr lang="pt-BR">
                <a:solidFill>
                  <a:schemeClr val="dk1"/>
                </a:solidFill>
              </a:rPr>
              <a:t>, que mede 3,0 x 2,5 cm, localizada reto distal e dista</a:t>
            </a:r>
            <a:r>
              <a:rPr lang="pt-BR">
                <a:solidFill>
                  <a:schemeClr val="dk1"/>
                </a:solidFill>
                <a:highlight>
                  <a:schemeClr val="accent4"/>
                </a:highlight>
              </a:rPr>
              <a:t> 23,0 cm da margem proximal, 4,0 cm da margem distal</a:t>
            </a:r>
            <a:r>
              <a:rPr lang="pt-BR">
                <a:solidFill>
                  <a:schemeClr val="dk1"/>
                </a:solidFill>
              </a:rPr>
              <a:t> e coincide com linha pectínea. Aos cortes, lesão esbranquiçada, infiltrando macroscopicamente até tecido adiposo, com espessura máxima de 1,4 cm, distando 0,4 cm da margem radial. O restante da mucosa retal é de coloração acastanhada, </a:t>
            </a:r>
            <a:r>
              <a:rPr lang="pt-BR" err="1">
                <a:solidFill>
                  <a:schemeClr val="dk1"/>
                </a:solidFill>
              </a:rPr>
              <a:t>normopregueada</a:t>
            </a:r>
            <a:r>
              <a:rPr lang="pt-BR">
                <a:solidFill>
                  <a:schemeClr val="dk1"/>
                </a:solidFill>
              </a:rPr>
              <a:t>, sem lesões macroscópicas e a mucosa anal é esbranquiçada, lisa. Da gordura </a:t>
            </a:r>
            <a:r>
              <a:rPr lang="pt-BR" err="1">
                <a:solidFill>
                  <a:schemeClr val="dk1"/>
                </a:solidFill>
              </a:rPr>
              <a:t>perirretal</a:t>
            </a:r>
            <a:r>
              <a:rPr lang="pt-BR">
                <a:solidFill>
                  <a:schemeClr val="dk1"/>
                </a:solidFill>
              </a:rPr>
              <a:t> foram dissecadas múltiplas estruturas nodulares de coloração acastanhada e consistência </a:t>
            </a:r>
            <a:r>
              <a:rPr lang="pt-BR" err="1">
                <a:solidFill>
                  <a:schemeClr val="dk1"/>
                </a:solidFill>
              </a:rPr>
              <a:t>fibroelástica</a:t>
            </a:r>
            <a:r>
              <a:rPr lang="pt-BR">
                <a:solidFill>
                  <a:schemeClr val="dk1"/>
                </a:solidFill>
              </a:rPr>
              <a:t> medindo entre 0,1 e 0,8 cm no maior eixo, as quais são incluídas em sua totalidade para análise histológica. A margem proximal foi pintada em tinta nanquim azul, a margem distal em preto e a margem radial em preto. Material representativo é submetido a exame histológico.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 Recebido um fragmento irregular de tecido medindo 1,6 x 1,2 x 0,6 cm, de coloração acastanhada e consistência </a:t>
            </a:r>
            <a:r>
              <a:rPr lang="pt-BR" err="1">
                <a:solidFill>
                  <a:schemeClr val="dk1"/>
                </a:solidFill>
              </a:rPr>
              <a:t>fibroelástica</a:t>
            </a:r>
            <a:r>
              <a:rPr lang="pt-BR">
                <a:solidFill>
                  <a:schemeClr val="dk1"/>
                </a:solidFill>
              </a:rPr>
              <a:t>. Todo o material é submetido a exame histológico.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3. Material recebido fixado em formalina tamponada, descrito a seguir: Recebido um fragmento de tecido adiposo medindo 5,0 x 2,6 x 0,6 cm, de onde se dissecam 6 estruturas nodulares de coloração acastanhada e consistência </a:t>
            </a:r>
            <a:r>
              <a:rPr lang="pt-BR" err="1">
                <a:solidFill>
                  <a:schemeClr val="dk1"/>
                </a:solidFill>
              </a:rPr>
              <a:t>fibroelástica</a:t>
            </a:r>
            <a:r>
              <a:rPr lang="pt-BR">
                <a:solidFill>
                  <a:schemeClr val="dk1"/>
                </a:solidFill>
              </a:rPr>
              <a:t>, medindo entre 0,1 e 2,7 cm no maior eixo, as quais são incluídas em sua totalidade para análise histológica. Material representativo é submetido a exame histológico.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4. Material recebido fixado em formalina tamponada, descrito a seguir: Recebidos 3 fragmentos de tecido adiposo medindo 2,7 x 2,0 x 0,7 cm, de onde se dissecam 2 estruturas nodulares de coloração acastanhada e consistência </a:t>
            </a:r>
            <a:r>
              <a:rPr lang="pt-BR" err="1">
                <a:solidFill>
                  <a:schemeClr val="dk1"/>
                </a:solidFill>
              </a:rPr>
              <a:t>fibroelástica</a:t>
            </a:r>
            <a:r>
              <a:rPr lang="pt-BR">
                <a:solidFill>
                  <a:schemeClr val="dk1"/>
                </a:solidFill>
              </a:rPr>
              <a:t>, medindo entre 1,3 e 2,2 cm no maior eixo, as quais são incluídas em sua totalidade para análise histológica. Material representativo é submetido a exame histológico.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                NOD MESEN (PC)                1b0fr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                NOD MESEN (RC)                1b0fr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3                MG PROX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4                MG DISTAL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5                LINHA PECT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6                TU/LINH PECT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7                TUMOR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8                TUMOR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9                TUMOR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10               TUMOR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11               TUMOR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12               TUMOR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13               TUMOR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14               TU/MUC ADJ                    1b1fr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15               LNS                           1b8fr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16               LNS                           1b8fr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17               LNS                           1b6fr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18               LNS                           1b8fr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19               LNS                           1b6fr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20               LNS                           1b6fr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21               1LN                           1b3fr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22               1LN                           1b2fr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23               1LN                           1b2fr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24               1LN                           1b3fr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25               1LN                           1b3fr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26               LPLD (LNS)                    1b4fr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27               LPLD (1LN)                    1b3fr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28               LPLD (1LN)                    1b7fr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29               LPLE (1LN)                    1b4fr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30               LPLE (1LN)                    1b6fr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Conclusão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1. Produto de amputação de reto: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ADENOCARCINOMA INVASIVO DE CÓLON.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*Grau histológico: baixo grau (moderadamente diferenciado);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*Localização: reto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*Tamanho: 3,0 cm no maior eixo;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*Configuração macroscópica: </a:t>
            </a:r>
            <a:r>
              <a:rPr lang="pt-BR" err="1">
                <a:solidFill>
                  <a:schemeClr val="dk1"/>
                </a:solidFill>
              </a:rPr>
              <a:t>úlcero-infiltrativa</a:t>
            </a:r>
            <a:r>
              <a:rPr lang="pt-BR">
                <a:solidFill>
                  <a:schemeClr val="dk1"/>
                </a:solidFill>
              </a:rPr>
              <a: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*Arquitetura microscópica: tubular e cribriforme em lagos de mucina;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*Grau de regressão tumoral (modificado de Ryan et al): grau 3 (resposta pobre);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*Brotamentos ("</a:t>
            </a:r>
            <a:r>
              <a:rPr lang="pt-BR" err="1">
                <a:solidFill>
                  <a:schemeClr val="dk1"/>
                </a:solidFill>
              </a:rPr>
              <a:t>budding</a:t>
            </a:r>
            <a:r>
              <a:rPr lang="pt-BR">
                <a:solidFill>
                  <a:schemeClr val="dk1"/>
                </a:solidFill>
              </a:rPr>
              <a:t>") no fronte de invasão: presentes;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*Infiltração em profundidade: até tecido adiposo </a:t>
            </a:r>
            <a:r>
              <a:rPr lang="pt-BR" err="1">
                <a:solidFill>
                  <a:schemeClr val="dk1"/>
                </a:solidFill>
              </a:rPr>
              <a:t>perirretal</a:t>
            </a:r>
            <a:r>
              <a:rPr lang="pt-BR">
                <a:solidFill>
                  <a:schemeClr val="dk1"/>
                </a:solidFill>
              </a:rPr>
              <a: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*Invasão </a:t>
            </a:r>
            <a:r>
              <a:rPr lang="pt-BR" err="1">
                <a:solidFill>
                  <a:schemeClr val="dk1"/>
                </a:solidFill>
              </a:rPr>
              <a:t>angiolinfática</a:t>
            </a:r>
            <a:r>
              <a:rPr lang="pt-BR">
                <a:solidFill>
                  <a:schemeClr val="dk1"/>
                </a:solidFill>
              </a:rPr>
              <a:t>: não detectada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*Invasão perineural: presente;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*Infiltrado inflamatório tipo </a:t>
            </a:r>
            <a:r>
              <a:rPr lang="pt-BR" err="1">
                <a:solidFill>
                  <a:schemeClr val="dk1"/>
                </a:solidFill>
              </a:rPr>
              <a:t>Crohn</a:t>
            </a:r>
            <a:r>
              <a:rPr lang="pt-BR">
                <a:solidFill>
                  <a:schemeClr val="dk1"/>
                </a:solidFill>
              </a:rPr>
              <a:t>: ausente;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*Perfuração: ausente.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MARGENS DE RESSECÇÃO CIRÚRGICA (proximal, distal e radial) : LIVRES DE NEOPLASIA  (a neoplasia dista 0,4 cm da margem radial).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SUMÁRIO DOS LINFONODOS: ausência de metástase em 47 linfonodos examinados (0/47), sendo: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 </a:t>
            </a:r>
            <a:r>
              <a:rPr lang="pt-BR" err="1">
                <a:solidFill>
                  <a:schemeClr val="dk1"/>
                </a:solidFill>
              </a:rPr>
              <a:t>Linfinodos</a:t>
            </a:r>
            <a:r>
              <a:rPr lang="pt-BR">
                <a:solidFill>
                  <a:schemeClr val="dk1"/>
                </a:solidFill>
              </a:rPr>
              <a:t> </a:t>
            </a:r>
            <a:r>
              <a:rPr lang="pt-BR" err="1">
                <a:solidFill>
                  <a:schemeClr val="dk1"/>
                </a:solidFill>
              </a:rPr>
              <a:t>perirretais</a:t>
            </a:r>
            <a:r>
              <a:rPr lang="pt-BR">
                <a:solidFill>
                  <a:schemeClr val="dk1"/>
                </a:solidFill>
              </a:rPr>
              <a:t>: 0/39</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 Linfonodos de pelve lateral direita: 0/6</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 Linfonodos de pelve lateral esquerda: 0/2</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ESTADIAMENTO ANATOMOPATOLÓGICO (TNM 2010): ypT3; pN0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Nota: em andamento, exame </a:t>
            </a:r>
            <a:r>
              <a:rPr lang="pt-BR" err="1">
                <a:solidFill>
                  <a:schemeClr val="dk1"/>
                </a:solidFill>
              </a:rPr>
              <a:t>imuno-histoquímico</a:t>
            </a:r>
            <a:r>
              <a:rPr lang="pt-BR">
                <a:solidFill>
                  <a:schemeClr val="dk1"/>
                </a:solidFill>
              </a:rPr>
              <a:t> para avaliação do estado das enzimas de reparo do DNA (MLH1, MSH2, MSH6 e PMS2).</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Referência bibliográfica: Ryan R, </a:t>
            </a:r>
            <a:r>
              <a:rPr lang="pt-BR" err="1">
                <a:solidFill>
                  <a:schemeClr val="dk1"/>
                </a:solidFill>
              </a:rPr>
              <a:t>Gibbons</a:t>
            </a:r>
            <a:r>
              <a:rPr lang="pt-BR">
                <a:solidFill>
                  <a:schemeClr val="dk1"/>
                </a:solidFill>
              </a:rPr>
              <a:t> D, </a:t>
            </a:r>
            <a:r>
              <a:rPr lang="pt-BR" err="1">
                <a:solidFill>
                  <a:schemeClr val="dk1"/>
                </a:solidFill>
              </a:rPr>
              <a:t>Hyland</a:t>
            </a:r>
            <a:r>
              <a:rPr lang="pt-BR">
                <a:solidFill>
                  <a:schemeClr val="dk1"/>
                </a:solidFill>
              </a:rPr>
              <a:t> JMP, et al. </a:t>
            </a:r>
            <a:r>
              <a:rPr lang="pt-BR" err="1">
                <a:solidFill>
                  <a:schemeClr val="dk1"/>
                </a:solidFill>
              </a:rPr>
              <a:t>Pathological</a:t>
            </a:r>
            <a:r>
              <a:rPr lang="pt-BR">
                <a:solidFill>
                  <a:schemeClr val="dk1"/>
                </a:solidFill>
              </a:rPr>
              <a:t> response </a:t>
            </a:r>
            <a:r>
              <a:rPr lang="pt-BR" err="1">
                <a:solidFill>
                  <a:schemeClr val="dk1"/>
                </a:solidFill>
              </a:rPr>
              <a:t>following</a:t>
            </a:r>
            <a:r>
              <a:rPr lang="pt-BR">
                <a:solidFill>
                  <a:schemeClr val="dk1"/>
                </a:solidFill>
              </a:rPr>
              <a:t> </a:t>
            </a:r>
            <a:r>
              <a:rPr lang="pt-BR" err="1">
                <a:solidFill>
                  <a:schemeClr val="dk1"/>
                </a:solidFill>
              </a:rPr>
              <a:t>long-course</a:t>
            </a:r>
            <a:r>
              <a:rPr lang="pt-BR">
                <a:solidFill>
                  <a:schemeClr val="dk1"/>
                </a:solidFill>
              </a:rPr>
              <a:t> </a:t>
            </a:r>
            <a:r>
              <a:rPr lang="pt-BR" err="1">
                <a:solidFill>
                  <a:schemeClr val="dk1"/>
                </a:solidFill>
              </a:rPr>
              <a:t>neoadjuvant</a:t>
            </a:r>
            <a:r>
              <a:rPr lang="pt-BR">
                <a:solidFill>
                  <a:schemeClr val="dk1"/>
                </a:solidFill>
              </a:rPr>
              <a:t> </a:t>
            </a:r>
            <a:r>
              <a:rPr lang="pt-BR" err="1">
                <a:solidFill>
                  <a:schemeClr val="dk1"/>
                </a:solidFill>
              </a:rPr>
              <a:t>chemoradiotherapy</a:t>
            </a:r>
            <a:r>
              <a:rPr lang="pt-BR">
                <a:solidFill>
                  <a:schemeClr val="dk1"/>
                </a:solidFill>
              </a:rPr>
              <a:t> for </a:t>
            </a:r>
            <a:r>
              <a:rPr lang="pt-BR" err="1">
                <a:solidFill>
                  <a:schemeClr val="dk1"/>
                </a:solidFill>
              </a:rPr>
              <a:t>locally</a:t>
            </a:r>
            <a:r>
              <a:rPr lang="pt-BR">
                <a:solidFill>
                  <a:schemeClr val="dk1"/>
                </a:solidFill>
              </a:rPr>
              <a:t> </a:t>
            </a:r>
            <a:r>
              <a:rPr lang="pt-BR" err="1">
                <a:solidFill>
                  <a:schemeClr val="dk1"/>
                </a:solidFill>
              </a:rPr>
              <a:t>advanced</a:t>
            </a:r>
            <a:r>
              <a:rPr lang="pt-BR">
                <a:solidFill>
                  <a:schemeClr val="dk1"/>
                </a:solidFill>
              </a:rPr>
              <a:t> rectal </a:t>
            </a:r>
            <a:r>
              <a:rPr lang="pt-BR" err="1">
                <a:solidFill>
                  <a:schemeClr val="dk1"/>
                </a:solidFill>
              </a:rPr>
              <a:t>cancer</a:t>
            </a:r>
            <a:r>
              <a:rPr lang="pt-BR">
                <a:solidFill>
                  <a:schemeClr val="dk1"/>
                </a:solidFill>
              </a:rPr>
              <a:t>. </a:t>
            </a:r>
            <a:r>
              <a:rPr lang="pt-BR" err="1">
                <a:solidFill>
                  <a:schemeClr val="dk1"/>
                </a:solidFill>
              </a:rPr>
              <a:t>Histopathology</a:t>
            </a:r>
            <a:r>
              <a:rPr lang="pt-BR">
                <a:solidFill>
                  <a:schemeClr val="dk1"/>
                </a:solidFill>
              </a:rPr>
              <a:t>. 2005;47(2):141-146.</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2. Nódulo mesentérico: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TECIDO FIBROADIPOSO COM FIBROSE E ESTEATONECROSE RECENTE EM ORGANIZAÇÃO.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AUSÊNCIA DE NEOPLASIA NESTA AMOSTRA.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3. Linfonodos pélvicos direitos: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AUSÊNCIA DE NEOPLASIA EM 06 LINFONODOS DISSECADOS(00/06).</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4. Linfonodos pélvicos esquerdos: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AUSÊNCIA DE NEOPLASIA EM 02 LINFONODOS DISSECADOS(00/02).</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Sexo: F</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Idade: 56 anos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RM baseline: </a:t>
            </a:r>
            <a:r>
              <a:rPr lang="pt-BR" err="1">
                <a:solidFill>
                  <a:schemeClr val="dk1"/>
                </a:solidFill>
              </a:rPr>
              <a:t>rm</a:t>
            </a:r>
            <a:r>
              <a:rPr lang="pt-BR">
                <a:solidFill>
                  <a:schemeClr val="dk1"/>
                </a:solidFill>
              </a:rPr>
              <a:t> T3cN1 (09/02/2015)</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Fáscia </a:t>
            </a:r>
            <a:r>
              <a:rPr lang="pt-BR" err="1">
                <a:solidFill>
                  <a:schemeClr val="dk1"/>
                </a:solidFill>
              </a:rPr>
              <a:t>mesorretal</a:t>
            </a:r>
            <a:r>
              <a:rPr lang="pt-BR">
                <a:solidFill>
                  <a:schemeClr val="dk1"/>
                </a:solidFill>
              </a:rPr>
              <a:t> comprometida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Invasão vascular extramural negativa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Linfonodos pélvicos laterais acometidos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Tratamento (</a:t>
            </a:r>
            <a:r>
              <a:rPr lang="pt-BR" err="1">
                <a:solidFill>
                  <a:schemeClr val="dk1"/>
                </a:solidFill>
              </a:rPr>
              <a:t>cx</a:t>
            </a:r>
            <a:r>
              <a:rPr lang="pt-BR">
                <a:solidFill>
                  <a:schemeClr val="dk1"/>
                </a:solidFill>
              </a:rPr>
              <a:t>/</a:t>
            </a:r>
            <a:r>
              <a:rPr lang="pt-BR" err="1">
                <a:solidFill>
                  <a:schemeClr val="dk1"/>
                </a:solidFill>
              </a:rPr>
              <a:t>neoadjuvância</a:t>
            </a:r>
            <a:r>
              <a:rPr lang="pt-BR">
                <a:solidFill>
                  <a:schemeClr val="dk1"/>
                </a:solidFill>
              </a:rPr>
              <a:t>):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QRT neoadjuvante: </a:t>
            </a:r>
            <a:r>
              <a:rPr lang="pt-BR">
                <a:solidFill>
                  <a:schemeClr val="dk1"/>
                </a:solidFill>
                <a:highlight>
                  <a:schemeClr val="accent3"/>
                </a:highlight>
              </a:rPr>
              <a:t>TRG 4</a:t>
            </a:r>
            <a:endParaRPr>
              <a:solidFill>
                <a:schemeClr val="dk1"/>
              </a:solidFill>
              <a:highlight>
                <a:schemeClr val="accent3"/>
              </a:highlight>
            </a:endParaRPr>
          </a:p>
          <a:p>
            <a:pPr marL="457200" lvl="0" indent="-298450" algn="l" rtl="0">
              <a:spcBef>
                <a:spcPts val="0"/>
              </a:spcBef>
              <a:spcAft>
                <a:spcPts val="0"/>
              </a:spcAft>
              <a:buClr>
                <a:schemeClr val="dk1"/>
              </a:buClr>
              <a:buSzPts val="1100"/>
              <a:buChar char="-"/>
            </a:pPr>
            <a:r>
              <a:rPr lang="pt-BR">
                <a:solidFill>
                  <a:schemeClr val="dk1"/>
                </a:solidFill>
              </a:rPr>
              <a:t> RT intuito neoadjuvante em reto com dose de 50,4Gy em frações de 180 </a:t>
            </a:r>
            <a:r>
              <a:rPr lang="pt-BR" err="1">
                <a:solidFill>
                  <a:schemeClr val="dk1"/>
                </a:solidFill>
              </a:rPr>
              <a:t>cGy</a:t>
            </a:r>
            <a:r>
              <a:rPr lang="pt-BR">
                <a:solidFill>
                  <a:schemeClr val="dk1"/>
                </a:solidFill>
              </a:rPr>
              <a:t>, em duas fases. 02/03/15 a 09/04/15. </a:t>
            </a:r>
            <a:endParaRPr>
              <a:solidFill>
                <a:schemeClr val="dk1"/>
              </a:solidFill>
            </a:endParaRPr>
          </a:p>
          <a:p>
            <a:pPr marL="457200" lvl="0" indent="-298450" algn="l" rtl="0">
              <a:spcBef>
                <a:spcPts val="0"/>
              </a:spcBef>
              <a:spcAft>
                <a:spcPts val="0"/>
              </a:spcAft>
              <a:buClr>
                <a:schemeClr val="dk1"/>
              </a:buClr>
              <a:buSzPts val="1100"/>
              <a:buChar char="-"/>
            </a:pPr>
            <a:r>
              <a:rPr lang="pt-BR">
                <a:solidFill>
                  <a:schemeClr val="dk1"/>
                </a:solidFill>
              </a:rPr>
              <a:t>QT 5-FU 350mg/m2 + LV 20mg/m2: C1C1 02/03 - D5 06/03 | C2D1 06/04 - D5 10/04.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err="1">
                <a:solidFill>
                  <a:schemeClr val="dk1"/>
                </a:solidFill>
              </a:rPr>
              <a:t>Anatomo</a:t>
            </a:r>
            <a:r>
              <a:rPr lang="pt-BR">
                <a:solidFill>
                  <a:schemeClr val="dk1"/>
                </a:solidFill>
              </a:rPr>
              <a:t> da peça cirúrgica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 ypT3 pN0</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 MARGENS DE RESSECÇÃO CIRÚRGICA (proximal, distal e radial) : LIVRES DE NEOPLASIA  (a neoplasia dista 0,4 cm da margem radial).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Acompanhamento (tempo entre o tratamento e a recidiva):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TRG 4: 08/06/2015</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err="1">
                <a:solidFill>
                  <a:schemeClr val="dk1"/>
                </a:solidFill>
              </a:rPr>
              <a:t>Cx</a:t>
            </a:r>
            <a:r>
              <a:rPr lang="pt-BR">
                <a:solidFill>
                  <a:schemeClr val="dk1"/>
                </a:solidFill>
              </a:rPr>
              <a:t>: 08/05/2015</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Recidiva: 19/02/2016-&gt; único exame após a cirurgia, já apresentava sinais de recidiva/residual . Última imagem: 07/10/2020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Tipo de recidiva: posterior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Quais fatores de risco tinha na RM/</a:t>
            </a:r>
            <a:r>
              <a:rPr lang="pt-BR" err="1">
                <a:solidFill>
                  <a:schemeClr val="dk1"/>
                </a:solidFill>
              </a:rPr>
              <a:t>anatomo</a:t>
            </a:r>
            <a:r>
              <a:rPr lang="pt-BR">
                <a:solidFill>
                  <a:schemeClr val="dk1"/>
                </a:solidFill>
              </a:rPr>
              <a:t>:</a:t>
            </a:r>
            <a:endParaRPr>
              <a:solidFill>
                <a:schemeClr val="dk1"/>
              </a:solidFill>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e920cb091d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e920cb091d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pt-BR" b="1">
                <a:solidFill>
                  <a:schemeClr val="dk1"/>
                </a:solidFill>
                <a:highlight>
                  <a:schemeClr val="accent3"/>
                </a:highlight>
              </a:rPr>
              <a:t>POSTERIOR</a:t>
            </a:r>
            <a:endParaRPr b="1">
              <a:solidFill>
                <a:schemeClr val="dk1"/>
              </a:solidFill>
              <a:highlight>
                <a:schemeClr val="accent3"/>
              </a:highlight>
            </a:endParaRPr>
          </a:p>
          <a:p>
            <a:pPr marL="0" lvl="0" indent="0" algn="l" rtl="0">
              <a:spcBef>
                <a:spcPts val="0"/>
              </a:spcBef>
              <a:spcAft>
                <a:spcPts val="0"/>
              </a:spcAft>
              <a:buClr>
                <a:schemeClr val="dk1"/>
              </a:buClr>
              <a:buSzPts val="1100"/>
              <a:buFont typeface="Arial"/>
              <a:buNone/>
            </a:pPr>
            <a:r>
              <a:rPr lang="pt-BR">
                <a:solidFill>
                  <a:schemeClr val="dk1"/>
                </a:solidFill>
              </a:rPr>
              <a:t>4400890 Recidiva no sacro para discutir ressecabilidade</a:t>
            </a:r>
            <a:endParaRPr b="1">
              <a:solidFill>
                <a:schemeClr val="dk1"/>
              </a:solidFill>
              <a:highlight>
                <a:srgbClr val="FFFF00"/>
              </a:highligh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Sexo: M</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Idade: 49</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RM baseline: externo, sem acesso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Adenocarcinoma de reto distal com QT+RDT de resgate após falha de ressecção local em 2006. Recidiva local em 2009, com retossigmoidectomia - ypT3 ypN0 - encaminhado para avaliação de tratamento adjuvante devido a margens axíguas/comprometidas.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Tratamento (cx/neoadjuvância):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 09/2006: Colono - formação elevada em ampola retal, 5-7cm da borda anal (AP: adenocarcinoma tubular moderadamente diferenciado)</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highlight>
                  <a:srgbClr val="FFFF00"/>
                </a:highlight>
              </a:rPr>
              <a:t> 11/2006: ressecção local de adenocarcinoma de reto baixo (nível de invasão: subserosa, invasão vascular: presente, margens comprometidas)</a:t>
            </a:r>
            <a:endParaRPr>
              <a:solidFill>
                <a:schemeClr val="dk1"/>
              </a:solidFill>
              <a:highlight>
                <a:srgbClr val="FFFF00"/>
              </a:highlight>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01-03/2007: Quimiorradioterapia adjuvante - dose de 5040 cgy.</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Anatomo da peça cirúrgica : 08/10/2012: apenas no sistema a revisão da ressecção local!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pT3    pNX    pMX (TNM 2010). Ausência de linfonodos para avaliação.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Acompanhamento (tempo entre o tratamento e a recidiva):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 08/2009: alteração no exame de toque retal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11/2009: Retossigmoidectomia (AP adenocarcinoma tubular de reto moderadamente diferenciado, com infiltração até subserosa, invasão angiolinfática e perineural  presentes, margens livres porém exíguas, linfonodos livres (0/4) - estadio: pT3a/b pNo pMx) à QUASAR adjuvante - início 05/03/10 - completa em 15/10/10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Tipo de recidiva: pericolostomia??? com invasão sacral/posterior</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Quais fatores de risco tinha na RM/anatomo: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primeiro exame no icesp : 20/02/2010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pet: 28/02/2011</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evolução da recidiva : 31/08/2012----&gt;RM bacia 23/05/2013 / TC 24/01/2013</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d762955ee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d762955ee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sz="1320" b="1">
                <a:solidFill>
                  <a:schemeClr val="dk1"/>
                </a:solidFill>
                <a:highlight>
                  <a:schemeClr val="accent3"/>
                </a:highlight>
              </a:rPr>
              <a:t>RECIDIVA PÓS AMPUTAÇÃO </a:t>
            </a:r>
            <a:endParaRPr sz="1320" b="1">
              <a:solidFill>
                <a:schemeClr val="dk1"/>
              </a:solidFill>
              <a:highlight>
                <a:schemeClr val="accent3"/>
              </a:highlight>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5261910  60014421F</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po op 12/04/2013 -&gt; 07/11/2013 -&gt; 23/09/2014</a:t>
            </a:r>
            <a:endParaRPr sz="1320" baseline="3000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b="1">
                <a:solidFill>
                  <a:schemeClr val="dk1"/>
                </a:solidFill>
              </a:rPr>
              <a:t>Exame Anatomopatológico   09/10/2012</a:t>
            </a:r>
            <a:endParaRPr sz="1320" b="1">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Peça(s)</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1. RETO - produto de amputação de reto  </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Dados clínicos</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1. Tumor de reto baixo submetido à amputação abdomino-perineal. Biópsia com diagnóstico de adenocarcinoma.</a:t>
            </a: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Macroscopia</a:t>
            </a: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1. Material recebido a fresco e imediatamente fixado em formalina salina, em frasco único, descrito a seguir:</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Segmento intestinal composto por: produto de amputação abdomino-perineal de reto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Comprimento: 33,5 cm;</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Perímetro proximal: 4,2 cm.</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Perímetro distal: 5,7 cm.</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Perímetro ao nível do tumor: 4,0 cm;</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A serosa é lisa e brilhante.</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Pela face mucosa observa-se:</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Tumoração ulcerada e estenosante, localizada em reto, a 0,5 cm da linha pectinea.</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Medindo 1,4 cm de comprimento e 1,0 cm de largura (ocupando 30% do perímetro no local). </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Distando 25,5 cm da margem proximal, 4,5 cm da margem distal, e menos que 0,1 cm da margem radial.</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Aos cortes, a tumoração é firme e esbranquiçada, com fronte de aspecto infiltrativo, e mede 0,7 cm de espessura onde a parede mede 0,7 cm de espessura total.</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O restante da mucosa é normopregueada sem particularidades. Na face oposta à mucosa, nota-se área de perda da continuidade do mesoreto medindo 2,5 x 2,0 cm.</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Do tecido adiposo do meso e em torno do órgão, foram dissecadas 5 estruturas nodulares, com maior eixo variando entre 0,2 cm e 0,5 cm.</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As margens são pintadas em nanquim preto e a clivagem é perpendicular a elas. A serosa é pintada em nanquim azul e a margem radial em preto. Fragmentos representativos são submetidos a exame histológico.</a:t>
            </a: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1                Mg proximal                   1b1fr     Parcialmente incluido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2                Mg distal                     1b1fr     Parcialmente incluido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3                Muc/serosa                    1b2fr     Parcialmente incluido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4                Mucosa                        1b2fr     Parcialmente incluido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5                Mg radial                     1b1fr     Parcialmente incluido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6                Tu                            4b1fr     Parcialmente incluido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10               Nod maior                     1b1fr     Parcialmente incluido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11               Nods                          1b0fr     Parcialmente incluido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12               Gordura                       16b0fr    Parcialmente incluido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28               NC reg lesão                  7b0fr     Parcialmente incluido</a:t>
            </a: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Conclusão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1. Produto de amputação abdomino-perineal de reto:</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ADENOCARCINOMA INTESTINAL RESIDUAL EM CERCA DE 1%, LOCALIZADO NA SUBSEROSA ACOMPANHADO DE ALTERAÇÕES REGRESSIVAS SECUNDÁRIO A TERAPIA NEOADJUVANTE EM 99% DO LEITO TUMORAL CARACTERIZADO POR FIBROSE E ULCERAÇÃO DA MUCOSA RETAL;</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PRESENÇA DE DEPÓSITO TUMORAL EXTRA-MURAL COM ÁREAS DE CALCIFICAÇÃO DISTRÓFICA</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MARGENS DE RESSECÇÃO CIRÚRGICA (proximal, distal e radial) : LIVRES DE NEOPLASIA.</a:t>
            </a: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SUMÁRIO DOS LINFONODOS: ausência de metástase em 16 linfonodos regionais (00/16), sendo que o maior linfonodo dissecado mede 0,3 cm no maior eixo e o menor linfonodo dissecado mede 0,1 cm no maior eixo. </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Escores:</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*Sistema de graduação de regressão tumoral (TRG) (Ryan et al. modificado): RESPOSTA COMPLETA (GRAU 0); </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*Sistema brasileiro de graduação de regressão tumoral do carcinoma em trato gastrointestinal FMUSP/ICESP (SBGRT): RESPOSTA COMPLETA (GRAU 2 DO TUMOR PRIMÁRIO E GRAU 2 DO STATUS LINFONODAL);</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*Sistema de graduação de regressão do câncer retal (RCRG):  GRAU 1;</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*Sistema de graduação de regressão tumoral (TRG): GRAU  2;</a:t>
            </a: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*Sistema RCPath: B.</a:t>
            </a: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Clr>
                <a:schemeClr val="dk1"/>
              </a:buClr>
              <a:buSzPts val="1100"/>
              <a:buFont typeface="Arial"/>
              <a:buNone/>
            </a:pPr>
            <a:r>
              <a:rPr lang="pt-BR" sz="1320">
                <a:solidFill>
                  <a:schemeClr val="dk1"/>
                </a:solidFill>
              </a:rPr>
              <a:t>- ESTADIAMENTO ANATOMOPATOLÓGICO: ypT3 ypN1a (TNM 2010).</a:t>
            </a:r>
            <a:endParaRPr sz="1320">
              <a:solidFill>
                <a:schemeClr val="dk1"/>
              </a:solidFill>
            </a:endParaRPr>
          </a:p>
          <a:p>
            <a:pPr marL="0" lvl="0" indent="0" algn="l" rtl="0">
              <a:spcBef>
                <a:spcPts val="0"/>
              </a:spcBef>
              <a:spcAft>
                <a:spcPts val="0"/>
              </a:spcAft>
              <a:buClr>
                <a:schemeClr val="dk1"/>
              </a:buClr>
              <a:buSzPts val="1100"/>
              <a:buFont typeface="Arial"/>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r>
              <a:rPr lang="pt-BR" sz="1320">
                <a:solidFill>
                  <a:schemeClr val="dk1"/>
                </a:solidFill>
              </a:rPr>
              <a:t>recidiva lateral 5261910 ok    ypT3 ypN1a </a:t>
            </a:r>
            <a:endParaRPr sz="1320">
              <a:solidFill>
                <a:schemeClr val="dk1"/>
              </a:solidFill>
            </a:endParaRPr>
          </a:p>
          <a:p>
            <a:pPr marL="0" lvl="0" indent="0" algn="l" rtl="0">
              <a:spcBef>
                <a:spcPts val="0"/>
              </a:spcBef>
              <a:spcAft>
                <a:spcPts val="0"/>
              </a:spcAft>
              <a:buNone/>
            </a:pPr>
            <a:r>
              <a:rPr lang="pt-BR" sz="1320">
                <a:solidFill>
                  <a:schemeClr val="dk1"/>
                </a:solidFill>
              </a:rPr>
              <a:t>Estadiamento pela RM: T3c N1 M0 Fáscia mesorretal comprometida. Invasão vascular extramural positiva. Linfonodos laterais pélvicos direitos positivos.</a:t>
            </a: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highlight>
                <a:schemeClr val="dk1"/>
              </a:highlight>
            </a:endParaRPr>
          </a:p>
          <a:p>
            <a:pPr marL="457200" lvl="0" indent="0" algn="l" rtl="0">
              <a:spcBef>
                <a:spcPts val="0"/>
              </a:spcBef>
              <a:spcAft>
                <a:spcPts val="0"/>
              </a:spcAft>
              <a:buNone/>
            </a:pPr>
            <a:endParaRPr sz="1000">
              <a:solidFill>
                <a:schemeClr val="lt1"/>
              </a:solidFill>
              <a:highlight>
                <a:schemeClr val="dk1"/>
              </a:highlight>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None/>
            </a:pPr>
            <a:endParaRPr sz="1320">
              <a:solidFill>
                <a:schemeClr val="dk1"/>
              </a:solidFill>
            </a:endParaRPr>
          </a:p>
          <a:p>
            <a:pPr marL="0" lvl="0" indent="0" algn="l" rtl="0">
              <a:spcBef>
                <a:spcPts val="0"/>
              </a:spcBef>
              <a:spcAft>
                <a:spcPts val="0"/>
              </a:spcAft>
              <a:buClr>
                <a:schemeClr val="dk1"/>
              </a:buClr>
              <a:buSzPts val="990"/>
              <a:buFont typeface="Arial"/>
              <a:buNone/>
            </a:pPr>
            <a:endParaRPr sz="1320">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e920cb091d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e920cb091d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pt-BR" b="1">
                <a:solidFill>
                  <a:schemeClr val="dk1"/>
                </a:solidFill>
                <a:highlight>
                  <a:schemeClr val="accent3"/>
                </a:highlight>
              </a:rPr>
              <a:t>PAREDE</a:t>
            </a:r>
            <a:endParaRPr b="1">
              <a:solidFill>
                <a:schemeClr val="dk1"/>
              </a:solidFill>
              <a:highlight>
                <a:schemeClr val="accent3"/>
              </a:highlight>
            </a:endParaRPr>
          </a:p>
          <a:p>
            <a:pPr marL="0" lvl="0" indent="0" algn="l" rtl="0">
              <a:spcBef>
                <a:spcPts val="0"/>
              </a:spcBef>
              <a:spcAft>
                <a:spcPts val="0"/>
              </a:spcAft>
              <a:buClr>
                <a:schemeClr val="dk1"/>
              </a:buClr>
              <a:buSzPts val="1100"/>
              <a:buFont typeface="Arial"/>
              <a:buNone/>
            </a:pPr>
            <a:r>
              <a:rPr lang="pt-BR">
                <a:solidFill>
                  <a:schemeClr val="dk1"/>
                </a:solidFill>
              </a:rPr>
              <a:t>3739856 Recidiva na parede Pfannenstiel para tirar a peça</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NÃO TEM DESCRIÇÃO CIRURGICA!!</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Sexo: F</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Idade: 51</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RM baseline: 13/09/10 T3N1?? sem laudo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Tratamento (cx/neoadjuvância):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Anatomo da peça cirúrgica :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05/11/10 - R/P Retossigmoidectomia VL. AP: ADENOCARCINOMA TUBULO-VILOSO COM DIFERENCIAÇÃO MUCINOSA.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Características: GH bem diferenciado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Localização: retosigmoide.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Infiltração em profundidade: tecidos não peritonealizados / peri-retais.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Invasão angiolinfática: não detectada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Invasão peri-neural: não detectada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Margens de ressecção cirúrgica: distal livre (3,0cm) e proximal livre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Ausência de metastase em 16 linfonodos dissecados (0/16).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Estadiamento anatomo-patológico (TNM): pT3 pN0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Acompanhamento (tempo entre o tratamento e a recidiva):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.5-FU/LCV C1 iniciou  no dia 18/04/2011</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.RDT: iniciou no dia 18/04/11 --&gt; realizou somente 7 sessões. Interrompido devido a internação, do dia 03/05/11 a 18/06/11, por quadro de diarréia + choque séptico --&gt; suspeita de deficiência de DPD</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Recidiva em parede abdominal:</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07/12/2011 - S/P ressecção de tumor em parede abdominal. AP: adenocarcinoma tubular moderadamente diferenciado infiltrando tecidos musculares esqueléticos.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12 a 23/03/12 RT adjuvante em recidiva em parede abdominal (10 x 300 cGy).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15/06/12 - S/P laparotomia exploradora por AAP secundário à recidiva pélvica de neoplasia de reto.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23/08 a 12/12/12 - IROX x 6 ciclos - primeira linha paliativa. Interrompido por progressão de doença --&gt; compressão de coluna sacral por invasão direta tumoral, elevação de CEA para 486.</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RT pélvica anti-álgica 10 x 300 cGy - desde o dia 08/01/2013 a 21/01/2013.</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#Recidiva pélvica com invasão de sacro pós-6 ciclos de IROX. Lesões secundárias (carcinomatose peritoneal + metástase hepática não visualizada em TC de controle).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Tipo de recidiva: parede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None/>
            </a:pPr>
            <a:r>
              <a:rPr lang="pt-BR">
                <a:solidFill>
                  <a:schemeClr val="dk1"/>
                </a:solidFill>
              </a:rPr>
              <a:t>Quais fatores de risco tinha na RM/anatomo:</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pt-BR">
                <a:solidFill>
                  <a:schemeClr val="dk1"/>
                </a:solidFill>
              </a:rPr>
              <a:t>RM estadiamento : 13/09/10</a:t>
            </a:r>
            <a:endParaRPr>
              <a:solidFill>
                <a:schemeClr val="dk1"/>
              </a:solidFill>
            </a:endParaRPr>
          </a:p>
          <a:p>
            <a:pPr marL="0" lvl="0" indent="0" algn="l" rtl="0">
              <a:lnSpc>
                <a:spcPct val="115000"/>
              </a:lnSpc>
              <a:spcBef>
                <a:spcPts val="0"/>
              </a:spcBef>
              <a:spcAft>
                <a:spcPts val="0"/>
              </a:spcAft>
              <a:buNone/>
            </a:pPr>
            <a:r>
              <a:rPr lang="pt-BR">
                <a:solidFill>
                  <a:schemeClr val="dk1"/>
                </a:solidFill>
              </a:rPr>
              <a:t>RM recidiva na parede: 30/11/2011</a:t>
            </a:r>
            <a:endParaRPr>
              <a:solidFill>
                <a:schemeClr val="dk1"/>
              </a:solidFill>
            </a:endParaRPr>
          </a:p>
          <a:p>
            <a:pPr marL="0" lvl="0" indent="0" algn="l" rtl="0">
              <a:lnSpc>
                <a:spcPct val="115000"/>
              </a:lnSpc>
              <a:spcBef>
                <a:spcPts val="0"/>
              </a:spcBef>
              <a:spcAft>
                <a:spcPts val="0"/>
              </a:spcAft>
              <a:buNone/>
            </a:pPr>
            <a:r>
              <a:rPr lang="pt-BR">
                <a:solidFill>
                  <a:schemeClr val="dk1"/>
                </a:solidFill>
              </a:rPr>
              <a:t>RM recidiva no sacro: primeira  20/03/2012</a:t>
            </a:r>
            <a:endParaRPr>
              <a:solidFill>
                <a:schemeClr val="dk1"/>
              </a:solidFill>
            </a:endParaRPr>
          </a:p>
          <a:p>
            <a:pPr marL="0" lvl="0" indent="0" algn="l" rtl="0">
              <a:lnSpc>
                <a:spcPct val="115000"/>
              </a:lnSpc>
              <a:spcBef>
                <a:spcPts val="0"/>
              </a:spcBef>
              <a:spcAft>
                <a:spcPts val="0"/>
              </a:spcAft>
              <a:buNone/>
            </a:pPr>
            <a:r>
              <a:rPr lang="pt-BR">
                <a:solidFill>
                  <a:schemeClr val="dk1"/>
                </a:solidFill>
              </a:rPr>
              <a:t>                                segunda 23/05/2013</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e920cb091d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e920cb091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pt-BR" b="1">
                <a:solidFill>
                  <a:schemeClr val="dk1"/>
                </a:solidFill>
                <a:highlight>
                  <a:schemeClr val="accent3"/>
                </a:highlight>
              </a:rPr>
              <a:t>PERFURADO</a:t>
            </a:r>
            <a:endParaRPr b="1">
              <a:solidFill>
                <a:schemeClr val="dk1"/>
              </a:solidFill>
              <a:highlight>
                <a:schemeClr val="accent3"/>
              </a:highlight>
            </a:endParaRPr>
          </a:p>
          <a:p>
            <a:pPr marL="0" lvl="0" indent="0" algn="l" rtl="0">
              <a:spcBef>
                <a:spcPts val="0"/>
              </a:spcBef>
              <a:spcAft>
                <a:spcPts val="0"/>
              </a:spcAft>
              <a:buClr>
                <a:schemeClr val="dk1"/>
              </a:buClr>
              <a:buSzPts val="1100"/>
              <a:buFont typeface="Arial"/>
              <a:buNone/>
            </a:pPr>
            <a:r>
              <a:rPr lang="pt-BR">
                <a:solidFill>
                  <a:schemeClr val="dk1"/>
                </a:solidFill>
              </a:rPr>
              <a:t>5362341 Tumor perfurado que recidivou</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Amputação </a:t>
            </a:r>
            <a:r>
              <a:rPr lang="pt-BR" err="1">
                <a:solidFill>
                  <a:schemeClr val="dk1"/>
                </a:solidFill>
              </a:rPr>
              <a:t>Abdomino</a:t>
            </a:r>
            <a:r>
              <a:rPr lang="pt-BR">
                <a:solidFill>
                  <a:schemeClr val="dk1"/>
                </a:solidFill>
              </a:rPr>
              <a:t> Perineal + Fechamento de ileostomia ( anastomose </a:t>
            </a:r>
            <a:r>
              <a:rPr lang="pt-BR" err="1">
                <a:solidFill>
                  <a:schemeClr val="dk1"/>
                </a:solidFill>
              </a:rPr>
              <a:t>ileo</a:t>
            </a:r>
            <a:r>
              <a:rPr lang="pt-BR">
                <a:solidFill>
                  <a:schemeClr val="dk1"/>
                </a:solidFill>
              </a:rPr>
              <a:t>- transverso) + Colostomia Terminal.</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b="1">
                <a:solidFill>
                  <a:schemeClr val="dk1"/>
                </a:solidFill>
              </a:rPr>
              <a:t>Exame Anatomopatológico </a:t>
            </a: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Peça(s)</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1. RETOSSIGMOIDE</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2. COLON - Ascendente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Dados clínicos</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1. Neoplasia de reto.</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Macroscopia</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1. Material recebido a fresco e imediatamente fixado em formalina tamponada, descrito a seguir:</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Produto de amputação abdominoperineal:</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Recebido segmento de reto em continuidade com canal anal medindo 37,0 cm de comprimento total, 3,5 cm de </a:t>
            </a:r>
            <a:r>
              <a:rPr lang="pt-BR" err="1">
                <a:solidFill>
                  <a:schemeClr val="dk1"/>
                </a:solidFill>
              </a:rPr>
              <a:t>diamêtro</a:t>
            </a:r>
            <a:r>
              <a:rPr lang="pt-BR">
                <a:solidFill>
                  <a:schemeClr val="dk1"/>
                </a:solidFill>
              </a:rPr>
              <a:t> médio e 0,8 cm de espessura média da parede. O segmento de reto mede 30,0 cm de comprimento e o canal anal mede 7,0 cm. Na extremidade distal, presença de segmento de pele que mede 8,0 x 3,5 cm, onde observa-se lesão elevada medindo 1,0 x 0,9 cm, é parcialmente revestido por serosa lisa, brilhante e acastanhada e apresenta mesorreto completo. À abertura, identifica-se  lesão vegetante, que mede 4,5 x 3,0 cm, localizada em reto distal, e dista 27,0 cm da margem proximal, 5,5 cm da margem distal e encontra-se 3,0 cm abaixo da linha pectínea. Observa-se ainda, área deprimida ulcerada medindo 1,6 x 1,5 cm distando 1,7 cm do tumor e 0,5 cm da linha </a:t>
            </a:r>
            <a:r>
              <a:rPr lang="pt-BR" err="1">
                <a:solidFill>
                  <a:schemeClr val="dk1"/>
                </a:solidFill>
              </a:rPr>
              <a:t>pectinea</a:t>
            </a:r>
            <a:r>
              <a:rPr lang="pt-BR">
                <a:solidFill>
                  <a:schemeClr val="dk1"/>
                </a:solidFill>
              </a:rPr>
              <a:t>.  Aos cortes, lesão esbranquiçada, infiltrando macroscopicamente até o tecido adiposo, com espessura máxima de 2,0 cm, distando 1,0 cm da margem radial. O restante da mucosa retal é de coloração acastanhada, </a:t>
            </a:r>
            <a:r>
              <a:rPr lang="pt-BR" err="1">
                <a:solidFill>
                  <a:schemeClr val="dk1"/>
                </a:solidFill>
              </a:rPr>
              <a:t>normopregueada</a:t>
            </a:r>
            <a:r>
              <a:rPr lang="pt-BR">
                <a:solidFill>
                  <a:schemeClr val="dk1"/>
                </a:solidFill>
              </a:rPr>
              <a:t>, </a:t>
            </a:r>
            <a:r>
              <a:rPr lang="pt-BR" err="1">
                <a:solidFill>
                  <a:schemeClr val="dk1"/>
                </a:solidFill>
              </a:rPr>
              <a:t>obervam-se</a:t>
            </a:r>
            <a:r>
              <a:rPr lang="pt-BR">
                <a:solidFill>
                  <a:schemeClr val="dk1"/>
                </a:solidFill>
              </a:rPr>
              <a:t> pólipos, o 1º mede 0,7 x 0,5 cm, dista 4,0 cm do tumor, e dista 7,0 cm do 2º pólipo, que mede 0,8 x 0,6 cm e dista 13,0 m da margem proximal. A mucosa anal é esbranquiçada e lisa.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Da gordura </a:t>
            </a:r>
            <a:r>
              <a:rPr lang="pt-BR" err="1">
                <a:solidFill>
                  <a:schemeClr val="dk1"/>
                </a:solidFill>
              </a:rPr>
              <a:t>perirretal</a:t>
            </a:r>
            <a:r>
              <a:rPr lang="pt-BR">
                <a:solidFill>
                  <a:schemeClr val="dk1"/>
                </a:solidFill>
              </a:rPr>
              <a:t> foram dissecadas múltiplas estruturas nodulares de coloração acastanhada e consistência </a:t>
            </a:r>
            <a:r>
              <a:rPr lang="pt-BR" err="1">
                <a:solidFill>
                  <a:schemeClr val="dk1"/>
                </a:solidFill>
              </a:rPr>
              <a:t>fibroelástica</a:t>
            </a:r>
            <a:r>
              <a:rPr lang="pt-BR">
                <a:solidFill>
                  <a:schemeClr val="dk1"/>
                </a:solidFill>
              </a:rPr>
              <a:t> medindo entre 0,1 e 0,9 cm no maior eixo, as quais são incluídas em sua totalidade para análise histológica. A margem proximal foi pintada em tinta nanquim azul, a margem distal em preta e a margem radial em preta.</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Material representativo é submetido a exame histológico.</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2. Material recebido fixado em formalina tamponada, descrito a seguir:</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Recebido um fragmento irregular de tecido medindo 1,1 x 0,9 x 0,6 cm, de coloração acastanhada e consistência </a:t>
            </a:r>
            <a:r>
              <a:rPr lang="pt-BR" err="1">
                <a:solidFill>
                  <a:schemeClr val="dk1"/>
                </a:solidFill>
              </a:rPr>
              <a:t>fibroelástica</a:t>
            </a:r>
            <a:r>
              <a:rPr lang="pt-BR">
                <a:solidFill>
                  <a:schemeClr val="dk1"/>
                </a:solidFill>
              </a:rPr>
              <a:t>. Todo o material é submetido a exame histológico.</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1                MG PROX+DIST                  1b0fr     Parcialmente </a:t>
            </a:r>
            <a:r>
              <a:rPr lang="pt-BR" err="1">
                <a:solidFill>
                  <a:schemeClr val="dk1"/>
                </a:solidFill>
              </a:rPr>
              <a:t>incluido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2                LES. PELE PERINEAL            3b0fr     Parcialmente </a:t>
            </a:r>
            <a:r>
              <a:rPr lang="pt-BR" err="1">
                <a:solidFill>
                  <a:schemeClr val="dk1"/>
                </a:solidFill>
              </a:rPr>
              <a:t>incluido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5                POLIPO 1                      1b0fr     Parcialmente </a:t>
            </a:r>
            <a:r>
              <a:rPr lang="pt-BR" err="1">
                <a:solidFill>
                  <a:schemeClr val="dk1"/>
                </a:solidFill>
              </a:rPr>
              <a:t>incluido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6                POLIPO 2                      1b0fr     Parcialmente </a:t>
            </a:r>
            <a:r>
              <a:rPr lang="pt-BR" err="1">
                <a:solidFill>
                  <a:schemeClr val="dk1"/>
                </a:solidFill>
              </a:rPr>
              <a:t>incluido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7                TU                            8b0fr     Parcialmente </a:t>
            </a:r>
            <a:r>
              <a:rPr lang="pt-BR" err="1">
                <a:solidFill>
                  <a:schemeClr val="dk1"/>
                </a:solidFill>
              </a:rPr>
              <a:t>incluido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15               AREA DEPRIMIDA                1b0fr     Parcialmente </a:t>
            </a:r>
            <a:r>
              <a:rPr lang="pt-BR" err="1">
                <a:solidFill>
                  <a:schemeClr val="dk1"/>
                </a:solidFill>
              </a:rPr>
              <a:t>incluido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16               TU+TRANS AREA DEPRIMIDA       1b0fr     Parcialmente </a:t>
            </a:r>
            <a:r>
              <a:rPr lang="pt-BR" err="1">
                <a:solidFill>
                  <a:schemeClr val="dk1"/>
                </a:solidFill>
              </a:rPr>
              <a:t>incluido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17               AREA DEPRIMIDA +LINHA PEC     1b0fr     Parcialmente </a:t>
            </a:r>
            <a:r>
              <a:rPr lang="pt-BR" err="1">
                <a:solidFill>
                  <a:schemeClr val="dk1"/>
                </a:solidFill>
              </a:rPr>
              <a:t>incluido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18               LNS                           7b0fr     Parcialmente </a:t>
            </a:r>
            <a:r>
              <a:rPr lang="pt-BR" err="1">
                <a:solidFill>
                  <a:schemeClr val="dk1"/>
                </a:solidFill>
              </a:rPr>
              <a:t>incluido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25               POL. COL. DESCENDENT.         1b0fr     Parcialmente </a:t>
            </a:r>
            <a:r>
              <a:rPr lang="pt-BR" err="1">
                <a:solidFill>
                  <a:schemeClr val="dk1"/>
                </a:solidFill>
              </a:rPr>
              <a:t>incluido</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Conclusão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1. Produto de amputação abdominoperineal:</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ADENOCARCINOMA INVASIVO DE RETO.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*Classificação da Organização Mundial de Saúde: Adenocarcinoma de tipo não especial;</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*Grau </a:t>
            </a:r>
            <a:r>
              <a:rPr lang="pt-BR" err="1">
                <a:solidFill>
                  <a:schemeClr val="dk1"/>
                </a:solidFill>
              </a:rPr>
              <a:t>histológico:baixo</a:t>
            </a:r>
            <a:r>
              <a:rPr lang="pt-BR">
                <a:solidFill>
                  <a:schemeClr val="dk1"/>
                </a:solidFill>
              </a:rPr>
              <a:t> grau (moderadamente diferenciado);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*Localização: reto baixo e canal anal com extensão a mucosa de padrão escamoso e pele do canal anal, com ulceração.;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*Tamanho: 4,5 cm no maior eixo;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*Configuração macroscópica: </a:t>
            </a:r>
            <a:r>
              <a:rPr lang="pt-BR" err="1">
                <a:solidFill>
                  <a:schemeClr val="dk1"/>
                </a:solidFill>
              </a:rPr>
              <a:t>exofítica</a:t>
            </a:r>
            <a:r>
              <a:rPr lang="pt-BR">
                <a:solidFill>
                  <a:schemeClr val="dk1"/>
                </a:solidFill>
              </a:rPr>
              <a:t> e </a:t>
            </a:r>
            <a:r>
              <a:rPr lang="pt-BR" err="1">
                <a:solidFill>
                  <a:schemeClr val="dk1"/>
                </a:solidFill>
              </a:rPr>
              <a:t>úlcero-infiltrativa</a:t>
            </a:r>
            <a:r>
              <a:rPr lang="pt-BR">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*Arquitetura microscópica: tubular;</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*Brotamentos ("</a:t>
            </a:r>
            <a:r>
              <a:rPr lang="pt-BR" err="1">
                <a:solidFill>
                  <a:schemeClr val="dk1"/>
                </a:solidFill>
              </a:rPr>
              <a:t>budding</a:t>
            </a:r>
            <a:r>
              <a:rPr lang="pt-BR">
                <a:solidFill>
                  <a:schemeClr val="dk1"/>
                </a:solidFill>
              </a:rPr>
              <a:t>") no fronte de invasão: ausentes;</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*Infiltração em profundidade: até a camada subserosa;</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*Invasão linfática: presente;</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*Invasão venosa: não detectada;</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*Invasão perineural: presente;</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a:t>
            </a:r>
            <a:r>
              <a:rPr lang="pt-BR" err="1">
                <a:solidFill>
                  <a:schemeClr val="dk1"/>
                </a:solidFill>
              </a:rPr>
              <a:t>Desmoplasia</a:t>
            </a:r>
            <a:r>
              <a:rPr lang="pt-BR">
                <a:solidFill>
                  <a:schemeClr val="dk1"/>
                </a:solidFill>
              </a:rPr>
              <a:t> </a:t>
            </a:r>
            <a:r>
              <a:rPr lang="pt-BR" err="1">
                <a:solidFill>
                  <a:schemeClr val="dk1"/>
                </a:solidFill>
              </a:rPr>
              <a:t>peritumoral</a:t>
            </a:r>
            <a:r>
              <a:rPr lang="pt-BR">
                <a:solidFill>
                  <a:schemeClr val="dk1"/>
                </a:solidFill>
              </a:rPr>
              <a:t>: moderada;</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*Resposta </a:t>
            </a:r>
            <a:r>
              <a:rPr lang="pt-BR" err="1">
                <a:solidFill>
                  <a:schemeClr val="dk1"/>
                </a:solidFill>
              </a:rPr>
              <a:t>linfocítica</a:t>
            </a:r>
            <a:r>
              <a:rPr lang="pt-BR">
                <a:solidFill>
                  <a:schemeClr val="dk1"/>
                </a:solidFill>
              </a:rPr>
              <a:t> </a:t>
            </a:r>
            <a:r>
              <a:rPr lang="pt-BR" err="1">
                <a:solidFill>
                  <a:schemeClr val="dk1"/>
                </a:solidFill>
              </a:rPr>
              <a:t>peritumoral</a:t>
            </a:r>
            <a:r>
              <a:rPr lang="pt-BR">
                <a:solidFill>
                  <a:schemeClr val="dk1"/>
                </a:solidFill>
              </a:rPr>
              <a:t>: leve;</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*Infiltrado inflamatório tipo </a:t>
            </a:r>
            <a:r>
              <a:rPr lang="pt-BR" err="1">
                <a:solidFill>
                  <a:schemeClr val="dk1"/>
                </a:solidFill>
              </a:rPr>
              <a:t>Crohn</a:t>
            </a:r>
            <a:r>
              <a:rPr lang="pt-BR">
                <a:solidFill>
                  <a:schemeClr val="dk1"/>
                </a:solidFill>
              </a:rPr>
              <a:t>: ausente;</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*Linfocitose intraepitelial na neoplasia: ausente;</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*Perfuração: ausente.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MARGEM DE RESSECÇÃO CIRÚRGICA (radial): COMPROMETIDA PELA NEOPLASIA.</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MARGENS DE RESSECÇÃO CIRÚRGICA (proximal e distal) : LIVRES DE NEOPLASIA .</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SUMÁRIO DOS LINFONODOS: presença de metástases em 01 de 33 linfonodos (01 / 33)</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Outros achados: PÓLIPOS HIPERPLÁSICOS; ÚLCERA DE PADRÃO ISQUÊMICO</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ESTADIAMENTO ANATOMOPATOLÓGICO (TNM 2010): pT3 pN1a</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Nota: em andamento, exame </a:t>
            </a:r>
            <a:r>
              <a:rPr lang="pt-BR" err="1">
                <a:solidFill>
                  <a:schemeClr val="dk1"/>
                </a:solidFill>
              </a:rPr>
              <a:t>imuno-histoquímico</a:t>
            </a:r>
            <a:r>
              <a:rPr lang="pt-BR">
                <a:solidFill>
                  <a:schemeClr val="dk1"/>
                </a:solidFill>
              </a:rPr>
              <a:t> para avaliação do estado das enzimas de reparo do DNA (MLH1, MSH2, MSH6 e PMS2).</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Referência bibliográfica: Ryan R, </a:t>
            </a:r>
            <a:r>
              <a:rPr lang="pt-BR" err="1">
                <a:solidFill>
                  <a:schemeClr val="dk1"/>
                </a:solidFill>
              </a:rPr>
              <a:t>Gibbons</a:t>
            </a:r>
            <a:r>
              <a:rPr lang="pt-BR">
                <a:solidFill>
                  <a:schemeClr val="dk1"/>
                </a:solidFill>
              </a:rPr>
              <a:t> D, </a:t>
            </a:r>
            <a:r>
              <a:rPr lang="pt-BR" err="1">
                <a:solidFill>
                  <a:schemeClr val="dk1"/>
                </a:solidFill>
              </a:rPr>
              <a:t>Hyland</a:t>
            </a:r>
            <a:r>
              <a:rPr lang="pt-BR">
                <a:solidFill>
                  <a:schemeClr val="dk1"/>
                </a:solidFill>
              </a:rPr>
              <a:t> JMP, et al. </a:t>
            </a:r>
            <a:r>
              <a:rPr lang="pt-BR" err="1">
                <a:solidFill>
                  <a:schemeClr val="dk1"/>
                </a:solidFill>
              </a:rPr>
              <a:t>Pathological</a:t>
            </a:r>
            <a:r>
              <a:rPr lang="pt-BR">
                <a:solidFill>
                  <a:schemeClr val="dk1"/>
                </a:solidFill>
              </a:rPr>
              <a:t> response </a:t>
            </a:r>
            <a:r>
              <a:rPr lang="pt-BR" err="1">
                <a:solidFill>
                  <a:schemeClr val="dk1"/>
                </a:solidFill>
              </a:rPr>
              <a:t>following</a:t>
            </a:r>
            <a:r>
              <a:rPr lang="pt-BR">
                <a:solidFill>
                  <a:schemeClr val="dk1"/>
                </a:solidFill>
              </a:rPr>
              <a:t> </a:t>
            </a:r>
            <a:r>
              <a:rPr lang="pt-BR" err="1">
                <a:solidFill>
                  <a:schemeClr val="dk1"/>
                </a:solidFill>
              </a:rPr>
              <a:t>long-course</a:t>
            </a:r>
            <a:r>
              <a:rPr lang="pt-BR">
                <a:solidFill>
                  <a:schemeClr val="dk1"/>
                </a:solidFill>
              </a:rPr>
              <a:t> </a:t>
            </a:r>
            <a:r>
              <a:rPr lang="pt-BR" err="1">
                <a:solidFill>
                  <a:schemeClr val="dk1"/>
                </a:solidFill>
              </a:rPr>
              <a:t>neoadjuvant</a:t>
            </a:r>
            <a:r>
              <a:rPr lang="pt-BR">
                <a:solidFill>
                  <a:schemeClr val="dk1"/>
                </a:solidFill>
              </a:rPr>
              <a:t> </a:t>
            </a:r>
            <a:r>
              <a:rPr lang="pt-BR" err="1">
                <a:solidFill>
                  <a:schemeClr val="dk1"/>
                </a:solidFill>
              </a:rPr>
              <a:t>chemoradiotherapy</a:t>
            </a:r>
            <a:r>
              <a:rPr lang="pt-BR">
                <a:solidFill>
                  <a:schemeClr val="dk1"/>
                </a:solidFill>
              </a:rPr>
              <a:t> for </a:t>
            </a:r>
            <a:r>
              <a:rPr lang="pt-BR" err="1">
                <a:solidFill>
                  <a:schemeClr val="dk1"/>
                </a:solidFill>
              </a:rPr>
              <a:t>locally</a:t>
            </a:r>
            <a:r>
              <a:rPr lang="pt-BR">
                <a:solidFill>
                  <a:schemeClr val="dk1"/>
                </a:solidFill>
              </a:rPr>
              <a:t> </a:t>
            </a:r>
            <a:r>
              <a:rPr lang="pt-BR" err="1">
                <a:solidFill>
                  <a:schemeClr val="dk1"/>
                </a:solidFill>
              </a:rPr>
              <a:t>advanced</a:t>
            </a:r>
            <a:r>
              <a:rPr lang="pt-BR">
                <a:solidFill>
                  <a:schemeClr val="dk1"/>
                </a:solidFill>
              </a:rPr>
              <a:t> rectal </a:t>
            </a:r>
            <a:r>
              <a:rPr lang="pt-BR" err="1">
                <a:solidFill>
                  <a:schemeClr val="dk1"/>
                </a:solidFill>
              </a:rPr>
              <a:t>cancer</a:t>
            </a:r>
            <a:r>
              <a:rPr lang="pt-BR">
                <a:solidFill>
                  <a:schemeClr val="dk1"/>
                </a:solidFill>
              </a:rPr>
              <a:t>. </a:t>
            </a:r>
            <a:r>
              <a:rPr lang="pt-BR" err="1">
                <a:solidFill>
                  <a:schemeClr val="dk1"/>
                </a:solidFill>
              </a:rPr>
              <a:t>Histopathology</a:t>
            </a:r>
            <a:r>
              <a:rPr lang="pt-BR">
                <a:solidFill>
                  <a:schemeClr val="dk1"/>
                </a:solidFill>
              </a:rPr>
              <a:t>. 2005;47(2):141-146.</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2. Pólipo de </a:t>
            </a:r>
            <a:r>
              <a:rPr lang="pt-BR" err="1">
                <a:solidFill>
                  <a:schemeClr val="dk1"/>
                </a:solidFill>
              </a:rPr>
              <a:t>colon</a:t>
            </a:r>
            <a:r>
              <a:rPr lang="pt-BR">
                <a:solidFill>
                  <a:schemeClr val="dk1"/>
                </a:solidFill>
              </a:rPr>
              <a:t> ascendente:</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ADENOMA TUBULO-VILOSO COM DISPLASIA DE ALTO GRAU (ATIPIA CITOARQUITETURAL INTENSA).</a:t>
            </a: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 MARGENS DE RESSECÇÃO: LIVRES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highlight>
                <a:srgbClr val="FFFF00"/>
              </a:highlight>
            </a:endParaRPr>
          </a:p>
          <a:p>
            <a:pPr marL="0" lvl="0" indent="0" algn="l" rtl="0">
              <a:lnSpc>
                <a:spcPct val="115000"/>
              </a:lnSpc>
              <a:spcBef>
                <a:spcPts val="0"/>
              </a:spcBef>
              <a:spcAft>
                <a:spcPts val="0"/>
              </a:spcAft>
              <a:buClr>
                <a:schemeClr val="dk1"/>
              </a:buClr>
              <a:buSzPts val="1100"/>
              <a:buFont typeface="Arial"/>
              <a:buNone/>
            </a:pPr>
            <a:r>
              <a:rPr lang="pt-BR" err="1">
                <a:solidFill>
                  <a:schemeClr val="dk1"/>
                </a:solidFill>
              </a:rPr>
              <a:t>Sexo:M</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Idade: 66</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RM baseline: 21/11/2012 Estadiamento pela RM: T 4 peritoneal N 2 M 0 , fáscia </a:t>
            </a:r>
            <a:r>
              <a:rPr lang="pt-BR" err="1">
                <a:solidFill>
                  <a:schemeClr val="dk1"/>
                </a:solidFill>
              </a:rPr>
              <a:t>mesorretal</a:t>
            </a:r>
            <a:r>
              <a:rPr lang="pt-BR">
                <a:solidFill>
                  <a:schemeClr val="dk1"/>
                </a:solidFill>
              </a:rPr>
              <a:t> comprometida, invasão vascular extramural positiva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Tratamento (</a:t>
            </a:r>
            <a:r>
              <a:rPr lang="pt-BR" err="1">
                <a:solidFill>
                  <a:schemeClr val="dk1"/>
                </a:solidFill>
              </a:rPr>
              <a:t>cx</a:t>
            </a:r>
            <a:r>
              <a:rPr lang="pt-BR">
                <a:solidFill>
                  <a:schemeClr val="dk1"/>
                </a:solidFill>
              </a:rPr>
              <a:t>/</a:t>
            </a:r>
            <a:r>
              <a:rPr lang="pt-BR" err="1">
                <a:solidFill>
                  <a:schemeClr val="dk1"/>
                </a:solidFill>
              </a:rPr>
              <a:t>neoadjuvância</a:t>
            </a:r>
            <a:r>
              <a:rPr lang="pt-BR">
                <a:solidFill>
                  <a:schemeClr val="dk1"/>
                </a:solidFill>
              </a:rPr>
              <a: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 Em 08/08/12 hemicolectomia direita + colostomia (apendicite purulenta/diverticulite perfurada) + </a:t>
            </a:r>
            <a:r>
              <a:rPr lang="pt-BR" err="1">
                <a:solidFill>
                  <a:schemeClr val="dk1"/>
                </a:solidFill>
              </a:rPr>
              <a:t>bx</a:t>
            </a:r>
            <a:r>
              <a:rPr lang="pt-BR">
                <a:solidFill>
                  <a:schemeClr val="dk1"/>
                </a:solidFill>
              </a:rPr>
              <a:t> lesão em reto (adenocarcinoma), de urgência - AAI por perfuração do ceco e AAO, no H. Franco da Rocha.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Tratamento neoadjuvante QRT: de 07/01/13 a 21/02/13 - recebeu apenas C1 QT, por choque séptico infeccioso.</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Em 12/06/13 amputação </a:t>
            </a:r>
            <a:r>
              <a:rPr lang="pt-BR" err="1">
                <a:solidFill>
                  <a:schemeClr val="dk1"/>
                </a:solidFill>
              </a:rPr>
              <a:t>abdomino-perineal</a:t>
            </a:r>
            <a:r>
              <a:rPr lang="pt-BR">
                <a:solidFill>
                  <a:schemeClr val="dk1"/>
                </a:solidFill>
              </a:rPr>
              <a:t> de reto + fechamento do </a:t>
            </a:r>
            <a:r>
              <a:rPr lang="pt-BR" err="1">
                <a:solidFill>
                  <a:schemeClr val="dk1"/>
                </a:solidFill>
              </a:rPr>
              <a:t>perineo</a:t>
            </a:r>
            <a:r>
              <a:rPr lang="pt-BR">
                <a:solidFill>
                  <a:schemeClr val="dk1"/>
                </a:solidFill>
              </a:rPr>
              <a:t> com retalho </a:t>
            </a:r>
            <a:r>
              <a:rPr lang="pt-BR" err="1">
                <a:solidFill>
                  <a:schemeClr val="dk1"/>
                </a:solidFill>
              </a:rPr>
              <a:t>gluteal</a:t>
            </a:r>
            <a:r>
              <a:rPr lang="pt-BR">
                <a:solidFill>
                  <a:schemeClr val="dk1"/>
                </a:solidFill>
              </a:rPr>
              <a: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&gt; Flox adjuvante, 3 ciclos de 12/09/13 a  27/02/14.</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&gt; Reexposição ao </a:t>
            </a:r>
            <a:r>
              <a:rPr lang="pt-BR" err="1">
                <a:solidFill>
                  <a:schemeClr val="dk1"/>
                </a:solidFill>
              </a:rPr>
              <a:t>mFlox</a:t>
            </a:r>
            <a:r>
              <a:rPr lang="pt-BR">
                <a:solidFill>
                  <a:schemeClr val="dk1"/>
                </a:solidFill>
              </a:rPr>
              <a: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 C1 14/04/16, apenas D1 e D8 devido a toxicidade apresentada.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-C2 02/06 a 07/07/16 (</a:t>
            </a:r>
            <a:r>
              <a:rPr lang="pt-BR" err="1">
                <a:solidFill>
                  <a:schemeClr val="dk1"/>
                </a:solidFill>
              </a:rPr>
              <a:t>oxaliplatina</a:t>
            </a:r>
            <a:r>
              <a:rPr lang="pt-BR">
                <a:solidFill>
                  <a:schemeClr val="dk1"/>
                </a:solidFill>
              </a:rPr>
              <a:t> 65 mg/m²)</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 RT 18/07/2016 a 26/08/2016:  radioterapia VMAT em Reto com intuito radical com dose total de 6000cGy.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Sem indicação de resgate cirúrgico, conforme discutido em reunião </a:t>
            </a:r>
            <a:r>
              <a:rPr lang="pt-BR" err="1">
                <a:solidFill>
                  <a:schemeClr val="dk1"/>
                </a:solidFill>
              </a:rPr>
              <a:t>multisciplinar</a:t>
            </a:r>
            <a:r>
              <a:rPr lang="pt-BR">
                <a:solidFill>
                  <a:schemeClr val="dk1"/>
                </a:solidFill>
              </a:rPr>
              <a:t> (02/2016).</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Em 12/2017 PD local, linfonodo e em pulmão; QT 2ª linha com </a:t>
            </a:r>
            <a:r>
              <a:rPr lang="pt-BR" err="1">
                <a:solidFill>
                  <a:schemeClr val="dk1"/>
                </a:solidFill>
              </a:rPr>
              <a:t>irinotecano</a:t>
            </a:r>
            <a:r>
              <a:rPr lang="pt-BR">
                <a:solidFill>
                  <a:schemeClr val="dk1"/>
                </a:solidFill>
              </a:rPr>
              <a:t> cada 15 dias;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C1 15/12/17; 04/01/18</a:t>
            </a:r>
            <a:endParaRPr>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pt-BR">
                <a:solidFill>
                  <a:schemeClr val="dk1"/>
                </a:solidFill>
              </a:rPr>
              <a:t>C2 01/03, 15/03/18</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C3 29/03, 16/04</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pt-BR">
                <a:solidFill>
                  <a:schemeClr val="dk1"/>
                </a:solidFill>
              </a:rPr>
              <a:t>C4 04/05/18 e 18/05/18</a:t>
            </a:r>
            <a:endParaRPr>
              <a:solidFill>
                <a:schemeClr val="dk1"/>
              </a:solidFill>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Achados adicionais: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Surgimento de ampla falha na parede do reto baixo, cerca de 3,0cm acima da borda anal,  acometendo o anel anorretal às 5h, que se comunica com coleções alongadas no espaço </a:t>
            </a:r>
            <a:r>
              <a:rPr lang="pt-BR" err="1">
                <a:solidFill>
                  <a:schemeClr val="dk1"/>
                </a:solidFill>
              </a:rPr>
              <a:t>retro-retal</a:t>
            </a:r>
            <a:r>
              <a:rPr lang="pt-BR">
                <a:solidFill>
                  <a:schemeClr val="dk1"/>
                </a:solidFill>
              </a:rPr>
              <a:t> bilateralmente e com fístula que atravessa o esfíncter externo do ânus às 3h, com trajeto pela fossa </a:t>
            </a:r>
            <a:r>
              <a:rPr lang="pt-BR" err="1">
                <a:solidFill>
                  <a:schemeClr val="dk1"/>
                </a:solidFill>
              </a:rPr>
              <a:t>isquioanal</a:t>
            </a:r>
            <a:r>
              <a:rPr lang="pt-BR">
                <a:solidFill>
                  <a:schemeClr val="dk1"/>
                </a:solidFill>
              </a:rPr>
              <a:t> à esquerda.</a:t>
            </a:r>
            <a:endParaRPr>
              <a:solidFill>
                <a:schemeClr val="dk1"/>
              </a:solidFill>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Conclusão: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Estadiamento pela RM: yrmT4 yrmN0 yrmM0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TRG 4.</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Fáscia </a:t>
            </a:r>
            <a:r>
              <a:rPr lang="pt-BR" err="1">
                <a:solidFill>
                  <a:schemeClr val="dk1"/>
                </a:solidFill>
              </a:rPr>
              <a:t>mesorretal</a:t>
            </a:r>
            <a:r>
              <a:rPr lang="pt-BR">
                <a:solidFill>
                  <a:schemeClr val="dk1"/>
                </a:solidFill>
              </a:rPr>
              <a:t> comprometida.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Invasão vascular extramural positiva.</a:t>
            </a:r>
            <a:endParaRPr>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pt-BR">
                <a:solidFill>
                  <a:schemeClr val="dk1"/>
                </a:solidFill>
              </a:rPr>
              <a:t>  </a:t>
            </a:r>
            <a:endParaRPr>
              <a:solidFill>
                <a:schemeClr val="dk1"/>
              </a:solidFill>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err="1">
                <a:solidFill>
                  <a:schemeClr val="dk1"/>
                </a:solidFill>
              </a:rPr>
              <a:t>Anatomo</a:t>
            </a:r>
            <a:r>
              <a:rPr lang="pt-BR">
                <a:solidFill>
                  <a:schemeClr val="dk1"/>
                </a:solidFill>
              </a:rPr>
              <a:t> da peça cirúrgica : pT3 pN1a. Margem radial comprometida.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Tipo de recidiva: tumor perfurado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Quais fatores de risco tinha na RM/</a:t>
            </a:r>
            <a:r>
              <a:rPr lang="pt-BR" err="1">
                <a:solidFill>
                  <a:schemeClr val="dk1"/>
                </a:solidFill>
              </a:rPr>
              <a:t>anatomo</a:t>
            </a:r>
            <a:r>
              <a:rPr lang="pt-BR">
                <a:solidFill>
                  <a:schemeClr val="dk1"/>
                </a:solidFill>
              </a:rPr>
              <a: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err="1">
                <a:solidFill>
                  <a:schemeClr val="dk1"/>
                </a:solidFill>
              </a:rPr>
              <a:t>Rm</a:t>
            </a:r>
            <a:r>
              <a:rPr lang="pt-BR">
                <a:solidFill>
                  <a:schemeClr val="dk1"/>
                </a:solidFill>
              </a:rPr>
              <a:t> inicial: 21/11/2012</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TRG: 23/04/2013</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Recidiva segunda: 20/10/2016</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e920cb091d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e920cb091d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b="1">
                <a:highlight>
                  <a:srgbClr val="FF9900"/>
                </a:highlight>
              </a:rPr>
              <a:t>RECIDIVA MUCINOSO</a:t>
            </a:r>
            <a:endParaRPr b="1">
              <a:highlight>
                <a:srgbClr val="FF9900"/>
              </a:highlight>
            </a:endParaRPr>
          </a:p>
          <a:p>
            <a:pPr marL="0" lvl="0" indent="0" algn="l" rtl="0">
              <a:spcBef>
                <a:spcPts val="0"/>
              </a:spcBef>
              <a:spcAft>
                <a:spcPts val="0"/>
              </a:spcAft>
              <a:buNone/>
            </a:pPr>
            <a:endParaRPr b="1">
              <a:highlight>
                <a:srgbClr val="FF9900"/>
              </a:highlight>
            </a:endParaRPr>
          </a:p>
          <a:p>
            <a:pPr marL="0" lvl="0" indent="0" algn="l" rtl="0">
              <a:spcBef>
                <a:spcPts val="0"/>
              </a:spcBef>
              <a:spcAft>
                <a:spcPts val="0"/>
              </a:spcAft>
              <a:buNone/>
            </a:pPr>
            <a:r>
              <a:rPr lang="pt-BR"/>
              <a:t>Caso Gerda  </a:t>
            </a:r>
            <a:endParaRPr/>
          </a:p>
          <a:p>
            <a:pPr marL="0" lvl="0" indent="0" algn="l" rtl="0">
              <a:spcBef>
                <a:spcPts val="0"/>
              </a:spcBef>
              <a:spcAft>
                <a:spcPts val="0"/>
              </a:spcAft>
              <a:buNone/>
            </a:pPr>
            <a:r>
              <a:rPr lang="pt-BR"/>
              <a:t>3805136     13860768F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pt-BR"/>
              <a:t>1. PACIENTE EM POSIÇÃO DE LLOYD-DAVIES, SOB ANESTESIA GERAL, ATB PROFILÁTICO, SVD.</a:t>
            </a:r>
            <a:endParaRPr/>
          </a:p>
          <a:p>
            <a:pPr marL="0" lvl="0" indent="0" algn="l" rtl="0">
              <a:spcBef>
                <a:spcPts val="0"/>
              </a:spcBef>
              <a:spcAft>
                <a:spcPts val="0"/>
              </a:spcAft>
              <a:buClr>
                <a:schemeClr val="dk1"/>
              </a:buClr>
              <a:buSzPts val="1100"/>
              <a:buFont typeface="Arial"/>
              <a:buNone/>
            </a:pPr>
            <a:r>
              <a:rPr lang="pt-BR"/>
              <a:t>2.	Assepsia e antissepsia + colocação de campos estéreis</a:t>
            </a:r>
            <a:endParaRPr/>
          </a:p>
          <a:p>
            <a:pPr marL="0" lvl="0" indent="0" algn="l" rtl="0">
              <a:spcBef>
                <a:spcPts val="0"/>
              </a:spcBef>
              <a:spcAft>
                <a:spcPts val="0"/>
              </a:spcAft>
              <a:buClr>
                <a:schemeClr val="dk1"/>
              </a:buClr>
              <a:buSzPts val="1100"/>
              <a:buFont typeface="Arial"/>
              <a:buNone/>
            </a:pPr>
            <a:r>
              <a:rPr lang="pt-BR"/>
              <a:t>3.	Laparotomia mediana </a:t>
            </a:r>
            <a:r>
              <a:rPr lang="pt-BR" err="1"/>
              <a:t>xifo</a:t>
            </a:r>
            <a:r>
              <a:rPr lang="pt-BR"/>
              <a:t>-púbica, abertura por planos até cavidade peritoneal com seguintes achados: </a:t>
            </a:r>
            <a:r>
              <a:rPr lang="pt-BR" err="1"/>
              <a:t>Ausencia</a:t>
            </a:r>
            <a:r>
              <a:rPr lang="pt-BR"/>
              <a:t> de sinais de carcinomatose peritoneal, Fígado sem lesões suspeitas.</a:t>
            </a:r>
            <a:endParaRPr/>
          </a:p>
          <a:p>
            <a:pPr marL="0" lvl="0" indent="0" algn="l" rtl="0">
              <a:spcBef>
                <a:spcPts val="0"/>
              </a:spcBef>
              <a:spcAft>
                <a:spcPts val="0"/>
              </a:spcAft>
              <a:buClr>
                <a:schemeClr val="dk1"/>
              </a:buClr>
              <a:buSzPts val="1100"/>
              <a:buFont typeface="Arial"/>
              <a:buNone/>
            </a:pPr>
            <a:r>
              <a:rPr lang="pt-BR"/>
              <a:t>4.	Descolamento do cólon </a:t>
            </a:r>
            <a:r>
              <a:rPr lang="pt-BR" err="1"/>
              <a:t>sigmóide</a:t>
            </a:r>
            <a:r>
              <a:rPr lang="pt-BR"/>
              <a:t> pela linha de </a:t>
            </a:r>
            <a:r>
              <a:rPr lang="pt-BR" err="1"/>
              <a:t>Toldt</a:t>
            </a:r>
            <a:r>
              <a:rPr lang="pt-BR"/>
              <a:t>, com visualização do ureter esquerdo </a:t>
            </a:r>
            <a:endParaRPr/>
          </a:p>
          <a:p>
            <a:pPr marL="0" lvl="0" indent="0" algn="l" rtl="0">
              <a:spcBef>
                <a:spcPts val="0"/>
              </a:spcBef>
              <a:spcAft>
                <a:spcPts val="0"/>
              </a:spcAft>
              <a:buClr>
                <a:schemeClr val="dk1"/>
              </a:buClr>
              <a:buSzPts val="1100"/>
              <a:buFont typeface="Arial"/>
              <a:buNone/>
            </a:pPr>
            <a:r>
              <a:rPr lang="pt-BR"/>
              <a:t>5.	Liberação do ângulo esplênico, com grande dificuldade devido à sua localização e devido à grande quantidade de gordura visceral</a:t>
            </a:r>
            <a:endParaRPr/>
          </a:p>
          <a:p>
            <a:pPr marL="0" lvl="0" indent="0" algn="l" rtl="0">
              <a:spcBef>
                <a:spcPts val="0"/>
              </a:spcBef>
              <a:spcAft>
                <a:spcPts val="0"/>
              </a:spcAft>
              <a:buClr>
                <a:schemeClr val="dk1"/>
              </a:buClr>
              <a:buSzPts val="1100"/>
              <a:buFont typeface="Arial"/>
              <a:buNone/>
            </a:pPr>
            <a:r>
              <a:rPr lang="pt-BR"/>
              <a:t>6.	Ligadura dupla da veia mesentérica inferior com algodão 2-0 próximo a sua origem.</a:t>
            </a:r>
            <a:endParaRPr/>
          </a:p>
          <a:p>
            <a:pPr marL="0" lvl="0" indent="0" algn="l" rtl="0">
              <a:spcBef>
                <a:spcPts val="0"/>
              </a:spcBef>
              <a:spcAft>
                <a:spcPts val="0"/>
              </a:spcAft>
              <a:buClr>
                <a:schemeClr val="dk1"/>
              </a:buClr>
              <a:buSzPts val="1100"/>
              <a:buFont typeface="Arial"/>
              <a:buNone/>
            </a:pPr>
            <a:r>
              <a:rPr lang="pt-BR"/>
              <a:t>7.	Ligadura dupla da artéria mesentérica inferior com algodão 2-0 próximo a sua origem.</a:t>
            </a:r>
            <a:endParaRPr/>
          </a:p>
          <a:p>
            <a:pPr marL="0" lvl="0" indent="0" algn="l" rtl="0">
              <a:spcBef>
                <a:spcPts val="0"/>
              </a:spcBef>
              <a:spcAft>
                <a:spcPts val="0"/>
              </a:spcAft>
              <a:buClr>
                <a:schemeClr val="dk1"/>
              </a:buClr>
              <a:buSzPts val="1100"/>
              <a:buFont typeface="Arial"/>
              <a:buNone/>
            </a:pPr>
            <a:r>
              <a:rPr lang="pt-BR"/>
              <a:t>8.	Aberto reflexão peritoneal do reto.</a:t>
            </a:r>
            <a:endParaRPr/>
          </a:p>
          <a:p>
            <a:pPr marL="0" lvl="0" indent="0" algn="l" rtl="0">
              <a:spcBef>
                <a:spcPts val="0"/>
              </a:spcBef>
              <a:spcAft>
                <a:spcPts val="0"/>
              </a:spcAft>
              <a:buClr>
                <a:schemeClr val="dk1"/>
              </a:buClr>
              <a:buSzPts val="1100"/>
              <a:buFont typeface="Arial"/>
              <a:buNone/>
            </a:pPr>
            <a:r>
              <a:rPr lang="pt-BR"/>
              <a:t>9.	Realizado excisão total do mesorreto, realizado dissecção do reto a cerca de 4cm da BA para grampeamento.</a:t>
            </a:r>
            <a:endParaRPr/>
          </a:p>
          <a:p>
            <a:pPr marL="0" lvl="0" indent="0" algn="l" rtl="0">
              <a:spcBef>
                <a:spcPts val="0"/>
              </a:spcBef>
              <a:spcAft>
                <a:spcPts val="0"/>
              </a:spcAft>
              <a:buClr>
                <a:schemeClr val="dk1"/>
              </a:buClr>
              <a:buSzPts val="1100"/>
              <a:buFont typeface="Arial"/>
              <a:buNone/>
            </a:pPr>
            <a:r>
              <a:rPr lang="pt-BR"/>
              <a:t>10.	Grampeamento do reto com </a:t>
            </a:r>
            <a:r>
              <a:rPr lang="pt-BR" err="1"/>
              <a:t>contour</a:t>
            </a:r>
            <a:r>
              <a:rPr lang="pt-BR"/>
              <a:t>, observado margem adequada.</a:t>
            </a:r>
            <a:endParaRPr/>
          </a:p>
          <a:p>
            <a:pPr marL="0" lvl="0" indent="0" algn="l" rtl="0">
              <a:spcBef>
                <a:spcPts val="0"/>
              </a:spcBef>
              <a:spcAft>
                <a:spcPts val="0"/>
              </a:spcAft>
              <a:buClr>
                <a:schemeClr val="dk1"/>
              </a:buClr>
              <a:buSzPts val="1100"/>
              <a:buFont typeface="Arial"/>
              <a:buNone/>
            </a:pPr>
            <a:r>
              <a:rPr lang="pt-BR"/>
              <a:t>11.	Secção do cólon descendente + sutura em bolsa com pinça de </a:t>
            </a:r>
            <a:r>
              <a:rPr lang="pt-BR" err="1"/>
              <a:t>Furniss</a:t>
            </a:r>
            <a:r>
              <a:rPr lang="pt-BR"/>
              <a:t> - colocação de ogiva CDH 29</a:t>
            </a:r>
            <a:endParaRPr/>
          </a:p>
          <a:p>
            <a:pPr marL="0" lvl="0" indent="0" algn="l" rtl="0">
              <a:spcBef>
                <a:spcPts val="0"/>
              </a:spcBef>
              <a:spcAft>
                <a:spcPts val="0"/>
              </a:spcAft>
              <a:buClr>
                <a:schemeClr val="dk1"/>
              </a:buClr>
              <a:buSzPts val="1100"/>
              <a:buFont typeface="Arial"/>
              <a:buNone/>
            </a:pPr>
            <a:r>
              <a:rPr lang="pt-BR"/>
              <a:t>12.	Anastomose </a:t>
            </a:r>
            <a:r>
              <a:rPr lang="pt-BR" err="1"/>
              <a:t>colo-retal</a:t>
            </a:r>
            <a:r>
              <a:rPr lang="pt-BR"/>
              <a:t> com CDH 29 + teste do borracheiro sem sinais de vazamento.</a:t>
            </a:r>
            <a:endParaRPr/>
          </a:p>
          <a:p>
            <a:pPr marL="0" lvl="0" indent="0" algn="l" rtl="0">
              <a:spcBef>
                <a:spcPts val="0"/>
              </a:spcBef>
              <a:spcAft>
                <a:spcPts val="0"/>
              </a:spcAft>
              <a:buClr>
                <a:schemeClr val="dk1"/>
              </a:buClr>
              <a:buSzPts val="1100"/>
              <a:buFont typeface="Arial"/>
              <a:buNone/>
            </a:pPr>
            <a:r>
              <a:rPr lang="pt-BR"/>
              <a:t>13.	Hemostasia satisfatória, contagem de compressas conferidas e lavagem da cavidade com SF 0,9% morno.</a:t>
            </a:r>
            <a:endParaRPr/>
          </a:p>
          <a:p>
            <a:pPr marL="0" lvl="0" indent="0" algn="l" rtl="0">
              <a:spcBef>
                <a:spcPts val="0"/>
              </a:spcBef>
              <a:spcAft>
                <a:spcPts val="0"/>
              </a:spcAft>
              <a:buClr>
                <a:schemeClr val="dk1"/>
              </a:buClr>
              <a:buSzPts val="1100"/>
              <a:buFont typeface="Arial"/>
              <a:buNone/>
            </a:pPr>
            <a:r>
              <a:rPr lang="pt-BR"/>
              <a:t>14.	Drenagem da cavidade pélvica (anastomose) com dreno de </a:t>
            </a:r>
            <a:r>
              <a:rPr lang="pt-BR" err="1"/>
              <a:t>Blaker</a:t>
            </a:r>
            <a:r>
              <a:rPr lang="pt-BR"/>
              <a:t> exteriorizado em FIE e fixado com nylon 2-0.</a:t>
            </a:r>
            <a:endParaRPr/>
          </a:p>
          <a:p>
            <a:pPr marL="0" lvl="0" indent="0" algn="l" rtl="0">
              <a:spcBef>
                <a:spcPts val="0"/>
              </a:spcBef>
              <a:spcAft>
                <a:spcPts val="0"/>
              </a:spcAft>
              <a:buClr>
                <a:schemeClr val="dk1"/>
              </a:buClr>
              <a:buSzPts val="1100"/>
              <a:buFont typeface="Arial"/>
              <a:buNone/>
            </a:pPr>
            <a:r>
              <a:rPr lang="pt-BR"/>
              <a:t>15.	Fechamento </a:t>
            </a:r>
            <a:r>
              <a:rPr lang="pt-BR" err="1"/>
              <a:t>aponeurótico</a:t>
            </a:r>
            <a:r>
              <a:rPr lang="pt-BR"/>
              <a:t> com PDS 1 contínuo.</a:t>
            </a:r>
            <a:endParaRPr/>
          </a:p>
          <a:p>
            <a:pPr marL="0" lvl="0" indent="0" algn="l" rtl="0">
              <a:spcBef>
                <a:spcPts val="0"/>
              </a:spcBef>
              <a:spcAft>
                <a:spcPts val="0"/>
              </a:spcAft>
              <a:buClr>
                <a:schemeClr val="dk1"/>
              </a:buClr>
              <a:buSzPts val="1100"/>
              <a:buFont typeface="Arial"/>
              <a:buNone/>
            </a:pPr>
            <a:r>
              <a:rPr lang="pt-BR"/>
              <a:t>16.	Lavagem de ferida operatória com SF 0,9%</a:t>
            </a:r>
            <a:endParaRPr/>
          </a:p>
          <a:p>
            <a:pPr marL="0" lvl="0" indent="0" algn="l" rtl="0">
              <a:spcBef>
                <a:spcPts val="0"/>
              </a:spcBef>
              <a:spcAft>
                <a:spcPts val="0"/>
              </a:spcAft>
              <a:buClr>
                <a:schemeClr val="dk1"/>
              </a:buClr>
              <a:buSzPts val="1100"/>
              <a:buFont typeface="Arial"/>
              <a:buNone/>
            </a:pPr>
            <a:r>
              <a:rPr lang="pt-BR"/>
              <a:t>17.	Fechamento do subcutâneo com </a:t>
            </a:r>
            <a:r>
              <a:rPr lang="pt-BR" err="1"/>
              <a:t>Caprofil</a:t>
            </a:r>
            <a:r>
              <a:rPr lang="pt-BR"/>
              <a:t> 3-0.</a:t>
            </a:r>
            <a:endParaRPr/>
          </a:p>
          <a:p>
            <a:pPr marL="0" lvl="0" indent="0" algn="l" rtl="0">
              <a:spcBef>
                <a:spcPts val="0"/>
              </a:spcBef>
              <a:spcAft>
                <a:spcPts val="0"/>
              </a:spcAft>
              <a:buClr>
                <a:schemeClr val="dk1"/>
              </a:buClr>
              <a:buSzPts val="1100"/>
              <a:buFont typeface="Arial"/>
              <a:buNone/>
            </a:pPr>
            <a:r>
              <a:rPr lang="pt-BR"/>
              <a:t>18.	Sutura da pele com pontos simples de nylon 3.0 </a:t>
            </a:r>
            <a:endParaRPr/>
          </a:p>
          <a:p>
            <a:pPr marL="0" lvl="0" indent="0" algn="l" rtl="0">
              <a:spcBef>
                <a:spcPts val="0"/>
              </a:spcBef>
              <a:spcAft>
                <a:spcPts val="0"/>
              </a:spcAft>
              <a:buClr>
                <a:schemeClr val="dk1"/>
              </a:buClr>
              <a:buSzPts val="1100"/>
              <a:buFont typeface="Arial"/>
              <a:buNone/>
            </a:pPr>
            <a:r>
              <a:rPr lang="pt-BR"/>
              <a:t>19. Maturado ileostomia em alça utilizando trecho de delgado a 50cm proximal à </a:t>
            </a:r>
            <a:r>
              <a:rPr lang="pt-BR" err="1"/>
              <a:t>valvula</a:t>
            </a:r>
            <a:r>
              <a:rPr lang="pt-BR"/>
              <a:t> ileocecal. Maturação em flanco direito utilizando técnica de Brooke.</a:t>
            </a:r>
            <a:endParaRPr/>
          </a:p>
          <a:p>
            <a:pPr marL="0" lvl="0" indent="0" algn="l" rtl="0">
              <a:spcBef>
                <a:spcPts val="0"/>
              </a:spcBef>
              <a:spcAft>
                <a:spcPts val="0"/>
              </a:spcAft>
              <a:buClr>
                <a:schemeClr val="dk1"/>
              </a:buClr>
              <a:buSzPts val="1100"/>
              <a:buFont typeface="Arial"/>
              <a:buNone/>
            </a:pPr>
            <a:r>
              <a:rPr lang="pt-BR"/>
              <a:t>20.	Curativo oclusivo estéril e bolsa coletora em dreno.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pt-BR"/>
              <a:t>Peça(s)</a:t>
            </a:r>
            <a:endParaRPr/>
          </a:p>
          <a:p>
            <a:pPr marL="0" lvl="0" indent="0" algn="l" rtl="0">
              <a:spcBef>
                <a:spcPts val="0"/>
              </a:spcBef>
              <a:spcAft>
                <a:spcPts val="0"/>
              </a:spcAft>
              <a:buClr>
                <a:schemeClr val="dk1"/>
              </a:buClr>
              <a:buSzPts val="1100"/>
              <a:buFont typeface="Arial"/>
              <a:buNone/>
            </a:pPr>
            <a:r>
              <a:rPr lang="pt-BR"/>
              <a:t>1. RETOSSIGMOIDE</a:t>
            </a:r>
            <a:endParaRPr/>
          </a:p>
          <a:p>
            <a:pPr marL="0" lvl="0" indent="0" algn="l" rtl="0">
              <a:spcBef>
                <a:spcPts val="0"/>
              </a:spcBef>
              <a:spcAft>
                <a:spcPts val="0"/>
              </a:spcAft>
              <a:buClr>
                <a:schemeClr val="dk1"/>
              </a:buClr>
              <a:buSzPts val="1100"/>
              <a:buFont typeface="Arial"/>
              <a:buNone/>
            </a:pPr>
            <a:r>
              <a:rPr lang="pt-BR"/>
              <a:t>2. RETO - Margem retal </a:t>
            </a:r>
            <a:endParaRPr/>
          </a:p>
          <a:p>
            <a:pPr marL="0" lvl="0" indent="0" algn="l" rtl="0">
              <a:spcBef>
                <a:spcPts val="0"/>
              </a:spcBef>
              <a:spcAft>
                <a:spcPts val="0"/>
              </a:spcAft>
              <a:buClr>
                <a:schemeClr val="dk1"/>
              </a:buClr>
              <a:buSzPts val="1100"/>
              <a:buFont typeface="Arial"/>
              <a:buNone/>
            </a:pPr>
            <a:r>
              <a:rPr lang="pt-BR"/>
              <a:t>Dados clínicos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Macroscopia</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1. Material recebido fixado em formalina tamponada, descrito a seguir: Recebido </a:t>
            </a:r>
            <a:r>
              <a:rPr lang="pt-BR" err="1"/>
              <a:t>retossigmóide</a:t>
            </a:r>
            <a:r>
              <a:rPr lang="pt-BR"/>
              <a:t> medindo 26,2 cm de comprimento, 2,5 cm de diâmetro médio e 0,6 cm de espessura média da parede. Externamente, é parcialmente revestido por serosa lisa, brilhante e acastanhada. O mesorreto encontra-se completo. À abertura, identifica-se lesão ulcerada com bordas elevadas, mede 3,9 x 3,2 cm e dista 22,3 cm da margem proximal e 0,7 cm da margem distal. A lesão localiza-se no reto, 1,0 cm abaixo da reflexão peritoneal. Aos cortes, lesão esbranquiçada, infiltrando macroscopicamente até camada muscular com espessura máxima de 1,6 cm, distando 0,3 cm da margem radial. O restante da mucosa é de coloração acastanhada, </a:t>
            </a:r>
            <a:r>
              <a:rPr lang="pt-BR" err="1"/>
              <a:t>normopregueada</a:t>
            </a:r>
            <a:r>
              <a:rPr lang="pt-BR"/>
              <a:t>. Observa-se 1 pólipo medindo 2,4 x 1,2 cm, distando 9,2 cm da lesão e 12,1 cm da margem proximal. Nota-se ainda </a:t>
            </a:r>
            <a:r>
              <a:rPr lang="pt-BR" err="1"/>
              <a:t>diverticulos</a:t>
            </a:r>
            <a:r>
              <a:rPr lang="pt-BR"/>
              <a:t> medindo entre 0,2 e 0,5 cm, distando 0,3 cm da margem proximal. Material submetido a descalcificação. Da gordura </a:t>
            </a:r>
            <a:r>
              <a:rPr lang="pt-BR" err="1"/>
              <a:t>pericólica</a:t>
            </a:r>
            <a:r>
              <a:rPr lang="pt-BR"/>
              <a:t> foram dissecadas múltiplas estruturas nodulares de coloração acastanhada e consistência ora </a:t>
            </a:r>
            <a:r>
              <a:rPr lang="pt-BR" err="1"/>
              <a:t>fibroelástica</a:t>
            </a:r>
            <a:r>
              <a:rPr lang="pt-BR"/>
              <a:t>, ora pétrea, ora gelatinosa, medindo entre 0,2 e 2,2 cm no maior eixo, as quais são incluídas em sua totalidade para análise histológica. A margem proximal foi pintada em tinta nanquim azul, a margem distal em verde e a margem radial (mesorreto) em preto. Material representativo é submetido a exame histológico.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2. Material recebido fixado em formalina tamponada, descrito a seguir: Segmento anelar visceral, com uma das faces grampeada e outra revestida por mucosa castanha e macia. Mede 0,8 cm diâmetro. Todo o material é submetido a exame histológico.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1                MG PROX/DISTAL                1b2fr     </a:t>
            </a:r>
            <a:endParaRPr/>
          </a:p>
          <a:p>
            <a:pPr marL="0" lvl="0" indent="0" algn="l" rtl="0">
              <a:spcBef>
                <a:spcPts val="0"/>
              </a:spcBef>
              <a:spcAft>
                <a:spcPts val="0"/>
              </a:spcAft>
              <a:buClr>
                <a:schemeClr val="dk1"/>
              </a:buClr>
              <a:buSzPts val="1100"/>
              <a:buFont typeface="Arial"/>
              <a:buNone/>
            </a:pPr>
            <a:r>
              <a:rPr lang="pt-BR"/>
              <a:t>   2                LES F1                        1b1fr     </a:t>
            </a:r>
            <a:endParaRPr/>
          </a:p>
          <a:p>
            <a:pPr marL="0" lvl="0" indent="0" algn="l" rtl="0">
              <a:spcBef>
                <a:spcPts val="0"/>
              </a:spcBef>
              <a:spcAft>
                <a:spcPts val="0"/>
              </a:spcAft>
              <a:buClr>
                <a:schemeClr val="dk1"/>
              </a:buClr>
              <a:buSzPts val="1100"/>
              <a:buFont typeface="Arial"/>
              <a:buNone/>
            </a:pPr>
            <a:r>
              <a:rPr lang="pt-BR"/>
              <a:t>   3                LES F2 A                      1b1fr     </a:t>
            </a:r>
            <a:endParaRPr/>
          </a:p>
          <a:p>
            <a:pPr marL="0" lvl="0" indent="0" algn="l" rtl="0">
              <a:spcBef>
                <a:spcPts val="0"/>
              </a:spcBef>
              <a:spcAft>
                <a:spcPts val="0"/>
              </a:spcAft>
              <a:buClr>
                <a:schemeClr val="dk1"/>
              </a:buClr>
              <a:buSzPts val="1100"/>
              <a:buFont typeface="Arial"/>
              <a:buNone/>
            </a:pPr>
            <a:r>
              <a:rPr lang="pt-BR"/>
              <a:t>   4                LES F2 B                      1b1fr     </a:t>
            </a:r>
            <a:endParaRPr/>
          </a:p>
          <a:p>
            <a:pPr marL="0" lvl="0" indent="0" algn="l" rtl="0">
              <a:spcBef>
                <a:spcPts val="0"/>
              </a:spcBef>
              <a:spcAft>
                <a:spcPts val="0"/>
              </a:spcAft>
              <a:buClr>
                <a:schemeClr val="dk1"/>
              </a:buClr>
              <a:buSzPts val="1100"/>
              <a:buFont typeface="Arial"/>
              <a:buNone/>
            </a:pPr>
            <a:r>
              <a:rPr lang="pt-BR"/>
              <a:t>   5                LES F3 B                      1b1fr     </a:t>
            </a:r>
            <a:endParaRPr/>
          </a:p>
          <a:p>
            <a:pPr marL="0" lvl="0" indent="0" algn="l" rtl="0">
              <a:spcBef>
                <a:spcPts val="0"/>
              </a:spcBef>
              <a:spcAft>
                <a:spcPts val="0"/>
              </a:spcAft>
              <a:buClr>
                <a:schemeClr val="dk1"/>
              </a:buClr>
              <a:buSzPts val="1100"/>
              <a:buFont typeface="Arial"/>
              <a:buNone/>
            </a:pPr>
            <a:r>
              <a:rPr lang="pt-BR"/>
              <a:t>   6                LES F4 A                      1b1fr     </a:t>
            </a:r>
            <a:endParaRPr/>
          </a:p>
          <a:p>
            <a:pPr marL="0" lvl="0" indent="0" algn="l" rtl="0">
              <a:spcBef>
                <a:spcPts val="0"/>
              </a:spcBef>
              <a:spcAft>
                <a:spcPts val="0"/>
              </a:spcAft>
              <a:buClr>
                <a:schemeClr val="dk1"/>
              </a:buClr>
              <a:buSzPts val="1100"/>
              <a:buFont typeface="Arial"/>
              <a:buNone/>
            </a:pPr>
            <a:r>
              <a:rPr lang="pt-BR"/>
              <a:t>   7                LES F5 A                      1b1fr     </a:t>
            </a:r>
            <a:endParaRPr/>
          </a:p>
          <a:p>
            <a:pPr marL="0" lvl="0" indent="0" algn="l" rtl="0">
              <a:spcBef>
                <a:spcPts val="0"/>
              </a:spcBef>
              <a:spcAft>
                <a:spcPts val="0"/>
              </a:spcAft>
              <a:buClr>
                <a:schemeClr val="dk1"/>
              </a:buClr>
              <a:buSzPts val="1100"/>
              <a:buFont typeface="Arial"/>
              <a:buNone/>
            </a:pPr>
            <a:r>
              <a:rPr lang="pt-BR"/>
              <a:t>   8                LES F5 B/MG RADIAL            1b1fr     </a:t>
            </a:r>
            <a:endParaRPr/>
          </a:p>
          <a:p>
            <a:pPr marL="0" lvl="0" indent="0" algn="l" rtl="0">
              <a:spcBef>
                <a:spcPts val="0"/>
              </a:spcBef>
              <a:spcAft>
                <a:spcPts val="0"/>
              </a:spcAft>
              <a:buClr>
                <a:schemeClr val="dk1"/>
              </a:buClr>
              <a:buSzPts val="1100"/>
              <a:buFont typeface="Arial"/>
              <a:buNone/>
            </a:pPr>
            <a:r>
              <a:rPr lang="pt-BR"/>
              <a:t>   9                LES F6 B/MG RADIAL            1b1fr     </a:t>
            </a:r>
            <a:endParaRPr/>
          </a:p>
          <a:p>
            <a:pPr marL="0" lvl="0" indent="0" algn="l" rtl="0">
              <a:spcBef>
                <a:spcPts val="0"/>
              </a:spcBef>
              <a:spcAft>
                <a:spcPts val="0"/>
              </a:spcAft>
              <a:buClr>
                <a:schemeClr val="dk1"/>
              </a:buClr>
              <a:buSzPts val="1100"/>
              <a:buFont typeface="Arial"/>
              <a:buNone/>
            </a:pPr>
            <a:r>
              <a:rPr lang="pt-BR"/>
              <a:t>   10               PERIF.DA LESAO                1b1fr     </a:t>
            </a:r>
            <a:endParaRPr/>
          </a:p>
          <a:p>
            <a:pPr marL="0" lvl="0" indent="0" algn="l" rtl="0">
              <a:spcBef>
                <a:spcPts val="0"/>
              </a:spcBef>
              <a:spcAft>
                <a:spcPts val="0"/>
              </a:spcAft>
              <a:buClr>
                <a:schemeClr val="dk1"/>
              </a:buClr>
              <a:buSzPts val="1100"/>
              <a:buFont typeface="Arial"/>
              <a:buNone/>
            </a:pPr>
            <a:r>
              <a:rPr lang="pt-BR"/>
              <a:t>   11               MG RADIAL                     1b4fr     </a:t>
            </a:r>
            <a:endParaRPr/>
          </a:p>
          <a:p>
            <a:pPr marL="0" lvl="0" indent="0" algn="l" rtl="0">
              <a:spcBef>
                <a:spcPts val="0"/>
              </a:spcBef>
              <a:spcAft>
                <a:spcPts val="0"/>
              </a:spcAft>
              <a:buClr>
                <a:schemeClr val="dk1"/>
              </a:buClr>
              <a:buSzPts val="1100"/>
              <a:buFont typeface="Arial"/>
              <a:buNone/>
            </a:pPr>
            <a:r>
              <a:rPr lang="pt-BR"/>
              <a:t>   12               POLIPO                        1b1fr     </a:t>
            </a:r>
            <a:endParaRPr/>
          </a:p>
          <a:p>
            <a:pPr marL="0" lvl="0" indent="0" algn="l" rtl="0">
              <a:spcBef>
                <a:spcPts val="0"/>
              </a:spcBef>
              <a:spcAft>
                <a:spcPts val="0"/>
              </a:spcAft>
              <a:buClr>
                <a:schemeClr val="dk1"/>
              </a:buClr>
              <a:buSzPts val="1100"/>
              <a:buFont typeface="Arial"/>
              <a:buNone/>
            </a:pPr>
            <a:r>
              <a:rPr lang="pt-BR"/>
              <a:t>   13               POLIPO                        1b1fr     </a:t>
            </a:r>
            <a:endParaRPr/>
          </a:p>
          <a:p>
            <a:pPr marL="0" lvl="0" indent="0" algn="l" rtl="0">
              <a:spcBef>
                <a:spcPts val="0"/>
              </a:spcBef>
              <a:spcAft>
                <a:spcPts val="0"/>
              </a:spcAft>
              <a:buClr>
                <a:schemeClr val="dk1"/>
              </a:buClr>
              <a:buSzPts val="1100"/>
              <a:buFont typeface="Arial"/>
              <a:buNone/>
            </a:pPr>
            <a:r>
              <a:rPr lang="pt-BR"/>
              <a:t>   14               POLIPO                        1b1fr     </a:t>
            </a:r>
            <a:endParaRPr/>
          </a:p>
          <a:p>
            <a:pPr marL="0" lvl="0" indent="0" algn="l" rtl="0">
              <a:spcBef>
                <a:spcPts val="0"/>
              </a:spcBef>
              <a:spcAft>
                <a:spcPts val="0"/>
              </a:spcAft>
              <a:buClr>
                <a:schemeClr val="dk1"/>
              </a:buClr>
              <a:buSzPts val="1100"/>
              <a:buFont typeface="Arial"/>
              <a:buNone/>
            </a:pPr>
            <a:r>
              <a:rPr lang="pt-BR"/>
              <a:t>   15               POLIPO?                       1b2fr     </a:t>
            </a:r>
            <a:endParaRPr/>
          </a:p>
          <a:p>
            <a:pPr marL="0" lvl="0" indent="0" algn="l" rtl="0">
              <a:spcBef>
                <a:spcPts val="0"/>
              </a:spcBef>
              <a:spcAft>
                <a:spcPts val="0"/>
              </a:spcAft>
              <a:buClr>
                <a:schemeClr val="dk1"/>
              </a:buClr>
              <a:buSzPts val="1100"/>
              <a:buFont typeface="Arial"/>
              <a:buNone/>
            </a:pPr>
            <a:r>
              <a:rPr lang="pt-BR"/>
              <a:t>   16               DIVERTICULO                   1b3fr     </a:t>
            </a:r>
            <a:endParaRPr/>
          </a:p>
          <a:p>
            <a:pPr marL="0" lvl="0" indent="0" algn="l" rtl="0">
              <a:spcBef>
                <a:spcPts val="0"/>
              </a:spcBef>
              <a:spcAft>
                <a:spcPts val="0"/>
              </a:spcAft>
              <a:buClr>
                <a:schemeClr val="dk1"/>
              </a:buClr>
              <a:buSzPts val="1100"/>
              <a:buFont typeface="Arial"/>
              <a:buNone/>
            </a:pPr>
            <a:r>
              <a:rPr lang="pt-BR"/>
              <a:t>   17               DIVERTICULO                   1b3fr     </a:t>
            </a:r>
            <a:endParaRPr/>
          </a:p>
          <a:p>
            <a:pPr marL="0" lvl="0" indent="0" algn="l" rtl="0">
              <a:spcBef>
                <a:spcPts val="0"/>
              </a:spcBef>
              <a:spcAft>
                <a:spcPts val="0"/>
              </a:spcAft>
              <a:buClr>
                <a:schemeClr val="dk1"/>
              </a:buClr>
              <a:buSzPts val="1100"/>
              <a:buFont typeface="Arial"/>
              <a:buNone/>
            </a:pPr>
            <a:r>
              <a:rPr lang="pt-BR"/>
              <a:t>   18               DIVERTICULO                   1b3fr     </a:t>
            </a:r>
            <a:endParaRPr/>
          </a:p>
          <a:p>
            <a:pPr marL="0" lvl="0" indent="0" algn="l" rtl="0">
              <a:spcBef>
                <a:spcPts val="0"/>
              </a:spcBef>
              <a:spcAft>
                <a:spcPts val="0"/>
              </a:spcAft>
              <a:buClr>
                <a:schemeClr val="dk1"/>
              </a:buClr>
              <a:buSzPts val="1100"/>
              <a:buFont typeface="Arial"/>
              <a:buNone/>
            </a:pPr>
            <a:r>
              <a:rPr lang="pt-BR"/>
              <a:t>   19               1 LN PERITUMORAL              1b2fr     </a:t>
            </a:r>
            <a:endParaRPr/>
          </a:p>
          <a:p>
            <a:pPr marL="0" lvl="0" indent="0" algn="l" rtl="0">
              <a:spcBef>
                <a:spcPts val="0"/>
              </a:spcBef>
              <a:spcAft>
                <a:spcPts val="0"/>
              </a:spcAft>
              <a:buClr>
                <a:schemeClr val="dk1"/>
              </a:buClr>
              <a:buSzPts val="1100"/>
              <a:buFont typeface="Arial"/>
              <a:buNone/>
            </a:pPr>
            <a:r>
              <a:rPr lang="pt-BR"/>
              <a:t>   20               1 LN PERITUMORAL              1b3fr     </a:t>
            </a:r>
            <a:endParaRPr/>
          </a:p>
          <a:p>
            <a:pPr marL="0" lvl="0" indent="0" algn="l" rtl="0">
              <a:spcBef>
                <a:spcPts val="0"/>
              </a:spcBef>
              <a:spcAft>
                <a:spcPts val="0"/>
              </a:spcAft>
              <a:buClr>
                <a:schemeClr val="dk1"/>
              </a:buClr>
              <a:buSzPts val="1100"/>
              <a:buFont typeface="Arial"/>
              <a:buNone/>
            </a:pPr>
            <a:r>
              <a:rPr lang="pt-BR"/>
              <a:t>   21               1 LN PERITUMORAL              1b3fr     </a:t>
            </a:r>
            <a:endParaRPr/>
          </a:p>
          <a:p>
            <a:pPr marL="0" lvl="0" indent="0" algn="l" rtl="0">
              <a:spcBef>
                <a:spcPts val="0"/>
              </a:spcBef>
              <a:spcAft>
                <a:spcPts val="0"/>
              </a:spcAft>
              <a:buClr>
                <a:schemeClr val="dk1"/>
              </a:buClr>
              <a:buSzPts val="1100"/>
              <a:buFont typeface="Arial"/>
              <a:buNone/>
            </a:pPr>
            <a:r>
              <a:rPr lang="pt-BR"/>
              <a:t>   22               1 LN PERITUMORAL              1b3fr     </a:t>
            </a:r>
            <a:endParaRPr/>
          </a:p>
          <a:p>
            <a:pPr marL="0" lvl="0" indent="0" algn="l" rtl="0">
              <a:spcBef>
                <a:spcPts val="0"/>
              </a:spcBef>
              <a:spcAft>
                <a:spcPts val="0"/>
              </a:spcAft>
              <a:buClr>
                <a:schemeClr val="dk1"/>
              </a:buClr>
              <a:buSzPts val="1100"/>
              <a:buFont typeface="Arial"/>
              <a:buNone/>
            </a:pPr>
            <a:r>
              <a:rPr lang="pt-BR"/>
              <a:t>   23               1 LN PERITUMORAL              1b3fr     </a:t>
            </a:r>
            <a:endParaRPr/>
          </a:p>
          <a:p>
            <a:pPr marL="0" lvl="0" indent="0" algn="l" rtl="0">
              <a:spcBef>
                <a:spcPts val="0"/>
              </a:spcBef>
              <a:spcAft>
                <a:spcPts val="0"/>
              </a:spcAft>
              <a:buClr>
                <a:schemeClr val="dk1"/>
              </a:buClr>
              <a:buSzPts val="1100"/>
              <a:buFont typeface="Arial"/>
              <a:buNone/>
            </a:pPr>
            <a:r>
              <a:rPr lang="pt-BR"/>
              <a:t>   24               1 LN PERITUMORAL              1b2fr     </a:t>
            </a:r>
            <a:endParaRPr/>
          </a:p>
          <a:p>
            <a:pPr marL="0" lvl="0" indent="0" algn="l" rtl="0">
              <a:spcBef>
                <a:spcPts val="0"/>
              </a:spcBef>
              <a:spcAft>
                <a:spcPts val="0"/>
              </a:spcAft>
              <a:buClr>
                <a:schemeClr val="dk1"/>
              </a:buClr>
              <a:buSzPts val="1100"/>
              <a:buFont typeface="Arial"/>
              <a:buNone/>
            </a:pPr>
            <a:r>
              <a:rPr lang="pt-BR"/>
              <a:t>   25               1 LN PERITUMORAL              1b2fr     </a:t>
            </a:r>
            <a:endParaRPr/>
          </a:p>
          <a:p>
            <a:pPr marL="0" lvl="0" indent="0" algn="l" rtl="0">
              <a:spcBef>
                <a:spcPts val="0"/>
              </a:spcBef>
              <a:spcAft>
                <a:spcPts val="0"/>
              </a:spcAft>
              <a:buClr>
                <a:schemeClr val="dk1"/>
              </a:buClr>
              <a:buSzPts val="1100"/>
              <a:buFont typeface="Arial"/>
              <a:buNone/>
            </a:pPr>
            <a:r>
              <a:rPr lang="pt-BR"/>
              <a:t>   26               1 LN PERITUMORAL              1b2fr     </a:t>
            </a:r>
            <a:endParaRPr/>
          </a:p>
          <a:p>
            <a:pPr marL="0" lvl="0" indent="0" algn="l" rtl="0">
              <a:spcBef>
                <a:spcPts val="0"/>
              </a:spcBef>
              <a:spcAft>
                <a:spcPts val="0"/>
              </a:spcAft>
              <a:buClr>
                <a:schemeClr val="dk1"/>
              </a:buClr>
              <a:buSzPts val="1100"/>
              <a:buFont typeface="Arial"/>
              <a:buNone/>
            </a:pPr>
            <a:r>
              <a:rPr lang="pt-BR"/>
              <a:t>   27               1 LN PERITUMORAL              1b2fr     </a:t>
            </a:r>
            <a:endParaRPr/>
          </a:p>
          <a:p>
            <a:pPr marL="0" lvl="0" indent="0" algn="l" rtl="0">
              <a:spcBef>
                <a:spcPts val="0"/>
              </a:spcBef>
              <a:spcAft>
                <a:spcPts val="0"/>
              </a:spcAft>
              <a:buClr>
                <a:schemeClr val="dk1"/>
              </a:buClr>
              <a:buSzPts val="1100"/>
              <a:buFont typeface="Arial"/>
              <a:buNone/>
            </a:pPr>
            <a:r>
              <a:rPr lang="pt-BR"/>
              <a:t>   28               2 LNS PERITUMORAL             1b2fr     </a:t>
            </a:r>
            <a:endParaRPr/>
          </a:p>
          <a:p>
            <a:pPr marL="0" lvl="0" indent="0" algn="l" rtl="0">
              <a:spcBef>
                <a:spcPts val="0"/>
              </a:spcBef>
              <a:spcAft>
                <a:spcPts val="0"/>
              </a:spcAft>
              <a:buClr>
                <a:schemeClr val="dk1"/>
              </a:buClr>
              <a:buSzPts val="1100"/>
              <a:buFont typeface="Arial"/>
              <a:buNone/>
            </a:pPr>
            <a:r>
              <a:rPr lang="pt-BR"/>
              <a:t>   29               1 LN PERITUMORAL              1b2fr     </a:t>
            </a:r>
            <a:endParaRPr/>
          </a:p>
          <a:p>
            <a:pPr marL="0" lvl="0" indent="0" algn="l" rtl="0">
              <a:spcBef>
                <a:spcPts val="0"/>
              </a:spcBef>
              <a:spcAft>
                <a:spcPts val="0"/>
              </a:spcAft>
              <a:buClr>
                <a:schemeClr val="dk1"/>
              </a:buClr>
              <a:buSzPts val="1100"/>
              <a:buFont typeface="Arial"/>
              <a:buNone/>
            </a:pPr>
            <a:r>
              <a:rPr lang="pt-BR"/>
              <a:t>   30               1 LN                          1b2fr     </a:t>
            </a:r>
            <a:endParaRPr/>
          </a:p>
          <a:p>
            <a:pPr marL="0" lvl="0" indent="0" algn="l" rtl="0">
              <a:spcBef>
                <a:spcPts val="0"/>
              </a:spcBef>
              <a:spcAft>
                <a:spcPts val="0"/>
              </a:spcAft>
              <a:buClr>
                <a:schemeClr val="dk1"/>
              </a:buClr>
              <a:buSzPts val="1100"/>
              <a:buFont typeface="Arial"/>
              <a:buNone/>
            </a:pPr>
            <a:r>
              <a:rPr lang="pt-BR"/>
              <a:t>   31               4 LNS                         1b4fr     </a:t>
            </a:r>
            <a:endParaRPr/>
          </a:p>
          <a:p>
            <a:pPr marL="0" lvl="0" indent="0" algn="l" rtl="0">
              <a:spcBef>
                <a:spcPts val="0"/>
              </a:spcBef>
              <a:spcAft>
                <a:spcPts val="0"/>
              </a:spcAft>
              <a:buClr>
                <a:schemeClr val="dk1"/>
              </a:buClr>
              <a:buSzPts val="1100"/>
              <a:buFont typeface="Arial"/>
              <a:buNone/>
            </a:pPr>
            <a:r>
              <a:rPr lang="pt-BR"/>
              <a:t>   32               1 LN                          1b2fr     </a:t>
            </a:r>
            <a:endParaRPr/>
          </a:p>
          <a:p>
            <a:pPr marL="0" lvl="0" indent="0" algn="l" rtl="0">
              <a:spcBef>
                <a:spcPts val="0"/>
              </a:spcBef>
              <a:spcAft>
                <a:spcPts val="0"/>
              </a:spcAft>
              <a:buClr>
                <a:schemeClr val="dk1"/>
              </a:buClr>
              <a:buSzPts val="1100"/>
              <a:buFont typeface="Arial"/>
              <a:buNone/>
            </a:pPr>
            <a:r>
              <a:rPr lang="pt-BR"/>
              <a:t>   33               8 LNS                         1b8fr     </a:t>
            </a:r>
            <a:endParaRPr/>
          </a:p>
          <a:p>
            <a:pPr marL="0" lvl="0" indent="0" algn="l" rtl="0">
              <a:spcBef>
                <a:spcPts val="0"/>
              </a:spcBef>
              <a:spcAft>
                <a:spcPts val="0"/>
              </a:spcAft>
              <a:buClr>
                <a:schemeClr val="dk1"/>
              </a:buClr>
              <a:buSzPts val="1100"/>
              <a:buFont typeface="Arial"/>
              <a:buNone/>
            </a:pPr>
            <a:r>
              <a:rPr lang="pt-BR"/>
              <a:t>   34               3 LNS                         1b3fr     </a:t>
            </a:r>
            <a:endParaRPr/>
          </a:p>
          <a:p>
            <a:pPr marL="0" lvl="0" indent="0" algn="l" rtl="0">
              <a:spcBef>
                <a:spcPts val="0"/>
              </a:spcBef>
              <a:spcAft>
                <a:spcPts val="0"/>
              </a:spcAft>
              <a:buClr>
                <a:schemeClr val="dk1"/>
              </a:buClr>
              <a:buSzPts val="1100"/>
              <a:buFont typeface="Arial"/>
              <a:buNone/>
            </a:pPr>
            <a:r>
              <a:rPr lang="pt-BR"/>
              <a:t>   35               1 LN                          1b3fr     </a:t>
            </a:r>
            <a:endParaRPr/>
          </a:p>
          <a:p>
            <a:pPr marL="0" lvl="0" indent="0" algn="l" rtl="0">
              <a:spcBef>
                <a:spcPts val="0"/>
              </a:spcBef>
              <a:spcAft>
                <a:spcPts val="0"/>
              </a:spcAft>
              <a:buClr>
                <a:schemeClr val="dk1"/>
              </a:buClr>
              <a:buSzPts val="1100"/>
              <a:buFont typeface="Arial"/>
              <a:buNone/>
            </a:pPr>
            <a:r>
              <a:rPr lang="pt-BR"/>
              <a:t>   36               1 LN                          1b3fr     </a:t>
            </a:r>
            <a:endParaRPr/>
          </a:p>
          <a:p>
            <a:pPr marL="0" lvl="0" indent="0" algn="l" rtl="0">
              <a:spcBef>
                <a:spcPts val="0"/>
              </a:spcBef>
              <a:spcAft>
                <a:spcPts val="0"/>
              </a:spcAft>
              <a:buClr>
                <a:schemeClr val="dk1"/>
              </a:buClr>
              <a:buSzPts val="1100"/>
              <a:buFont typeface="Arial"/>
              <a:buNone/>
            </a:pPr>
            <a:r>
              <a:rPr lang="pt-BR"/>
              <a:t>   37               1 LN                          1b2fr     </a:t>
            </a:r>
            <a:endParaRPr/>
          </a:p>
          <a:p>
            <a:pPr marL="0" lvl="0" indent="0" algn="l" rtl="0">
              <a:spcBef>
                <a:spcPts val="0"/>
              </a:spcBef>
              <a:spcAft>
                <a:spcPts val="0"/>
              </a:spcAft>
              <a:buClr>
                <a:schemeClr val="dk1"/>
              </a:buClr>
              <a:buSzPts val="1100"/>
              <a:buFont typeface="Arial"/>
              <a:buNone/>
            </a:pPr>
            <a:r>
              <a:rPr lang="pt-BR"/>
              <a:t>   38               1 LN                          1b4fr     </a:t>
            </a:r>
            <a:endParaRPr/>
          </a:p>
          <a:p>
            <a:pPr marL="0" lvl="0" indent="0" algn="l" rtl="0">
              <a:spcBef>
                <a:spcPts val="0"/>
              </a:spcBef>
              <a:spcAft>
                <a:spcPts val="0"/>
              </a:spcAft>
              <a:buClr>
                <a:schemeClr val="dk1"/>
              </a:buClr>
              <a:buSzPts val="1100"/>
              <a:buFont typeface="Arial"/>
              <a:buNone/>
            </a:pPr>
            <a:r>
              <a:rPr lang="pt-BR"/>
              <a:t>   39               1 LN                          1b1fr     </a:t>
            </a:r>
            <a:endParaRPr/>
          </a:p>
          <a:p>
            <a:pPr marL="0" lvl="0" indent="0" algn="l" rtl="0">
              <a:spcBef>
                <a:spcPts val="0"/>
              </a:spcBef>
              <a:spcAft>
                <a:spcPts val="0"/>
              </a:spcAft>
              <a:buClr>
                <a:schemeClr val="dk1"/>
              </a:buClr>
              <a:buSzPts val="1100"/>
              <a:buFont typeface="Arial"/>
              <a:buNone/>
            </a:pPr>
            <a:r>
              <a:rPr lang="pt-BR"/>
              <a:t>   40               1 LN                          1b2fr     </a:t>
            </a:r>
            <a:endParaRPr/>
          </a:p>
          <a:p>
            <a:pPr marL="0" lvl="0" indent="0" algn="l" rtl="0">
              <a:spcBef>
                <a:spcPts val="0"/>
              </a:spcBef>
              <a:spcAft>
                <a:spcPts val="0"/>
              </a:spcAft>
              <a:buClr>
                <a:schemeClr val="dk1"/>
              </a:buClr>
              <a:buSzPts val="1100"/>
              <a:buFont typeface="Arial"/>
              <a:buNone/>
            </a:pPr>
            <a:r>
              <a:rPr lang="pt-BR"/>
              <a:t>   41               1 LN                          1b4fr     </a:t>
            </a:r>
            <a:endParaRPr/>
          </a:p>
          <a:p>
            <a:pPr marL="0" lvl="0" indent="0" algn="l" rtl="0">
              <a:spcBef>
                <a:spcPts val="0"/>
              </a:spcBef>
              <a:spcAft>
                <a:spcPts val="0"/>
              </a:spcAft>
              <a:buClr>
                <a:schemeClr val="dk1"/>
              </a:buClr>
              <a:buSzPts val="1100"/>
              <a:buFont typeface="Arial"/>
              <a:buNone/>
            </a:pPr>
            <a:r>
              <a:rPr lang="pt-BR"/>
              <a:t>   42               TEC ADIP                      1b1fr     </a:t>
            </a:r>
            <a:endParaRPr/>
          </a:p>
          <a:p>
            <a:pPr marL="0" lvl="0" indent="0" algn="l" rtl="0">
              <a:spcBef>
                <a:spcPts val="0"/>
              </a:spcBef>
              <a:spcAft>
                <a:spcPts val="0"/>
              </a:spcAft>
              <a:buClr>
                <a:schemeClr val="dk1"/>
              </a:buClr>
              <a:buSzPts val="1100"/>
              <a:buFont typeface="Arial"/>
              <a:buNone/>
            </a:pPr>
            <a:r>
              <a:rPr lang="pt-BR"/>
              <a:t>   43               MG RETAL                      1b7fr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a:t>
            </a:r>
            <a:endParaRPr/>
          </a:p>
          <a:p>
            <a:pPr marL="0" lvl="0" indent="0" algn="l" rtl="0">
              <a:spcBef>
                <a:spcPts val="0"/>
              </a:spcBef>
              <a:spcAft>
                <a:spcPts val="0"/>
              </a:spcAft>
              <a:buClr>
                <a:schemeClr val="dk1"/>
              </a:buClr>
              <a:buSzPts val="1100"/>
              <a:buFont typeface="Arial"/>
              <a:buNone/>
            </a:pPr>
            <a:r>
              <a:rPr lang="pt-BR"/>
              <a:t>Conclusão</a:t>
            </a:r>
            <a:endParaRPr/>
          </a:p>
          <a:p>
            <a:pPr marL="0" lvl="0" indent="0" algn="l" rtl="0">
              <a:spcBef>
                <a:spcPts val="0"/>
              </a:spcBef>
              <a:spcAft>
                <a:spcPts val="0"/>
              </a:spcAft>
              <a:buClr>
                <a:schemeClr val="dk1"/>
              </a:buClr>
              <a:buSzPts val="1100"/>
              <a:buFont typeface="Arial"/>
              <a:buNone/>
            </a:pPr>
            <a:r>
              <a:rPr lang="pt-BR"/>
              <a:t>1. a 2. Produto de </a:t>
            </a:r>
            <a:r>
              <a:rPr lang="pt-BR" err="1"/>
              <a:t>retossigmoidectomia</a:t>
            </a:r>
            <a:r>
              <a:rPr lang="pt-BR"/>
              <a:t>: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ADENOCARCINOMA INVASIVO, com as seguintes características:</a:t>
            </a:r>
            <a:endParaRPr/>
          </a:p>
          <a:p>
            <a:pPr marL="0" lvl="0" indent="0" algn="l" rtl="0">
              <a:spcBef>
                <a:spcPts val="0"/>
              </a:spcBef>
              <a:spcAft>
                <a:spcPts val="0"/>
              </a:spcAft>
              <a:buClr>
                <a:schemeClr val="dk1"/>
              </a:buClr>
              <a:buSzPts val="1100"/>
              <a:buFont typeface="Arial"/>
              <a:buNone/>
            </a:pPr>
            <a:r>
              <a:rPr lang="pt-BR"/>
              <a:t>- Classificação da Organização Mundial de Saúde (2010): Adenocarcinoma mucinoso;</a:t>
            </a:r>
            <a:endParaRPr/>
          </a:p>
          <a:p>
            <a:pPr marL="0" lvl="0" indent="0" algn="l" rtl="0">
              <a:spcBef>
                <a:spcPts val="0"/>
              </a:spcBef>
              <a:spcAft>
                <a:spcPts val="0"/>
              </a:spcAft>
              <a:buClr>
                <a:schemeClr val="dk1"/>
              </a:buClr>
              <a:buSzPts val="1100"/>
              <a:buFont typeface="Arial"/>
              <a:buNone/>
            </a:pPr>
            <a:r>
              <a:rPr lang="pt-BR"/>
              <a:t>- Grau histológico: moderadamente diferenciado (Grau 2);</a:t>
            </a:r>
            <a:endParaRPr/>
          </a:p>
          <a:p>
            <a:pPr marL="0" lvl="0" indent="0" algn="l" rtl="0">
              <a:spcBef>
                <a:spcPts val="0"/>
              </a:spcBef>
              <a:spcAft>
                <a:spcPts val="0"/>
              </a:spcAft>
              <a:buClr>
                <a:schemeClr val="dk1"/>
              </a:buClr>
              <a:buSzPts val="1100"/>
              <a:buFont typeface="Arial"/>
              <a:buNone/>
            </a:pPr>
            <a:r>
              <a:rPr lang="pt-BR"/>
              <a:t>- Localização: Reto médio-inferior;</a:t>
            </a:r>
            <a:endParaRPr/>
          </a:p>
          <a:p>
            <a:pPr marL="0" lvl="0" indent="0" algn="l" rtl="0">
              <a:spcBef>
                <a:spcPts val="0"/>
              </a:spcBef>
              <a:spcAft>
                <a:spcPts val="0"/>
              </a:spcAft>
              <a:buClr>
                <a:schemeClr val="dk1"/>
              </a:buClr>
              <a:buSzPts val="1100"/>
              <a:buFont typeface="Arial"/>
              <a:buNone/>
            </a:pPr>
            <a:r>
              <a:rPr lang="pt-BR"/>
              <a:t>- Tamanho: 3,9 cm no maior eixo;</a:t>
            </a:r>
            <a:endParaRPr/>
          </a:p>
          <a:p>
            <a:pPr marL="0" lvl="0" indent="0" algn="l" rtl="0">
              <a:spcBef>
                <a:spcPts val="0"/>
              </a:spcBef>
              <a:spcAft>
                <a:spcPts val="0"/>
              </a:spcAft>
              <a:buClr>
                <a:schemeClr val="dk1"/>
              </a:buClr>
              <a:buSzPts val="1100"/>
              <a:buFont typeface="Arial"/>
              <a:buNone/>
            </a:pPr>
            <a:r>
              <a:rPr lang="pt-BR"/>
              <a:t>- Configuração macroscópica: </a:t>
            </a:r>
            <a:r>
              <a:rPr lang="pt-BR" err="1"/>
              <a:t>úlcero-infiltrativa</a:t>
            </a:r>
            <a:r>
              <a:rPr lang="pt-BR"/>
              <a:t>;</a:t>
            </a:r>
            <a:endParaRPr/>
          </a:p>
          <a:p>
            <a:pPr marL="0" lvl="0" indent="0" algn="l" rtl="0">
              <a:spcBef>
                <a:spcPts val="0"/>
              </a:spcBef>
              <a:spcAft>
                <a:spcPts val="0"/>
              </a:spcAft>
              <a:buClr>
                <a:schemeClr val="dk1"/>
              </a:buClr>
              <a:buSzPts val="1100"/>
              <a:buFont typeface="Arial"/>
              <a:buNone/>
            </a:pPr>
            <a:r>
              <a:rPr lang="pt-BR"/>
              <a:t>- Arquitetura microscópica: cribriforme;</a:t>
            </a:r>
            <a:endParaRPr/>
          </a:p>
          <a:p>
            <a:pPr marL="0" lvl="0" indent="0" algn="l" rtl="0">
              <a:spcBef>
                <a:spcPts val="0"/>
              </a:spcBef>
              <a:spcAft>
                <a:spcPts val="0"/>
              </a:spcAft>
              <a:buClr>
                <a:schemeClr val="dk1"/>
              </a:buClr>
              <a:buSzPts val="1100"/>
              <a:buFont typeface="Arial"/>
              <a:buNone/>
            </a:pPr>
            <a:r>
              <a:rPr lang="pt-BR"/>
              <a:t>- Componente mucinoso: presente;</a:t>
            </a:r>
            <a:endParaRPr/>
          </a:p>
          <a:p>
            <a:pPr marL="0" lvl="0" indent="0" algn="l" rtl="0">
              <a:spcBef>
                <a:spcPts val="0"/>
              </a:spcBef>
              <a:spcAft>
                <a:spcPts val="0"/>
              </a:spcAft>
              <a:buClr>
                <a:schemeClr val="dk1"/>
              </a:buClr>
              <a:buSzPts val="1100"/>
              <a:buFont typeface="Arial"/>
              <a:buNone/>
            </a:pPr>
            <a:r>
              <a:rPr lang="pt-BR"/>
              <a:t>- Brotamentos ("tumor </a:t>
            </a:r>
            <a:r>
              <a:rPr lang="pt-BR" err="1"/>
              <a:t>budding</a:t>
            </a:r>
            <a:r>
              <a:rPr lang="pt-BR"/>
              <a:t>") no fronte de invasão: ausentes;</a:t>
            </a:r>
            <a:endParaRPr/>
          </a:p>
          <a:p>
            <a:pPr marL="0" lvl="0" indent="0" algn="l" rtl="0">
              <a:spcBef>
                <a:spcPts val="0"/>
              </a:spcBef>
              <a:spcAft>
                <a:spcPts val="0"/>
              </a:spcAft>
              <a:buClr>
                <a:schemeClr val="dk1"/>
              </a:buClr>
              <a:buSzPts val="1100"/>
              <a:buFont typeface="Arial"/>
              <a:buNone/>
            </a:pPr>
            <a:r>
              <a:rPr lang="pt-BR"/>
              <a:t>- Infiltração em profundidade: muscular própria;</a:t>
            </a:r>
            <a:endParaRPr/>
          </a:p>
          <a:p>
            <a:pPr marL="0" lvl="0" indent="0" algn="l" rtl="0">
              <a:spcBef>
                <a:spcPts val="0"/>
              </a:spcBef>
              <a:spcAft>
                <a:spcPts val="0"/>
              </a:spcAft>
              <a:buClr>
                <a:schemeClr val="dk1"/>
              </a:buClr>
              <a:buSzPts val="1100"/>
              <a:buFont typeface="Arial"/>
              <a:buNone/>
            </a:pPr>
            <a:r>
              <a:rPr lang="pt-BR"/>
              <a:t>- Invasão linfática: não detectada;</a:t>
            </a:r>
            <a:endParaRPr/>
          </a:p>
          <a:p>
            <a:pPr marL="0" lvl="0" indent="0" algn="l" rtl="0">
              <a:spcBef>
                <a:spcPts val="0"/>
              </a:spcBef>
              <a:spcAft>
                <a:spcPts val="0"/>
              </a:spcAft>
              <a:buClr>
                <a:schemeClr val="dk1"/>
              </a:buClr>
              <a:buSzPts val="1100"/>
              <a:buFont typeface="Arial"/>
              <a:buNone/>
            </a:pPr>
            <a:r>
              <a:rPr lang="pt-BR"/>
              <a:t>- Invasão venosa: não detectada;</a:t>
            </a:r>
            <a:endParaRPr/>
          </a:p>
          <a:p>
            <a:pPr marL="0" lvl="0" indent="0" algn="l" rtl="0">
              <a:spcBef>
                <a:spcPts val="0"/>
              </a:spcBef>
              <a:spcAft>
                <a:spcPts val="0"/>
              </a:spcAft>
              <a:buClr>
                <a:schemeClr val="dk1"/>
              </a:buClr>
              <a:buSzPts val="1100"/>
              <a:buFont typeface="Arial"/>
              <a:buNone/>
            </a:pPr>
            <a:r>
              <a:rPr lang="pt-BR"/>
              <a:t>- Invasão perineural: não detectada;</a:t>
            </a:r>
            <a:endParaRPr/>
          </a:p>
          <a:p>
            <a:pPr marL="0" lvl="0" indent="0" algn="l" rtl="0">
              <a:spcBef>
                <a:spcPts val="0"/>
              </a:spcBef>
              <a:spcAft>
                <a:spcPts val="0"/>
              </a:spcAft>
              <a:buClr>
                <a:schemeClr val="dk1"/>
              </a:buClr>
              <a:buSzPts val="1100"/>
              <a:buFont typeface="Arial"/>
              <a:buNone/>
            </a:pPr>
            <a:r>
              <a:rPr lang="pt-BR"/>
              <a:t>- </a:t>
            </a:r>
            <a:r>
              <a:rPr lang="pt-BR" err="1"/>
              <a:t>Desmoplasia</a:t>
            </a:r>
            <a:r>
              <a:rPr lang="pt-BR"/>
              <a:t> </a:t>
            </a:r>
            <a:r>
              <a:rPr lang="pt-BR" err="1"/>
              <a:t>peritumoral</a:t>
            </a:r>
            <a:r>
              <a:rPr lang="pt-BR"/>
              <a:t>: praticamente ausente;</a:t>
            </a:r>
            <a:endParaRPr/>
          </a:p>
          <a:p>
            <a:pPr marL="0" lvl="0" indent="0" algn="l" rtl="0">
              <a:spcBef>
                <a:spcPts val="0"/>
              </a:spcBef>
              <a:spcAft>
                <a:spcPts val="0"/>
              </a:spcAft>
              <a:buClr>
                <a:schemeClr val="dk1"/>
              </a:buClr>
              <a:buSzPts val="1100"/>
              <a:buFont typeface="Arial"/>
              <a:buNone/>
            </a:pPr>
            <a:r>
              <a:rPr lang="pt-BR"/>
              <a:t>- Resposta </a:t>
            </a:r>
            <a:r>
              <a:rPr lang="pt-BR" err="1"/>
              <a:t>linfocítica</a:t>
            </a:r>
            <a:r>
              <a:rPr lang="pt-BR"/>
              <a:t> </a:t>
            </a:r>
            <a:r>
              <a:rPr lang="pt-BR" err="1"/>
              <a:t>peritumoral</a:t>
            </a:r>
            <a:r>
              <a:rPr lang="pt-BR"/>
              <a:t>: praticamente ausente;</a:t>
            </a:r>
            <a:endParaRPr/>
          </a:p>
          <a:p>
            <a:pPr marL="0" lvl="0" indent="0" algn="l" rtl="0">
              <a:spcBef>
                <a:spcPts val="0"/>
              </a:spcBef>
              <a:spcAft>
                <a:spcPts val="0"/>
              </a:spcAft>
              <a:buClr>
                <a:schemeClr val="dk1"/>
              </a:buClr>
              <a:buSzPts val="1100"/>
              <a:buFont typeface="Arial"/>
              <a:buNone/>
            </a:pPr>
            <a:r>
              <a:rPr lang="pt-BR"/>
              <a:t>- Infiltrado inflamatório tipo </a:t>
            </a:r>
            <a:r>
              <a:rPr lang="pt-BR" err="1"/>
              <a:t>Crohn</a:t>
            </a:r>
            <a:r>
              <a:rPr lang="pt-BR"/>
              <a:t>: ausente;</a:t>
            </a:r>
            <a:endParaRPr/>
          </a:p>
          <a:p>
            <a:pPr marL="0" lvl="0" indent="0" algn="l" rtl="0">
              <a:spcBef>
                <a:spcPts val="0"/>
              </a:spcBef>
              <a:spcAft>
                <a:spcPts val="0"/>
              </a:spcAft>
              <a:buClr>
                <a:schemeClr val="dk1"/>
              </a:buClr>
              <a:buSzPts val="1100"/>
              <a:buFont typeface="Arial"/>
              <a:buNone/>
            </a:pPr>
            <a:r>
              <a:rPr lang="pt-BR"/>
              <a:t>- Linfocitose intraepitelial na neoplasia: ausente;</a:t>
            </a:r>
            <a:endParaRPr/>
          </a:p>
          <a:p>
            <a:pPr marL="0" lvl="0" indent="0" algn="l" rtl="0">
              <a:spcBef>
                <a:spcPts val="0"/>
              </a:spcBef>
              <a:spcAft>
                <a:spcPts val="0"/>
              </a:spcAft>
              <a:buNone/>
            </a:pPr>
            <a:r>
              <a:rPr lang="pt-BR"/>
              <a:t>- Perfuração: ausente.</a:t>
            </a:r>
            <a:endParaRPr/>
          </a:p>
          <a:p>
            <a:pPr marL="0" lvl="0" indent="0" algn="l" rtl="0">
              <a:spcBef>
                <a:spcPts val="0"/>
              </a:spcBef>
              <a:spcAft>
                <a:spcPts val="0"/>
              </a:spcAft>
              <a:buNone/>
            </a:pPr>
            <a:r>
              <a:rPr lang="pt-BR"/>
              <a:t>- Grau de regressão tumoral (modificado de Ryan et al): grau 2 (resposta parcial).</a:t>
            </a:r>
            <a:endParaRPr/>
          </a:p>
          <a:p>
            <a:pPr marL="0" lvl="0" indent="0" algn="l" rtl="0">
              <a:spcBef>
                <a:spcPts val="0"/>
              </a:spcBef>
              <a:spcAft>
                <a:spcPts val="0"/>
              </a:spcAft>
              <a:buNone/>
            </a:pPr>
            <a:r>
              <a:rPr lang="pt-BR"/>
              <a:t>- Outros achados: Doença diverticular dos cólons;</a:t>
            </a:r>
            <a:endParaRPr/>
          </a:p>
          <a:p>
            <a:pPr marL="0" lvl="0" indent="0" algn="l" rtl="0">
              <a:spcBef>
                <a:spcPts val="0"/>
              </a:spcBef>
              <a:spcAft>
                <a:spcPts val="0"/>
              </a:spcAft>
              <a:buNone/>
            </a:pPr>
            <a:r>
              <a:rPr lang="pt-BR"/>
              <a:t>		   Pólipo adenomatoso com displasia de baixo grau com áreas de padrão </a:t>
            </a:r>
            <a:r>
              <a:rPr lang="pt-BR" err="1"/>
              <a:t>serilhado</a:t>
            </a:r>
            <a:r>
              <a:rPr lang="pt-BR"/>
              <a:t> e alterações decorrentes de tratamento;</a:t>
            </a:r>
            <a:endParaRPr/>
          </a:p>
          <a:p>
            <a:pPr marL="0" lvl="0" indent="0" algn="l" rtl="0">
              <a:spcBef>
                <a:spcPts val="0"/>
              </a:spcBef>
              <a:spcAft>
                <a:spcPts val="0"/>
              </a:spcAft>
              <a:buNone/>
            </a:pPr>
            <a:r>
              <a:rPr lang="pt-BR"/>
              <a:t>    	               Presença de </a:t>
            </a:r>
            <a:r>
              <a:rPr lang="pt-BR" err="1"/>
              <a:t>adiponecrose</a:t>
            </a:r>
            <a:r>
              <a:rPr lang="pt-BR"/>
              <a:t> em organização e lago de mucina acelular em tecido adiposo </a:t>
            </a:r>
            <a:r>
              <a:rPr lang="pt-BR" err="1"/>
              <a:t>peri</a:t>
            </a:r>
            <a:r>
              <a:rPr lang="pt-BR"/>
              <a:t>-cólico.	</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pt-BR"/>
              <a:t>- MARGENS DE RESSECÇÃO CIRÚRGICA (proximal, distal e radial) : LIVRES DE NEOPLASIA  (a neoplasia dista 0,3 cm da margem radial).</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SUMÁRIO DOS LINFONODOS: Presença de metástases em 01 de 28 linfonodos (01/28). Sinais de regressão completa em vários linfonodos.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ESTADIAMENTO ANATOMOPATOLÓGICO (</a:t>
            </a:r>
            <a:r>
              <a:rPr lang="pt-BR" err="1"/>
              <a:t>pTNM</a:t>
            </a:r>
            <a:r>
              <a:rPr lang="pt-BR"/>
              <a:t>, AJCC 8th </a:t>
            </a:r>
            <a:r>
              <a:rPr lang="pt-BR" err="1"/>
              <a:t>Edition</a:t>
            </a:r>
            <a:r>
              <a:rPr lang="pt-BR"/>
              <a:t>): y pT2 pN1a</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Nota: em andamento, exame </a:t>
            </a:r>
            <a:r>
              <a:rPr lang="pt-BR" err="1"/>
              <a:t>imuno-histoquímico</a:t>
            </a:r>
            <a:r>
              <a:rPr lang="pt-BR"/>
              <a:t> para avaliação do estado das enzimas de reparo do DNA (MLH1, MSH2, MSH6 e PMS2).</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Referência bibliográfica: Ryan R, </a:t>
            </a:r>
            <a:r>
              <a:rPr lang="pt-BR" err="1"/>
              <a:t>Gibbons</a:t>
            </a:r>
            <a:r>
              <a:rPr lang="pt-BR"/>
              <a:t> D, </a:t>
            </a:r>
            <a:r>
              <a:rPr lang="pt-BR" err="1"/>
              <a:t>Hyland</a:t>
            </a:r>
            <a:r>
              <a:rPr lang="pt-BR"/>
              <a:t> JMP, et al. </a:t>
            </a:r>
            <a:r>
              <a:rPr lang="pt-BR" err="1"/>
              <a:t>Pathological</a:t>
            </a:r>
            <a:r>
              <a:rPr lang="pt-BR"/>
              <a:t> response </a:t>
            </a:r>
            <a:r>
              <a:rPr lang="pt-BR" err="1"/>
              <a:t>following</a:t>
            </a:r>
            <a:r>
              <a:rPr lang="pt-BR"/>
              <a:t> </a:t>
            </a:r>
            <a:r>
              <a:rPr lang="pt-BR" err="1"/>
              <a:t>long-course</a:t>
            </a:r>
            <a:r>
              <a:rPr lang="pt-BR"/>
              <a:t> </a:t>
            </a:r>
            <a:r>
              <a:rPr lang="pt-BR" err="1"/>
              <a:t>neoadjuvant</a:t>
            </a:r>
            <a:r>
              <a:rPr lang="pt-BR"/>
              <a:t> </a:t>
            </a:r>
            <a:r>
              <a:rPr lang="pt-BR" err="1"/>
              <a:t>chemoradiotherapy</a:t>
            </a:r>
            <a:r>
              <a:rPr lang="pt-BR"/>
              <a:t> for </a:t>
            </a:r>
            <a:r>
              <a:rPr lang="pt-BR" err="1"/>
              <a:t>locally</a:t>
            </a:r>
            <a:r>
              <a:rPr lang="pt-BR"/>
              <a:t> </a:t>
            </a:r>
            <a:r>
              <a:rPr lang="pt-BR" err="1"/>
              <a:t>advanced</a:t>
            </a:r>
            <a:r>
              <a:rPr lang="pt-BR"/>
              <a:t> rectal </a:t>
            </a:r>
            <a:r>
              <a:rPr lang="pt-BR" err="1"/>
              <a:t>cancer</a:t>
            </a:r>
            <a:r>
              <a:rPr lang="pt-BR"/>
              <a:t>. </a:t>
            </a:r>
            <a:r>
              <a:rPr lang="pt-BR" err="1"/>
              <a:t>Histopathology</a:t>
            </a:r>
            <a:r>
              <a:rPr lang="pt-BR"/>
              <a:t>. 2005;47(2):141-146.</a:t>
            </a:r>
            <a:endParaRPr/>
          </a:p>
          <a:p>
            <a:pPr marL="0" lvl="0" indent="0" algn="l" rtl="0">
              <a:spcBef>
                <a:spcPts val="0"/>
              </a:spcBef>
              <a:spcAft>
                <a:spcPts val="0"/>
              </a:spcAft>
              <a:buClr>
                <a:schemeClr val="dk1"/>
              </a:buClr>
              <a:buSzPts val="1100"/>
              <a:buFont typeface="Arial"/>
              <a:buNone/>
            </a:pPr>
            <a:endParaRPr b="1"/>
          </a:p>
          <a:p>
            <a:pPr marL="0" lvl="0" indent="0" algn="l" rtl="0">
              <a:spcBef>
                <a:spcPts val="0"/>
              </a:spcBef>
              <a:spcAft>
                <a:spcPts val="0"/>
              </a:spcAft>
              <a:buNone/>
            </a:pPr>
            <a:endParaRPr b="1"/>
          </a:p>
          <a:p>
            <a:pPr marL="0" lvl="0" indent="0" algn="l" rtl="0">
              <a:spcBef>
                <a:spcPts val="0"/>
              </a:spcBef>
              <a:spcAft>
                <a:spcPts val="0"/>
              </a:spcAft>
              <a:buNone/>
            </a:pPr>
            <a:endParaRPr b="1"/>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f8f1fd87a4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f8f1fd87a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f00c7f3170_1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5" name="Google Shape;605;gf00c7f3170_1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pt-BR" b="1">
                <a:solidFill>
                  <a:schemeClr val="dk1"/>
                </a:solidFill>
                <a:highlight>
                  <a:schemeClr val="accent3"/>
                </a:highlight>
              </a:rPr>
              <a:t>ESTEATONECROSE</a:t>
            </a:r>
            <a:endParaRPr b="1">
              <a:solidFill>
                <a:schemeClr val="dk1"/>
              </a:solidFill>
              <a:highlight>
                <a:schemeClr val="accent3"/>
              </a:highlight>
            </a:endParaRPr>
          </a:p>
          <a:p>
            <a:pPr marL="0" lvl="0" indent="0" algn="l" rtl="0">
              <a:spcBef>
                <a:spcPts val="0"/>
              </a:spcBef>
              <a:spcAft>
                <a:spcPts val="0"/>
              </a:spcAft>
              <a:buClr>
                <a:schemeClr val="dk1"/>
              </a:buClr>
              <a:buSzPts val="1100"/>
              <a:buFont typeface="Arial"/>
              <a:buNone/>
            </a:pPr>
            <a:endParaRPr b="1">
              <a:solidFill>
                <a:schemeClr val="dk1"/>
              </a:solidFill>
              <a:highlight>
                <a:srgbClr val="78909C"/>
              </a:highlight>
            </a:endParaRPr>
          </a:p>
          <a:p>
            <a:pPr marL="0" lvl="0" indent="0" algn="l" rtl="0">
              <a:spcBef>
                <a:spcPts val="0"/>
              </a:spcBef>
              <a:spcAft>
                <a:spcPts val="0"/>
              </a:spcAft>
              <a:buNone/>
            </a:pPr>
            <a:r>
              <a:rPr lang="pt-BR">
                <a:solidFill>
                  <a:schemeClr val="dk1"/>
                </a:solidFill>
              </a:rPr>
              <a:t>5494580 </a:t>
            </a:r>
            <a:r>
              <a:rPr lang="pt-BR" err="1">
                <a:solidFill>
                  <a:schemeClr val="dk1"/>
                </a:solidFill>
              </a:rPr>
              <a:t>Esteatonecrose</a:t>
            </a:r>
            <a:r>
              <a:rPr lang="pt-BR">
                <a:solidFill>
                  <a:schemeClr val="dk1"/>
                </a:solidFill>
              </a:rPr>
              <a:t> simulando recidiva</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pt-BR">
                <a:solidFill>
                  <a:schemeClr val="dk1"/>
                </a:solidFill>
              </a:rPr>
              <a:t>Radioterapia de agosto a outubro/14, dose total de 76Gy - </a:t>
            </a:r>
            <a:r>
              <a:rPr lang="pt-BR" err="1">
                <a:solidFill>
                  <a:schemeClr val="dk1"/>
                </a:solidFill>
              </a:rPr>
              <a:t>neo</a:t>
            </a:r>
            <a:r>
              <a:rPr lang="pt-BR">
                <a:solidFill>
                  <a:schemeClr val="dk1"/>
                </a:solidFill>
              </a:rPr>
              <a:t> de </a:t>
            </a:r>
            <a:r>
              <a:rPr lang="pt-BR" err="1">
                <a:solidFill>
                  <a:schemeClr val="dk1"/>
                </a:solidFill>
              </a:rPr>
              <a:t>prostata</a:t>
            </a:r>
            <a:endParaRPr>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pt-BR">
                <a:solidFill>
                  <a:schemeClr val="dk1"/>
                </a:solidFill>
              </a:rPr>
              <a:t>1 RM 28/11/2013</a:t>
            </a:r>
            <a:endParaRPr>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pt-BR" err="1">
                <a:solidFill>
                  <a:schemeClr val="dk1"/>
                </a:solidFill>
              </a:rPr>
              <a:t>cx</a:t>
            </a:r>
            <a:r>
              <a:rPr lang="pt-BR">
                <a:solidFill>
                  <a:schemeClr val="dk1"/>
                </a:solidFill>
              </a:rPr>
              <a:t> 07.02.2014: Adenocarcinoma pT2 pN0</a:t>
            </a:r>
            <a:endParaRPr>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pt-BR">
                <a:solidFill>
                  <a:schemeClr val="dk1"/>
                </a:solidFill>
              </a:rPr>
              <a:t>2RM </a:t>
            </a:r>
            <a:r>
              <a:rPr lang="pt-BR" err="1">
                <a:solidFill>
                  <a:schemeClr val="dk1"/>
                </a:solidFill>
              </a:rPr>
              <a:t>pos</a:t>
            </a:r>
            <a:r>
              <a:rPr lang="pt-BR">
                <a:solidFill>
                  <a:schemeClr val="dk1"/>
                </a:solidFill>
              </a:rPr>
              <a:t> </a:t>
            </a:r>
            <a:r>
              <a:rPr lang="pt-BR" err="1">
                <a:solidFill>
                  <a:schemeClr val="dk1"/>
                </a:solidFill>
              </a:rPr>
              <a:t>op</a:t>
            </a:r>
            <a:r>
              <a:rPr lang="pt-BR">
                <a:solidFill>
                  <a:schemeClr val="dk1"/>
                </a:solidFill>
              </a:rPr>
              <a:t> 16/01/2015</a:t>
            </a:r>
            <a:endParaRPr>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pt-BR" err="1">
                <a:solidFill>
                  <a:schemeClr val="dk1"/>
                </a:solidFill>
              </a:rPr>
              <a:t>Tc</a:t>
            </a:r>
            <a:r>
              <a:rPr lang="pt-BR">
                <a:solidFill>
                  <a:schemeClr val="dk1"/>
                </a:solidFill>
              </a:rPr>
              <a:t> </a:t>
            </a:r>
            <a:r>
              <a:rPr lang="pt-BR" err="1">
                <a:solidFill>
                  <a:schemeClr val="dk1"/>
                </a:solidFill>
              </a:rPr>
              <a:t>esteatonecrose</a:t>
            </a:r>
            <a:r>
              <a:rPr lang="pt-BR">
                <a:solidFill>
                  <a:schemeClr val="dk1"/>
                </a:solidFill>
              </a:rPr>
              <a:t>  25/03/2015; </a:t>
            </a:r>
            <a:endParaRPr>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pt-BR">
                <a:solidFill>
                  <a:schemeClr val="dk1"/>
                </a:solidFill>
              </a:rPr>
              <a:t>Evoluiu com fistula à direita</a:t>
            </a:r>
            <a:endParaRPr>
              <a:solidFill>
                <a:schemeClr val="dk1"/>
              </a:solidFill>
            </a:endParaRPr>
          </a:p>
          <a:p>
            <a:pPr marL="0" lvl="0" indent="0" algn="l" rtl="0">
              <a:lnSpc>
                <a:spcPct val="90000"/>
              </a:lnSpc>
              <a:spcBef>
                <a:spcPts val="10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lt1"/>
              </a:buClr>
              <a:buSzPts val="1100"/>
              <a:buFont typeface="Arial"/>
              <a:buNone/>
            </a:pPr>
            <a:r>
              <a:rPr lang="pt-BR" err="1">
                <a:solidFill>
                  <a:schemeClr val="dk1"/>
                </a:solidFill>
              </a:rPr>
              <a:t>tb</a:t>
            </a:r>
            <a:r>
              <a:rPr lang="pt-BR">
                <a:solidFill>
                  <a:schemeClr val="dk1"/>
                </a:solidFill>
              </a:rPr>
              <a:t> teve </a:t>
            </a:r>
            <a:r>
              <a:rPr lang="pt-BR" err="1">
                <a:solidFill>
                  <a:schemeClr val="dk1"/>
                </a:solidFill>
              </a:rPr>
              <a:t>neo</a:t>
            </a:r>
            <a:r>
              <a:rPr lang="pt-BR">
                <a:solidFill>
                  <a:schemeClr val="dk1"/>
                </a:solidFill>
              </a:rPr>
              <a:t> de </a:t>
            </a:r>
            <a:r>
              <a:rPr lang="pt-BR" err="1">
                <a:solidFill>
                  <a:schemeClr val="dk1"/>
                </a:solidFill>
              </a:rPr>
              <a:t>prostata</a:t>
            </a:r>
            <a:endParaRPr>
              <a:solidFill>
                <a:schemeClr val="dk1"/>
              </a:solidFill>
            </a:endParaRPr>
          </a:p>
          <a:p>
            <a:pPr marL="0" lvl="0" indent="0" algn="l" rtl="0">
              <a:spcBef>
                <a:spcPts val="0"/>
              </a:spcBef>
              <a:spcAft>
                <a:spcPts val="0"/>
              </a:spcAft>
              <a:buClr>
                <a:schemeClr val="lt1"/>
              </a:buClr>
              <a:buSzPts val="1100"/>
              <a:buFont typeface="Arial"/>
              <a:buNone/>
            </a:pPr>
            <a:endParaRPr>
              <a:solidFill>
                <a:schemeClr val="dk1"/>
              </a:solidFill>
            </a:endParaRPr>
          </a:p>
          <a:p>
            <a:pPr marL="0" lvl="0" indent="0" algn="l" rtl="0">
              <a:lnSpc>
                <a:spcPct val="115000"/>
              </a:lnSpc>
              <a:spcBef>
                <a:spcPts val="0"/>
              </a:spcBef>
              <a:spcAft>
                <a:spcPts val="0"/>
              </a:spcAft>
              <a:buClr>
                <a:schemeClr val="lt1"/>
              </a:buClr>
              <a:buSzPts val="1100"/>
              <a:buFont typeface="Arial"/>
              <a:buNone/>
            </a:pPr>
            <a:r>
              <a:rPr lang="pt-BR">
                <a:solidFill>
                  <a:schemeClr val="dk1"/>
                </a:solidFill>
              </a:rPr>
              <a:t>Sexo: Masculino</a:t>
            </a:r>
            <a:endParaRPr>
              <a:solidFill>
                <a:schemeClr val="dk1"/>
              </a:solidFill>
            </a:endParaRPr>
          </a:p>
          <a:p>
            <a:pPr marL="0" lvl="0" indent="0" algn="l" rtl="0">
              <a:lnSpc>
                <a:spcPct val="115000"/>
              </a:lnSpc>
              <a:spcBef>
                <a:spcPts val="0"/>
              </a:spcBef>
              <a:spcAft>
                <a:spcPts val="0"/>
              </a:spcAft>
              <a:buClr>
                <a:schemeClr val="lt1"/>
              </a:buClr>
              <a:buSzPts val="1100"/>
              <a:buFont typeface="Arial"/>
              <a:buNone/>
            </a:pPr>
            <a:r>
              <a:rPr lang="pt-BR">
                <a:solidFill>
                  <a:schemeClr val="dk1"/>
                </a:solidFill>
              </a:rPr>
              <a:t>Idade: 64 anos</a:t>
            </a:r>
            <a:endParaRPr>
              <a:solidFill>
                <a:schemeClr val="dk1"/>
              </a:solidFill>
            </a:endParaRPr>
          </a:p>
          <a:p>
            <a:pPr marL="0" lvl="0" indent="0" algn="l" rtl="0">
              <a:lnSpc>
                <a:spcPct val="115000"/>
              </a:lnSpc>
              <a:spcBef>
                <a:spcPts val="0"/>
              </a:spcBef>
              <a:spcAft>
                <a:spcPts val="0"/>
              </a:spcAft>
              <a:buClr>
                <a:schemeClr val="lt1"/>
              </a:buClr>
              <a:buSzPts val="1100"/>
              <a:buFont typeface="Arial"/>
              <a:buNone/>
            </a:pPr>
            <a:r>
              <a:rPr lang="pt-BR">
                <a:solidFill>
                  <a:schemeClr val="dk1"/>
                </a:solidFill>
              </a:rPr>
              <a:t>RM baseline: 28/11/2013 </a:t>
            </a:r>
            <a:r>
              <a:rPr lang="pt-BR" err="1">
                <a:solidFill>
                  <a:schemeClr val="dk1"/>
                </a:solidFill>
              </a:rPr>
              <a:t>ymr</a:t>
            </a:r>
            <a:r>
              <a:rPr lang="pt-BR">
                <a:solidFill>
                  <a:schemeClr val="dk1"/>
                </a:solidFill>
              </a:rPr>
              <a:t> T3bN0 fascia negativo invasão vascular negativo linfonodos laterais negativos</a:t>
            </a:r>
            <a:endParaRPr>
              <a:solidFill>
                <a:schemeClr val="dk1"/>
              </a:solidFill>
            </a:endParaRPr>
          </a:p>
          <a:p>
            <a:pPr marL="0" lvl="0" indent="0" algn="l" rtl="0">
              <a:lnSpc>
                <a:spcPct val="115000"/>
              </a:lnSpc>
              <a:spcBef>
                <a:spcPts val="0"/>
              </a:spcBef>
              <a:spcAft>
                <a:spcPts val="0"/>
              </a:spcAft>
              <a:buClr>
                <a:schemeClr val="lt1"/>
              </a:buClr>
              <a:buSzPts val="1100"/>
              <a:buFont typeface="Arial"/>
              <a:buNone/>
            </a:pPr>
            <a:r>
              <a:rPr lang="pt-BR">
                <a:solidFill>
                  <a:schemeClr val="dk1"/>
                </a:solidFill>
              </a:rPr>
              <a:t>Tratamento (</a:t>
            </a:r>
            <a:r>
              <a:rPr lang="pt-BR" err="1">
                <a:solidFill>
                  <a:schemeClr val="dk1"/>
                </a:solidFill>
              </a:rPr>
              <a:t>cx</a:t>
            </a:r>
            <a:r>
              <a:rPr lang="pt-BR">
                <a:solidFill>
                  <a:schemeClr val="dk1"/>
                </a:solidFill>
              </a:rPr>
              <a:t>/</a:t>
            </a:r>
            <a:r>
              <a:rPr lang="pt-BR" err="1">
                <a:solidFill>
                  <a:schemeClr val="dk1"/>
                </a:solidFill>
              </a:rPr>
              <a:t>neoadjuvância</a:t>
            </a:r>
            <a:r>
              <a:rPr lang="pt-BR">
                <a:solidFill>
                  <a:schemeClr val="dk1"/>
                </a:solidFill>
              </a:rPr>
              <a:t>):</a:t>
            </a:r>
            <a:endParaRPr>
              <a:solidFill>
                <a:schemeClr val="dk1"/>
              </a:solidFill>
            </a:endParaRPr>
          </a:p>
          <a:p>
            <a:pPr marL="0" lvl="0" indent="0" algn="l" rtl="0">
              <a:lnSpc>
                <a:spcPct val="115000"/>
              </a:lnSpc>
              <a:spcBef>
                <a:spcPts val="0"/>
              </a:spcBef>
              <a:spcAft>
                <a:spcPts val="0"/>
              </a:spcAft>
              <a:buClr>
                <a:schemeClr val="lt1"/>
              </a:buClr>
              <a:buSzPts val="1100"/>
              <a:buFont typeface="Arial"/>
              <a:buNone/>
            </a:pPr>
            <a:r>
              <a:rPr lang="pt-BR" err="1">
                <a:solidFill>
                  <a:schemeClr val="dk1"/>
                </a:solidFill>
              </a:rPr>
              <a:t>Anatomo</a:t>
            </a:r>
            <a:r>
              <a:rPr lang="pt-BR">
                <a:solidFill>
                  <a:schemeClr val="dk1"/>
                </a:solidFill>
              </a:rPr>
              <a:t> da peça cirúrgica :</a:t>
            </a:r>
            <a:endParaRPr>
              <a:solidFill>
                <a:schemeClr val="dk1"/>
              </a:solidFill>
            </a:endParaRPr>
          </a:p>
          <a:p>
            <a:pPr marL="0" lvl="0" indent="0" algn="l" rtl="0">
              <a:lnSpc>
                <a:spcPct val="115000"/>
              </a:lnSpc>
              <a:spcBef>
                <a:spcPts val="0"/>
              </a:spcBef>
              <a:spcAft>
                <a:spcPts val="0"/>
              </a:spcAft>
              <a:buClr>
                <a:schemeClr val="lt1"/>
              </a:buClr>
              <a:buSzPts val="1100"/>
              <a:buFont typeface="Arial"/>
              <a:buNone/>
            </a:pPr>
            <a:r>
              <a:rPr lang="pt-BR">
                <a:solidFill>
                  <a:schemeClr val="dk1"/>
                </a:solidFill>
              </a:rPr>
              <a:t>Acompanhamento (tempo entre o tratamento e a recidiva):</a:t>
            </a:r>
            <a:endParaRPr>
              <a:solidFill>
                <a:schemeClr val="dk1"/>
              </a:solidFill>
            </a:endParaRPr>
          </a:p>
          <a:p>
            <a:pPr marL="0" lvl="0" indent="0" algn="l" rtl="0">
              <a:lnSpc>
                <a:spcPct val="115000"/>
              </a:lnSpc>
              <a:spcBef>
                <a:spcPts val="0"/>
              </a:spcBef>
              <a:spcAft>
                <a:spcPts val="0"/>
              </a:spcAft>
              <a:buClr>
                <a:schemeClr val="lt1"/>
              </a:buClr>
              <a:buSzPts val="1100"/>
              <a:buFont typeface="Arial"/>
              <a:buNone/>
            </a:pPr>
            <a:r>
              <a:rPr lang="pt-BR">
                <a:solidFill>
                  <a:schemeClr val="dk1"/>
                </a:solidFill>
              </a:rPr>
              <a:t>Tipo de recidiva:</a:t>
            </a:r>
            <a:endParaRPr>
              <a:solidFill>
                <a:schemeClr val="dk1"/>
              </a:solidFill>
            </a:endParaRPr>
          </a:p>
          <a:p>
            <a:pPr marL="0" lvl="0" indent="0" algn="l" rtl="0">
              <a:lnSpc>
                <a:spcPct val="115000"/>
              </a:lnSpc>
              <a:spcBef>
                <a:spcPts val="0"/>
              </a:spcBef>
              <a:spcAft>
                <a:spcPts val="0"/>
              </a:spcAft>
              <a:buClr>
                <a:schemeClr val="lt1"/>
              </a:buClr>
              <a:buSzPts val="1100"/>
              <a:buFont typeface="Arial"/>
              <a:buNone/>
            </a:pPr>
            <a:r>
              <a:rPr lang="pt-BR">
                <a:solidFill>
                  <a:schemeClr val="dk1"/>
                </a:solidFill>
              </a:rPr>
              <a:t>Quais fatores de risco tinha na RM/</a:t>
            </a:r>
            <a:r>
              <a:rPr lang="pt-BR" err="1">
                <a:solidFill>
                  <a:schemeClr val="dk1"/>
                </a:solidFill>
              </a:rPr>
              <a:t>anatomo</a:t>
            </a:r>
            <a:r>
              <a:rPr lang="pt-BR">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highlight>
                <a:srgbClr val="78909C"/>
              </a:highlight>
            </a:endParaRPr>
          </a:p>
          <a:p>
            <a:pPr marL="0" lvl="0" indent="0" algn="l" rtl="0">
              <a:spcBef>
                <a:spcPts val="0"/>
              </a:spcBef>
              <a:spcAft>
                <a:spcPts val="0"/>
              </a:spcAft>
              <a:buNone/>
            </a:pPr>
            <a:r>
              <a:rPr lang="pt-BR" sz="1200" b="1">
                <a:solidFill>
                  <a:schemeClr val="dk1"/>
                </a:solidFill>
              </a:rPr>
              <a:t>Datas </a:t>
            </a:r>
            <a:r>
              <a:rPr lang="pt-BR" sz="1200" b="1" err="1">
                <a:solidFill>
                  <a:schemeClr val="dk1"/>
                </a:solidFill>
              </a:rPr>
              <a:t>Rm</a:t>
            </a:r>
            <a:r>
              <a:rPr lang="pt-BR" sz="1200" b="1">
                <a:solidFill>
                  <a:schemeClr val="dk1"/>
                </a:solidFill>
              </a:rPr>
              <a:t>:</a:t>
            </a:r>
            <a:endParaRPr sz="1200" b="1">
              <a:solidFill>
                <a:schemeClr val="dk1"/>
              </a:solidFill>
            </a:endParaRPr>
          </a:p>
          <a:p>
            <a:pPr marL="457200" lvl="0" indent="-304800" algn="l" rtl="0">
              <a:lnSpc>
                <a:spcPct val="115000"/>
              </a:lnSpc>
              <a:spcBef>
                <a:spcPts val="0"/>
              </a:spcBef>
              <a:spcAft>
                <a:spcPts val="0"/>
              </a:spcAft>
              <a:buClr>
                <a:schemeClr val="dk1"/>
              </a:buClr>
              <a:buSzPts val="1200"/>
              <a:buAutoNum type="arabicParenR"/>
            </a:pPr>
            <a:r>
              <a:rPr lang="pt-BR" sz="1200" b="1">
                <a:solidFill>
                  <a:schemeClr val="dk1"/>
                </a:solidFill>
              </a:rPr>
              <a:t>28/11/2013</a:t>
            </a:r>
            <a:endParaRPr sz="1200" b="1">
              <a:solidFill>
                <a:schemeClr val="dk1"/>
              </a:solidFill>
            </a:endParaRPr>
          </a:p>
          <a:p>
            <a:pPr marL="457200" lvl="0" indent="-304800" algn="l" rtl="0">
              <a:lnSpc>
                <a:spcPct val="115000"/>
              </a:lnSpc>
              <a:spcBef>
                <a:spcPts val="0"/>
              </a:spcBef>
              <a:spcAft>
                <a:spcPts val="0"/>
              </a:spcAft>
              <a:buClr>
                <a:schemeClr val="dk1"/>
              </a:buClr>
              <a:buSzPts val="1200"/>
              <a:buAutoNum type="arabicParenR"/>
            </a:pPr>
            <a:r>
              <a:rPr lang="pt-BR" sz="1200" b="1">
                <a:solidFill>
                  <a:schemeClr val="dk1"/>
                </a:solidFill>
              </a:rPr>
              <a:t>17/09/2015 </a:t>
            </a:r>
            <a:endParaRPr sz="1200" b="1">
              <a:solidFill>
                <a:schemeClr val="dk1"/>
              </a:solidFill>
            </a:endParaRPr>
          </a:p>
          <a:p>
            <a:pPr marL="457200" lvl="0" indent="-304800" algn="l" rtl="0">
              <a:lnSpc>
                <a:spcPct val="115000"/>
              </a:lnSpc>
              <a:spcBef>
                <a:spcPts val="0"/>
              </a:spcBef>
              <a:spcAft>
                <a:spcPts val="0"/>
              </a:spcAft>
              <a:buClr>
                <a:schemeClr val="dk1"/>
              </a:buClr>
              <a:buSzPts val="1200"/>
              <a:buAutoNum type="arabicParenR"/>
            </a:pPr>
            <a:r>
              <a:rPr lang="pt-BR" sz="1200" b="1">
                <a:solidFill>
                  <a:schemeClr val="dk1"/>
                </a:solidFill>
              </a:rPr>
              <a:t>28/09/2016</a:t>
            </a:r>
            <a:endParaRPr sz="1200" b="1">
              <a:solidFill>
                <a:schemeClr val="dk1"/>
              </a:solidFill>
            </a:endParaRPr>
          </a:p>
          <a:p>
            <a:pPr marL="457200" lvl="0" indent="-304800" algn="l" rtl="0">
              <a:lnSpc>
                <a:spcPct val="115000"/>
              </a:lnSpc>
              <a:spcBef>
                <a:spcPts val="0"/>
              </a:spcBef>
              <a:spcAft>
                <a:spcPts val="0"/>
              </a:spcAft>
              <a:buClr>
                <a:schemeClr val="dk1"/>
              </a:buClr>
              <a:buSzPts val="1200"/>
              <a:buAutoNum type="arabicParenR"/>
            </a:pPr>
            <a:r>
              <a:rPr lang="pt-BR" sz="1200" b="1">
                <a:solidFill>
                  <a:schemeClr val="dk1"/>
                </a:solidFill>
              </a:rPr>
              <a:t>23/08/2019 - ultima no sistema</a:t>
            </a:r>
            <a:endParaRPr sz="1200" b="1">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highlight>
                <a:srgbClr val="78909C"/>
              </a:highlight>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7ae5ae6b6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7ae5ae6b6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b="1">
                <a:highlight>
                  <a:schemeClr val="accent3"/>
                </a:highlight>
              </a:rPr>
              <a:t>COMPARAÇÃO COM EXAMES PRÉVIOS</a:t>
            </a:r>
            <a:endParaRPr b="1">
              <a:highlight>
                <a:schemeClr val="accent3"/>
              </a:highlight>
            </a:endParaRPr>
          </a:p>
          <a:p>
            <a:pPr marL="0" lvl="0" indent="0" algn="l" rtl="0">
              <a:spcBef>
                <a:spcPts val="0"/>
              </a:spcBef>
              <a:spcAft>
                <a:spcPts val="0"/>
              </a:spcAft>
              <a:buNone/>
            </a:pPr>
            <a:endParaRPr b="1">
              <a:highlight>
                <a:srgbClr val="B4A7D6"/>
              </a:highlight>
            </a:endParaRPr>
          </a:p>
          <a:p>
            <a:pPr marL="0" lvl="0" indent="0" algn="l" rtl="0">
              <a:spcBef>
                <a:spcPts val="0"/>
              </a:spcBef>
              <a:spcAft>
                <a:spcPts val="0"/>
              </a:spcAft>
              <a:buNone/>
            </a:pPr>
            <a:r>
              <a:rPr lang="pt-BR" b="1"/>
              <a:t>10928913  91141163H  62 ANOS</a:t>
            </a:r>
            <a:endParaRPr b="1" u="sng">
              <a:solidFill>
                <a:schemeClr val="dk1"/>
              </a:solidFill>
            </a:endParaRPr>
          </a:p>
          <a:p>
            <a:pPr marL="0" lvl="0" indent="0" algn="l" rtl="0">
              <a:lnSpc>
                <a:spcPct val="115000"/>
              </a:lnSpc>
              <a:spcBef>
                <a:spcPts val="1500"/>
              </a:spcBef>
              <a:spcAft>
                <a:spcPts val="0"/>
              </a:spcAft>
              <a:buClr>
                <a:schemeClr val="dk1"/>
              </a:buClr>
              <a:buSzPts val="1100"/>
              <a:buFont typeface="Arial"/>
              <a:buNone/>
            </a:pPr>
            <a:r>
              <a:rPr lang="pt-BR" b="1" u="sng">
                <a:solidFill>
                  <a:schemeClr val="dk1"/>
                </a:solidFill>
              </a:rPr>
              <a:t>Laudo descritivo HC 10/01/2017</a:t>
            </a:r>
            <a:endParaRPr b="1" u="sng">
              <a:solidFill>
                <a:schemeClr val="dk1"/>
              </a:solidFill>
            </a:endParaRPr>
          </a:p>
          <a:p>
            <a:pPr marL="0" lvl="0" indent="0" algn="l" rtl="0">
              <a:lnSpc>
                <a:spcPct val="115000"/>
              </a:lnSpc>
              <a:spcBef>
                <a:spcPts val="1500"/>
              </a:spcBef>
              <a:spcAft>
                <a:spcPts val="0"/>
              </a:spcAft>
              <a:buClr>
                <a:schemeClr val="dk1"/>
              </a:buClr>
              <a:buSzPts val="1100"/>
              <a:buFont typeface="Arial"/>
              <a:buNone/>
            </a:pPr>
            <a:r>
              <a:rPr lang="pt-BR" b="1">
                <a:solidFill>
                  <a:schemeClr val="dk1"/>
                </a:solidFill>
              </a:rPr>
              <a:t>Material</a:t>
            </a:r>
            <a:endParaRPr>
              <a:solidFill>
                <a:schemeClr val="dk1"/>
              </a:solidFill>
            </a:endParaRPr>
          </a:p>
          <a:p>
            <a:pPr marL="101600" marR="101600" lvl="0" indent="0" algn="l" rtl="0">
              <a:lnSpc>
                <a:spcPct val="115000"/>
              </a:lnSpc>
              <a:spcBef>
                <a:spcPts val="900"/>
              </a:spcBef>
              <a:spcAft>
                <a:spcPts val="0"/>
              </a:spcAft>
              <a:buClr>
                <a:schemeClr val="dk1"/>
              </a:buClr>
              <a:buSzPts val="1100"/>
              <a:buFont typeface="Arial"/>
              <a:buNone/>
            </a:pPr>
            <a:r>
              <a:rPr lang="pt-BR">
                <a:solidFill>
                  <a:schemeClr val="dk1"/>
                </a:solidFill>
              </a:rPr>
              <a:t>Intestino grosso.</a:t>
            </a:r>
            <a:endParaRPr>
              <a:solidFill>
                <a:schemeClr val="dk1"/>
              </a:solidFill>
            </a:endParaRPr>
          </a:p>
          <a:p>
            <a:pPr marL="0" lvl="0" indent="0" algn="l" rtl="0">
              <a:lnSpc>
                <a:spcPct val="115000"/>
              </a:lnSpc>
              <a:spcBef>
                <a:spcPts val="900"/>
              </a:spcBef>
              <a:spcAft>
                <a:spcPts val="0"/>
              </a:spcAft>
              <a:buClr>
                <a:schemeClr val="dk1"/>
              </a:buClr>
              <a:buSzPts val="1100"/>
              <a:buFont typeface="Arial"/>
              <a:buNone/>
            </a:pPr>
            <a:r>
              <a:rPr lang="pt-BR" b="1">
                <a:solidFill>
                  <a:schemeClr val="dk1"/>
                </a:solidFill>
              </a:rPr>
              <a:t>Macroscopia</a:t>
            </a:r>
            <a:endParaRPr>
              <a:solidFill>
                <a:schemeClr val="dk1"/>
              </a:solidFill>
            </a:endParaRPr>
          </a:p>
          <a:p>
            <a:pPr marL="101600" marR="101600" lvl="0" indent="0" algn="l" rtl="0">
              <a:lnSpc>
                <a:spcPct val="115000"/>
              </a:lnSpc>
              <a:spcBef>
                <a:spcPts val="900"/>
              </a:spcBef>
              <a:spcAft>
                <a:spcPts val="0"/>
              </a:spcAft>
              <a:buClr>
                <a:schemeClr val="dk1"/>
              </a:buClr>
              <a:buSzPts val="1100"/>
              <a:buFont typeface="Arial"/>
              <a:buNone/>
            </a:pPr>
            <a:r>
              <a:rPr lang="pt-BR">
                <a:solidFill>
                  <a:schemeClr val="dk1"/>
                </a:solidFill>
              </a:rPr>
              <a:t>Material recebido fixado em formalina tamponada, consta de três fragmentos descritos a seguir: Frasco 1: Lesão de crescimento lateral em cólon descendente: Recebidos 3 fragmentos irregulares de tecido medindo entre 0,1 e 0,4 cm, no maior eixo, de coloração acastanhada e consistência fibroelástica. Todo o material é submetido a exame histológico. Frasco 2: Reto: Recebido 1 fragmento irregular de tecido medindo 0,3 x 0,2 x 0,2 cm, de coloração acastanhada e consistência fibroelástica. Todo o material é submetido a exame histológico. Frasco 3: Reto distal: Recebido 1 fragmento irregular de tecido medindo 2,0 x1,8 x 0,7 cm, de coloração acastanhada e consistência fibroelástica. Todo o material é submetido a exame histológico.</a:t>
            </a:r>
            <a:endParaRPr>
              <a:solidFill>
                <a:schemeClr val="dk1"/>
              </a:solidFill>
            </a:endParaRPr>
          </a:p>
          <a:p>
            <a:pPr marL="0" lvl="0" indent="0" algn="l" rtl="0">
              <a:lnSpc>
                <a:spcPct val="115000"/>
              </a:lnSpc>
              <a:spcBef>
                <a:spcPts val="900"/>
              </a:spcBef>
              <a:spcAft>
                <a:spcPts val="0"/>
              </a:spcAft>
              <a:buClr>
                <a:schemeClr val="dk1"/>
              </a:buClr>
              <a:buSzPts val="1100"/>
              <a:buFont typeface="Arial"/>
              <a:buNone/>
            </a:pPr>
            <a:r>
              <a:rPr lang="pt-BR" b="1">
                <a:solidFill>
                  <a:schemeClr val="dk1"/>
                </a:solidFill>
              </a:rPr>
              <a:t>Conclusão</a:t>
            </a:r>
            <a:endParaRPr>
              <a:solidFill>
                <a:schemeClr val="dk1"/>
              </a:solidFill>
            </a:endParaRPr>
          </a:p>
          <a:p>
            <a:pPr marL="101600" marR="101600" lvl="0" indent="0" algn="l" rtl="0">
              <a:lnSpc>
                <a:spcPct val="115000"/>
              </a:lnSpc>
              <a:spcBef>
                <a:spcPts val="900"/>
              </a:spcBef>
              <a:spcAft>
                <a:spcPts val="0"/>
              </a:spcAft>
              <a:buClr>
                <a:schemeClr val="dk1"/>
              </a:buClr>
              <a:buSzPts val="1100"/>
              <a:buFont typeface="Arial"/>
              <a:buNone/>
            </a:pPr>
            <a:r>
              <a:rPr lang="pt-BR">
                <a:solidFill>
                  <a:schemeClr val="dk1"/>
                </a:solidFill>
              </a:rPr>
              <a:t>1- Biópsia de lesão de crescimento lateral em cólon descendente: - ADENOMA TUBULAR COM DISPLASIA DE BAIXO GRAU (ATIPIA CITO-ARQUITETURAL MODERADA). 2- Biópsia de pólipo em reto: - ADENOMA TUBULAR COM DISPLASIA DE BAIXO GRAU (ATIPIA CITO-ARQUITETURAL MODERADA). 3- Biópsia de lesão planoelevada em reto distal: - ADENOCARCINOMA MODERADAMENTE DIFERENCIADO INVASIVO. - INVASÃO VASCULAR NÃO DETECTADA. - INVASÃO PERINEURAL NÃO DETECTADA. - MARGEM DE RESSECÇÃO COMPROMETIDA.</a:t>
            </a:r>
            <a:endParaRPr>
              <a:solidFill>
                <a:schemeClr val="dk1"/>
              </a:solidFill>
            </a:endParaRPr>
          </a:p>
          <a:p>
            <a:pPr marL="0" lvl="0" indent="0" algn="ctr" rtl="0">
              <a:lnSpc>
                <a:spcPct val="115000"/>
              </a:lnSpc>
              <a:spcBef>
                <a:spcPts val="1500"/>
              </a:spcBef>
              <a:spcAft>
                <a:spcPts val="0"/>
              </a:spcAft>
              <a:buClr>
                <a:schemeClr val="dk1"/>
              </a:buClr>
              <a:buSzPts val="1100"/>
              <a:buFont typeface="Arial"/>
              <a:buNone/>
            </a:pPr>
            <a:r>
              <a:rPr lang="pt-BR" b="1" u="sng">
                <a:solidFill>
                  <a:schemeClr val="dk1"/>
                </a:solidFill>
              </a:rPr>
              <a:t>Equipe responsável</a:t>
            </a:r>
            <a:endParaRPr b="1" u="sng">
              <a:solidFill>
                <a:schemeClr val="dk1"/>
              </a:solidFill>
            </a:endParaRPr>
          </a:p>
          <a:p>
            <a:pPr marL="0" lvl="0" indent="0" algn="l" rtl="0">
              <a:lnSpc>
                <a:spcPct val="115000"/>
              </a:lnSpc>
              <a:spcBef>
                <a:spcPts val="1500"/>
              </a:spcBef>
              <a:spcAft>
                <a:spcPts val="0"/>
              </a:spcAft>
              <a:buClr>
                <a:schemeClr val="dk1"/>
              </a:buClr>
              <a:buSzPts val="1100"/>
              <a:buFont typeface="Arial"/>
              <a:buNone/>
            </a:pPr>
            <a:r>
              <a:rPr lang="pt-BR">
                <a:solidFill>
                  <a:schemeClr val="dk1"/>
                </a:solidFill>
              </a:rPr>
              <a:t>Assistente : MARCELO ABRANTES GIANNOTTI - CRM:87145 , Residente : KAREN LEE - CRM:175048</a:t>
            </a:r>
            <a:endParaRPr>
              <a:solidFill>
                <a:schemeClr val="dk1"/>
              </a:solidFill>
            </a:endParaRPr>
          </a:p>
          <a:p>
            <a:pPr marL="0" lvl="0" indent="0" algn="ctr" rtl="0">
              <a:lnSpc>
                <a:spcPct val="115000"/>
              </a:lnSpc>
              <a:spcBef>
                <a:spcPts val="1500"/>
              </a:spcBef>
              <a:spcAft>
                <a:spcPts val="0"/>
              </a:spcAft>
              <a:buClr>
                <a:schemeClr val="dk1"/>
              </a:buClr>
              <a:buSzPts val="1100"/>
              <a:buFont typeface="Arial"/>
              <a:buNone/>
            </a:pPr>
            <a:r>
              <a:rPr lang="pt-BR" b="1" u="sng">
                <a:solidFill>
                  <a:schemeClr val="dk1"/>
                </a:solidFill>
              </a:rPr>
              <a:t>Laudo Complementar</a:t>
            </a:r>
            <a:endParaRPr b="1" u="sng">
              <a:solidFill>
                <a:schemeClr val="dk1"/>
              </a:solidFill>
            </a:endParaRPr>
          </a:p>
          <a:p>
            <a:pPr marL="0" lvl="0" indent="0" algn="l" rtl="0">
              <a:lnSpc>
                <a:spcPct val="115000"/>
              </a:lnSpc>
              <a:spcBef>
                <a:spcPts val="1500"/>
              </a:spcBef>
              <a:spcAft>
                <a:spcPts val="0"/>
              </a:spcAft>
              <a:buClr>
                <a:schemeClr val="dk1"/>
              </a:buClr>
              <a:buSzPts val="1100"/>
              <a:buFont typeface="Arial"/>
              <a:buNone/>
            </a:pPr>
            <a:r>
              <a:rPr lang="pt-BR" b="1">
                <a:solidFill>
                  <a:schemeClr val="dk1"/>
                </a:solidFill>
              </a:rPr>
              <a:t>Conclusão</a:t>
            </a:r>
            <a:endParaRPr b="1">
              <a:solidFill>
                <a:schemeClr val="dk1"/>
              </a:solidFill>
            </a:endParaRPr>
          </a:p>
          <a:p>
            <a:pPr marL="0" lvl="0" indent="0" algn="l" rtl="0">
              <a:lnSpc>
                <a:spcPct val="115000"/>
              </a:lnSpc>
              <a:spcBef>
                <a:spcPts val="900"/>
              </a:spcBef>
              <a:spcAft>
                <a:spcPts val="0"/>
              </a:spcAft>
              <a:buClr>
                <a:schemeClr val="dk1"/>
              </a:buClr>
              <a:buSzPts val="1100"/>
              <a:buFont typeface="Arial"/>
              <a:buNone/>
            </a:pPr>
            <a:r>
              <a:rPr lang="pt-BR">
                <a:solidFill>
                  <a:schemeClr val="dk1"/>
                </a:solidFill>
              </a:rPr>
              <a:t>.</a:t>
            </a:r>
            <a:endParaRPr>
              <a:solidFill>
                <a:schemeClr val="dk1"/>
              </a:solidFill>
            </a:endParaRPr>
          </a:p>
          <a:p>
            <a:pPr marL="101600" marR="101600" lvl="0" indent="0" algn="l" rtl="0">
              <a:lnSpc>
                <a:spcPct val="115000"/>
              </a:lnSpc>
              <a:spcBef>
                <a:spcPts val="0"/>
              </a:spcBef>
              <a:spcAft>
                <a:spcPts val="0"/>
              </a:spcAft>
              <a:buClr>
                <a:schemeClr val="dk1"/>
              </a:buClr>
              <a:buSzPts val="1100"/>
              <a:buFont typeface="Arial"/>
              <a:buNone/>
            </a:pPr>
            <a:r>
              <a:rPr lang="pt-BR">
                <a:solidFill>
                  <a:schemeClr val="dk1"/>
                </a:solidFill>
              </a:rPr>
              <a:t>Biópsia de lesão plano elevada em reto distal: - LESÃO INFILTRATIVA ATÉ SUBMUCOSA, NESTA AMOSTRA, E ATINGINDO MARGEM PROFUNDA DO FRAGMENTO</a:t>
            </a:r>
            <a:endParaRPr>
              <a:solidFill>
                <a:schemeClr val="dk1"/>
              </a:solidFill>
            </a:endParaRPr>
          </a:p>
          <a:p>
            <a:pPr marL="0" lvl="0" indent="0" algn="l" rtl="0">
              <a:spcBef>
                <a:spcPts val="0"/>
              </a:spcBef>
              <a:spcAft>
                <a:spcPts val="0"/>
              </a:spcAft>
              <a:buNone/>
            </a:pPr>
            <a:endParaRPr b="1"/>
          </a:p>
          <a:p>
            <a:pPr marL="0" lvl="0" indent="0" algn="l" rtl="0">
              <a:spcBef>
                <a:spcPts val="0"/>
              </a:spcBef>
              <a:spcAft>
                <a:spcPts val="0"/>
              </a:spcAft>
              <a:buNone/>
            </a:pPr>
            <a:r>
              <a:rPr lang="pt-BR" b="1"/>
              <a:t>---------------------------------------------------------------------------------------------------------------------------------------------------------------------------------------------------------------</a:t>
            </a:r>
            <a:endParaRPr b="1"/>
          </a:p>
          <a:p>
            <a:pPr marL="0" lvl="0" indent="0" algn="l" rtl="0">
              <a:spcBef>
                <a:spcPts val="0"/>
              </a:spcBef>
              <a:spcAft>
                <a:spcPts val="0"/>
              </a:spcAft>
              <a:buNone/>
            </a:pPr>
            <a:endParaRPr b="1"/>
          </a:p>
          <a:p>
            <a:pPr marL="0" lvl="0" indent="0" algn="l" rtl="0">
              <a:spcBef>
                <a:spcPts val="0"/>
              </a:spcBef>
              <a:spcAft>
                <a:spcPts val="0"/>
              </a:spcAft>
              <a:buClr>
                <a:schemeClr val="dk1"/>
              </a:buClr>
              <a:buSzPts val="1100"/>
              <a:buFont typeface="Arial"/>
              <a:buNone/>
            </a:pPr>
            <a:r>
              <a:rPr lang="pt-BR" b="1"/>
              <a:t>Exame Anatomopatológico      31/05/2017 ICESP</a:t>
            </a:r>
            <a:endParaRPr b="1"/>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Peça(s)</a:t>
            </a:r>
            <a:endParaRPr/>
          </a:p>
          <a:p>
            <a:pPr marL="0" lvl="0" indent="0" algn="l" rtl="0">
              <a:spcBef>
                <a:spcPts val="0"/>
              </a:spcBef>
              <a:spcAft>
                <a:spcPts val="0"/>
              </a:spcAft>
              <a:buClr>
                <a:schemeClr val="dk1"/>
              </a:buClr>
              <a:buSzPts val="1100"/>
              <a:buFont typeface="Arial"/>
              <a:buNone/>
            </a:pPr>
            <a:r>
              <a:rPr lang="pt-BR"/>
              <a:t>1. RETO - Ressecção transanal </a:t>
            </a:r>
            <a:endParaRPr/>
          </a:p>
          <a:p>
            <a:pPr marL="0" lvl="0" indent="0" algn="l" rtl="0">
              <a:spcBef>
                <a:spcPts val="0"/>
              </a:spcBef>
              <a:spcAft>
                <a:spcPts val="0"/>
              </a:spcAft>
              <a:buClr>
                <a:schemeClr val="dk1"/>
              </a:buClr>
              <a:buSzPts val="1100"/>
              <a:buFont typeface="Arial"/>
              <a:buNone/>
            </a:pPr>
            <a:r>
              <a:rPr lang="pt-BR"/>
              <a:t>Dados clínicos</a:t>
            </a:r>
            <a:endParaRPr/>
          </a:p>
          <a:p>
            <a:pPr marL="0" lvl="0" indent="0" algn="l" rtl="0">
              <a:spcBef>
                <a:spcPts val="0"/>
              </a:spcBef>
              <a:spcAft>
                <a:spcPts val="0"/>
              </a:spcAft>
              <a:buClr>
                <a:schemeClr val="dk1"/>
              </a:buClr>
              <a:buSzPts val="1100"/>
              <a:buFont typeface="Arial"/>
              <a:buNone/>
            </a:pPr>
            <a:r>
              <a:rPr lang="pt-BR"/>
              <a:t>1. Adenocarcinoma de reto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Macroscopia</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1. Material recebido fixado em formalina tamponada, descrito a seguir:</a:t>
            </a:r>
            <a:endParaRPr/>
          </a:p>
          <a:p>
            <a:pPr marL="0" lvl="0" indent="0" algn="l" rtl="0">
              <a:spcBef>
                <a:spcPts val="0"/>
              </a:spcBef>
              <a:spcAft>
                <a:spcPts val="0"/>
              </a:spcAft>
              <a:buClr>
                <a:schemeClr val="dk1"/>
              </a:buClr>
              <a:buSzPts val="1100"/>
              <a:buFont typeface="Arial"/>
              <a:buNone/>
            </a:pPr>
            <a:r>
              <a:rPr lang="pt-BR"/>
              <a:t>Recebido um fragmento irregular de tecido medindo 3,6 x 2,0 x 1,0 cm, parcialmente recoberto por mucosa acinzentada, onde nota-se área enegrecida que mede 2,3 x 1,7 cm, coincidente com a margem mais próxima. Todo o material é submetido a exame histológico.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1                TRANSANAL                     1b2fr     </a:t>
            </a:r>
            <a:endParaRPr/>
          </a:p>
          <a:p>
            <a:pPr marL="0" lvl="0" indent="0" algn="l" rtl="0">
              <a:spcBef>
                <a:spcPts val="0"/>
              </a:spcBef>
              <a:spcAft>
                <a:spcPts val="0"/>
              </a:spcAft>
              <a:buClr>
                <a:schemeClr val="dk1"/>
              </a:buClr>
              <a:buSzPts val="1100"/>
              <a:buFont typeface="Arial"/>
              <a:buNone/>
            </a:pPr>
            <a:r>
              <a:rPr lang="pt-BR"/>
              <a:t>   2                TRANSANAL                     1b2fr     </a:t>
            </a:r>
            <a:endParaRPr/>
          </a:p>
          <a:p>
            <a:pPr marL="0" lvl="0" indent="0" algn="l" rtl="0">
              <a:spcBef>
                <a:spcPts val="0"/>
              </a:spcBef>
              <a:spcAft>
                <a:spcPts val="0"/>
              </a:spcAft>
              <a:buClr>
                <a:schemeClr val="dk1"/>
              </a:buClr>
              <a:buSzPts val="1100"/>
              <a:buFont typeface="Arial"/>
              <a:buNone/>
            </a:pPr>
            <a:r>
              <a:rPr lang="pt-BR"/>
              <a:t>   3                TRANSANAL                     1b2fr     </a:t>
            </a:r>
            <a:endParaRPr/>
          </a:p>
          <a:p>
            <a:pPr marL="0" lvl="0" indent="0" algn="l" rtl="0">
              <a:spcBef>
                <a:spcPts val="0"/>
              </a:spcBef>
              <a:spcAft>
                <a:spcPts val="0"/>
              </a:spcAft>
              <a:buClr>
                <a:schemeClr val="dk1"/>
              </a:buClr>
              <a:buSzPts val="1100"/>
              <a:buFont typeface="Arial"/>
              <a:buNone/>
            </a:pPr>
            <a:r>
              <a:rPr lang="pt-BR"/>
              <a:t>   4                TRANSANAL                     1b2fr     </a:t>
            </a:r>
            <a:endParaRPr/>
          </a:p>
          <a:p>
            <a:pPr marL="0" lvl="0" indent="0" algn="l" rtl="0">
              <a:spcBef>
                <a:spcPts val="0"/>
              </a:spcBef>
              <a:spcAft>
                <a:spcPts val="0"/>
              </a:spcAft>
              <a:buClr>
                <a:schemeClr val="dk1"/>
              </a:buClr>
              <a:buSzPts val="1100"/>
              <a:buFont typeface="Arial"/>
              <a:buNone/>
            </a:pPr>
            <a:r>
              <a:rPr lang="pt-BR"/>
              <a:t>   5                TRANSANAL                     1b2fr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a:t>
            </a:r>
            <a:endParaRPr/>
          </a:p>
          <a:p>
            <a:pPr marL="0" lvl="0" indent="0" algn="l" rtl="0">
              <a:spcBef>
                <a:spcPts val="0"/>
              </a:spcBef>
              <a:spcAft>
                <a:spcPts val="0"/>
              </a:spcAft>
              <a:buClr>
                <a:schemeClr val="dk1"/>
              </a:buClr>
              <a:buSzPts val="1100"/>
              <a:buFont typeface="Arial"/>
              <a:buNone/>
            </a:pPr>
            <a:r>
              <a:rPr lang="pt-BR"/>
              <a:t>Conclusão</a:t>
            </a:r>
            <a:endParaRPr/>
          </a:p>
          <a:p>
            <a:pPr marL="0" lvl="0" indent="0" algn="l" rtl="0">
              <a:spcBef>
                <a:spcPts val="0"/>
              </a:spcBef>
              <a:spcAft>
                <a:spcPts val="0"/>
              </a:spcAft>
              <a:buClr>
                <a:schemeClr val="dk1"/>
              </a:buClr>
              <a:buSzPts val="1100"/>
              <a:buFont typeface="Arial"/>
              <a:buNone/>
            </a:pPr>
            <a:r>
              <a:rPr lang="pt-BR"/>
              <a:t>1. Produto de ressecção transanal (cicatriz de reto):</a:t>
            </a:r>
            <a:endParaRPr/>
          </a:p>
          <a:p>
            <a:pPr marL="0" lvl="0" indent="0" algn="l" rtl="0">
              <a:spcBef>
                <a:spcPts val="0"/>
              </a:spcBef>
              <a:spcAft>
                <a:spcPts val="0"/>
              </a:spcAft>
              <a:buClr>
                <a:schemeClr val="dk1"/>
              </a:buClr>
              <a:buSzPts val="1100"/>
              <a:buFont typeface="Arial"/>
              <a:buNone/>
            </a:pPr>
            <a:r>
              <a:rPr lang="pt-BR"/>
              <a:t>- ADENOCARCINOMA MODERADAMENTE DIFERENCIADO, RESIDUAL </a:t>
            </a:r>
            <a:endParaRPr/>
          </a:p>
          <a:p>
            <a:pPr marL="0" lvl="0" indent="0" algn="l" rtl="0">
              <a:spcBef>
                <a:spcPts val="0"/>
              </a:spcBef>
              <a:spcAft>
                <a:spcPts val="0"/>
              </a:spcAft>
              <a:buClr>
                <a:schemeClr val="dk1"/>
              </a:buClr>
              <a:buSzPts val="1100"/>
              <a:buFont typeface="Arial"/>
              <a:buNone/>
            </a:pPr>
            <a:r>
              <a:rPr lang="pt-BR"/>
              <a:t>- Tamanho: 0,8 milímetros</a:t>
            </a:r>
            <a:endParaRPr/>
          </a:p>
          <a:p>
            <a:pPr marL="0" lvl="0" indent="0" algn="l" rtl="0">
              <a:spcBef>
                <a:spcPts val="0"/>
              </a:spcBef>
              <a:spcAft>
                <a:spcPts val="0"/>
              </a:spcAft>
              <a:buClr>
                <a:schemeClr val="dk1"/>
              </a:buClr>
              <a:buSzPts val="1100"/>
              <a:buFont typeface="Arial"/>
              <a:buNone/>
            </a:pPr>
            <a:r>
              <a:rPr lang="pt-BR"/>
              <a:t>- Foco microscópico de neoplasia em camada muscular própria (pT2)</a:t>
            </a:r>
            <a:endParaRPr/>
          </a:p>
          <a:p>
            <a:pPr marL="0" lvl="0" indent="0" algn="l" rtl="0">
              <a:spcBef>
                <a:spcPts val="0"/>
              </a:spcBef>
              <a:spcAft>
                <a:spcPts val="0"/>
              </a:spcAft>
              <a:buClr>
                <a:schemeClr val="dk1"/>
              </a:buClr>
              <a:buSzPts val="1100"/>
              <a:buFont typeface="Arial"/>
              <a:buNone/>
            </a:pPr>
            <a:r>
              <a:rPr lang="pt-BR"/>
              <a:t>- Infiltração perineural: não detectada</a:t>
            </a:r>
            <a:endParaRPr/>
          </a:p>
          <a:p>
            <a:pPr marL="0" lvl="0" indent="0" algn="l" rtl="0">
              <a:spcBef>
                <a:spcPts val="0"/>
              </a:spcBef>
              <a:spcAft>
                <a:spcPts val="0"/>
              </a:spcAft>
              <a:buClr>
                <a:schemeClr val="dk1"/>
              </a:buClr>
              <a:buSzPts val="1100"/>
              <a:buFont typeface="Arial"/>
              <a:buNone/>
            </a:pPr>
            <a:r>
              <a:rPr lang="pt-BR"/>
              <a:t>- Invasão angio-linfática: não detectada</a:t>
            </a:r>
            <a:endParaRPr/>
          </a:p>
          <a:p>
            <a:pPr marL="0" lvl="0" indent="0" algn="l" rtl="0">
              <a:spcBef>
                <a:spcPts val="0"/>
              </a:spcBef>
              <a:spcAft>
                <a:spcPts val="0"/>
              </a:spcAft>
              <a:buClr>
                <a:schemeClr val="dk1"/>
              </a:buClr>
              <a:buSzPts val="1100"/>
              <a:buFont typeface="Arial"/>
              <a:buNone/>
            </a:pPr>
            <a:r>
              <a:rPr lang="pt-BR"/>
              <a:t>- Presença de áreas de fibrose em parede retal adjacente</a:t>
            </a:r>
            <a:endParaRPr/>
          </a:p>
          <a:p>
            <a:pPr marL="0" lvl="0" indent="0" algn="l" rtl="0">
              <a:spcBef>
                <a:spcPts val="0"/>
              </a:spcBef>
              <a:spcAft>
                <a:spcPts val="0"/>
              </a:spcAft>
              <a:buClr>
                <a:schemeClr val="dk1"/>
              </a:buClr>
              <a:buSzPts val="1100"/>
              <a:buFont typeface="Arial"/>
              <a:buNone/>
            </a:pPr>
            <a:r>
              <a:rPr lang="pt-BR"/>
              <a:t>- Margem cirúrgica de ressecção livre de neoplasia</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pt-BR"/>
              <a:t>Exame Anatomopatológico </a:t>
            </a:r>
            <a:endParaRPr/>
          </a:p>
          <a:p>
            <a:pPr marL="0" lvl="0" indent="0" algn="l" rtl="0">
              <a:spcBef>
                <a:spcPts val="0"/>
              </a:spcBef>
              <a:spcAft>
                <a:spcPts val="0"/>
              </a:spcAft>
              <a:buNone/>
            </a:pPr>
            <a:endParaRPr/>
          </a:p>
          <a:p>
            <a:pPr marL="0" lvl="0" indent="0" algn="l" rtl="0">
              <a:spcBef>
                <a:spcPts val="0"/>
              </a:spcBef>
              <a:spcAft>
                <a:spcPts val="0"/>
              </a:spcAft>
              <a:buNone/>
            </a:pPr>
            <a:r>
              <a:rPr lang="pt-BR"/>
              <a:t>Peça(s)</a:t>
            </a:r>
            <a:endParaRPr/>
          </a:p>
          <a:p>
            <a:pPr marL="0" lvl="0" indent="0" algn="l" rtl="0">
              <a:spcBef>
                <a:spcPts val="0"/>
              </a:spcBef>
              <a:spcAft>
                <a:spcPts val="0"/>
              </a:spcAft>
              <a:buNone/>
            </a:pPr>
            <a:r>
              <a:rPr lang="pt-BR"/>
              <a:t>1. RETO - Ressecção transanal </a:t>
            </a:r>
            <a:endParaRPr/>
          </a:p>
          <a:p>
            <a:pPr marL="0" lvl="0" indent="0" algn="l" rtl="0">
              <a:spcBef>
                <a:spcPts val="0"/>
              </a:spcBef>
              <a:spcAft>
                <a:spcPts val="0"/>
              </a:spcAft>
              <a:buNone/>
            </a:pPr>
            <a:r>
              <a:rPr lang="pt-BR"/>
              <a:t>Dados clínicos</a:t>
            </a:r>
            <a:endParaRPr/>
          </a:p>
          <a:p>
            <a:pPr marL="0" lvl="0" indent="0" algn="l" rtl="0">
              <a:spcBef>
                <a:spcPts val="0"/>
              </a:spcBef>
              <a:spcAft>
                <a:spcPts val="0"/>
              </a:spcAft>
              <a:buNone/>
            </a:pPr>
            <a:r>
              <a:rPr lang="pt-BR"/>
              <a:t>1. Adenocarcinoma de reto</a:t>
            </a:r>
            <a:endParaRPr/>
          </a:p>
          <a:p>
            <a:pPr marL="0" lvl="0" indent="0" algn="l" rtl="0">
              <a:spcBef>
                <a:spcPts val="0"/>
              </a:spcBef>
              <a:spcAft>
                <a:spcPts val="0"/>
              </a:spcAft>
              <a:buNone/>
            </a:pPr>
            <a:endParaRPr/>
          </a:p>
          <a:p>
            <a:pPr marL="0" lvl="0" indent="0" algn="l" rtl="0">
              <a:spcBef>
                <a:spcPts val="0"/>
              </a:spcBef>
              <a:spcAft>
                <a:spcPts val="0"/>
              </a:spcAft>
              <a:buNone/>
            </a:pPr>
            <a:r>
              <a:rPr lang="pt-BR"/>
              <a:t>-</a:t>
            </a:r>
            <a:r>
              <a:rPr lang="pt-BR" b="1"/>
              <a:t>---------------------------------------------------------------------------------------------------------------------------------------------------------------------------------------------------------</a:t>
            </a:r>
            <a:endParaRPr b="1"/>
          </a:p>
          <a:p>
            <a:pPr marL="0" lvl="0" indent="0" algn="l" rtl="0">
              <a:spcBef>
                <a:spcPts val="0"/>
              </a:spcBef>
              <a:spcAft>
                <a:spcPts val="0"/>
              </a:spcAft>
              <a:buNone/>
            </a:pPr>
            <a:endParaRPr/>
          </a:p>
          <a:p>
            <a:pPr marL="0" lvl="0" indent="0" algn="l" rtl="0">
              <a:spcBef>
                <a:spcPts val="0"/>
              </a:spcBef>
              <a:spcAft>
                <a:spcPts val="0"/>
              </a:spcAft>
              <a:buNone/>
            </a:pPr>
            <a:r>
              <a:rPr lang="pt-BR" b="1"/>
              <a:t>Ultima consulta da onco 01/03/2021</a:t>
            </a:r>
            <a:endParaRPr b="1"/>
          </a:p>
          <a:p>
            <a:pPr marL="0" lvl="0" indent="0" algn="l" rtl="0">
              <a:spcBef>
                <a:spcPts val="0"/>
              </a:spcBef>
              <a:spcAft>
                <a:spcPts val="0"/>
              </a:spcAft>
              <a:buClr>
                <a:schemeClr val="dk1"/>
              </a:buClr>
              <a:buSzPts val="1100"/>
              <a:buFont typeface="Arial"/>
              <a:buNone/>
            </a:pPr>
            <a:r>
              <a:rPr lang="pt-BR"/>
              <a:t>## Adenocarcinoma de reto distal pT2Nx.</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- 2011: Dor abdominal -&gt; Início de acompanhamento com gastroenterologista.</a:t>
            </a:r>
            <a:endParaRPr/>
          </a:p>
          <a:p>
            <a:pPr marL="0" lvl="0" indent="0" algn="l" rtl="0">
              <a:spcBef>
                <a:spcPts val="0"/>
              </a:spcBef>
              <a:spcAft>
                <a:spcPts val="0"/>
              </a:spcAft>
              <a:buClr>
                <a:schemeClr val="dk1"/>
              </a:buClr>
              <a:buSzPts val="1100"/>
              <a:buFont typeface="Arial"/>
              <a:buNone/>
            </a:pPr>
            <a:r>
              <a:rPr lang="pt-BR"/>
              <a:t>- 2014: Colonoscopia com pólipos benignos (SIC).</a:t>
            </a:r>
            <a:endParaRPr/>
          </a:p>
          <a:p>
            <a:pPr marL="0" lvl="0" indent="0" algn="l" rtl="0">
              <a:spcBef>
                <a:spcPts val="0"/>
              </a:spcBef>
              <a:spcAft>
                <a:spcPts val="0"/>
              </a:spcAft>
              <a:buClr>
                <a:schemeClr val="dk1"/>
              </a:buClr>
              <a:buSzPts val="1100"/>
              <a:buFont typeface="Arial"/>
              <a:buNone/>
            </a:pPr>
            <a:r>
              <a:rPr lang="pt-BR"/>
              <a:t>- 2016: Colonoscopia com lesão em reto distal + 2 pólipos (adenomas tubular com displasia de baixo grau).</a:t>
            </a:r>
            <a:endParaRPr/>
          </a:p>
          <a:p>
            <a:pPr marL="0" lvl="0" indent="0" algn="l" rtl="0">
              <a:spcBef>
                <a:spcPts val="0"/>
              </a:spcBef>
              <a:spcAft>
                <a:spcPts val="0"/>
              </a:spcAft>
              <a:buClr>
                <a:schemeClr val="dk1"/>
              </a:buClr>
              <a:buSzPts val="1100"/>
              <a:buFont typeface="Arial"/>
              <a:buNone/>
            </a:pPr>
            <a:r>
              <a:rPr lang="pt-BR"/>
              <a:t>- Jan/2017: Mucosectomia de lesão em reto distal no HC -&gt;Biópsia de lesão plano elevada em reto distal: ADENOCARCINOMA MODERADAMENTE DIFERENCIADO INVASIVO. IAL -, IPN - MARGEM DE RESSECÇÃO COMPROMETIDA.  - LESÃO INFILTRATIVA ATÉ SUBMUCOSA, NESTA AMOSTRA, E ATINGINDO MARGEM PROFUNDA DO FRAGMENTO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- 30/05/17:  Produto de ressecção transanal (cicatriz de reto)- Ressecção em monobloco de espessura total da parede do reto na parede posterior com ultracision, com cerca de 30mm no seu diametro da peça (foi visualizado ate a gordura do mesorreto). AP&gt; :  ADENOCARCINOMA MODERADAMENTE DIFERENCIADO, RESIDUAL </a:t>
            </a:r>
            <a:endParaRPr/>
          </a:p>
          <a:p>
            <a:pPr marL="0" lvl="0" indent="0" algn="l" rtl="0">
              <a:spcBef>
                <a:spcPts val="0"/>
              </a:spcBef>
              <a:spcAft>
                <a:spcPts val="0"/>
              </a:spcAft>
              <a:buClr>
                <a:schemeClr val="dk1"/>
              </a:buClr>
              <a:buSzPts val="1100"/>
              <a:buFont typeface="Arial"/>
              <a:buNone/>
            </a:pPr>
            <a:r>
              <a:rPr lang="pt-BR"/>
              <a:t>- Tamanho: 0,8 milímetros</a:t>
            </a:r>
            <a:endParaRPr/>
          </a:p>
          <a:p>
            <a:pPr marL="0" lvl="0" indent="0" algn="l" rtl="0">
              <a:spcBef>
                <a:spcPts val="0"/>
              </a:spcBef>
              <a:spcAft>
                <a:spcPts val="0"/>
              </a:spcAft>
              <a:buClr>
                <a:schemeClr val="dk1"/>
              </a:buClr>
              <a:buSzPts val="1100"/>
              <a:buFont typeface="Arial"/>
              <a:buNone/>
            </a:pPr>
            <a:r>
              <a:rPr lang="pt-BR">
                <a:highlight>
                  <a:schemeClr val="accent4"/>
                </a:highlight>
              </a:rPr>
              <a:t>- Foco microscópico de neoplasia em camada muscular própria (pT2)</a:t>
            </a:r>
            <a:endParaRPr>
              <a:highlight>
                <a:schemeClr val="accent4"/>
              </a:highlight>
            </a:endParaRPr>
          </a:p>
          <a:p>
            <a:pPr marL="0" lvl="0" indent="0" algn="l" rtl="0">
              <a:spcBef>
                <a:spcPts val="0"/>
              </a:spcBef>
              <a:spcAft>
                <a:spcPts val="0"/>
              </a:spcAft>
              <a:buClr>
                <a:schemeClr val="dk1"/>
              </a:buClr>
              <a:buSzPts val="1100"/>
              <a:buFont typeface="Arial"/>
              <a:buNone/>
            </a:pPr>
            <a:r>
              <a:rPr lang="pt-BR"/>
              <a:t>- Infiltração perineural: não detectada</a:t>
            </a:r>
            <a:endParaRPr/>
          </a:p>
          <a:p>
            <a:pPr marL="0" lvl="0" indent="0" algn="l" rtl="0">
              <a:spcBef>
                <a:spcPts val="0"/>
              </a:spcBef>
              <a:spcAft>
                <a:spcPts val="0"/>
              </a:spcAft>
              <a:buClr>
                <a:schemeClr val="dk1"/>
              </a:buClr>
              <a:buSzPts val="1100"/>
              <a:buFont typeface="Arial"/>
              <a:buNone/>
            </a:pPr>
            <a:r>
              <a:rPr lang="pt-BR"/>
              <a:t>- Invasão angio-linfática: não detectada</a:t>
            </a:r>
            <a:endParaRPr/>
          </a:p>
          <a:p>
            <a:pPr marL="0" lvl="0" indent="0" algn="l" rtl="0">
              <a:spcBef>
                <a:spcPts val="0"/>
              </a:spcBef>
              <a:spcAft>
                <a:spcPts val="0"/>
              </a:spcAft>
              <a:buClr>
                <a:schemeClr val="dk1"/>
              </a:buClr>
              <a:buSzPts val="1100"/>
              <a:buFont typeface="Arial"/>
              <a:buNone/>
            </a:pPr>
            <a:r>
              <a:rPr lang="pt-BR">
                <a:highlight>
                  <a:schemeClr val="accent4"/>
                </a:highlight>
              </a:rPr>
              <a:t>- Margem cirúrgica de ressecção livre de neoplasia</a:t>
            </a:r>
            <a:endParaRPr>
              <a:highlight>
                <a:schemeClr val="accent4"/>
              </a:highlight>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highlight>
                  <a:schemeClr val="accent4"/>
                </a:highlight>
              </a:rPr>
              <a:t>- Indicado retossigmoidectomia, porem decidido realização de ressecção transanal </a:t>
            </a:r>
            <a:endParaRPr>
              <a:highlight>
                <a:schemeClr val="accent4"/>
              </a:highlight>
            </a:endParaRPr>
          </a:p>
          <a:p>
            <a:pPr marL="0" lvl="0" indent="0" algn="l" rtl="0">
              <a:spcBef>
                <a:spcPts val="0"/>
              </a:spcBef>
              <a:spcAft>
                <a:spcPts val="0"/>
              </a:spcAft>
              <a:buClr>
                <a:schemeClr val="dk1"/>
              </a:buClr>
              <a:buSzPts val="1100"/>
              <a:buFont typeface="Arial"/>
              <a:buNone/>
            </a:pPr>
            <a:r>
              <a:rPr lang="pt-BR"/>
              <a:t>;# </a:t>
            </a:r>
            <a:r>
              <a:rPr lang="pt-BR">
                <a:highlight>
                  <a:srgbClr val="FFFF00"/>
                </a:highlight>
              </a:rPr>
              <a:t>PO Ressecção transanal 14/02/18</a:t>
            </a:r>
            <a:r>
              <a:rPr lang="pt-BR"/>
              <a:t> - Pelos achados no exame sob narcose (lesão de 7mm), somente com fibrose, - optou-se por ressecção local para análise anatomopatológico e acompanhamento ambulatorial através de RNM. </a:t>
            </a:r>
            <a:endParaRPr/>
          </a:p>
          <a:p>
            <a:pPr marL="0" lvl="0" indent="0" algn="l" rtl="0">
              <a:spcBef>
                <a:spcPts val="0"/>
              </a:spcBef>
              <a:spcAft>
                <a:spcPts val="0"/>
              </a:spcAft>
              <a:buClr>
                <a:schemeClr val="dk1"/>
              </a:buClr>
              <a:buSzPts val="1100"/>
              <a:buFont typeface="Arial"/>
              <a:buNone/>
            </a:pPr>
            <a:r>
              <a:rPr lang="pt-BR"/>
              <a:t>AP: Cicatriz retal:- MUCOSA COLÔNICA COM PROCESSO INFLAMATÓRIO CRÔNICO E  FIBROSE DA PAREDE, COMPATÍVEL COM CICATRIZ.- AUSÊNCIA DE NEOPLASIA NESTA AMOSTRA.</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Discutido caso em  REUNIÃO MULTIDISCIPLICAR DA COLOPROCTO 19/04/18: No geral, optou-se por conduta não cirúrgica pelo risco de amputação do paciente, entretanto sabendo-se dos riscos de recidiva de uma doença T2, foi optado por seguimento do paciente com toque retal mensal e RM a cada 3 meses, com seguimento conjunto da oncologia e da CAD. Acordado de discutir com o paciente sobre riscos e benefícios da conduta cirurgica e não cirurgica</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Em exame da coloprocto de set/19 tocado lesão enroderal e solicitado revisao de RM de pelve de abril/19 -&gt; laudo revisado em 15/8/19  novo com Sinais de recidiva neoplásica após ressecção local, Estadiamento: rm T3N0 Fáscia mesorretal comprometida, Invasão vascular extramural positiva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Retoscopia: De 6 cm a 10 cm da borda anal, em área de retração cicatricial, nota-se uma lesão plano-elevada, com superfície vilosa, friável, associada a convergência de prega ao redor. Realizadas biópsias.</a:t>
            </a:r>
            <a:endParaRPr/>
          </a:p>
          <a:p>
            <a:pPr marL="0" lvl="0" indent="0" algn="l" rtl="0">
              <a:spcBef>
                <a:spcPts val="0"/>
              </a:spcBef>
              <a:spcAft>
                <a:spcPts val="0"/>
              </a:spcAft>
              <a:buClr>
                <a:schemeClr val="dk1"/>
              </a:buClr>
              <a:buSzPts val="1100"/>
              <a:buFont typeface="Arial"/>
              <a:buNone/>
            </a:pPr>
            <a:r>
              <a:rPr lang="pt-BR"/>
              <a:t>AP:. Biópsia de lesão plano elevada em reto:</a:t>
            </a:r>
            <a:endParaRPr/>
          </a:p>
          <a:p>
            <a:pPr marL="0" lvl="0" indent="0" algn="l" rtl="0">
              <a:spcBef>
                <a:spcPts val="0"/>
              </a:spcBef>
              <a:spcAft>
                <a:spcPts val="0"/>
              </a:spcAft>
              <a:buClr>
                <a:schemeClr val="dk1"/>
              </a:buClr>
              <a:buSzPts val="1100"/>
              <a:buFont typeface="Arial"/>
              <a:buNone/>
            </a:pPr>
            <a:r>
              <a:rPr lang="pt-BR"/>
              <a:t>- ADENOCARCINOMA DE PADRÃO TUBULAR, INTRAMUCOSO NESTA AMOSTRA.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Discutido em reunião da coloprocto : </a:t>
            </a:r>
            <a:r>
              <a:rPr lang="pt-BR">
                <a:highlight>
                  <a:schemeClr val="accent4"/>
                </a:highlight>
              </a:rPr>
              <a:t>QRT neopadjuvante  S1 S5 28/10/19 a 1/11/19 </a:t>
            </a:r>
            <a:endParaRPr>
              <a:highlight>
                <a:schemeClr val="accent4"/>
              </a:highlight>
            </a:endParaRPr>
          </a:p>
          <a:p>
            <a:pPr marL="0" lvl="0" indent="0" algn="l" rtl="0">
              <a:spcBef>
                <a:spcPts val="0"/>
              </a:spcBef>
              <a:spcAft>
                <a:spcPts val="0"/>
              </a:spcAft>
              <a:buClr>
                <a:schemeClr val="dk1"/>
              </a:buClr>
              <a:buSzPts val="1100"/>
              <a:buFont typeface="Arial"/>
              <a:buNone/>
            </a:pPr>
            <a:endParaRPr>
              <a:highlight>
                <a:schemeClr val="accent4"/>
              </a:highlight>
            </a:endParaRPr>
          </a:p>
          <a:p>
            <a:pPr marL="0" lvl="0" indent="0" algn="l" rtl="0">
              <a:spcBef>
                <a:spcPts val="0"/>
              </a:spcBef>
              <a:spcAft>
                <a:spcPts val="0"/>
              </a:spcAft>
              <a:buClr>
                <a:schemeClr val="dk1"/>
              </a:buClr>
              <a:buSzPts val="1100"/>
              <a:buFont typeface="Arial"/>
              <a:buNone/>
            </a:pPr>
            <a:r>
              <a:rPr lang="pt-BR"/>
              <a:t>Exames de avaliação de resposta : </a:t>
            </a:r>
            <a:endParaRPr/>
          </a:p>
          <a:p>
            <a:pPr marL="0" lvl="0" indent="0" algn="l" rtl="0">
              <a:spcBef>
                <a:spcPts val="0"/>
              </a:spcBef>
              <a:spcAft>
                <a:spcPts val="0"/>
              </a:spcAft>
              <a:buClr>
                <a:schemeClr val="dk1"/>
              </a:buClr>
              <a:buSzPts val="1100"/>
              <a:buFont typeface="Arial"/>
              <a:buNone/>
            </a:pPr>
            <a:r>
              <a:rPr lang="pt-BR"/>
              <a:t>- Retoscopia jan/20: 1. Biópsia de reto: - ADENOCARCINOMA TUBULAR MODERADAMENTE DIFERENCIADO (SOE BAIXO GRAU, OMS 2019), INVASIVO E FOCALMENTE ULCERADO, COM ADENOMA VILOSO COM DISPLASIA DE ALTO GRAU NA PERIFERIA.</a:t>
            </a:r>
            <a:endParaRPr/>
          </a:p>
          <a:p>
            <a:pPr marL="0" lvl="0" indent="0" algn="l" rtl="0">
              <a:spcBef>
                <a:spcPts val="0"/>
              </a:spcBef>
              <a:spcAft>
                <a:spcPts val="0"/>
              </a:spcAft>
              <a:buClr>
                <a:schemeClr val="dk1"/>
              </a:buClr>
              <a:buSzPts val="1100"/>
              <a:buFont typeface="Arial"/>
              <a:buNone/>
            </a:pPr>
            <a:r>
              <a:rPr lang="pt-BR"/>
              <a:t> -TC de TAP: sem laudo - impressdao SED </a:t>
            </a:r>
            <a:endParaRPr/>
          </a:p>
          <a:p>
            <a:pPr marL="0" lvl="0" indent="0" algn="l" rtl="0">
              <a:spcBef>
                <a:spcPts val="0"/>
              </a:spcBef>
              <a:spcAft>
                <a:spcPts val="0"/>
              </a:spcAft>
              <a:buClr>
                <a:schemeClr val="dk1"/>
              </a:buClr>
              <a:buSzPts val="1100"/>
              <a:buFont typeface="Arial"/>
              <a:buNone/>
            </a:pPr>
            <a:r>
              <a:rPr lang="pt-BR"/>
              <a:t>- RM de pelve : TRG 2, Estadiamento: yrm T3dN0, Fáscia mesorretal comprometida, Invasão vascular extramural negativa</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PO 06/03/2020 Retossigmoidectomia VLP com Excisão Total do Mesorreto + Anastomose Colo-Anal Manual + Ileostomia em Alça + Drenagem da Pelve</a:t>
            </a:r>
            <a:endParaRPr/>
          </a:p>
          <a:p>
            <a:pPr marL="0" lvl="0" indent="0" algn="l" rtl="0">
              <a:spcBef>
                <a:spcPts val="0"/>
              </a:spcBef>
              <a:spcAft>
                <a:spcPts val="0"/>
              </a:spcAft>
              <a:buClr>
                <a:schemeClr val="dk1"/>
              </a:buClr>
              <a:buSzPts val="1100"/>
              <a:buFont typeface="Arial"/>
              <a:buNone/>
            </a:pPr>
            <a:r>
              <a:rPr lang="pt-BR"/>
              <a:t>AP:  ADENOCARCINOMA INVASIVO,MUCINOSO; moderadamente diferenciado;em retossigmoide; 1,9 x 1,5 cm no maior eixo;. Componente mucinoso: presente (90% da neoplasia); Infiltração em profundidade: até tecido adiposo pericólico; IAL-, IPN+ , - MARGENS DE RESSECÇÃO CIRÚRGICA (proximal e distal) : LIVRES ;  S AUSÊNCIA DE METÁSTASE EM 30 LINFONODOS AVAIADOS. (00/30) ypT3 ypN0</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 Recidiva pulmonar em nov/21 -&gt; bIopsia pulmonar confirma -&gt; em programação de RFA de nodulo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pt-BR"/>
              <a:t>Data:30/05/17 - EXCISAO DE LESAO / TUMOR ANU-RETAL</a:t>
            </a:r>
            <a:endParaRPr/>
          </a:p>
          <a:p>
            <a:pPr marL="0" lvl="0" indent="0" algn="l" rtl="0">
              <a:spcBef>
                <a:spcPts val="0"/>
              </a:spcBef>
              <a:spcAft>
                <a:spcPts val="0"/>
              </a:spcAft>
              <a:buClr>
                <a:schemeClr val="dk1"/>
              </a:buClr>
              <a:buSzPts val="1100"/>
              <a:buFont typeface="Arial"/>
              <a:buNone/>
            </a:pPr>
            <a:r>
              <a:rPr lang="pt-BR"/>
              <a:t>Status: Realizada</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Data:06/03/20 - RETOSSIGMOIDECTOMIA VIDEOLAPAROSCOPICA</a:t>
            </a:r>
            <a:endParaRPr/>
          </a:p>
          <a:p>
            <a:pPr marL="0" lvl="0" indent="0" algn="l" rtl="0">
              <a:spcBef>
                <a:spcPts val="0"/>
              </a:spcBef>
              <a:spcAft>
                <a:spcPts val="0"/>
              </a:spcAft>
              <a:buClr>
                <a:schemeClr val="dk1"/>
              </a:buClr>
              <a:buSzPts val="1100"/>
              <a:buFont typeface="Arial"/>
              <a:buNone/>
            </a:pPr>
            <a:r>
              <a:rPr lang="pt-BR"/>
              <a:t>Status: Realizada</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&gt; Adenocarcinoma de reto distal pT2N0 </a:t>
            </a:r>
            <a:endParaRPr/>
          </a:p>
          <a:p>
            <a:pPr marL="0" lvl="0" indent="0" algn="l" rtl="0">
              <a:spcBef>
                <a:spcPts val="0"/>
              </a:spcBef>
              <a:spcAft>
                <a:spcPts val="0"/>
              </a:spcAft>
              <a:buClr>
                <a:schemeClr val="dk1"/>
              </a:buClr>
              <a:buSzPts val="1100"/>
              <a:buFont typeface="Arial"/>
              <a:buNone/>
            </a:pPr>
            <a:r>
              <a:rPr lang="pt-BR"/>
              <a:t> submetido à mucosectomia com margem comprometida e realizado ressecção endoscópica (05/2017) -pT2</a:t>
            </a:r>
            <a:endParaRPr/>
          </a:p>
          <a:p>
            <a:pPr marL="0" lvl="0" indent="0" algn="l" rtl="0">
              <a:spcBef>
                <a:spcPts val="0"/>
              </a:spcBef>
              <a:spcAft>
                <a:spcPts val="0"/>
              </a:spcAft>
              <a:buClr>
                <a:schemeClr val="dk1"/>
              </a:buClr>
              <a:buSzPts val="1100"/>
              <a:buFont typeface="Arial"/>
              <a:buNone/>
            </a:pPr>
            <a:r>
              <a:rPr lang="pt-BR"/>
              <a:t>&gt; Pela CAD, indicado RTS , porem  ao exame sob narcose somente com fibrose, - optou-se por ressecção local transanal em fev/18 com anatomopatológico SED e acompanhamento ambulatorial através de RM. </a:t>
            </a:r>
            <a:endParaRPr/>
          </a:p>
          <a:p>
            <a:pPr marL="0" lvl="0" indent="0" algn="l" rtl="0">
              <a:spcBef>
                <a:spcPts val="0"/>
              </a:spcBef>
              <a:spcAft>
                <a:spcPts val="0"/>
              </a:spcAft>
              <a:buClr>
                <a:schemeClr val="dk1"/>
              </a:buClr>
              <a:buSzPts val="1100"/>
              <a:buFont typeface="Arial"/>
              <a:buNone/>
            </a:pPr>
            <a:r>
              <a:rPr lang="pt-BR"/>
              <a:t>&gt;</a:t>
            </a:r>
            <a:r>
              <a:rPr lang="pt-BR">
                <a:highlight>
                  <a:srgbClr val="FFFF00"/>
                </a:highlight>
              </a:rPr>
              <a:t> Recidiva em ago/19 confirmada com biopsia </a:t>
            </a:r>
            <a:endParaRPr>
              <a:highlight>
                <a:srgbClr val="FFFF00"/>
              </a:highlight>
            </a:endParaRPr>
          </a:p>
          <a:p>
            <a:pPr marL="0" lvl="0" indent="0" algn="l" rtl="0">
              <a:spcBef>
                <a:spcPts val="0"/>
              </a:spcBef>
              <a:spcAft>
                <a:spcPts val="0"/>
              </a:spcAft>
              <a:buClr>
                <a:schemeClr val="dk1"/>
              </a:buClr>
              <a:buSzPts val="1100"/>
              <a:buFont typeface="Arial"/>
              <a:buNone/>
            </a:pPr>
            <a:r>
              <a:rPr lang="pt-BR">
                <a:highlight>
                  <a:srgbClr val="FFFF00"/>
                </a:highlight>
              </a:rPr>
              <a:t>&gt;QRT neopadjuvante =&gt; PO 06/03/2020 Retossigmoidectomia VLP com Excisão Total do Mesorreto + Anastomose Colo-Anal Manual + Ileostomia em Alça + Drenagem da Pelve =&gt; AP ypT3N0</a:t>
            </a:r>
            <a:endParaRPr>
              <a:highlight>
                <a:srgbClr val="FFFF00"/>
              </a:highlight>
            </a:endParaRPr>
          </a:p>
          <a:p>
            <a:pPr marL="0" lvl="0" indent="0" algn="l" rtl="0">
              <a:spcBef>
                <a:spcPts val="0"/>
              </a:spcBef>
              <a:spcAft>
                <a:spcPts val="0"/>
              </a:spcAft>
              <a:buNone/>
            </a:pPr>
            <a:r>
              <a:rPr lang="pt-BR"/>
              <a:t>Em seguimento: nódulo pulmonar indolente </a:t>
            </a:r>
            <a:endParaRPr/>
          </a:p>
          <a:p>
            <a:pPr marL="0" lvl="0" indent="0" algn="l" rtl="0">
              <a:spcBef>
                <a:spcPts val="0"/>
              </a:spcBef>
              <a:spcAft>
                <a:spcPts val="0"/>
              </a:spcAft>
              <a:buNone/>
            </a:pPr>
            <a:r>
              <a:rPr lang="pt-BR" b="1"/>
              <a:t>------------------------------------------------------------------------------------------------------------------------------------------------------------------------------------------------------------------</a:t>
            </a:r>
            <a:endParaRPr b="1"/>
          </a:p>
          <a:p>
            <a:pPr marL="0" lvl="0" indent="0" algn="l" rtl="0">
              <a:spcBef>
                <a:spcPts val="0"/>
              </a:spcBef>
              <a:spcAft>
                <a:spcPts val="0"/>
              </a:spcAft>
              <a:buNone/>
            </a:pPr>
            <a:r>
              <a:rPr lang="pt-BR" b="1">
                <a:highlight>
                  <a:srgbClr val="FFFF00"/>
                </a:highlight>
              </a:rPr>
              <a:t>1) RM: 15/03/2017: </a:t>
            </a:r>
            <a:r>
              <a:rPr lang="pt-BR"/>
              <a:t> Estadiamento: rm TxN0.  Fáscia mesorretal livre . Invasão vascular extramural negativa</a:t>
            </a:r>
            <a:endParaRPr/>
          </a:p>
          <a:p>
            <a:pPr marL="0" lvl="0" indent="0" algn="l" rtl="0">
              <a:spcBef>
                <a:spcPts val="0"/>
              </a:spcBef>
              <a:spcAft>
                <a:spcPts val="0"/>
              </a:spcAft>
              <a:buNone/>
            </a:pPr>
            <a:endParaRPr b="1"/>
          </a:p>
          <a:p>
            <a:pPr marL="0" lvl="0" indent="0" algn="l" rtl="0">
              <a:spcBef>
                <a:spcPts val="0"/>
              </a:spcBef>
              <a:spcAft>
                <a:spcPts val="0"/>
              </a:spcAft>
              <a:buNone/>
            </a:pPr>
            <a:r>
              <a:rPr lang="pt-BR" b="1">
                <a:solidFill>
                  <a:schemeClr val="dk1"/>
                </a:solidFill>
                <a:highlight>
                  <a:srgbClr val="FFFF00"/>
                </a:highlight>
              </a:rPr>
              <a:t>2)</a:t>
            </a:r>
            <a:r>
              <a:rPr lang="pt-BR" b="1">
                <a:highlight>
                  <a:srgbClr val="FFFF00"/>
                </a:highlight>
              </a:rPr>
              <a:t> RM 16/08/2017: </a:t>
            </a:r>
            <a:r>
              <a:rPr lang="pt-BR" b="1"/>
              <a:t> </a:t>
            </a:r>
            <a:r>
              <a:rPr lang="pt-BR"/>
              <a:t>Não se observam lesões expansivas no reto.</a:t>
            </a:r>
            <a:endParaRPr/>
          </a:p>
          <a:p>
            <a:pPr marL="0" lvl="0" indent="0" algn="l" rtl="0">
              <a:spcBef>
                <a:spcPts val="0"/>
              </a:spcBef>
              <a:spcAft>
                <a:spcPts val="0"/>
              </a:spcAft>
              <a:buNone/>
            </a:pPr>
            <a:r>
              <a:rPr lang="pt-BR"/>
              <a:t> Há alteração de sinal focal na mucosa / submucosa do reto, às 6 h, distando 9,0 cm da borda anal, estendendo-se por 1,3 cm, de aspecto indeterminado. Associam-se estrias fibróticas no mesorreto adjacente.</a:t>
            </a:r>
            <a:endParaRPr/>
          </a:p>
          <a:p>
            <a:pPr marL="0" lvl="0" indent="0" algn="l" rtl="0">
              <a:spcBef>
                <a:spcPts val="0"/>
              </a:spcBef>
              <a:spcAft>
                <a:spcPts val="0"/>
              </a:spcAft>
              <a:buNone/>
            </a:pPr>
            <a:r>
              <a:rPr lang="pt-BR"/>
              <a:t> Estadio: rm Tx</a:t>
            </a:r>
            <a:endParaRPr/>
          </a:p>
          <a:p>
            <a:pPr marL="0" lvl="0" indent="0" algn="l" rtl="0">
              <a:spcBef>
                <a:spcPts val="0"/>
              </a:spcBef>
              <a:spcAft>
                <a:spcPts val="0"/>
              </a:spcAft>
              <a:buNone/>
            </a:pPr>
            <a:r>
              <a:rPr lang="pt-BR"/>
              <a:t> Linfonodos mesorretais presentes e sem critérios de acometimento neoplásico. </a:t>
            </a:r>
            <a:endParaRPr/>
          </a:p>
          <a:p>
            <a:pPr marL="0" lvl="0" indent="0" algn="l" rtl="0">
              <a:spcBef>
                <a:spcPts val="0"/>
              </a:spcBef>
              <a:spcAft>
                <a:spcPts val="0"/>
              </a:spcAft>
              <a:buNone/>
            </a:pPr>
            <a:r>
              <a:rPr lang="pt-BR"/>
              <a:t> Não há invasão venosa extramural. </a:t>
            </a:r>
            <a:endParaRPr/>
          </a:p>
          <a:p>
            <a:pPr marL="0" lvl="0" indent="0" algn="l" rtl="0">
              <a:spcBef>
                <a:spcPts val="0"/>
              </a:spcBef>
              <a:spcAft>
                <a:spcPts val="0"/>
              </a:spcAft>
              <a:buNone/>
            </a:pPr>
            <a:r>
              <a:rPr lang="pt-BR"/>
              <a:t> A fáscia mesorretal está livre. </a:t>
            </a:r>
            <a:endParaRPr/>
          </a:p>
          <a:p>
            <a:pPr marL="0" lvl="0" indent="0" algn="l" rtl="0">
              <a:spcBef>
                <a:spcPts val="0"/>
              </a:spcBef>
              <a:spcAft>
                <a:spcPts val="0"/>
              </a:spcAft>
              <a:buNone/>
            </a:pPr>
            <a:r>
              <a:rPr lang="pt-BR"/>
              <a:t> Não há evidência de implantes peritoneais. </a:t>
            </a:r>
            <a:endParaRPr/>
          </a:p>
          <a:p>
            <a:pPr marL="0" lvl="0" indent="0" algn="l" rtl="0">
              <a:spcBef>
                <a:spcPts val="0"/>
              </a:spcBef>
              <a:spcAft>
                <a:spcPts val="0"/>
              </a:spcAft>
              <a:buNone/>
            </a:pPr>
            <a:r>
              <a:rPr lang="pt-BR"/>
              <a:t> Não se observam linfonodos laterais pélvicos acometidos.</a:t>
            </a:r>
            <a:endParaRPr/>
          </a:p>
          <a:p>
            <a:pPr marL="0" lvl="0" indent="0" algn="l" rtl="0">
              <a:spcBef>
                <a:spcPts val="0"/>
              </a:spcBef>
              <a:spcAft>
                <a:spcPts val="0"/>
              </a:spcAft>
              <a:buNone/>
            </a:pPr>
            <a:endParaRPr b="1"/>
          </a:p>
          <a:p>
            <a:pPr marL="0" lvl="0" indent="0" algn="l" rtl="0">
              <a:spcBef>
                <a:spcPts val="0"/>
              </a:spcBef>
              <a:spcAft>
                <a:spcPts val="0"/>
              </a:spcAft>
              <a:buNone/>
            </a:pPr>
            <a:r>
              <a:rPr lang="pt-BR" b="1">
                <a:highlight>
                  <a:schemeClr val="accent4"/>
                </a:highlight>
              </a:rPr>
              <a:t>3) RM 27/03/2018: </a:t>
            </a:r>
            <a:r>
              <a:rPr lang="pt-BR" b="1"/>
              <a:t> </a:t>
            </a:r>
            <a:r>
              <a:rPr lang="pt-BR"/>
              <a:t>- a lesão tratada do reto apresenta apenas sinal de fibrose, sem sinal de tumoração  em atividade.  Há pequena área de restrição na região que pode estar relacionado ao processo inflamatório caracterizado histopatologicamente em ressecção transanal , além de área de finrose estriada associada a manipulação. </a:t>
            </a:r>
            <a:endParaRPr/>
          </a:p>
          <a:p>
            <a:pPr marL="0" lvl="0" indent="0" algn="l" rtl="0">
              <a:spcBef>
                <a:spcPts val="0"/>
              </a:spcBef>
              <a:spcAft>
                <a:spcPts val="0"/>
              </a:spcAft>
              <a:buNone/>
            </a:pPr>
            <a:r>
              <a:rPr lang="pt-BR"/>
              <a:t> - o sinal de fibrose se estende além da camada muscular própria. </a:t>
            </a:r>
            <a:endParaRPr/>
          </a:p>
          <a:p>
            <a:pPr marL="0" lvl="0" indent="0" algn="l" rtl="0">
              <a:spcBef>
                <a:spcPts val="0"/>
              </a:spcBef>
              <a:spcAft>
                <a:spcPts val="0"/>
              </a:spcAft>
              <a:buNone/>
            </a:pPr>
            <a:r>
              <a:rPr lang="pt-BR"/>
              <a:t> - sem sinais de linfonodomegalias mesoretais ou ilíacas. </a:t>
            </a:r>
            <a:endParaRPr/>
          </a:p>
          <a:p>
            <a:pPr marL="0" lvl="0" indent="0" algn="l" rtl="0">
              <a:spcBef>
                <a:spcPts val="0"/>
              </a:spcBef>
              <a:spcAft>
                <a:spcPts val="0"/>
              </a:spcAft>
              <a:buNone/>
            </a:pPr>
            <a:r>
              <a:rPr lang="pt-BR"/>
              <a:t> - em relação ao exame de 16/8/17 observo alterações por manipulação. Demais aspectos inalterados. </a:t>
            </a:r>
            <a:endParaRPr/>
          </a:p>
          <a:p>
            <a:pPr marL="0" lvl="0" indent="0" algn="l" rtl="0">
              <a:spcBef>
                <a:spcPts val="0"/>
              </a:spcBef>
              <a:spcAft>
                <a:spcPts val="0"/>
              </a:spcAft>
              <a:buNone/>
            </a:pPr>
            <a:endParaRPr b="1"/>
          </a:p>
          <a:p>
            <a:pPr marL="0" lvl="0" indent="0" algn="l" rtl="0">
              <a:spcBef>
                <a:spcPts val="0"/>
              </a:spcBef>
              <a:spcAft>
                <a:spcPts val="0"/>
              </a:spcAft>
              <a:buNone/>
            </a:pPr>
            <a:endParaRPr b="1"/>
          </a:p>
          <a:p>
            <a:pPr marL="0" lvl="0" indent="0" algn="l" rtl="0">
              <a:spcBef>
                <a:spcPts val="0"/>
              </a:spcBef>
              <a:spcAft>
                <a:spcPts val="0"/>
              </a:spcAft>
              <a:buNone/>
            </a:pPr>
            <a:r>
              <a:rPr lang="pt-BR" b="1">
                <a:highlight>
                  <a:srgbClr val="FFFF00"/>
                </a:highlight>
              </a:rPr>
              <a:t>4) RM 25/07/2018 </a:t>
            </a:r>
            <a:r>
              <a:rPr lang="pt-BR"/>
              <a:t>Comparativo com exame de 27/3/18. </a:t>
            </a:r>
            <a:endParaRPr/>
          </a:p>
          <a:p>
            <a:pPr marL="0" lvl="0" indent="0" algn="l" rtl="0">
              <a:spcBef>
                <a:spcPts val="0"/>
              </a:spcBef>
              <a:spcAft>
                <a:spcPts val="0"/>
              </a:spcAft>
              <a:buNone/>
            </a:pPr>
            <a:r>
              <a:rPr lang="pt-BR"/>
              <a:t> - a lesão tratada do reto apresenta apenas sinal de fibrose, sem sinal de tumoração em atividade.Não mais se observam sinais de áreas de restrição na difusão. </a:t>
            </a:r>
            <a:endParaRPr/>
          </a:p>
          <a:p>
            <a:pPr marL="0" lvl="0" indent="0" algn="l" rtl="0">
              <a:spcBef>
                <a:spcPts val="0"/>
              </a:spcBef>
              <a:spcAft>
                <a:spcPts val="0"/>
              </a:spcAft>
              <a:buNone/>
            </a:pPr>
            <a:r>
              <a:rPr lang="pt-BR"/>
              <a:t> - o sinal de fibrose se estende além da camada muscular própria. </a:t>
            </a:r>
            <a:endParaRPr/>
          </a:p>
          <a:p>
            <a:pPr marL="0" lvl="0" indent="0" algn="l" rtl="0">
              <a:spcBef>
                <a:spcPts val="0"/>
              </a:spcBef>
              <a:spcAft>
                <a:spcPts val="0"/>
              </a:spcAft>
              <a:buNone/>
            </a:pPr>
            <a:r>
              <a:rPr lang="pt-BR"/>
              <a:t> - sem sinais de linfonodomegalias mesoretais ou ilíacas. </a:t>
            </a:r>
            <a:endParaRPr/>
          </a:p>
          <a:p>
            <a:pPr marL="0" lvl="0" indent="0" algn="l" rtl="0">
              <a:spcBef>
                <a:spcPts val="0"/>
              </a:spcBef>
              <a:spcAft>
                <a:spcPts val="0"/>
              </a:spcAft>
              <a:buNone/>
            </a:pPr>
            <a:r>
              <a:rPr lang="pt-BR"/>
              <a:t> - sem sinais de implantes peritoneais</a:t>
            </a:r>
            <a:endParaRPr/>
          </a:p>
          <a:p>
            <a:pPr marL="0" lvl="0" indent="0" algn="l" rtl="0">
              <a:spcBef>
                <a:spcPts val="0"/>
              </a:spcBef>
              <a:spcAft>
                <a:spcPts val="0"/>
              </a:spcAft>
              <a:buNone/>
            </a:pPr>
            <a:r>
              <a:rPr lang="pt-BR"/>
              <a:t> - fáscia mesoretal livre</a:t>
            </a:r>
            <a:endParaRPr/>
          </a:p>
          <a:p>
            <a:pPr marL="0" lvl="0" indent="0" algn="l" rtl="0">
              <a:spcBef>
                <a:spcPts val="0"/>
              </a:spcBef>
              <a:spcAft>
                <a:spcPts val="0"/>
              </a:spcAft>
              <a:buNone/>
            </a:pPr>
            <a:r>
              <a:rPr lang="pt-BR"/>
              <a:t> - sem sinais de invasão de vasos extramurais. </a:t>
            </a:r>
            <a:endParaRPr/>
          </a:p>
          <a:p>
            <a:pPr marL="0" lvl="0" indent="0" algn="l" rtl="0">
              <a:spcBef>
                <a:spcPts val="0"/>
              </a:spcBef>
              <a:spcAft>
                <a:spcPts val="0"/>
              </a:spcAft>
              <a:buNone/>
            </a:pPr>
            <a:r>
              <a:rPr lang="pt-BR" b="1"/>
              <a:t> </a:t>
            </a:r>
            <a:endParaRPr b="1"/>
          </a:p>
          <a:p>
            <a:pPr marL="0" lvl="0" indent="0" algn="l" rtl="0">
              <a:spcBef>
                <a:spcPts val="0"/>
              </a:spcBef>
              <a:spcAft>
                <a:spcPts val="0"/>
              </a:spcAft>
              <a:buNone/>
            </a:pPr>
            <a:r>
              <a:rPr lang="pt-BR" b="1">
                <a:highlight>
                  <a:srgbClr val="FFFF00"/>
                </a:highlight>
              </a:rPr>
              <a:t>5) RM 15/04/2019 </a:t>
            </a:r>
            <a:r>
              <a:rPr lang="pt-BR"/>
              <a:t>Sinais de ressecção local de lesão na parede posterior do reto.</a:t>
            </a:r>
            <a:endParaRPr/>
          </a:p>
          <a:p>
            <a:pPr marL="0" lvl="0" indent="0" algn="l" rtl="0">
              <a:spcBef>
                <a:spcPts val="0"/>
              </a:spcBef>
              <a:spcAft>
                <a:spcPts val="0"/>
              </a:spcAft>
              <a:buClr>
                <a:schemeClr val="dk1"/>
              </a:buClr>
              <a:buSzPts val="1100"/>
              <a:buFont typeface="Arial"/>
              <a:buNone/>
            </a:pPr>
            <a:r>
              <a:rPr lang="pt-BR"/>
              <a:t>Recidiva neoplásica, com lesão semianular com componente luminal e que cresce ao longo da cicatriz na gordura mesorretal.</a:t>
            </a:r>
            <a:endParaRPr/>
          </a:p>
          <a:p>
            <a:pPr marL="0" lvl="0" indent="0" algn="l" rtl="0">
              <a:spcBef>
                <a:spcPts val="0"/>
              </a:spcBef>
              <a:spcAft>
                <a:spcPts val="0"/>
              </a:spcAft>
              <a:buClr>
                <a:schemeClr val="dk1"/>
              </a:buClr>
              <a:buSzPts val="1100"/>
              <a:buFont typeface="Arial"/>
              <a:buNone/>
            </a:pPr>
            <a:r>
              <a:rPr lang="pt-BR"/>
              <a:t>Dista 7,0 cm da borda anal e a margem distal encontra-se 0,7 cm acima do anel anorretal. </a:t>
            </a:r>
            <a:endParaRPr/>
          </a:p>
          <a:p>
            <a:pPr marL="0" lvl="0" indent="0" algn="l" rtl="0">
              <a:spcBef>
                <a:spcPts val="0"/>
              </a:spcBef>
              <a:spcAft>
                <a:spcPts val="0"/>
              </a:spcAft>
              <a:buClr>
                <a:schemeClr val="dk1"/>
              </a:buClr>
              <a:buSzPts val="1100"/>
              <a:buFont typeface="Arial"/>
              <a:buNone/>
            </a:pPr>
            <a:r>
              <a:rPr lang="pt-BR"/>
              <a:t>Estende-se por 2,5 cm e encontra-se abaixo da reflexão peritoneal.</a:t>
            </a:r>
            <a:endParaRPr/>
          </a:p>
          <a:p>
            <a:pPr marL="0" lvl="0" indent="0" algn="l" rtl="0">
              <a:spcBef>
                <a:spcPts val="0"/>
              </a:spcBef>
              <a:spcAft>
                <a:spcPts val="0"/>
              </a:spcAft>
              <a:buClr>
                <a:schemeClr val="dk1"/>
              </a:buClr>
              <a:buSzPts val="1100"/>
              <a:buFont typeface="Arial"/>
              <a:buNone/>
            </a:pPr>
            <a:r>
              <a:rPr lang="pt-BR"/>
              <a:t>A borda infiltrativa do tumor localiza-se às 6 h.</a:t>
            </a:r>
            <a:endParaRPr/>
          </a:p>
          <a:p>
            <a:pPr marL="0" lvl="0" indent="0" algn="l" rtl="0">
              <a:spcBef>
                <a:spcPts val="0"/>
              </a:spcBef>
              <a:spcAft>
                <a:spcPts val="0"/>
              </a:spcAft>
              <a:buClr>
                <a:schemeClr val="dk1"/>
              </a:buClr>
              <a:buSzPts val="1100"/>
              <a:buFont typeface="Arial"/>
              <a:buNone/>
            </a:pPr>
            <a:r>
              <a:rPr lang="pt-BR"/>
              <a:t>A lesão estende-se além da camada muscular própria, destacando-se extensão extramural de 12 mm.</a:t>
            </a:r>
            <a:endParaRPr/>
          </a:p>
          <a:p>
            <a:pPr marL="0" lvl="0" indent="0" algn="l" rtl="0">
              <a:spcBef>
                <a:spcPts val="0"/>
              </a:spcBef>
              <a:spcAft>
                <a:spcPts val="0"/>
              </a:spcAft>
              <a:buClr>
                <a:schemeClr val="dk1"/>
              </a:buClr>
              <a:buSzPts val="1100"/>
              <a:buFont typeface="Arial"/>
              <a:buNone/>
            </a:pPr>
            <a:r>
              <a:rPr lang="pt-BR"/>
              <a:t>Estadio: rmT3c (de 5-15 mm)</a:t>
            </a:r>
            <a:endParaRPr/>
          </a:p>
          <a:p>
            <a:pPr marL="0" lvl="0" indent="0" algn="l" rtl="0">
              <a:spcBef>
                <a:spcPts val="0"/>
              </a:spcBef>
              <a:spcAft>
                <a:spcPts val="0"/>
              </a:spcAft>
              <a:buClr>
                <a:schemeClr val="dk1"/>
              </a:buClr>
              <a:buSzPts val="1100"/>
              <a:buFont typeface="Arial"/>
              <a:buNone/>
            </a:pPr>
            <a:r>
              <a:rPr lang="pt-BR"/>
              <a:t>Não se observam linfonodos com sinais de acometimento neoplásico.</a:t>
            </a:r>
            <a:endParaRPr/>
          </a:p>
          <a:p>
            <a:pPr marL="0" lvl="0" indent="0" algn="l" rtl="0">
              <a:spcBef>
                <a:spcPts val="0"/>
              </a:spcBef>
              <a:spcAft>
                <a:spcPts val="0"/>
              </a:spcAft>
              <a:buClr>
                <a:schemeClr val="dk1"/>
              </a:buClr>
              <a:buSzPts val="1100"/>
              <a:buFont typeface="Arial"/>
              <a:buNone/>
            </a:pPr>
            <a:r>
              <a:rPr lang="pt-BR"/>
              <a:t>Há evidência de invasão venosa extramural de vasos de médio calibre.</a:t>
            </a:r>
            <a:endParaRPr/>
          </a:p>
          <a:p>
            <a:pPr marL="0" lvl="0" indent="0" algn="l" rtl="0">
              <a:spcBef>
                <a:spcPts val="0"/>
              </a:spcBef>
              <a:spcAft>
                <a:spcPts val="0"/>
              </a:spcAft>
              <a:buClr>
                <a:schemeClr val="dk1"/>
              </a:buClr>
              <a:buSzPts val="1100"/>
              <a:buFont typeface="Arial"/>
              <a:buNone/>
            </a:pPr>
            <a:r>
              <a:rPr lang="pt-BR"/>
              <a:t>A menor margem de ressecção circunferencial é por disseminação direta do tumor/ invasão vascular extramural, localizada às 6 h no plano da próstata.</a:t>
            </a:r>
            <a:endParaRPr/>
          </a:p>
          <a:p>
            <a:pPr marL="0" lvl="0" indent="0" algn="l" rtl="0">
              <a:spcBef>
                <a:spcPts val="0"/>
              </a:spcBef>
              <a:spcAft>
                <a:spcPts val="0"/>
              </a:spcAft>
              <a:buClr>
                <a:schemeClr val="dk1"/>
              </a:buClr>
              <a:buSzPts val="1100"/>
              <a:buFont typeface="Arial"/>
              <a:buNone/>
            </a:pPr>
            <a:r>
              <a:rPr lang="pt-BR"/>
              <a:t>A distância mínima à fáscia mesorretal é 0, e a fáscia mesorretal está envolvida.</a:t>
            </a:r>
            <a:endParaRPr/>
          </a:p>
          <a:p>
            <a:pPr marL="0" lvl="0" indent="0" algn="l" rtl="0">
              <a:spcBef>
                <a:spcPts val="0"/>
              </a:spcBef>
              <a:spcAft>
                <a:spcPts val="0"/>
              </a:spcAft>
              <a:buClr>
                <a:schemeClr val="dk1"/>
              </a:buClr>
              <a:buSzPts val="1100"/>
              <a:buFont typeface="Arial"/>
              <a:buNone/>
            </a:pPr>
            <a:r>
              <a:rPr lang="pt-BR"/>
              <a:t>Não há evidência de implantes peritoneais.</a:t>
            </a:r>
            <a:endParaRPr/>
          </a:p>
          <a:p>
            <a:pPr marL="0" lvl="0" indent="0" algn="l" rtl="0">
              <a:spcBef>
                <a:spcPts val="0"/>
              </a:spcBef>
              <a:spcAft>
                <a:spcPts val="0"/>
              </a:spcAft>
              <a:buClr>
                <a:schemeClr val="dk1"/>
              </a:buClr>
              <a:buSzPts val="1100"/>
              <a:buFont typeface="Arial"/>
              <a:buNone/>
            </a:pPr>
            <a:r>
              <a:rPr lang="pt-BR"/>
              <a:t>Não se observam linfonodos laterais pélvicos acometidos.</a:t>
            </a:r>
            <a:endParaRPr/>
          </a:p>
          <a:p>
            <a:pPr marL="0" lvl="0" indent="0" algn="l" rtl="0">
              <a:spcBef>
                <a:spcPts val="0"/>
              </a:spcBef>
              <a:spcAft>
                <a:spcPts val="0"/>
              </a:spcAft>
              <a:buClr>
                <a:schemeClr val="dk1"/>
              </a:buClr>
              <a:buSzPts val="1100"/>
              <a:buFont typeface="Arial"/>
              <a:buNone/>
            </a:pPr>
            <a:r>
              <a:rPr lang="pt-BR"/>
              <a:t>Impressão:</a:t>
            </a:r>
            <a:endParaRPr/>
          </a:p>
          <a:p>
            <a:pPr marL="0" lvl="0" indent="0" algn="l" rtl="0">
              <a:spcBef>
                <a:spcPts val="0"/>
              </a:spcBef>
              <a:spcAft>
                <a:spcPts val="0"/>
              </a:spcAft>
              <a:buClr>
                <a:schemeClr val="dk1"/>
              </a:buClr>
              <a:buSzPts val="1100"/>
              <a:buFont typeface="Arial"/>
              <a:buNone/>
            </a:pPr>
            <a:r>
              <a:rPr lang="pt-BR"/>
              <a:t>Sinais de recidiva neoplásica após ressecção local</a:t>
            </a:r>
            <a:endParaRPr/>
          </a:p>
          <a:p>
            <a:pPr marL="0" lvl="0" indent="0" algn="l" rtl="0">
              <a:spcBef>
                <a:spcPts val="0"/>
              </a:spcBef>
              <a:spcAft>
                <a:spcPts val="0"/>
              </a:spcAft>
              <a:buClr>
                <a:schemeClr val="dk1"/>
              </a:buClr>
              <a:buSzPts val="1100"/>
              <a:buFont typeface="Arial"/>
              <a:buNone/>
            </a:pPr>
            <a:r>
              <a:rPr lang="pt-BR"/>
              <a:t>Estadiamento: rm T3N0</a:t>
            </a:r>
            <a:endParaRPr/>
          </a:p>
          <a:p>
            <a:pPr marL="0" lvl="0" indent="0" algn="l" rtl="0">
              <a:spcBef>
                <a:spcPts val="0"/>
              </a:spcBef>
              <a:spcAft>
                <a:spcPts val="0"/>
              </a:spcAft>
              <a:buClr>
                <a:schemeClr val="dk1"/>
              </a:buClr>
              <a:buSzPts val="1100"/>
              <a:buFont typeface="Arial"/>
              <a:buNone/>
            </a:pPr>
            <a:r>
              <a:rPr lang="pt-BR"/>
              <a:t>Fáscia mesorretal comprometida</a:t>
            </a:r>
            <a:endParaRPr/>
          </a:p>
          <a:p>
            <a:pPr marL="0" lvl="0" indent="0" algn="l" rtl="0">
              <a:spcBef>
                <a:spcPts val="0"/>
              </a:spcBef>
              <a:spcAft>
                <a:spcPts val="0"/>
              </a:spcAft>
              <a:buClr>
                <a:schemeClr val="dk1"/>
              </a:buClr>
              <a:buSzPts val="1100"/>
              <a:buFont typeface="Arial"/>
              <a:buNone/>
            </a:pPr>
            <a:r>
              <a:rPr lang="pt-BR"/>
              <a:t>Invasão vascular extramural positiva</a:t>
            </a:r>
            <a:endParaRPr/>
          </a:p>
          <a:p>
            <a:pPr marL="0" lvl="0" indent="0" algn="l" rtl="0">
              <a:spcBef>
                <a:spcPts val="0"/>
              </a:spcBef>
              <a:spcAft>
                <a:spcPts val="0"/>
              </a:spcAft>
              <a:buNone/>
            </a:pPr>
            <a:endParaRPr b="1"/>
          </a:p>
          <a:p>
            <a:pPr marL="0" lvl="0" indent="0" algn="l" rtl="0">
              <a:spcBef>
                <a:spcPts val="0"/>
              </a:spcBef>
              <a:spcAft>
                <a:spcPts val="0"/>
              </a:spcAft>
              <a:buClr>
                <a:schemeClr val="dk1"/>
              </a:buClr>
              <a:buSzPts val="1100"/>
              <a:buFont typeface="Arial"/>
              <a:buNone/>
            </a:pPr>
            <a:endParaRPr b="1">
              <a:highlight>
                <a:schemeClr val="accent4"/>
              </a:highlight>
            </a:endParaRPr>
          </a:p>
          <a:p>
            <a:pPr marL="0" lvl="0" indent="0" algn="l" rtl="0">
              <a:spcBef>
                <a:spcPts val="0"/>
              </a:spcBef>
              <a:spcAft>
                <a:spcPts val="0"/>
              </a:spcAft>
              <a:buNone/>
            </a:pPr>
            <a:r>
              <a:rPr lang="pt-BR" b="1">
                <a:highlight>
                  <a:schemeClr val="accent4"/>
                </a:highlight>
              </a:rPr>
              <a:t>6) RM 19/09/2019 </a:t>
            </a:r>
            <a:r>
              <a:rPr lang="pt-BR"/>
              <a:t>Controle evolutivo, comparado ao estudo de 15/04/2019.</a:t>
            </a:r>
            <a:endParaRPr/>
          </a:p>
          <a:p>
            <a:pPr marL="0" lvl="0" indent="0" algn="l" rtl="0">
              <a:spcBef>
                <a:spcPts val="0"/>
              </a:spcBef>
              <a:spcAft>
                <a:spcPts val="0"/>
              </a:spcAft>
              <a:buClr>
                <a:schemeClr val="dk1"/>
              </a:buClr>
              <a:buSzPts val="1100"/>
              <a:buFont typeface="Arial"/>
              <a:buNone/>
            </a:pPr>
            <a:r>
              <a:rPr lang="pt-BR"/>
              <a:t>Sinais de ressecção local de lesão na parede posterior do reto.</a:t>
            </a:r>
            <a:endParaRPr/>
          </a:p>
          <a:p>
            <a:pPr marL="0" lvl="0" indent="0" algn="l" rtl="0">
              <a:spcBef>
                <a:spcPts val="0"/>
              </a:spcBef>
              <a:spcAft>
                <a:spcPts val="0"/>
              </a:spcAft>
              <a:buClr>
                <a:schemeClr val="dk1"/>
              </a:buClr>
              <a:buSzPts val="1100"/>
              <a:buFont typeface="Arial"/>
              <a:buNone/>
            </a:pPr>
            <a:r>
              <a:rPr lang="pt-BR"/>
              <a:t>Recidiva neoplásica, com lesão semianular com componente luminal e que cresce ao longo da cicatriz na gordura mesorretal, maior que no estudo prévio.</a:t>
            </a:r>
            <a:endParaRPr/>
          </a:p>
          <a:p>
            <a:pPr marL="0" lvl="0" indent="0" algn="l" rtl="0">
              <a:spcBef>
                <a:spcPts val="0"/>
              </a:spcBef>
              <a:spcAft>
                <a:spcPts val="0"/>
              </a:spcAft>
              <a:buClr>
                <a:schemeClr val="dk1"/>
              </a:buClr>
              <a:buSzPts val="1100"/>
              <a:buFont typeface="Arial"/>
              <a:buNone/>
            </a:pPr>
            <a:r>
              <a:rPr lang="pt-BR"/>
              <a:t>Dista 6,5 cm da borda anal e a margem distal encontra-se no plano do anel anorretal. </a:t>
            </a:r>
            <a:endParaRPr/>
          </a:p>
          <a:p>
            <a:pPr marL="0" lvl="0" indent="0" algn="l" rtl="0">
              <a:spcBef>
                <a:spcPts val="0"/>
              </a:spcBef>
              <a:spcAft>
                <a:spcPts val="0"/>
              </a:spcAft>
              <a:buClr>
                <a:schemeClr val="dk1"/>
              </a:buClr>
              <a:buSzPts val="1100"/>
              <a:buFont typeface="Arial"/>
              <a:buNone/>
            </a:pPr>
            <a:r>
              <a:rPr lang="pt-BR"/>
              <a:t>Estende-se por 3,8 cm e encontra-se abaixo da reflexão peritoneal.</a:t>
            </a:r>
            <a:endParaRPr/>
          </a:p>
          <a:p>
            <a:pPr marL="0" lvl="0" indent="0" algn="l" rtl="0">
              <a:spcBef>
                <a:spcPts val="0"/>
              </a:spcBef>
              <a:spcAft>
                <a:spcPts val="0"/>
              </a:spcAft>
              <a:buClr>
                <a:schemeClr val="dk1"/>
              </a:buClr>
              <a:buSzPts val="1100"/>
              <a:buFont typeface="Arial"/>
              <a:buNone/>
            </a:pPr>
            <a:r>
              <a:rPr lang="pt-BR"/>
              <a:t>A borda infiltrativa do tumor localiza-se às 6 h.</a:t>
            </a:r>
            <a:endParaRPr/>
          </a:p>
          <a:p>
            <a:pPr marL="0" lvl="0" indent="0" algn="l" rtl="0">
              <a:spcBef>
                <a:spcPts val="0"/>
              </a:spcBef>
              <a:spcAft>
                <a:spcPts val="0"/>
              </a:spcAft>
              <a:buClr>
                <a:schemeClr val="dk1"/>
              </a:buClr>
              <a:buSzPts val="1100"/>
              <a:buFont typeface="Arial"/>
              <a:buNone/>
            </a:pPr>
            <a:r>
              <a:rPr lang="pt-BR"/>
              <a:t>A lesão estende-se além da camada muscular própria, destacando-se extensão extramural de 17 mm.</a:t>
            </a:r>
            <a:endParaRPr/>
          </a:p>
          <a:p>
            <a:pPr marL="0" lvl="0" indent="0" algn="l" rtl="0">
              <a:spcBef>
                <a:spcPts val="0"/>
              </a:spcBef>
              <a:spcAft>
                <a:spcPts val="0"/>
              </a:spcAft>
              <a:buClr>
                <a:schemeClr val="dk1"/>
              </a:buClr>
              <a:buSzPts val="1100"/>
              <a:buFont typeface="Arial"/>
              <a:buNone/>
            </a:pPr>
            <a:r>
              <a:rPr lang="pt-BR"/>
              <a:t>Estadio: rmT3d</a:t>
            </a:r>
            <a:endParaRPr/>
          </a:p>
          <a:p>
            <a:pPr marL="0" lvl="0" indent="0" algn="l" rtl="0">
              <a:spcBef>
                <a:spcPts val="0"/>
              </a:spcBef>
              <a:spcAft>
                <a:spcPts val="0"/>
              </a:spcAft>
              <a:buClr>
                <a:schemeClr val="dk1"/>
              </a:buClr>
              <a:buSzPts val="1100"/>
              <a:buFont typeface="Arial"/>
              <a:buNone/>
            </a:pPr>
            <a:r>
              <a:rPr lang="pt-BR"/>
              <a:t>Não se observam linfonodos com sinais de acometimento neoplásico.</a:t>
            </a:r>
            <a:endParaRPr/>
          </a:p>
          <a:p>
            <a:pPr marL="0" lvl="0" indent="0" algn="l" rtl="0">
              <a:spcBef>
                <a:spcPts val="0"/>
              </a:spcBef>
              <a:spcAft>
                <a:spcPts val="0"/>
              </a:spcAft>
              <a:buClr>
                <a:schemeClr val="dk1"/>
              </a:buClr>
              <a:buSzPts val="1100"/>
              <a:buFont typeface="Arial"/>
              <a:buNone/>
            </a:pPr>
            <a:r>
              <a:rPr lang="pt-BR"/>
              <a:t>Há evidência de invasão venosa extramural de vasos de médio calibre.</a:t>
            </a:r>
            <a:endParaRPr/>
          </a:p>
          <a:p>
            <a:pPr marL="0" lvl="0" indent="0" algn="l" rtl="0">
              <a:spcBef>
                <a:spcPts val="0"/>
              </a:spcBef>
              <a:spcAft>
                <a:spcPts val="0"/>
              </a:spcAft>
              <a:buClr>
                <a:schemeClr val="dk1"/>
              </a:buClr>
              <a:buSzPts val="1100"/>
              <a:buFont typeface="Arial"/>
              <a:buNone/>
            </a:pPr>
            <a:r>
              <a:rPr lang="pt-BR"/>
              <a:t>A menor margem de ressecção circunferencial é por disseminação direta do tumor/ invasão vascular extramural, localizada às 6 h no plano da próstata.</a:t>
            </a:r>
            <a:endParaRPr/>
          </a:p>
          <a:p>
            <a:pPr marL="0" lvl="0" indent="0" algn="l" rtl="0">
              <a:spcBef>
                <a:spcPts val="0"/>
              </a:spcBef>
              <a:spcAft>
                <a:spcPts val="0"/>
              </a:spcAft>
              <a:buClr>
                <a:schemeClr val="dk1"/>
              </a:buClr>
              <a:buSzPts val="1100"/>
              <a:buFont typeface="Arial"/>
              <a:buNone/>
            </a:pPr>
            <a:r>
              <a:rPr lang="pt-BR"/>
              <a:t>A distância mínima à fáscia mesorretal é 0, e a fáscia mesorretal está envolvida.</a:t>
            </a:r>
            <a:endParaRPr/>
          </a:p>
          <a:p>
            <a:pPr marL="0" lvl="0" indent="0" algn="l" rtl="0">
              <a:spcBef>
                <a:spcPts val="0"/>
              </a:spcBef>
              <a:spcAft>
                <a:spcPts val="0"/>
              </a:spcAft>
              <a:buClr>
                <a:schemeClr val="dk1"/>
              </a:buClr>
              <a:buSzPts val="1100"/>
              <a:buFont typeface="Arial"/>
              <a:buNone/>
            </a:pPr>
            <a:r>
              <a:rPr lang="pt-BR"/>
              <a:t>Não há evidência de implantes peritoneais.</a:t>
            </a:r>
            <a:endParaRPr/>
          </a:p>
          <a:p>
            <a:pPr marL="0" lvl="0" indent="0" algn="l" rtl="0">
              <a:spcBef>
                <a:spcPts val="0"/>
              </a:spcBef>
              <a:spcAft>
                <a:spcPts val="0"/>
              </a:spcAft>
              <a:buClr>
                <a:schemeClr val="dk1"/>
              </a:buClr>
              <a:buSzPts val="1100"/>
              <a:buFont typeface="Arial"/>
              <a:buNone/>
            </a:pPr>
            <a:r>
              <a:rPr lang="pt-BR"/>
              <a:t>Não se observam linfonodos laterais pélvicos acometidos.</a:t>
            </a:r>
            <a:endParaRPr/>
          </a:p>
          <a:p>
            <a:pPr marL="0" lvl="0" indent="0" algn="l" rtl="0">
              <a:spcBef>
                <a:spcPts val="0"/>
              </a:spcBef>
              <a:spcAft>
                <a:spcPts val="0"/>
              </a:spcAft>
              <a:buClr>
                <a:schemeClr val="dk1"/>
              </a:buClr>
              <a:buSzPts val="1100"/>
              <a:buFont typeface="Arial"/>
              <a:buNone/>
            </a:pPr>
            <a:r>
              <a:rPr lang="pt-BR"/>
              <a:t>Impressão:</a:t>
            </a:r>
            <a:endParaRPr/>
          </a:p>
          <a:p>
            <a:pPr marL="0" lvl="0" indent="0" algn="l" rtl="0">
              <a:spcBef>
                <a:spcPts val="0"/>
              </a:spcBef>
              <a:spcAft>
                <a:spcPts val="0"/>
              </a:spcAft>
              <a:buClr>
                <a:schemeClr val="dk1"/>
              </a:buClr>
              <a:buSzPts val="1100"/>
              <a:buFont typeface="Arial"/>
              <a:buNone/>
            </a:pPr>
            <a:r>
              <a:rPr lang="pt-BR"/>
              <a:t>Sinais de recidiva neoplásica após ressecção local</a:t>
            </a:r>
            <a:endParaRPr/>
          </a:p>
          <a:p>
            <a:pPr marL="0" lvl="0" indent="0" algn="l" rtl="0">
              <a:spcBef>
                <a:spcPts val="0"/>
              </a:spcBef>
              <a:spcAft>
                <a:spcPts val="0"/>
              </a:spcAft>
              <a:buClr>
                <a:schemeClr val="dk1"/>
              </a:buClr>
              <a:buSzPts val="1100"/>
              <a:buFont typeface="Arial"/>
              <a:buNone/>
            </a:pPr>
            <a:r>
              <a:rPr lang="pt-BR"/>
              <a:t>Estadiamento: rm T3N0</a:t>
            </a:r>
            <a:endParaRPr/>
          </a:p>
          <a:p>
            <a:pPr marL="0" lvl="0" indent="0" algn="l" rtl="0">
              <a:spcBef>
                <a:spcPts val="0"/>
              </a:spcBef>
              <a:spcAft>
                <a:spcPts val="0"/>
              </a:spcAft>
              <a:buClr>
                <a:schemeClr val="dk1"/>
              </a:buClr>
              <a:buSzPts val="1100"/>
              <a:buFont typeface="Arial"/>
              <a:buNone/>
            </a:pPr>
            <a:r>
              <a:rPr lang="pt-BR"/>
              <a:t>Fáscia mesorretal comprometida</a:t>
            </a:r>
            <a:endParaRPr/>
          </a:p>
          <a:p>
            <a:pPr marL="0" lvl="0" indent="0" algn="l" rtl="0">
              <a:spcBef>
                <a:spcPts val="0"/>
              </a:spcBef>
              <a:spcAft>
                <a:spcPts val="0"/>
              </a:spcAft>
              <a:buClr>
                <a:schemeClr val="dk1"/>
              </a:buClr>
              <a:buSzPts val="1100"/>
              <a:buFont typeface="Arial"/>
              <a:buNone/>
            </a:pPr>
            <a:r>
              <a:rPr lang="pt-BR"/>
              <a:t>Invasão vascular extramural positiva</a:t>
            </a:r>
            <a:endParaRPr/>
          </a:p>
          <a:p>
            <a:pPr marL="0" lvl="0" indent="0" algn="l" rtl="0">
              <a:spcBef>
                <a:spcPts val="0"/>
              </a:spcBef>
              <a:spcAft>
                <a:spcPts val="0"/>
              </a:spcAft>
              <a:buClr>
                <a:schemeClr val="dk1"/>
              </a:buClr>
              <a:buSzPts val="1100"/>
              <a:buFont typeface="Arial"/>
              <a:buNone/>
            </a:pPr>
            <a:r>
              <a:rPr lang="pt-BR"/>
              <a:t>Em relação ao estudo de 15/04/2019, observa-se aumento das dimensões da lesão retal.</a:t>
            </a:r>
            <a:endParaRPr/>
          </a:p>
          <a:p>
            <a:pPr marL="0" lvl="0" indent="0" algn="l" rtl="0">
              <a:spcBef>
                <a:spcPts val="0"/>
              </a:spcBef>
              <a:spcAft>
                <a:spcPts val="0"/>
              </a:spcAft>
              <a:buNone/>
            </a:pPr>
            <a:endParaRPr b="1"/>
          </a:p>
          <a:p>
            <a:pPr marL="0" lvl="0" indent="0" algn="l" rtl="0">
              <a:spcBef>
                <a:spcPts val="0"/>
              </a:spcBef>
              <a:spcAft>
                <a:spcPts val="0"/>
              </a:spcAft>
              <a:buClr>
                <a:schemeClr val="dk1"/>
              </a:buClr>
              <a:buSzPts val="1100"/>
              <a:buFont typeface="Arial"/>
              <a:buNone/>
            </a:pPr>
            <a:endParaRPr b="1"/>
          </a:p>
          <a:p>
            <a:pPr marL="0" lvl="0" indent="0" algn="l" rtl="0">
              <a:spcBef>
                <a:spcPts val="0"/>
              </a:spcBef>
              <a:spcAft>
                <a:spcPts val="0"/>
              </a:spcAft>
              <a:buNone/>
            </a:pPr>
            <a:r>
              <a:rPr lang="pt-BR" b="1">
                <a:solidFill>
                  <a:schemeClr val="dk1"/>
                </a:solidFill>
                <a:highlight>
                  <a:schemeClr val="accent3"/>
                </a:highlight>
              </a:rPr>
              <a:t>7)RM  20/12/2019 </a:t>
            </a:r>
            <a:r>
              <a:rPr lang="pt-BR">
                <a:solidFill>
                  <a:schemeClr val="dk1"/>
                </a:solidFill>
                <a:highlight>
                  <a:schemeClr val="accent3"/>
                </a:highlight>
              </a:rPr>
              <a:t>S</a:t>
            </a:r>
            <a:r>
              <a:rPr lang="pt-BR">
                <a:solidFill>
                  <a:schemeClr val="dk1"/>
                </a:solidFill>
                <a:highlight>
                  <a:srgbClr val="FFFF00"/>
                </a:highlight>
              </a:rPr>
              <a:t>in</a:t>
            </a:r>
            <a:r>
              <a:rPr lang="pt-BR"/>
              <a:t>ais de ressecção local de lesão na parede posterior do reto. PÓS QXT 01/11/2019 </a:t>
            </a:r>
            <a:r>
              <a:rPr lang="pt-BR">
                <a:solidFill>
                  <a:srgbClr val="212121"/>
                </a:solidFill>
                <a:highlight>
                  <a:srgbClr val="FFFF00"/>
                </a:highlight>
              </a:rPr>
              <a:t>7 SEMANAS !!!</a:t>
            </a:r>
            <a:endParaRPr>
              <a:solidFill>
                <a:srgbClr val="212121"/>
              </a:solidFill>
              <a:highlight>
                <a:srgbClr val="FFFF00"/>
              </a:highlight>
            </a:endParaRPr>
          </a:p>
          <a:p>
            <a:pPr marL="0" lvl="0" indent="0" algn="l" rtl="0">
              <a:spcBef>
                <a:spcPts val="0"/>
              </a:spcBef>
              <a:spcAft>
                <a:spcPts val="0"/>
              </a:spcAft>
              <a:buClr>
                <a:schemeClr val="dk1"/>
              </a:buClr>
              <a:buSzPts val="1100"/>
              <a:buFont typeface="Arial"/>
              <a:buNone/>
            </a:pPr>
            <a:r>
              <a:rPr lang="pt-BR"/>
              <a:t>A lesão tratada luminal mostra predomínio de sinal de fibrose. (TRG2)</a:t>
            </a:r>
            <a:endParaRPr/>
          </a:p>
          <a:p>
            <a:pPr marL="0" lvl="0" indent="0" algn="l" rtl="0">
              <a:spcBef>
                <a:spcPts val="0"/>
              </a:spcBef>
              <a:spcAft>
                <a:spcPts val="0"/>
              </a:spcAft>
              <a:buClr>
                <a:schemeClr val="dk1"/>
              </a:buClr>
              <a:buSzPts val="1100"/>
              <a:buFont typeface="Arial"/>
              <a:buNone/>
            </a:pPr>
            <a:r>
              <a:rPr lang="pt-BR"/>
              <a:t>Observa-se posteriormente ao longo da cicatriz na gordura mesorretal (6 horas), algumas estrias que atingem a fáscia mesorretal, que podem corresponder a lesão residual, não descartando-se totalmente a possibilidade de alterações actínicas.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Dista 7,0 cm da borda anal e a margem distal encontra-se 3,5 cm acima do anel anorretal. </a:t>
            </a:r>
            <a:endParaRPr/>
          </a:p>
          <a:p>
            <a:pPr marL="0" lvl="0" indent="0" algn="l" rtl="0">
              <a:spcBef>
                <a:spcPts val="0"/>
              </a:spcBef>
              <a:spcAft>
                <a:spcPts val="0"/>
              </a:spcAft>
              <a:buClr>
                <a:schemeClr val="dk1"/>
              </a:buClr>
              <a:buSzPts val="1100"/>
              <a:buFont typeface="Arial"/>
              <a:buNone/>
            </a:pPr>
            <a:r>
              <a:rPr lang="pt-BR"/>
              <a:t>Estende-se por 1,1 cm e encontra-se abaixo da reflexão peritoneal.</a:t>
            </a:r>
            <a:endParaRPr/>
          </a:p>
          <a:p>
            <a:pPr marL="0" lvl="0" indent="0" algn="l" rtl="0">
              <a:spcBef>
                <a:spcPts val="0"/>
              </a:spcBef>
              <a:spcAft>
                <a:spcPts val="0"/>
              </a:spcAft>
              <a:buClr>
                <a:schemeClr val="dk1"/>
              </a:buClr>
              <a:buSzPts val="1100"/>
              <a:buFont typeface="Arial"/>
              <a:buNone/>
            </a:pPr>
            <a:r>
              <a:rPr lang="pt-BR"/>
              <a:t>Há extensão extramural de 16 mm ao longo da cicatriz posterior.</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Estadio: yrm T3d</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Não se observam linfonodos com sinais de acometimento neoplásico.</a:t>
            </a:r>
            <a:endParaRPr/>
          </a:p>
          <a:p>
            <a:pPr marL="0" lvl="0" indent="0" algn="l" rtl="0">
              <a:spcBef>
                <a:spcPts val="0"/>
              </a:spcBef>
              <a:spcAft>
                <a:spcPts val="0"/>
              </a:spcAft>
              <a:buClr>
                <a:schemeClr val="dk1"/>
              </a:buClr>
              <a:buSzPts val="1100"/>
              <a:buFont typeface="Arial"/>
              <a:buNone/>
            </a:pPr>
            <a:r>
              <a:rPr lang="pt-BR"/>
              <a:t>Não há evidência de invasão venosa extramural.</a:t>
            </a:r>
            <a:endParaRPr/>
          </a:p>
          <a:p>
            <a:pPr marL="0" lvl="0" indent="0" algn="l" rtl="0">
              <a:spcBef>
                <a:spcPts val="0"/>
              </a:spcBef>
              <a:spcAft>
                <a:spcPts val="0"/>
              </a:spcAft>
              <a:buClr>
                <a:schemeClr val="dk1"/>
              </a:buClr>
              <a:buSzPts val="1100"/>
              <a:buFont typeface="Arial"/>
              <a:buNone/>
            </a:pPr>
            <a:r>
              <a:rPr lang="pt-BR"/>
              <a:t>A menor margem de ressecção circunferencial é por disseminação direta do tumor, localizada às 6h</a:t>
            </a:r>
            <a:endParaRPr/>
          </a:p>
          <a:p>
            <a:pPr marL="0" lvl="0" indent="0" algn="l" rtl="0">
              <a:spcBef>
                <a:spcPts val="0"/>
              </a:spcBef>
              <a:spcAft>
                <a:spcPts val="0"/>
              </a:spcAft>
              <a:buClr>
                <a:schemeClr val="dk1"/>
              </a:buClr>
              <a:buSzPts val="1100"/>
              <a:buFont typeface="Arial"/>
              <a:buNone/>
            </a:pPr>
            <a:r>
              <a:rPr lang="pt-BR"/>
              <a:t>A distância mínima à fáscia mesorretal é 0, e a fáscia mesorretal está envolvida.</a:t>
            </a:r>
            <a:endParaRPr/>
          </a:p>
          <a:p>
            <a:pPr marL="0" lvl="0" indent="0" algn="l" rtl="0">
              <a:spcBef>
                <a:spcPts val="0"/>
              </a:spcBef>
              <a:spcAft>
                <a:spcPts val="0"/>
              </a:spcAft>
              <a:buClr>
                <a:schemeClr val="dk1"/>
              </a:buClr>
              <a:buSzPts val="1100"/>
              <a:buFont typeface="Arial"/>
              <a:buNone/>
            </a:pPr>
            <a:r>
              <a:rPr lang="pt-BR"/>
              <a:t>Não há evidência de implantes peritoneais.</a:t>
            </a:r>
            <a:endParaRPr/>
          </a:p>
          <a:p>
            <a:pPr marL="0" lvl="0" indent="0" algn="l" rtl="0">
              <a:spcBef>
                <a:spcPts val="0"/>
              </a:spcBef>
              <a:spcAft>
                <a:spcPts val="0"/>
              </a:spcAft>
              <a:buClr>
                <a:schemeClr val="dk1"/>
              </a:buClr>
              <a:buSzPts val="1100"/>
              <a:buFont typeface="Arial"/>
              <a:buNone/>
            </a:pPr>
            <a:r>
              <a:rPr lang="pt-BR"/>
              <a:t>Não se observam linfonodos laterais pélvicos acometidos.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Impressão:</a:t>
            </a:r>
            <a:endParaRPr/>
          </a:p>
          <a:p>
            <a:pPr marL="0" lvl="0" indent="0" algn="l" rtl="0">
              <a:spcBef>
                <a:spcPts val="0"/>
              </a:spcBef>
              <a:spcAft>
                <a:spcPts val="0"/>
              </a:spcAft>
              <a:buClr>
                <a:schemeClr val="dk1"/>
              </a:buClr>
              <a:buSzPts val="1100"/>
              <a:buFont typeface="Arial"/>
              <a:buNone/>
            </a:pPr>
            <a:r>
              <a:rPr lang="pt-BR"/>
              <a:t>TRG 2</a:t>
            </a:r>
            <a:endParaRPr/>
          </a:p>
          <a:p>
            <a:pPr marL="0" lvl="0" indent="0" algn="l" rtl="0">
              <a:spcBef>
                <a:spcPts val="0"/>
              </a:spcBef>
              <a:spcAft>
                <a:spcPts val="0"/>
              </a:spcAft>
              <a:buClr>
                <a:schemeClr val="dk1"/>
              </a:buClr>
              <a:buSzPts val="1100"/>
              <a:buFont typeface="Arial"/>
              <a:buNone/>
            </a:pPr>
            <a:r>
              <a:rPr lang="pt-BR"/>
              <a:t>Estadiamento: yrm T3dN0</a:t>
            </a:r>
            <a:endParaRPr/>
          </a:p>
          <a:p>
            <a:pPr marL="0" lvl="0" indent="0" algn="l" rtl="0">
              <a:spcBef>
                <a:spcPts val="0"/>
              </a:spcBef>
              <a:spcAft>
                <a:spcPts val="0"/>
              </a:spcAft>
              <a:buClr>
                <a:schemeClr val="dk1"/>
              </a:buClr>
              <a:buSzPts val="1100"/>
              <a:buFont typeface="Arial"/>
              <a:buNone/>
            </a:pPr>
            <a:r>
              <a:rPr lang="pt-BR"/>
              <a:t>Fáscia mesorretal comprometida</a:t>
            </a:r>
            <a:endParaRPr/>
          </a:p>
          <a:p>
            <a:pPr marL="0" lvl="0" indent="0" algn="l" rtl="0">
              <a:spcBef>
                <a:spcPts val="0"/>
              </a:spcBef>
              <a:spcAft>
                <a:spcPts val="0"/>
              </a:spcAft>
              <a:buClr>
                <a:schemeClr val="dk1"/>
              </a:buClr>
              <a:buSzPts val="1100"/>
              <a:buFont typeface="Arial"/>
              <a:buNone/>
            </a:pPr>
            <a:r>
              <a:rPr lang="pt-BR"/>
              <a:t>Invasão vascular extramural negativa</a:t>
            </a:r>
            <a:endParaRPr/>
          </a:p>
          <a:p>
            <a:pPr marL="0" lvl="0" indent="0" algn="l" rtl="0">
              <a:spcBef>
                <a:spcPts val="0"/>
              </a:spcBef>
              <a:spcAft>
                <a:spcPts val="0"/>
              </a:spcAft>
              <a:buNone/>
            </a:pPr>
            <a:endParaRPr b="1"/>
          </a:p>
          <a:p>
            <a:pPr marL="0" lvl="0" indent="0" algn="l" rtl="0">
              <a:spcBef>
                <a:spcPts val="0"/>
              </a:spcBef>
              <a:spcAft>
                <a:spcPts val="0"/>
              </a:spcAft>
              <a:buClr>
                <a:schemeClr val="dk1"/>
              </a:buClr>
              <a:buSzPts val="1100"/>
              <a:buFont typeface="Arial"/>
              <a:buNone/>
            </a:pPr>
            <a:endParaRPr b="1"/>
          </a:p>
          <a:p>
            <a:pPr marL="0" lvl="0" indent="0" algn="l" rtl="0">
              <a:spcBef>
                <a:spcPts val="0"/>
              </a:spcBef>
              <a:spcAft>
                <a:spcPts val="0"/>
              </a:spcAft>
              <a:buNone/>
            </a:pPr>
            <a:r>
              <a:rPr lang="pt-BR" b="1">
                <a:highlight>
                  <a:schemeClr val="accent4"/>
                </a:highlight>
              </a:rPr>
              <a:t>8) RM 06/01/2020 </a:t>
            </a:r>
            <a:r>
              <a:rPr lang="pt-BR"/>
              <a:t>Sinais de ressecção local de lesão na parede posterior do reto.</a:t>
            </a:r>
            <a:endParaRPr/>
          </a:p>
          <a:p>
            <a:pPr marL="0" lvl="0" indent="0" algn="l" rtl="0">
              <a:spcBef>
                <a:spcPts val="0"/>
              </a:spcBef>
              <a:spcAft>
                <a:spcPts val="0"/>
              </a:spcAft>
              <a:buClr>
                <a:schemeClr val="dk1"/>
              </a:buClr>
              <a:buSzPts val="1100"/>
              <a:buFont typeface="Arial"/>
              <a:buNone/>
            </a:pPr>
            <a:r>
              <a:rPr lang="pt-BR"/>
              <a:t>A lesão tratada luminal mostra predomínio de sinal de fibrose. (TRG2)</a:t>
            </a:r>
            <a:endParaRPr/>
          </a:p>
          <a:p>
            <a:pPr marL="0" lvl="0" indent="0" algn="l" rtl="0">
              <a:spcBef>
                <a:spcPts val="0"/>
              </a:spcBef>
              <a:spcAft>
                <a:spcPts val="0"/>
              </a:spcAft>
              <a:buClr>
                <a:schemeClr val="dk1"/>
              </a:buClr>
              <a:buSzPts val="1100"/>
              <a:buFont typeface="Arial"/>
              <a:buNone/>
            </a:pPr>
            <a:r>
              <a:rPr lang="pt-BR"/>
              <a:t>Observa-se posteriormente ao longo da cicatriz na gordura mesorretal (6 horas), algumas estrias que atingem a fáscia mesorretal, que podem corresponder a lesão residual, não descartando-se totalmente a possibilidade de alterações actínicas.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Dista 7,0 cm da borda anal a margem distal encontra-se 3,5 cm acima do anel anorretal. </a:t>
            </a:r>
            <a:endParaRPr/>
          </a:p>
          <a:p>
            <a:pPr marL="0" lvl="0" indent="0" algn="l" rtl="0">
              <a:spcBef>
                <a:spcPts val="0"/>
              </a:spcBef>
              <a:spcAft>
                <a:spcPts val="0"/>
              </a:spcAft>
              <a:buClr>
                <a:schemeClr val="dk1"/>
              </a:buClr>
              <a:buSzPts val="1100"/>
              <a:buFont typeface="Arial"/>
              <a:buNone/>
            </a:pPr>
            <a:r>
              <a:rPr lang="pt-BR"/>
              <a:t>Estende-se por 1,1 cm e encontra-se abaixo da reflexão peritoneal.</a:t>
            </a:r>
            <a:endParaRPr/>
          </a:p>
          <a:p>
            <a:pPr marL="0" lvl="0" indent="0" algn="l" rtl="0">
              <a:spcBef>
                <a:spcPts val="0"/>
              </a:spcBef>
              <a:spcAft>
                <a:spcPts val="0"/>
              </a:spcAft>
              <a:buClr>
                <a:schemeClr val="dk1"/>
              </a:buClr>
              <a:buSzPts val="1100"/>
              <a:buFont typeface="Arial"/>
              <a:buNone/>
            </a:pPr>
            <a:r>
              <a:rPr lang="pt-BR"/>
              <a:t>Há extensão extramural de 16 mm ao longo da cicatriz posterior.</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Estadio: yrm T3d</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pt-BR"/>
              <a:t>Não se observam linfonodos com sinais de acometimento neoplásico.</a:t>
            </a:r>
            <a:endParaRPr/>
          </a:p>
          <a:p>
            <a:pPr marL="0" lvl="0" indent="0" algn="l" rtl="0">
              <a:spcBef>
                <a:spcPts val="0"/>
              </a:spcBef>
              <a:spcAft>
                <a:spcPts val="0"/>
              </a:spcAft>
              <a:buClr>
                <a:schemeClr val="dk1"/>
              </a:buClr>
              <a:buSzPts val="1100"/>
              <a:buFont typeface="Arial"/>
              <a:buNone/>
            </a:pPr>
            <a:r>
              <a:rPr lang="pt-BR"/>
              <a:t>Não há evidência de invasão venosa extramural.</a:t>
            </a:r>
            <a:endParaRPr/>
          </a:p>
          <a:p>
            <a:pPr marL="0" lvl="0" indent="0" algn="l" rtl="0">
              <a:spcBef>
                <a:spcPts val="0"/>
              </a:spcBef>
              <a:spcAft>
                <a:spcPts val="0"/>
              </a:spcAft>
              <a:buClr>
                <a:schemeClr val="dk1"/>
              </a:buClr>
              <a:buSzPts val="1100"/>
              <a:buFont typeface="Arial"/>
              <a:buNone/>
            </a:pPr>
            <a:r>
              <a:rPr lang="pt-BR"/>
              <a:t>A menor margem de ressecção circunferencial é por disseminação direta do tumor, localizada às 6 h.</a:t>
            </a:r>
            <a:endParaRPr/>
          </a:p>
          <a:p>
            <a:pPr marL="0" lvl="0" indent="0" algn="l" rtl="0">
              <a:spcBef>
                <a:spcPts val="0"/>
              </a:spcBef>
              <a:spcAft>
                <a:spcPts val="0"/>
              </a:spcAft>
              <a:buClr>
                <a:schemeClr val="dk1"/>
              </a:buClr>
              <a:buSzPts val="1100"/>
              <a:buFont typeface="Arial"/>
              <a:buNone/>
            </a:pPr>
            <a:r>
              <a:rPr lang="pt-BR"/>
              <a:t>A distância mínima à fáscia mesorretal é 0, e a fáscia mesorretal está envolvida.</a:t>
            </a:r>
            <a:endParaRPr/>
          </a:p>
          <a:p>
            <a:pPr marL="0" lvl="0" indent="0" algn="l" rtl="0">
              <a:spcBef>
                <a:spcPts val="0"/>
              </a:spcBef>
              <a:spcAft>
                <a:spcPts val="0"/>
              </a:spcAft>
              <a:buClr>
                <a:schemeClr val="dk1"/>
              </a:buClr>
              <a:buSzPts val="1100"/>
              <a:buFont typeface="Arial"/>
              <a:buNone/>
            </a:pPr>
            <a:r>
              <a:rPr lang="pt-BR"/>
              <a:t>Não há evidência de implantes peritoneais.</a:t>
            </a:r>
            <a:endParaRPr/>
          </a:p>
          <a:p>
            <a:pPr marL="0" lvl="0" indent="0" algn="l" rtl="0">
              <a:spcBef>
                <a:spcPts val="0"/>
              </a:spcBef>
              <a:spcAft>
                <a:spcPts val="0"/>
              </a:spcAft>
              <a:buClr>
                <a:schemeClr val="dk1"/>
              </a:buClr>
              <a:buSzPts val="1100"/>
              <a:buFont typeface="Arial"/>
              <a:buNone/>
            </a:pPr>
            <a:r>
              <a:rPr lang="pt-BR"/>
              <a:t>Não se observam linfonodos laterais pélvicos acometidos.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pt-BR"/>
              <a:t>Impressão:</a:t>
            </a:r>
            <a:endParaRPr/>
          </a:p>
          <a:p>
            <a:pPr marL="0" lvl="0" indent="0" algn="l" rtl="0">
              <a:spcBef>
                <a:spcPts val="0"/>
              </a:spcBef>
              <a:spcAft>
                <a:spcPts val="0"/>
              </a:spcAft>
              <a:buClr>
                <a:schemeClr val="dk1"/>
              </a:buClr>
              <a:buSzPts val="1100"/>
              <a:buFont typeface="Arial"/>
              <a:buNone/>
            </a:pPr>
            <a:r>
              <a:rPr lang="pt-BR"/>
              <a:t>TRG 2</a:t>
            </a:r>
            <a:endParaRPr/>
          </a:p>
          <a:p>
            <a:pPr marL="0" lvl="0" indent="0" algn="l" rtl="0">
              <a:spcBef>
                <a:spcPts val="0"/>
              </a:spcBef>
              <a:spcAft>
                <a:spcPts val="0"/>
              </a:spcAft>
              <a:buClr>
                <a:schemeClr val="dk1"/>
              </a:buClr>
              <a:buSzPts val="1100"/>
              <a:buFont typeface="Arial"/>
              <a:buNone/>
            </a:pPr>
            <a:r>
              <a:rPr lang="pt-BR"/>
              <a:t>Estadiamento: yrm T3dN0</a:t>
            </a:r>
            <a:endParaRPr/>
          </a:p>
          <a:p>
            <a:pPr marL="0" lvl="0" indent="0" algn="l" rtl="0">
              <a:spcBef>
                <a:spcPts val="0"/>
              </a:spcBef>
              <a:spcAft>
                <a:spcPts val="0"/>
              </a:spcAft>
              <a:buClr>
                <a:schemeClr val="dk1"/>
              </a:buClr>
              <a:buSzPts val="1100"/>
              <a:buFont typeface="Arial"/>
              <a:buNone/>
            </a:pPr>
            <a:r>
              <a:rPr lang="pt-BR"/>
              <a:t>Fáscia mesorretal comprometida</a:t>
            </a:r>
            <a:endParaRPr/>
          </a:p>
          <a:p>
            <a:pPr marL="0" lvl="0" indent="0" algn="l" rtl="0">
              <a:spcBef>
                <a:spcPts val="0"/>
              </a:spcBef>
              <a:spcAft>
                <a:spcPts val="0"/>
              </a:spcAft>
              <a:buClr>
                <a:schemeClr val="dk1"/>
              </a:buClr>
              <a:buSzPts val="1100"/>
              <a:buFont typeface="Arial"/>
              <a:buNone/>
            </a:pPr>
            <a:r>
              <a:rPr lang="pt-BR"/>
              <a:t>Invasão vascular extramural negativa</a:t>
            </a:r>
            <a:endParaRPr/>
          </a:p>
          <a:p>
            <a:pPr marL="0" lvl="0" indent="0" algn="l" rtl="0">
              <a:spcBef>
                <a:spcPts val="0"/>
              </a:spcBef>
              <a:spcAft>
                <a:spcPts val="0"/>
              </a:spcAft>
              <a:buNone/>
            </a:pPr>
            <a:endParaRPr/>
          </a:p>
          <a:p>
            <a:pPr marL="0" lvl="0" indent="0" algn="l" rtl="0">
              <a:spcBef>
                <a:spcPts val="0"/>
              </a:spcBef>
              <a:spcAft>
                <a:spcPts val="0"/>
              </a:spcAft>
              <a:buNone/>
            </a:pPr>
            <a:r>
              <a:rPr lang="pt-BR" b="1">
                <a:highlight>
                  <a:schemeClr val="accent4"/>
                </a:highlight>
              </a:rPr>
              <a:t>9) RM 20/05/2020 </a:t>
            </a:r>
            <a:r>
              <a:rPr lang="pt-BR"/>
              <a:t>Contexto clínico: controle pós-retossigmoidectomia.</a:t>
            </a:r>
            <a:endParaRPr/>
          </a:p>
          <a:p>
            <a:pPr marL="0" lvl="0" indent="0" algn="l" rtl="0">
              <a:spcBef>
                <a:spcPts val="0"/>
              </a:spcBef>
              <a:spcAft>
                <a:spcPts val="0"/>
              </a:spcAft>
              <a:buNone/>
            </a:pPr>
            <a:r>
              <a:rPr lang="pt-BR"/>
              <a:t>Técnica: Exame realizado com sequências ponderadas em T2, sem a injeção endovenosa de meio de contraste.</a:t>
            </a:r>
            <a:endParaRPr/>
          </a:p>
          <a:p>
            <a:pPr marL="0" lvl="0" indent="0" algn="l" rtl="0">
              <a:spcBef>
                <a:spcPts val="0"/>
              </a:spcBef>
              <a:spcAft>
                <a:spcPts val="0"/>
              </a:spcAft>
              <a:buNone/>
            </a:pPr>
            <a:r>
              <a:rPr lang="pt-BR"/>
              <a:t>Análise:</a:t>
            </a:r>
            <a:endParaRPr/>
          </a:p>
          <a:p>
            <a:pPr marL="0" lvl="0" indent="0" algn="l" rtl="0">
              <a:spcBef>
                <a:spcPts val="0"/>
              </a:spcBef>
              <a:spcAft>
                <a:spcPts val="0"/>
              </a:spcAft>
              <a:buNone/>
            </a:pPr>
            <a:r>
              <a:rPr lang="pt-BR">
                <a:highlight>
                  <a:schemeClr val="dk2"/>
                </a:highlight>
              </a:rPr>
              <a:t>Sinais de manipulação cirúrgica, com retossigmoidectomia. Anastomose coloanal sem particularidades.</a:t>
            </a:r>
            <a:endParaRPr>
              <a:highlight>
                <a:schemeClr val="dk2"/>
              </a:highlight>
            </a:endParaRPr>
          </a:p>
          <a:p>
            <a:pPr marL="0" lvl="0" indent="0" algn="l" rtl="0">
              <a:spcBef>
                <a:spcPts val="0"/>
              </a:spcBef>
              <a:spcAft>
                <a:spcPts val="0"/>
              </a:spcAft>
              <a:buNone/>
            </a:pPr>
            <a:r>
              <a:rPr lang="pt-BR"/>
              <a:t>Diminuta área de alteração de sinal na parede posterior (às 6 horas) do cólon descendente rebaixado, medindo cerca de 0,7 cm e distando cerca de 6,0 cm da borda anal, inespecífica. Não há extensão extramural. Sugere-se controle.</a:t>
            </a:r>
            <a:endParaRPr/>
          </a:p>
          <a:p>
            <a:pPr marL="0" lvl="0" indent="0" algn="l" rtl="0">
              <a:spcBef>
                <a:spcPts val="0"/>
              </a:spcBef>
              <a:spcAft>
                <a:spcPts val="0"/>
              </a:spcAft>
              <a:buNone/>
            </a:pPr>
            <a:r>
              <a:rPr lang="pt-BR"/>
              <a:t>Linfonodos proeminentes no mesocólon rebaixado, porém sem critérios de acometimento neoplásico.</a:t>
            </a:r>
            <a:endParaRPr/>
          </a:p>
          <a:p>
            <a:pPr marL="0" lvl="0" indent="0" algn="l" rtl="0">
              <a:spcBef>
                <a:spcPts val="0"/>
              </a:spcBef>
              <a:spcAft>
                <a:spcPts val="0"/>
              </a:spcAft>
              <a:buNone/>
            </a:pPr>
            <a:r>
              <a:rPr lang="pt-BR"/>
              <a:t>Não há sinais de invasão venosa extramural.</a:t>
            </a:r>
            <a:endParaRPr/>
          </a:p>
          <a:p>
            <a:pPr marL="0" lvl="0" indent="0" algn="l" rtl="0">
              <a:spcBef>
                <a:spcPts val="0"/>
              </a:spcBef>
              <a:spcAft>
                <a:spcPts val="0"/>
              </a:spcAft>
              <a:buNone/>
            </a:pPr>
            <a:r>
              <a:rPr lang="pt-BR"/>
              <a:t>Não há evidência de implantes peritoneais.</a:t>
            </a:r>
            <a:endParaRPr/>
          </a:p>
          <a:p>
            <a:pPr marL="0" lvl="0" indent="0" algn="l" rtl="0">
              <a:spcBef>
                <a:spcPts val="0"/>
              </a:spcBef>
              <a:spcAft>
                <a:spcPts val="0"/>
              </a:spcAft>
              <a:buNone/>
            </a:pPr>
            <a:r>
              <a:rPr lang="pt-BR"/>
              <a:t>Linfonodo ilíaco externo direito com sinal discretamente heterogêneo e medindo 0,9 cm.</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pt-BR"/>
              <a:t>Em relação ao estudo de 05/03/2020, observam-se sinais de manipulação cirúrgica retossigmoide.</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pt-BR" b="1">
                <a:highlight>
                  <a:srgbClr val="FFFF00"/>
                </a:highlight>
              </a:rPr>
              <a:t>10) RM 06/10/2020</a:t>
            </a:r>
            <a:r>
              <a:rPr lang="pt-BR"/>
              <a:t> Sinais de manipulação cirúrgica, com retossigmoidectomia. Anastomose coloanal sem particularidades.</a:t>
            </a:r>
            <a:endParaRPr/>
          </a:p>
          <a:p>
            <a:pPr marL="0" lvl="0" indent="0" algn="l" rtl="0">
              <a:spcBef>
                <a:spcPts val="0"/>
              </a:spcBef>
              <a:spcAft>
                <a:spcPts val="0"/>
              </a:spcAft>
              <a:buNone/>
            </a:pPr>
            <a:r>
              <a:rPr lang="pt-BR"/>
              <a:t>Não mais se identifica a área de alteração de sinal na parede posterior do cólon descendente rebaixado.</a:t>
            </a:r>
            <a:endParaRPr/>
          </a:p>
          <a:p>
            <a:pPr marL="0" lvl="0" indent="0" algn="l" rtl="0">
              <a:spcBef>
                <a:spcPts val="0"/>
              </a:spcBef>
              <a:spcAft>
                <a:spcPts val="0"/>
              </a:spcAft>
              <a:buNone/>
            </a:pPr>
            <a:r>
              <a:rPr lang="pt-BR"/>
              <a:t>Linfonodos proeminentes no mesocólon rebaixado, porém sem critérios de acometimento neoplásico.</a:t>
            </a:r>
            <a:endParaRPr/>
          </a:p>
          <a:p>
            <a:pPr marL="0" lvl="0" indent="0" algn="l" rtl="0">
              <a:spcBef>
                <a:spcPts val="0"/>
              </a:spcBef>
              <a:spcAft>
                <a:spcPts val="0"/>
              </a:spcAft>
              <a:buNone/>
            </a:pPr>
            <a:r>
              <a:rPr lang="pt-BR"/>
              <a:t>Não há sinais de invasão venosa extramural.</a:t>
            </a:r>
            <a:endParaRPr/>
          </a:p>
          <a:p>
            <a:pPr marL="0" lvl="0" indent="0" algn="l" rtl="0">
              <a:spcBef>
                <a:spcPts val="0"/>
              </a:spcBef>
              <a:spcAft>
                <a:spcPts val="0"/>
              </a:spcAft>
              <a:buNone/>
            </a:pPr>
            <a:r>
              <a:rPr lang="pt-BR"/>
              <a:t>Não há evidência de implantes peritoneais.</a:t>
            </a:r>
            <a:endParaRPr/>
          </a:p>
          <a:p>
            <a:pPr marL="0" lvl="0" indent="0" algn="l" rtl="0">
              <a:spcBef>
                <a:spcPts val="0"/>
              </a:spcBef>
              <a:spcAft>
                <a:spcPts val="0"/>
              </a:spcAft>
              <a:buNone/>
            </a:pPr>
            <a:r>
              <a:rPr lang="pt-BR"/>
              <a:t>Vesícula seminal esquerda aderida no plano da manipulação retal.</a:t>
            </a:r>
            <a:endParaRPr/>
          </a:p>
          <a:p>
            <a:pPr marL="0" lvl="0" indent="0" algn="l" rtl="0">
              <a:spcBef>
                <a:spcPts val="0"/>
              </a:spcBef>
              <a:spcAft>
                <a:spcPts val="0"/>
              </a:spcAft>
              <a:buNone/>
            </a:pPr>
            <a:r>
              <a:rPr lang="pt-BR"/>
              <a:t>Linfonodo ilíaco externo direito com sinal discretamente heterogêneo e medindo 0,9 cm, estável.</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b="1"/>
          </a:p>
          <a:p>
            <a:pPr marL="0" lvl="0" indent="0" algn="l" rtl="0">
              <a:spcBef>
                <a:spcPts val="0"/>
              </a:spcBef>
              <a:spcAft>
                <a:spcPts val="0"/>
              </a:spcAft>
              <a:buNone/>
            </a:pPr>
            <a:endParaRPr b="1"/>
          </a:p>
          <a:p>
            <a:pPr marL="0" lvl="0" indent="0" algn="l" rtl="0">
              <a:spcBef>
                <a:spcPts val="0"/>
              </a:spcBef>
              <a:spcAft>
                <a:spcPts val="0"/>
              </a:spcAft>
              <a:buNone/>
            </a:pPr>
            <a:endParaRPr b="1"/>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7adb9b0b4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7adb9b0b4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sz="1220" b="1">
                <a:solidFill>
                  <a:schemeClr val="dk1"/>
                </a:solidFill>
                <a:highlight>
                  <a:schemeClr val="accent3"/>
                </a:highlight>
              </a:rPr>
              <a:t>OMENTAL FLAP</a:t>
            </a:r>
            <a:endParaRPr sz="1220" b="1">
              <a:solidFill>
                <a:schemeClr val="dk1"/>
              </a:solidFill>
              <a:highlight>
                <a:schemeClr val="accent3"/>
              </a:highlight>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1882021 60013733E  SANTOS, VITOR DOS</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pos op: 1) 12/11/2013                    2) 11/06/2018</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b="1">
                <a:solidFill>
                  <a:schemeClr val="dk1"/>
                </a:solidFill>
              </a:rPr>
              <a:t>Exame Anatomopatológico 30/11/2012</a:t>
            </a:r>
            <a:endParaRPr sz="1220" b="1">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Peça(s)</a:t>
            </a:r>
            <a:endParaRPr sz="1220">
              <a:solidFill>
                <a:schemeClr val="dk1"/>
              </a:solidFill>
            </a:endParaRPr>
          </a:p>
          <a:p>
            <a:pPr marL="0" lvl="0" indent="0" algn="l" rtl="0">
              <a:spcBef>
                <a:spcPts val="0"/>
              </a:spcBef>
              <a:spcAft>
                <a:spcPts val="0"/>
              </a:spcAft>
              <a:buNone/>
            </a:pPr>
            <a:r>
              <a:rPr lang="pt-BR" sz="1220">
                <a:solidFill>
                  <a:schemeClr val="dk1"/>
                </a:solidFill>
              </a:rPr>
              <a:t>1. RETO - Produto de amputação de reto </a:t>
            </a:r>
            <a:endParaRPr sz="1220">
              <a:solidFill>
                <a:schemeClr val="dk1"/>
              </a:solidFill>
            </a:endParaRPr>
          </a:p>
          <a:p>
            <a:pPr marL="0" lvl="0" indent="0" algn="l" rtl="0">
              <a:spcBef>
                <a:spcPts val="0"/>
              </a:spcBef>
              <a:spcAft>
                <a:spcPts val="0"/>
              </a:spcAft>
              <a:buNone/>
            </a:pPr>
            <a:r>
              <a:rPr lang="pt-BR" sz="1220">
                <a:solidFill>
                  <a:schemeClr val="dk1"/>
                </a:solidFill>
              </a:rPr>
              <a:t>Dados clínicos</a:t>
            </a:r>
            <a:endParaRPr sz="1220">
              <a:solidFill>
                <a:schemeClr val="dk1"/>
              </a:solidFill>
            </a:endParaRPr>
          </a:p>
          <a:p>
            <a:pPr marL="0" lvl="0" indent="0" algn="l" rtl="0">
              <a:spcBef>
                <a:spcPts val="0"/>
              </a:spcBef>
              <a:spcAft>
                <a:spcPts val="0"/>
              </a:spcAft>
              <a:buNone/>
            </a:pPr>
            <a:r>
              <a:rPr lang="pt-BR" sz="1220">
                <a:solidFill>
                  <a:schemeClr val="dk1"/>
                </a:solidFill>
              </a:rPr>
              <a:t>1. Adenocarcinoma de reto pós neoadjuvancia.</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Macroscopia</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1. Material recebido a fresco e imediatamente fixado em formalina tamponada, descrito a seguir:</a:t>
            </a:r>
            <a:endParaRPr sz="1220">
              <a:solidFill>
                <a:schemeClr val="dk1"/>
              </a:solidFill>
            </a:endParaRPr>
          </a:p>
          <a:p>
            <a:pPr marL="0" lvl="0" indent="0" algn="l" rtl="0">
              <a:spcBef>
                <a:spcPts val="0"/>
              </a:spcBef>
              <a:spcAft>
                <a:spcPts val="0"/>
              </a:spcAft>
              <a:buNone/>
            </a:pPr>
            <a:r>
              <a:rPr lang="pt-BR" sz="1220">
                <a:solidFill>
                  <a:schemeClr val="dk1"/>
                </a:solidFill>
              </a:rPr>
              <a:t>Produto de amputação abdominoperineal:</a:t>
            </a:r>
            <a:endParaRPr sz="1220">
              <a:solidFill>
                <a:schemeClr val="dk1"/>
              </a:solidFill>
            </a:endParaRPr>
          </a:p>
          <a:p>
            <a:pPr marL="0" lvl="0" indent="0" algn="l" rtl="0">
              <a:spcBef>
                <a:spcPts val="0"/>
              </a:spcBef>
              <a:spcAft>
                <a:spcPts val="0"/>
              </a:spcAft>
              <a:buNone/>
            </a:pPr>
            <a:r>
              <a:rPr lang="pt-BR" sz="1220">
                <a:solidFill>
                  <a:schemeClr val="dk1"/>
                </a:solidFill>
              </a:rPr>
              <a:t>Recebido segmento de reto em continuidade com canal anal  medindo 28,0 cm de comprimento total, 4,0 cm de diamêtro médio e 0,2 cm de espessura média da parede. O segmento de reto mede 25,0 cm de comprimento e o canal anal mede 3,0 cm. Na extremidade distal, presença de segmento de pele que mede 6,0 x 2,0 cm, sem particularidades. Externamente, é parcialmente revestido por serosa lisa, brilhante e acastanhada e apresenta mesorreto completo. À abertura, identifica-se  lesão deprimida, que mede 3,5 x 1,5 cm, localizada  reto distal invadindo a linha pectínea e dista 24,5 cm da margem proximal, 2,0 cm da margem distal. Aos cortes, lesão esbranquiçada, infiltrando macroscopicamente até muscular, com espessura máxima de 1,0 cm, distando 0,5 cm da margem radial. O restante da mucosa retal é de coloração acastanhada, normopregueada, sem lesões macroscópicas  e a mucosa anal é esbranquiçada, lisa. </a:t>
            </a:r>
            <a:endParaRPr sz="1220">
              <a:solidFill>
                <a:schemeClr val="dk1"/>
              </a:solidFill>
            </a:endParaRPr>
          </a:p>
          <a:p>
            <a:pPr marL="0" lvl="0" indent="0" algn="l" rtl="0">
              <a:spcBef>
                <a:spcPts val="0"/>
              </a:spcBef>
              <a:spcAft>
                <a:spcPts val="0"/>
              </a:spcAft>
              <a:buNone/>
            </a:pPr>
            <a:r>
              <a:rPr lang="pt-BR" sz="1220">
                <a:solidFill>
                  <a:schemeClr val="dk1"/>
                </a:solidFill>
              </a:rPr>
              <a:t>Da gordura perirretal foram dissecadas múltiplas estruturas nodulares de coloração acastanhada e consistência fibroelástica medindo entre 0,2 e 1,2 cm no maior eixo, as quais são incluídas em sua totalidade para análise histológica. A margem proximal foi pintada em tinta nanquim azul, a margem distal em preta e a margem radial em preta.</a:t>
            </a:r>
            <a:endParaRPr sz="1220">
              <a:solidFill>
                <a:schemeClr val="dk1"/>
              </a:solidFill>
            </a:endParaRPr>
          </a:p>
          <a:p>
            <a:pPr marL="0" lvl="0" indent="0" algn="l" rtl="0">
              <a:spcBef>
                <a:spcPts val="0"/>
              </a:spcBef>
              <a:spcAft>
                <a:spcPts val="0"/>
              </a:spcAft>
              <a:buNone/>
            </a:pPr>
            <a:r>
              <a:rPr lang="pt-BR" sz="1220">
                <a:solidFill>
                  <a:schemeClr val="dk1"/>
                </a:solidFill>
              </a:rPr>
              <a:t>Material representativo é submetido a exame histológico.</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   1                MG DISTAL                     1b0fr     Parcialmente incluido</a:t>
            </a:r>
            <a:endParaRPr sz="1220">
              <a:solidFill>
                <a:schemeClr val="dk1"/>
              </a:solidFill>
            </a:endParaRPr>
          </a:p>
          <a:p>
            <a:pPr marL="0" lvl="0" indent="0" algn="l" rtl="0">
              <a:spcBef>
                <a:spcPts val="0"/>
              </a:spcBef>
              <a:spcAft>
                <a:spcPts val="0"/>
              </a:spcAft>
              <a:buNone/>
            </a:pPr>
            <a:r>
              <a:rPr lang="pt-BR" sz="1220">
                <a:solidFill>
                  <a:schemeClr val="dk1"/>
                </a:solidFill>
              </a:rPr>
              <a:t>   2                MG PROX                       1b0fr     Parcialmente incluido</a:t>
            </a:r>
            <a:endParaRPr sz="1220">
              <a:solidFill>
                <a:schemeClr val="dk1"/>
              </a:solidFill>
            </a:endParaRPr>
          </a:p>
          <a:p>
            <a:pPr marL="0" lvl="0" indent="0" algn="l" rtl="0">
              <a:spcBef>
                <a:spcPts val="0"/>
              </a:spcBef>
              <a:spcAft>
                <a:spcPts val="0"/>
              </a:spcAft>
              <a:buNone/>
            </a:pPr>
            <a:r>
              <a:rPr lang="pt-BR" sz="1220">
                <a:solidFill>
                  <a:schemeClr val="dk1"/>
                </a:solidFill>
              </a:rPr>
              <a:t>   3                TU+MG RAD                     1b0fr     Parcialmente incluido</a:t>
            </a:r>
            <a:endParaRPr sz="1220">
              <a:solidFill>
                <a:schemeClr val="dk1"/>
              </a:solidFill>
            </a:endParaRPr>
          </a:p>
          <a:p>
            <a:pPr marL="0" lvl="0" indent="0" algn="l" rtl="0">
              <a:spcBef>
                <a:spcPts val="0"/>
              </a:spcBef>
              <a:spcAft>
                <a:spcPts val="0"/>
              </a:spcAft>
              <a:buNone/>
            </a:pPr>
            <a:r>
              <a:rPr lang="pt-BR" sz="1220">
                <a:solidFill>
                  <a:schemeClr val="dk1"/>
                </a:solidFill>
              </a:rPr>
              <a:t>   4                TU                            1b0fr     Parcialmente incluido</a:t>
            </a:r>
            <a:endParaRPr sz="1220">
              <a:solidFill>
                <a:schemeClr val="dk1"/>
              </a:solidFill>
            </a:endParaRPr>
          </a:p>
          <a:p>
            <a:pPr marL="0" lvl="0" indent="0" algn="l" rtl="0">
              <a:spcBef>
                <a:spcPts val="0"/>
              </a:spcBef>
              <a:spcAft>
                <a:spcPts val="0"/>
              </a:spcAft>
              <a:buNone/>
            </a:pPr>
            <a:r>
              <a:rPr lang="pt-BR" sz="1220">
                <a:solidFill>
                  <a:schemeClr val="dk1"/>
                </a:solidFill>
              </a:rPr>
              <a:t>   5                TU                            1b0fr     Parcialmente incluido</a:t>
            </a:r>
            <a:endParaRPr sz="1220">
              <a:solidFill>
                <a:schemeClr val="dk1"/>
              </a:solidFill>
            </a:endParaRPr>
          </a:p>
          <a:p>
            <a:pPr marL="0" lvl="0" indent="0" algn="l" rtl="0">
              <a:spcBef>
                <a:spcPts val="0"/>
              </a:spcBef>
              <a:spcAft>
                <a:spcPts val="0"/>
              </a:spcAft>
              <a:buNone/>
            </a:pPr>
            <a:r>
              <a:rPr lang="pt-BR" sz="1220">
                <a:solidFill>
                  <a:schemeClr val="dk1"/>
                </a:solidFill>
              </a:rPr>
              <a:t>   6                TU+LIN-PECTINEA               1b0fr     Parcialmente incluido</a:t>
            </a:r>
            <a:endParaRPr sz="1220">
              <a:solidFill>
                <a:schemeClr val="dk1"/>
              </a:solidFill>
            </a:endParaRPr>
          </a:p>
          <a:p>
            <a:pPr marL="0" lvl="0" indent="0" algn="l" rtl="0">
              <a:spcBef>
                <a:spcPts val="0"/>
              </a:spcBef>
              <a:spcAft>
                <a:spcPts val="0"/>
              </a:spcAft>
              <a:buNone/>
            </a:pPr>
            <a:r>
              <a:rPr lang="pt-BR" sz="1220">
                <a:solidFill>
                  <a:schemeClr val="dk1"/>
                </a:solidFill>
              </a:rPr>
              <a:t>   7                TU+LIN-PECTINEA               1b0fr     Parcialmente incluido</a:t>
            </a:r>
            <a:endParaRPr sz="1220">
              <a:solidFill>
                <a:schemeClr val="dk1"/>
              </a:solidFill>
            </a:endParaRPr>
          </a:p>
          <a:p>
            <a:pPr marL="0" lvl="0" indent="0" algn="l" rtl="0">
              <a:spcBef>
                <a:spcPts val="0"/>
              </a:spcBef>
              <a:spcAft>
                <a:spcPts val="0"/>
              </a:spcAft>
              <a:buNone/>
            </a:pPr>
            <a:r>
              <a:rPr lang="pt-BR" sz="1220">
                <a:solidFill>
                  <a:schemeClr val="dk1"/>
                </a:solidFill>
              </a:rPr>
              <a:t>   8                LNS                           8b0fr     Parcialmente incluido</a:t>
            </a:r>
            <a:endParaRPr sz="1220">
              <a:solidFill>
                <a:schemeClr val="dk1"/>
              </a:solidFill>
            </a:endParaRPr>
          </a:p>
          <a:p>
            <a:pPr marL="0" lvl="0" indent="0" algn="l" rtl="0">
              <a:spcBef>
                <a:spcPts val="0"/>
              </a:spcBef>
              <a:spcAft>
                <a:spcPts val="0"/>
              </a:spcAft>
              <a:buNone/>
            </a:pPr>
            <a:r>
              <a:rPr lang="pt-BR" sz="1220">
                <a:solidFill>
                  <a:schemeClr val="dk1"/>
                </a:solidFill>
              </a:rPr>
              <a:t>   16               LNS                           1b0fr     Parcialmente incluido</a:t>
            </a:r>
            <a:endParaRPr sz="1220">
              <a:solidFill>
                <a:schemeClr val="dk1"/>
              </a:solidFill>
            </a:endParaRPr>
          </a:p>
          <a:p>
            <a:pPr marL="0" lvl="0" indent="0" algn="l" rtl="0">
              <a:spcBef>
                <a:spcPts val="0"/>
              </a:spcBef>
              <a:spcAft>
                <a:spcPts val="0"/>
              </a:spcAft>
              <a:buNone/>
            </a:pPr>
            <a:r>
              <a:rPr lang="pt-BR" sz="1220">
                <a:solidFill>
                  <a:schemeClr val="dk1"/>
                </a:solidFill>
              </a:rPr>
              <a:t>   17               LN MAIOR                      1b0fr     Parcialmente incluido</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 </a:t>
            </a:r>
            <a:endParaRPr sz="1220">
              <a:solidFill>
                <a:schemeClr val="dk1"/>
              </a:solidFill>
            </a:endParaRPr>
          </a:p>
          <a:p>
            <a:pPr marL="0" lvl="0" indent="0" algn="l" rtl="0">
              <a:spcBef>
                <a:spcPts val="0"/>
              </a:spcBef>
              <a:spcAft>
                <a:spcPts val="0"/>
              </a:spcAft>
              <a:buNone/>
            </a:pPr>
            <a:r>
              <a:rPr lang="pt-BR" sz="1220">
                <a:solidFill>
                  <a:schemeClr val="dk1"/>
                </a:solidFill>
              </a:rPr>
              <a:t>Conclusão</a:t>
            </a:r>
            <a:endParaRPr sz="1220">
              <a:solidFill>
                <a:schemeClr val="dk1"/>
              </a:solidFill>
            </a:endParaRPr>
          </a:p>
          <a:p>
            <a:pPr marL="0" lvl="0" indent="0" algn="l" rtl="0">
              <a:spcBef>
                <a:spcPts val="0"/>
              </a:spcBef>
              <a:spcAft>
                <a:spcPts val="0"/>
              </a:spcAft>
              <a:buNone/>
            </a:pPr>
            <a:r>
              <a:rPr lang="pt-BR" sz="1220">
                <a:solidFill>
                  <a:schemeClr val="dk1"/>
                </a:solidFill>
              </a:rPr>
              <a:t>1. - ADENOCARCINOMA INTESTINAL RESIDUAL DE TIPO NÃO ESPECIAL (CLASSIFICAÇÃO DA ORGANIZAÇÃO MUNDIAL DA SAÚDE), COM AS SEGUINTES CARACTERÍSTICAS:</a:t>
            </a:r>
            <a:endParaRPr sz="1220">
              <a:solidFill>
                <a:schemeClr val="dk1"/>
              </a:solidFill>
            </a:endParaRPr>
          </a:p>
          <a:p>
            <a:pPr marL="0" lvl="0" indent="0" algn="l" rtl="0">
              <a:spcBef>
                <a:spcPts val="0"/>
              </a:spcBef>
              <a:spcAft>
                <a:spcPts val="0"/>
              </a:spcAft>
              <a:buNone/>
            </a:pPr>
            <a:r>
              <a:rPr lang="pt-BR" sz="1220">
                <a:solidFill>
                  <a:schemeClr val="dk1"/>
                </a:solidFill>
              </a:rPr>
              <a:t>*Grau histológico: pouco diferenciado;</a:t>
            </a:r>
            <a:endParaRPr sz="1220">
              <a:solidFill>
                <a:schemeClr val="dk1"/>
              </a:solidFill>
            </a:endParaRPr>
          </a:p>
          <a:p>
            <a:pPr marL="0" lvl="0" indent="0" algn="l" rtl="0">
              <a:spcBef>
                <a:spcPts val="0"/>
              </a:spcBef>
              <a:spcAft>
                <a:spcPts val="0"/>
              </a:spcAft>
              <a:buNone/>
            </a:pPr>
            <a:r>
              <a:rPr lang="pt-BR" sz="1220">
                <a:solidFill>
                  <a:schemeClr val="dk1"/>
                </a:solidFill>
              </a:rPr>
              <a:t>*Localização: reto distal com extensão para canal anal;</a:t>
            </a:r>
            <a:endParaRPr sz="1220">
              <a:solidFill>
                <a:schemeClr val="dk1"/>
              </a:solidFill>
            </a:endParaRPr>
          </a:p>
          <a:p>
            <a:pPr marL="0" lvl="0" indent="0" algn="l" rtl="0">
              <a:spcBef>
                <a:spcPts val="0"/>
              </a:spcBef>
              <a:spcAft>
                <a:spcPts val="0"/>
              </a:spcAft>
              <a:buNone/>
            </a:pPr>
            <a:r>
              <a:rPr lang="pt-BR" sz="1220">
                <a:solidFill>
                  <a:schemeClr val="dk1"/>
                </a:solidFill>
              </a:rPr>
              <a:t>*Tamanho: 3,5 cm no maior eixo;</a:t>
            </a:r>
            <a:endParaRPr sz="1220">
              <a:solidFill>
                <a:schemeClr val="dk1"/>
              </a:solidFill>
            </a:endParaRPr>
          </a:p>
          <a:p>
            <a:pPr marL="0" lvl="0" indent="0" algn="l" rtl="0">
              <a:spcBef>
                <a:spcPts val="0"/>
              </a:spcBef>
              <a:spcAft>
                <a:spcPts val="0"/>
              </a:spcAft>
              <a:buNone/>
            </a:pPr>
            <a:r>
              <a:rPr lang="pt-BR" sz="1220">
                <a:solidFill>
                  <a:schemeClr val="dk1"/>
                </a:solidFill>
              </a:rPr>
              <a:t>*Configuração macroscópica: ulcerada;</a:t>
            </a:r>
            <a:endParaRPr sz="1220">
              <a:solidFill>
                <a:schemeClr val="dk1"/>
              </a:solidFill>
            </a:endParaRPr>
          </a:p>
          <a:p>
            <a:pPr marL="0" lvl="0" indent="0" algn="l" rtl="0">
              <a:spcBef>
                <a:spcPts val="0"/>
              </a:spcBef>
              <a:spcAft>
                <a:spcPts val="0"/>
              </a:spcAft>
              <a:buNone/>
            </a:pPr>
            <a:r>
              <a:rPr lang="pt-BR" sz="1220">
                <a:solidFill>
                  <a:schemeClr val="dk1"/>
                </a:solidFill>
              </a:rPr>
              <a:t>*Arquitetura microscópica: sólida;</a:t>
            </a:r>
            <a:endParaRPr sz="1220">
              <a:solidFill>
                <a:schemeClr val="dk1"/>
              </a:solidFill>
            </a:endParaRPr>
          </a:p>
          <a:p>
            <a:pPr marL="0" lvl="0" indent="0" algn="l" rtl="0">
              <a:spcBef>
                <a:spcPts val="0"/>
              </a:spcBef>
              <a:spcAft>
                <a:spcPts val="0"/>
              </a:spcAft>
              <a:buNone/>
            </a:pPr>
            <a:r>
              <a:rPr lang="pt-BR" sz="1220">
                <a:solidFill>
                  <a:schemeClr val="dk1"/>
                </a:solidFill>
              </a:rPr>
              <a:t>*Característica do fronte de invasão da neoplasia: tipo infiltrativo;</a:t>
            </a:r>
            <a:endParaRPr sz="1220">
              <a:solidFill>
                <a:schemeClr val="dk1"/>
              </a:solidFill>
            </a:endParaRPr>
          </a:p>
          <a:p>
            <a:pPr marL="0" lvl="0" indent="0" algn="l" rtl="0">
              <a:spcBef>
                <a:spcPts val="0"/>
              </a:spcBef>
              <a:spcAft>
                <a:spcPts val="0"/>
              </a:spcAft>
              <a:buNone/>
            </a:pPr>
            <a:r>
              <a:rPr lang="pt-BR" sz="1220">
                <a:solidFill>
                  <a:schemeClr val="dk1"/>
                </a:solidFill>
              </a:rPr>
              <a:t>*Brotamentos ("budding") no fronte de invasão : ausentes;</a:t>
            </a:r>
            <a:endParaRPr sz="1220">
              <a:solidFill>
                <a:schemeClr val="dk1"/>
              </a:solidFill>
            </a:endParaRPr>
          </a:p>
          <a:p>
            <a:pPr marL="0" lvl="0" indent="0" algn="l" rtl="0">
              <a:spcBef>
                <a:spcPts val="0"/>
              </a:spcBef>
              <a:spcAft>
                <a:spcPts val="0"/>
              </a:spcAft>
              <a:buNone/>
            </a:pPr>
            <a:r>
              <a:rPr lang="pt-BR" sz="1220">
                <a:solidFill>
                  <a:schemeClr val="dk1"/>
                </a:solidFill>
              </a:rPr>
              <a:t>*Infiltração em profundidade: até a muscular própria (com espessura máxima de 1,0 cm);</a:t>
            </a:r>
            <a:endParaRPr sz="1220">
              <a:solidFill>
                <a:schemeClr val="dk1"/>
              </a:solidFill>
            </a:endParaRPr>
          </a:p>
          <a:p>
            <a:pPr marL="0" lvl="0" indent="0" algn="l" rtl="0">
              <a:spcBef>
                <a:spcPts val="0"/>
              </a:spcBef>
              <a:spcAft>
                <a:spcPts val="0"/>
              </a:spcAft>
              <a:buNone/>
            </a:pPr>
            <a:r>
              <a:rPr lang="pt-BR" sz="1220">
                <a:solidFill>
                  <a:schemeClr val="dk1"/>
                </a:solidFill>
              </a:rPr>
              <a:t>*Invasão linfática: não detectada;</a:t>
            </a:r>
            <a:endParaRPr sz="1220">
              <a:solidFill>
                <a:schemeClr val="dk1"/>
              </a:solidFill>
            </a:endParaRPr>
          </a:p>
          <a:p>
            <a:pPr marL="0" lvl="0" indent="0" algn="l" rtl="0">
              <a:spcBef>
                <a:spcPts val="0"/>
              </a:spcBef>
              <a:spcAft>
                <a:spcPts val="0"/>
              </a:spcAft>
              <a:buNone/>
            </a:pPr>
            <a:r>
              <a:rPr lang="pt-BR" sz="1220">
                <a:solidFill>
                  <a:schemeClr val="dk1"/>
                </a:solidFill>
              </a:rPr>
              <a:t>*Invasão venosa: não detectada;</a:t>
            </a:r>
            <a:endParaRPr sz="1220">
              <a:solidFill>
                <a:schemeClr val="dk1"/>
              </a:solidFill>
            </a:endParaRPr>
          </a:p>
          <a:p>
            <a:pPr marL="0" lvl="0" indent="0" algn="l" rtl="0">
              <a:spcBef>
                <a:spcPts val="0"/>
              </a:spcBef>
              <a:spcAft>
                <a:spcPts val="0"/>
              </a:spcAft>
              <a:buNone/>
            </a:pPr>
            <a:r>
              <a:rPr lang="pt-BR" sz="1220">
                <a:solidFill>
                  <a:schemeClr val="dk1"/>
                </a:solidFill>
              </a:rPr>
              <a:t>*Invasão perineural: não detectada;</a:t>
            </a:r>
            <a:endParaRPr sz="1220">
              <a:solidFill>
                <a:schemeClr val="dk1"/>
              </a:solidFill>
            </a:endParaRPr>
          </a:p>
          <a:p>
            <a:pPr marL="0" lvl="0" indent="0" algn="l" rtl="0">
              <a:spcBef>
                <a:spcPts val="0"/>
              </a:spcBef>
              <a:spcAft>
                <a:spcPts val="0"/>
              </a:spcAft>
              <a:buNone/>
            </a:pPr>
            <a:r>
              <a:rPr lang="pt-BR" sz="1220">
                <a:solidFill>
                  <a:schemeClr val="dk1"/>
                </a:solidFill>
              </a:rPr>
              <a:t>*Desmoplasia peritumoral: não avaliável;</a:t>
            </a:r>
            <a:endParaRPr sz="1220">
              <a:solidFill>
                <a:schemeClr val="dk1"/>
              </a:solidFill>
            </a:endParaRPr>
          </a:p>
          <a:p>
            <a:pPr marL="0" lvl="0" indent="0" algn="l" rtl="0">
              <a:spcBef>
                <a:spcPts val="0"/>
              </a:spcBef>
              <a:spcAft>
                <a:spcPts val="0"/>
              </a:spcAft>
              <a:buNone/>
            </a:pPr>
            <a:r>
              <a:rPr lang="pt-BR" sz="1220">
                <a:solidFill>
                  <a:schemeClr val="dk1"/>
                </a:solidFill>
              </a:rPr>
              <a:t>*Resposta linfocítica peritumoral: moderada;</a:t>
            </a:r>
            <a:endParaRPr sz="1220">
              <a:solidFill>
                <a:schemeClr val="dk1"/>
              </a:solidFill>
            </a:endParaRPr>
          </a:p>
          <a:p>
            <a:pPr marL="0" lvl="0" indent="0" algn="l" rtl="0">
              <a:spcBef>
                <a:spcPts val="0"/>
              </a:spcBef>
              <a:spcAft>
                <a:spcPts val="0"/>
              </a:spcAft>
              <a:buNone/>
            </a:pPr>
            <a:r>
              <a:rPr lang="pt-BR" sz="1220">
                <a:solidFill>
                  <a:schemeClr val="dk1"/>
                </a:solidFill>
              </a:rPr>
              <a:t>*Infiltrado inflamatório tipo Crohn: ausente;</a:t>
            </a:r>
            <a:endParaRPr sz="1220">
              <a:solidFill>
                <a:schemeClr val="dk1"/>
              </a:solidFill>
            </a:endParaRPr>
          </a:p>
          <a:p>
            <a:pPr marL="0" lvl="0" indent="0" algn="l" rtl="0">
              <a:spcBef>
                <a:spcPts val="0"/>
              </a:spcBef>
              <a:spcAft>
                <a:spcPts val="0"/>
              </a:spcAft>
              <a:buNone/>
            </a:pPr>
            <a:r>
              <a:rPr lang="pt-BR" sz="1220">
                <a:solidFill>
                  <a:schemeClr val="dk1"/>
                </a:solidFill>
              </a:rPr>
              <a:t>*Linfocitose intraepitelial na neoplasia: ausente;</a:t>
            </a:r>
            <a:endParaRPr sz="1220">
              <a:solidFill>
                <a:schemeClr val="dk1"/>
              </a:solidFill>
            </a:endParaRPr>
          </a:p>
          <a:p>
            <a:pPr marL="0" lvl="0" indent="0" algn="l" rtl="0">
              <a:spcBef>
                <a:spcPts val="0"/>
              </a:spcBef>
              <a:spcAft>
                <a:spcPts val="0"/>
              </a:spcAft>
              <a:buNone/>
            </a:pPr>
            <a:r>
              <a:rPr lang="pt-BR" sz="1220">
                <a:solidFill>
                  <a:schemeClr val="dk1"/>
                </a:solidFill>
              </a:rPr>
              <a:t>*Perfuração: ausente.</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 MARGENS DE RESSECÇÃO CIRÚRGICA (proximal, distal e radial) : LIVRES DE NEOPLASIA  (a neoplasia dista 0,5 cm da margem radial).</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 SUMÁRIO DOS LINFONODOS: ausência de metástase em 45 linfonodos regionais (0 /45 ).</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 AVALIAÇÃO DA RESPOSTA À QUIMIO E/OU RADIOTERAPIA:  cerca de    50% de neoplasia residual viável e  cerca de  50% de alterações regressivas secundárias(fibrose e hemorragia antiga). Escores:</a:t>
            </a:r>
            <a:endParaRPr sz="1220">
              <a:solidFill>
                <a:schemeClr val="dk1"/>
              </a:solidFill>
            </a:endParaRPr>
          </a:p>
          <a:p>
            <a:pPr marL="0" lvl="0" indent="0" algn="l" rtl="0">
              <a:spcBef>
                <a:spcPts val="0"/>
              </a:spcBef>
              <a:spcAft>
                <a:spcPts val="0"/>
              </a:spcAft>
              <a:buNone/>
            </a:pPr>
            <a:r>
              <a:rPr lang="pt-BR" sz="1220">
                <a:solidFill>
                  <a:schemeClr val="dk1"/>
                </a:solidFill>
              </a:rPr>
              <a:t>*Sistema de graduação de regressão tumoral (TRG) (Ryan et al. modificado): RESPOSTA INCOMPLETA (GRAU 2 );</a:t>
            </a:r>
            <a:endParaRPr sz="1220">
              <a:solidFill>
                <a:schemeClr val="dk1"/>
              </a:solidFill>
            </a:endParaRPr>
          </a:p>
          <a:p>
            <a:pPr marL="0" lvl="0" indent="0" algn="l" rtl="0">
              <a:spcBef>
                <a:spcPts val="0"/>
              </a:spcBef>
              <a:spcAft>
                <a:spcPts val="0"/>
              </a:spcAft>
              <a:buNone/>
            </a:pPr>
            <a:r>
              <a:rPr lang="pt-BR" sz="1220">
                <a:solidFill>
                  <a:schemeClr val="dk1"/>
                </a:solidFill>
              </a:rPr>
              <a:t>*Sistema brasileiro de graduação de regressão tumoral do carcinoma em trato gastrointestinal FMUSP/ICESP (SBGRT): RESPOSTA INCOMPLETA  (GRAU 3 DO TUMOR PRIMÁRIO E GRAU 0 DO STATUS LINFONODAL);</a:t>
            </a:r>
            <a:endParaRPr sz="1220">
              <a:solidFill>
                <a:schemeClr val="dk1"/>
              </a:solidFill>
            </a:endParaRPr>
          </a:p>
          <a:p>
            <a:pPr marL="0" lvl="0" indent="0" algn="l" rtl="0">
              <a:spcBef>
                <a:spcPts val="0"/>
              </a:spcBef>
              <a:spcAft>
                <a:spcPts val="0"/>
              </a:spcAft>
              <a:buNone/>
            </a:pPr>
            <a:r>
              <a:rPr lang="pt-BR" sz="1220">
                <a:solidFill>
                  <a:schemeClr val="dk1"/>
                </a:solidFill>
              </a:rPr>
              <a:t>*Sistema de graduação de regressão do câncer retal (RCRG):  GRAU 3;</a:t>
            </a:r>
            <a:endParaRPr sz="1220">
              <a:solidFill>
                <a:schemeClr val="dk1"/>
              </a:solidFill>
            </a:endParaRPr>
          </a:p>
          <a:p>
            <a:pPr marL="0" lvl="0" indent="0" algn="l" rtl="0">
              <a:spcBef>
                <a:spcPts val="0"/>
              </a:spcBef>
              <a:spcAft>
                <a:spcPts val="0"/>
              </a:spcAft>
              <a:buNone/>
            </a:pPr>
            <a:r>
              <a:rPr lang="pt-BR" sz="1220">
                <a:solidFill>
                  <a:schemeClr val="dk1"/>
                </a:solidFill>
              </a:rPr>
              <a:t>*Sistema de graduação de regressão tumoral (TRG): GRAU   3;</a:t>
            </a:r>
            <a:endParaRPr sz="1220">
              <a:solidFill>
                <a:schemeClr val="dk1"/>
              </a:solidFill>
            </a:endParaRPr>
          </a:p>
          <a:p>
            <a:pPr marL="0" lvl="0" indent="0" algn="l" rtl="0">
              <a:spcBef>
                <a:spcPts val="0"/>
              </a:spcBef>
              <a:spcAft>
                <a:spcPts val="0"/>
              </a:spcAft>
              <a:buNone/>
            </a:pPr>
            <a:r>
              <a:rPr lang="pt-BR" sz="1220">
                <a:solidFill>
                  <a:schemeClr val="dk1"/>
                </a:solidFill>
              </a:rPr>
              <a:t>*Sistema RCPath: C .</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 ESTADIAMENTO ANATOMOPATOLÓGICO: ypT2 ypN0 (TNM 2010).</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Nota:</a:t>
            </a:r>
            <a:endParaRPr sz="1220">
              <a:solidFill>
                <a:schemeClr val="dk1"/>
              </a:solidFill>
            </a:endParaRPr>
          </a:p>
          <a:p>
            <a:pPr marL="0" lvl="0" indent="0" algn="l" rtl="0">
              <a:spcBef>
                <a:spcPts val="0"/>
              </a:spcBef>
              <a:spcAft>
                <a:spcPts val="0"/>
              </a:spcAft>
              <a:buNone/>
            </a:pPr>
            <a:r>
              <a:rPr lang="pt-BR" sz="1220">
                <a:solidFill>
                  <a:schemeClr val="dk1"/>
                </a:solidFill>
              </a:rPr>
              <a:t>- Em andamento, exame imuno-histoquímico para avaliação do estado das enzimas de reparo do DNA (MLH1, MSH2, MSH6).</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None/>
            </a:pPr>
            <a:r>
              <a:rPr lang="pt-BR" sz="1220">
                <a:solidFill>
                  <a:schemeClr val="dk1"/>
                </a:solidFill>
              </a:rPr>
              <a:t>pitfall (retalho de omento e formação cística na anastomose) 1882021 ok</a:t>
            </a:r>
            <a:endParaRPr sz="1220">
              <a:solidFill>
                <a:schemeClr val="dk1"/>
              </a:solidFill>
            </a:endParaRPr>
          </a:p>
          <a:p>
            <a:pPr marL="0" lvl="0" indent="0" algn="l" rtl="0">
              <a:spcBef>
                <a:spcPts val="0"/>
              </a:spcBef>
              <a:spcAft>
                <a:spcPts val="0"/>
              </a:spcAft>
              <a:buNone/>
            </a:pPr>
            <a:r>
              <a:rPr lang="pt-BR" sz="1220">
                <a:solidFill>
                  <a:schemeClr val="dk1"/>
                </a:solidFill>
              </a:rPr>
              <a:t>Estadiamento pela RM: T 2 N 2 M 0 CRM livre Invasão vascular extramural negativa</a:t>
            </a: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1. DDH com MMII afastados, sob anestesia geral, SVD.</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2. Laparotomia mediana infra-umbilical, com extensão supra-umbilical + abertura por planos até cavidade peritoneal com sequintes achados: ausência de líquido ascítico ou sinais de carcinomatose peritoneal; ausência de metástase hepática,tumor não palpável através do abdome</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4. Dissecção e ligadura dupla da veia mesentérica inferior com algodão 2-0  em alça e ligadura da artéria mesentérica em sua origem com algodão 2-0.</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5. Descolamento do cólon sigmóide pela linha de Toldt, com visualização do ureter esquerdo e nervo hipogástrico.</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6. Excisão total do mesorreto até a altura da mm elevadores do ânus. - Etapa muito dificultada pelo biotipo do paciente (sobrepeso, peso estreita)</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8. Levantadas perneiras e colocado paciente em posição de litotomia.</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9. Incisão fusiforme ao redor do ânus e abertura por planos até comunicação com área de dissecção abdominal circunferencialmente</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10. sintese primária do perineo em varios planos com vicryl 0 e pele com vicryl 3-0</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10. Hemostasia satisfatória, contagem de compressas conferidas e lavagem da cavidade com SF morno.</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11. Drenagem do oco pélvico com dreno de penrose japonês 12 e exteriorizado em FID</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11. confecção de retalho de omento maior vascularizado ppela gastroepiploica esquerda e arcada gastroepiploica para ocupação do oco pélvico</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12. Fechamento aponeurótico com PDS 1 contínuo.</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13  Lavagem exaustiva de ferida operatória com SF</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14. Sutura de pele com pontos simples de nylon 4.0.</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15. Curativo oclusivo estéril e bolsa coletora em dreno abdominal.</a:t>
            </a: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dk1"/>
                </a:solidFill>
              </a:rPr>
              <a:t>16. muturação da estoma com caprofyl 4-0</a:t>
            </a:r>
            <a:endParaRPr sz="1220">
              <a:solidFill>
                <a:schemeClr val="dk1"/>
              </a:solidFill>
            </a:endParaRPr>
          </a:p>
          <a:p>
            <a:pPr marL="0" lvl="0" indent="0" algn="l" rtl="0">
              <a:spcBef>
                <a:spcPts val="0"/>
              </a:spcBef>
              <a:spcAft>
                <a:spcPts val="0"/>
              </a:spcAft>
              <a:buClr>
                <a:schemeClr val="dk1"/>
              </a:buClr>
              <a:buSzPts val="1100"/>
              <a:buFont typeface="Arial"/>
              <a:buNone/>
            </a:pPr>
            <a:endParaRPr sz="1220">
              <a:solidFill>
                <a:schemeClr val="dk1"/>
              </a:solidFill>
            </a:endParaRPr>
          </a:p>
          <a:p>
            <a:pPr marL="0" lvl="0" indent="0" algn="l" rtl="0">
              <a:spcBef>
                <a:spcPts val="0"/>
              </a:spcBef>
              <a:spcAft>
                <a:spcPts val="0"/>
              </a:spcAft>
              <a:buNone/>
            </a:pPr>
            <a:endParaRPr sz="1220">
              <a:solidFill>
                <a:schemeClr val="dk1"/>
              </a:solidFill>
            </a:endParaRPr>
          </a:p>
          <a:p>
            <a:pPr marL="0" lvl="0" indent="0" algn="l" rtl="0">
              <a:spcBef>
                <a:spcPts val="0"/>
              </a:spcBef>
              <a:spcAft>
                <a:spcPts val="0"/>
              </a:spcAft>
              <a:buClr>
                <a:schemeClr val="dk1"/>
              </a:buClr>
              <a:buSzPts val="1100"/>
              <a:buFont typeface="Arial"/>
              <a:buNone/>
            </a:pPr>
            <a:r>
              <a:rPr lang="pt-BR" sz="1220">
                <a:solidFill>
                  <a:schemeClr val="lt1"/>
                </a:solidFill>
              </a:rPr>
              <a:t>1882021</a:t>
            </a:r>
            <a:endParaRPr sz="1220">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ec11152a7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ec11152a7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a:solidFill>
                  <a:srgbClr val="222222"/>
                </a:solidFill>
                <a:highlight>
                  <a:srgbClr val="FFFFFF"/>
                </a:highlight>
              </a:rPr>
              <a:t>CASO IRAI imagem cística na anastomose colorretal que é decorrente do grampeador e é um pitfall de recidiva na anastomose.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ec11152a7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ec11152a7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pt-BR">
                <a:solidFill>
                  <a:schemeClr val="dk1"/>
                </a:solidFill>
              </a:rPr>
              <a:t>Formação cistica na anastomose recidiva? mucina?</a:t>
            </a:r>
            <a:endParaRPr>
              <a:solidFill>
                <a:schemeClr val="dk1"/>
              </a:solidFill>
            </a:endParaRPr>
          </a:p>
          <a:p>
            <a:pPr marL="0" lvl="0" indent="0" algn="l" rtl="0">
              <a:lnSpc>
                <a:spcPct val="115000"/>
              </a:lnSpc>
              <a:spcBef>
                <a:spcPts val="0"/>
              </a:spcBef>
              <a:spcAft>
                <a:spcPts val="0"/>
              </a:spcAft>
              <a:buNone/>
            </a:pPr>
            <a:r>
              <a:rPr lang="pt-BR">
                <a:solidFill>
                  <a:schemeClr val="dk1"/>
                </a:solidFill>
              </a:rPr>
              <a:t>ICESP PACS 5425988</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pt-BR">
                <a:solidFill>
                  <a:schemeClr val="dk1"/>
                </a:solidFill>
              </a:rPr>
              <a:t>FEM 60 ANOS</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Set/12: retossigmoidectomia à AP: adenocarcinoma moderadamente diferenciado, linfonodo positivo (01/11) - pT3pN1. Não fez adjuvância nem excisão total do mesorreto.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Fev/13: quimioterapia adjuvante - mFLOX (06/02/13 a 13/03/13) + 5-FU semanal 03/04/13 a 17/04/13), seguida de Quimiorradioterapia, com 5-FU de 13/05/13 a 21/06/13 + RDT até 20/06/13).</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Jan/14: recidiva hepática (lesão única) à C1 de mFLOX - tolerância ruim à metastasectomia hepática (margens comprometidas, ampliação livre).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Ago/14: PD hepática à DTPH à reexposição a mFLOX x1 seguida de C2 apenas com 5-FU (18/09/15 a 16/10/15) à baixa tolerância.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Fev/16: PD hepática à Quimioterapia segunda linha com Irinotecano x4 (02/03/16 a 24/06/16).</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Em férias de QT desde Jun/16.</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t-BR">
                <a:solidFill>
                  <a:schemeClr val="dk1"/>
                </a:solidFill>
              </a:rPr>
              <a:t>- Out/16: internação hospitalar para troca de DTPH.</a:t>
            </a:r>
            <a:endParaRPr>
              <a:solidFill>
                <a:schemeClr val="dk1"/>
              </a:solidFill>
            </a:endParaRPr>
          </a:p>
          <a:p>
            <a:pPr marL="0" lvl="0" indent="0" algn="l" rtl="0">
              <a:lnSpc>
                <a:spcPct val="115000"/>
              </a:lnSpc>
              <a:spcBef>
                <a:spcPts val="0"/>
              </a:spcBef>
              <a:spcAft>
                <a:spcPts val="0"/>
              </a:spcAft>
              <a:buNone/>
            </a:pPr>
            <a:r>
              <a:rPr lang="pt-BR">
                <a:solidFill>
                  <a:schemeClr val="dk1"/>
                </a:solidFill>
              </a:rPr>
              <a:t>- Dez/16: internação hospitalar por colangite.</a:t>
            </a:r>
            <a:endParaRPr>
              <a:solidFill>
                <a:schemeClr val="dk1"/>
              </a:solidFill>
            </a:endParaRPr>
          </a:p>
          <a:p>
            <a:pPr marL="0" lvl="0" indent="0" algn="l" rtl="0">
              <a:lnSpc>
                <a:spcPct val="115000"/>
              </a:lnSpc>
              <a:spcBef>
                <a:spcPts val="0"/>
              </a:spcBef>
              <a:spcAft>
                <a:spcPts val="0"/>
              </a:spcAft>
              <a:buNone/>
            </a:pPr>
            <a:r>
              <a:rPr lang="pt-BR">
                <a:solidFill>
                  <a:schemeClr val="dk1"/>
                </a:solidFill>
              </a:rPr>
              <a:t>- 2016:  surgiram massas anexiais!!!!</a:t>
            </a:r>
            <a:endParaRPr>
              <a:solidFill>
                <a:schemeClr val="dk1"/>
              </a:solidFill>
            </a:endParaRPr>
          </a:p>
          <a:p>
            <a:pPr marL="0" lvl="0" indent="0" algn="l" rtl="0">
              <a:lnSpc>
                <a:spcPct val="115000"/>
              </a:lnSpc>
              <a:spcBef>
                <a:spcPts val="0"/>
              </a:spcBef>
              <a:spcAft>
                <a:spcPts val="0"/>
              </a:spcAft>
              <a:buNone/>
            </a:pPr>
            <a:r>
              <a:rPr lang="pt-BR">
                <a:solidFill>
                  <a:schemeClr val="dk1"/>
                </a:solidFill>
              </a:rPr>
              <a:t>Evoluiu com metastase hepática e massas anexiais</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pt-BR">
                <a:solidFill>
                  <a:schemeClr val="dk1"/>
                </a:solidFill>
              </a:rPr>
              <a:t>Primeiro exame : 04/01/2013</a:t>
            </a:r>
            <a:endParaRPr>
              <a:solidFill>
                <a:schemeClr val="dk1"/>
              </a:solidFill>
            </a:endParaRPr>
          </a:p>
          <a:p>
            <a:pPr marL="0" lvl="0" indent="0" algn="l" rtl="0">
              <a:lnSpc>
                <a:spcPct val="115000"/>
              </a:lnSpc>
              <a:spcBef>
                <a:spcPts val="0"/>
              </a:spcBef>
              <a:spcAft>
                <a:spcPts val="0"/>
              </a:spcAft>
              <a:buNone/>
            </a:pPr>
            <a:r>
              <a:rPr lang="pt-BR">
                <a:solidFill>
                  <a:schemeClr val="dk1"/>
                </a:solidFill>
              </a:rPr>
              <a:t>PET 21/03/2014</a:t>
            </a:r>
            <a:endParaRPr>
              <a:solidFill>
                <a:schemeClr val="dk1"/>
              </a:solidFill>
            </a:endParaRPr>
          </a:p>
          <a:p>
            <a:pPr marL="0" lvl="0" indent="0" algn="l" rtl="0">
              <a:lnSpc>
                <a:spcPct val="115000"/>
              </a:lnSpc>
              <a:spcBef>
                <a:spcPts val="0"/>
              </a:spcBef>
              <a:spcAft>
                <a:spcPts val="0"/>
              </a:spcAft>
              <a:buNone/>
            </a:pPr>
            <a:r>
              <a:rPr lang="pt-BR">
                <a:solidFill>
                  <a:schemeClr val="dk1"/>
                </a:solidFill>
              </a:rPr>
              <a:t>Ultima RM: 14/01/2014- sem sinais de recidiva</a:t>
            </a:r>
            <a:endParaRPr>
              <a:solidFill>
                <a:schemeClr val="dk1"/>
              </a:solidFill>
            </a:endParaRPr>
          </a:p>
          <a:p>
            <a:pPr marL="0" lvl="0" indent="0" algn="l" rtl="0">
              <a:lnSpc>
                <a:spcPct val="115000"/>
              </a:lnSpc>
              <a:spcBef>
                <a:spcPts val="0"/>
              </a:spcBef>
              <a:spcAft>
                <a:spcPts val="0"/>
              </a:spcAft>
              <a:buNone/>
            </a:pPr>
            <a:r>
              <a:rPr lang="pt-BR">
                <a:solidFill>
                  <a:schemeClr val="dk1"/>
                </a:solidFill>
              </a:rPr>
              <a:t>Ultima TC: 23/02/2017</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f1ae5fc617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3" name="Google Shape;753;gf1ae5fc617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a:t>Folfirinox , não respondeu e rediscutiram o PET e biopsiaram.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f8f1fd87a4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3" name="Google Shape;783;gf8f1fd87a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f718b6a157_0_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gf718b6a157_0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lt1"/>
              </a:buClr>
              <a:buSzPts val="1100"/>
              <a:buFont typeface="Arial"/>
              <a:buNone/>
            </a:pPr>
            <a:r>
              <a:rPr lang="pt-BR">
                <a:solidFill>
                  <a:schemeClr val="dk1"/>
                </a:solidFill>
              </a:rPr>
              <a:t>4400890</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gf8f1fd87a4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2" name="Google Shape;802;gf8f1fd87a4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e920cb091d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0" name="Google Shape;810;ge920cb091d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f7a08b0d3f_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8" name="Google Shape;818;gf7a08b0d3f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e920cb091d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8" name="Google Shape;828;ge920cb091d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e920cb091d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e920cb091d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00000"/>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5200"/>
              <a:buChar char="●"/>
              <a:defRPr sz="5200"/>
            </a:lvl1pPr>
            <a:lvl2pPr lvl="1" algn="ctr" rtl="0">
              <a:spcBef>
                <a:spcPts val="0"/>
              </a:spcBef>
              <a:spcAft>
                <a:spcPts val="0"/>
              </a:spcAft>
              <a:buSzPts val="5200"/>
              <a:buChar char="○"/>
              <a:defRPr sz="5200"/>
            </a:lvl2pPr>
            <a:lvl3pPr lvl="2" algn="ctr" rtl="0">
              <a:spcBef>
                <a:spcPts val="0"/>
              </a:spcBef>
              <a:spcAft>
                <a:spcPts val="0"/>
              </a:spcAft>
              <a:buSzPts val="5200"/>
              <a:buChar char="■"/>
              <a:defRPr sz="5200"/>
            </a:lvl3pPr>
            <a:lvl4pPr lvl="3" algn="ctr" rtl="0">
              <a:spcBef>
                <a:spcPts val="0"/>
              </a:spcBef>
              <a:spcAft>
                <a:spcPts val="0"/>
              </a:spcAft>
              <a:buSzPts val="5200"/>
              <a:buChar char="●"/>
              <a:defRPr sz="5200"/>
            </a:lvl4pPr>
            <a:lvl5pPr lvl="4" algn="ctr" rtl="0">
              <a:spcBef>
                <a:spcPts val="0"/>
              </a:spcBef>
              <a:spcAft>
                <a:spcPts val="0"/>
              </a:spcAft>
              <a:buSzPts val="5200"/>
              <a:buChar char="○"/>
              <a:defRPr sz="5200"/>
            </a:lvl5pPr>
            <a:lvl6pPr lvl="5" algn="ctr" rtl="0">
              <a:spcBef>
                <a:spcPts val="0"/>
              </a:spcBef>
              <a:spcAft>
                <a:spcPts val="0"/>
              </a:spcAft>
              <a:buSzPts val="5200"/>
              <a:buChar char="■"/>
              <a:defRPr sz="5200"/>
            </a:lvl6pPr>
            <a:lvl7pPr lvl="6" algn="ctr" rtl="0">
              <a:spcBef>
                <a:spcPts val="0"/>
              </a:spcBef>
              <a:spcAft>
                <a:spcPts val="0"/>
              </a:spcAft>
              <a:buSzPts val="5200"/>
              <a:buChar char="●"/>
              <a:defRPr sz="5200"/>
            </a:lvl7pPr>
            <a:lvl8pPr lvl="7" algn="ctr" rtl="0">
              <a:spcBef>
                <a:spcPts val="0"/>
              </a:spcBef>
              <a:spcAft>
                <a:spcPts val="0"/>
              </a:spcAft>
              <a:buSzPts val="5200"/>
              <a:buChar char="○"/>
              <a:defRPr sz="5200"/>
            </a:lvl8pPr>
            <a:lvl9pPr lvl="8" algn="ctr" rtl="0">
              <a:spcBef>
                <a:spcPts val="0"/>
              </a:spcBef>
              <a:spcAft>
                <a:spcPts val="0"/>
              </a:spcAft>
              <a:buSzPts val="5200"/>
              <a:buChar char="■"/>
              <a:defRPr sz="5200"/>
            </a:lvl9pPr>
          </a:lstStyle>
          <a:p>
            <a:endParaRPr/>
          </a:p>
        </p:txBody>
      </p:sp>
      <p:sp>
        <p:nvSpPr>
          <p:cNvPr id="10" name="Google Shape;10;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 name="Google Shape;11;p2"/>
          <p:cNvSpPr/>
          <p:nvPr/>
        </p:nvSpPr>
        <p:spPr>
          <a:xfrm>
            <a:off x="4756350" y="685800"/>
            <a:ext cx="2086800" cy="7077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600"/>
              <a:buChar char="●"/>
              <a:defRPr sz="3600"/>
            </a:lvl1pPr>
            <a:lvl2pPr lvl="1" algn="ctr" rtl="0">
              <a:spcBef>
                <a:spcPts val="0"/>
              </a:spcBef>
              <a:spcAft>
                <a:spcPts val="0"/>
              </a:spcAft>
              <a:buSzPts val="3600"/>
              <a:buChar char="○"/>
              <a:defRPr sz="3600"/>
            </a:lvl2pPr>
            <a:lvl3pPr lvl="2" algn="ctr" rtl="0">
              <a:spcBef>
                <a:spcPts val="0"/>
              </a:spcBef>
              <a:spcAft>
                <a:spcPts val="0"/>
              </a:spcAft>
              <a:buSzPts val="3600"/>
              <a:buChar char="■"/>
              <a:defRPr sz="3600"/>
            </a:lvl3pPr>
            <a:lvl4pPr lvl="3" algn="ctr" rtl="0">
              <a:spcBef>
                <a:spcPts val="0"/>
              </a:spcBef>
              <a:spcAft>
                <a:spcPts val="0"/>
              </a:spcAft>
              <a:buSzPts val="3600"/>
              <a:buChar char="●"/>
              <a:defRPr sz="3600"/>
            </a:lvl4pPr>
            <a:lvl5pPr lvl="4" algn="ctr" rtl="0">
              <a:spcBef>
                <a:spcPts val="0"/>
              </a:spcBef>
              <a:spcAft>
                <a:spcPts val="0"/>
              </a:spcAft>
              <a:buSzPts val="3600"/>
              <a:buChar char="○"/>
              <a:defRPr sz="3600"/>
            </a:lvl5pPr>
            <a:lvl6pPr lvl="5" algn="ctr" rtl="0">
              <a:spcBef>
                <a:spcPts val="0"/>
              </a:spcBef>
              <a:spcAft>
                <a:spcPts val="0"/>
              </a:spcAft>
              <a:buSzPts val="3600"/>
              <a:buChar char="■"/>
              <a:defRPr sz="3600"/>
            </a:lvl6pPr>
            <a:lvl7pPr lvl="6" algn="ctr" rtl="0">
              <a:spcBef>
                <a:spcPts val="0"/>
              </a:spcBef>
              <a:spcAft>
                <a:spcPts val="0"/>
              </a:spcAft>
              <a:buSzPts val="3600"/>
              <a:buChar char="●"/>
              <a:defRPr sz="3600"/>
            </a:lvl7pPr>
            <a:lvl8pPr lvl="7" algn="ctr" rtl="0">
              <a:spcBef>
                <a:spcPts val="0"/>
              </a:spcBef>
              <a:spcAft>
                <a:spcPts val="0"/>
              </a:spcAft>
              <a:buSzPts val="3600"/>
              <a:buChar char="○"/>
              <a:defRPr sz="3600"/>
            </a:lvl8pPr>
            <a:lvl9pPr lvl="8" algn="ctr" rtl="0">
              <a:spcBef>
                <a:spcPts val="0"/>
              </a:spcBef>
              <a:spcAft>
                <a:spcPts val="0"/>
              </a:spcAft>
              <a:buSzPts val="3600"/>
              <a:buChar char="■"/>
              <a:defRPr sz="3600"/>
            </a:lvl9pPr>
          </a:lstStyle>
          <a:p>
            <a:endParaRPr/>
          </a:p>
        </p:txBody>
      </p:sp>
      <p:sp>
        <p:nvSpPr>
          <p:cNvPr id="14" name="Google Shape;1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17" name="Google Shape;17;p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8" name="Google Shape;18;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1" name="Google Shape;21;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2" name="Google Shape;22;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6" name="Google Shape;26;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2400"/>
              <a:buChar char="●"/>
              <a:defRPr sz="2400"/>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a:endParaRPr/>
          </a:p>
        </p:txBody>
      </p:sp>
      <p:sp>
        <p:nvSpPr>
          <p:cNvPr id="29" name="Google Shape;29;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0" name="Google Shape;3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
        <p:cNvGrpSpPr/>
        <p:nvPr/>
      </p:nvGrpSpPr>
      <p:grpSpPr>
        <a:xfrm>
          <a:off x="0" y="0"/>
          <a:ext cx="0" cy="0"/>
          <a:chOff x="0" y="0"/>
          <a:chExt cx="0" cy="0"/>
        </a:xfrm>
      </p:grpSpPr>
      <p:sp>
        <p:nvSpPr>
          <p:cNvPr id="32" name="Google Shape;32;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4800"/>
              <a:buChar char="●"/>
              <a:defRPr sz="4800"/>
            </a:lvl1pPr>
            <a:lvl2pPr lvl="1" rtl="0">
              <a:spcBef>
                <a:spcPts val="0"/>
              </a:spcBef>
              <a:spcAft>
                <a:spcPts val="0"/>
              </a:spcAft>
              <a:buSzPts val="4800"/>
              <a:buChar char="○"/>
              <a:defRPr sz="4800"/>
            </a:lvl2pPr>
            <a:lvl3pPr lvl="2" rtl="0">
              <a:spcBef>
                <a:spcPts val="0"/>
              </a:spcBef>
              <a:spcAft>
                <a:spcPts val="0"/>
              </a:spcAft>
              <a:buSzPts val="4800"/>
              <a:buChar char="■"/>
              <a:defRPr sz="4800"/>
            </a:lvl3pPr>
            <a:lvl4pPr lvl="3" rtl="0">
              <a:spcBef>
                <a:spcPts val="0"/>
              </a:spcBef>
              <a:spcAft>
                <a:spcPts val="0"/>
              </a:spcAft>
              <a:buSzPts val="4800"/>
              <a:buChar char="●"/>
              <a:defRPr sz="4800"/>
            </a:lvl4pPr>
            <a:lvl5pPr lvl="4" rtl="0">
              <a:spcBef>
                <a:spcPts val="0"/>
              </a:spcBef>
              <a:spcAft>
                <a:spcPts val="0"/>
              </a:spcAft>
              <a:buSzPts val="4800"/>
              <a:buChar char="○"/>
              <a:defRPr sz="4800"/>
            </a:lvl5pPr>
            <a:lvl6pPr lvl="5" rtl="0">
              <a:spcBef>
                <a:spcPts val="0"/>
              </a:spcBef>
              <a:spcAft>
                <a:spcPts val="0"/>
              </a:spcAft>
              <a:buSzPts val="4800"/>
              <a:buChar char="■"/>
              <a:defRPr sz="4800"/>
            </a:lvl6pPr>
            <a:lvl7pPr lvl="6" rtl="0">
              <a:spcBef>
                <a:spcPts val="0"/>
              </a:spcBef>
              <a:spcAft>
                <a:spcPts val="0"/>
              </a:spcAft>
              <a:buSzPts val="4800"/>
              <a:buChar char="●"/>
              <a:defRPr sz="4800"/>
            </a:lvl7pPr>
            <a:lvl8pPr lvl="7" rtl="0">
              <a:spcBef>
                <a:spcPts val="0"/>
              </a:spcBef>
              <a:spcAft>
                <a:spcPts val="0"/>
              </a:spcAft>
              <a:buSzPts val="4800"/>
              <a:buChar char="○"/>
              <a:defRPr sz="4800"/>
            </a:lvl8pPr>
            <a:lvl9pPr lvl="8" rtl="0">
              <a:spcBef>
                <a:spcPts val="0"/>
              </a:spcBef>
              <a:spcAft>
                <a:spcPts val="0"/>
              </a:spcAft>
              <a:buSzPts val="4800"/>
              <a:buChar char="■"/>
              <a:defRPr sz="4800"/>
            </a:lvl9pPr>
          </a:lstStyle>
          <a:p>
            <a:endParaRPr/>
          </a:p>
        </p:txBody>
      </p:sp>
      <p:sp>
        <p:nvSpPr>
          <p:cNvPr id="33" name="Google Shape;3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4"/>
        <p:cNvGrpSpPr/>
        <p:nvPr/>
      </p:nvGrpSpPr>
      <p:grpSpPr>
        <a:xfrm>
          <a:off x="0" y="0"/>
          <a:ext cx="0" cy="0"/>
          <a:chOff x="0" y="0"/>
          <a:chExt cx="0" cy="0"/>
        </a:xfrm>
      </p:grpSpPr>
      <p:sp>
        <p:nvSpPr>
          <p:cNvPr id="35" name="Google Shape;35;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4200"/>
              <a:buChar char="●"/>
              <a:defRPr sz="4200"/>
            </a:lvl1pPr>
            <a:lvl2pPr lvl="1" algn="ctr" rtl="0">
              <a:spcBef>
                <a:spcPts val="0"/>
              </a:spcBef>
              <a:spcAft>
                <a:spcPts val="0"/>
              </a:spcAft>
              <a:buSzPts val="4200"/>
              <a:buChar char="○"/>
              <a:defRPr sz="4200"/>
            </a:lvl2pPr>
            <a:lvl3pPr lvl="2" algn="ctr" rtl="0">
              <a:spcBef>
                <a:spcPts val="0"/>
              </a:spcBef>
              <a:spcAft>
                <a:spcPts val="0"/>
              </a:spcAft>
              <a:buSzPts val="4200"/>
              <a:buChar char="■"/>
              <a:defRPr sz="4200"/>
            </a:lvl3pPr>
            <a:lvl4pPr lvl="3" algn="ctr" rtl="0">
              <a:spcBef>
                <a:spcPts val="0"/>
              </a:spcBef>
              <a:spcAft>
                <a:spcPts val="0"/>
              </a:spcAft>
              <a:buSzPts val="4200"/>
              <a:buChar char="●"/>
              <a:defRPr sz="4200"/>
            </a:lvl4pPr>
            <a:lvl5pPr lvl="4" algn="ctr" rtl="0">
              <a:spcBef>
                <a:spcPts val="0"/>
              </a:spcBef>
              <a:spcAft>
                <a:spcPts val="0"/>
              </a:spcAft>
              <a:buSzPts val="4200"/>
              <a:buChar char="○"/>
              <a:defRPr sz="4200"/>
            </a:lvl5pPr>
            <a:lvl6pPr lvl="5" algn="ctr" rtl="0">
              <a:spcBef>
                <a:spcPts val="0"/>
              </a:spcBef>
              <a:spcAft>
                <a:spcPts val="0"/>
              </a:spcAft>
              <a:buSzPts val="4200"/>
              <a:buChar char="■"/>
              <a:defRPr sz="4200"/>
            </a:lvl6pPr>
            <a:lvl7pPr lvl="6" algn="ctr" rtl="0">
              <a:spcBef>
                <a:spcPts val="0"/>
              </a:spcBef>
              <a:spcAft>
                <a:spcPts val="0"/>
              </a:spcAft>
              <a:buSzPts val="4200"/>
              <a:buChar char="●"/>
              <a:defRPr sz="4200"/>
            </a:lvl7pPr>
            <a:lvl8pPr lvl="7" algn="ctr" rtl="0">
              <a:spcBef>
                <a:spcPts val="0"/>
              </a:spcBef>
              <a:spcAft>
                <a:spcPts val="0"/>
              </a:spcAft>
              <a:buSzPts val="4200"/>
              <a:buChar char="○"/>
              <a:defRPr sz="4200"/>
            </a:lvl8pPr>
            <a:lvl9pPr lvl="8" algn="ctr" rtl="0">
              <a:spcBef>
                <a:spcPts val="0"/>
              </a:spcBef>
              <a:spcAft>
                <a:spcPts val="0"/>
              </a:spcAft>
              <a:buSzPts val="4200"/>
              <a:buChar char="■"/>
              <a:defRPr sz="4200"/>
            </a:lvl9pPr>
          </a:lstStyle>
          <a:p>
            <a:endParaRPr/>
          </a:p>
        </p:txBody>
      </p:sp>
      <p:sp>
        <p:nvSpPr>
          <p:cNvPr id="37" name="Google Shape;37;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8" name="Google Shape;38;p9"/>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Clr>
                <a:schemeClr val="dk1"/>
              </a:buClr>
              <a:buSzPts val="1400"/>
              <a:buChar char="●"/>
              <a:defRPr>
                <a:solidFill>
                  <a:schemeClr val="dk1"/>
                </a:solidFill>
              </a:defRPr>
            </a:lvl1pPr>
            <a:lvl2pPr marL="914400" lvl="1" indent="-317500" rtl="0">
              <a:spcBef>
                <a:spcPts val="0"/>
              </a:spcBef>
              <a:spcAft>
                <a:spcPts val="0"/>
              </a:spcAft>
              <a:buClr>
                <a:schemeClr val="dk1"/>
              </a:buClr>
              <a:buSzPts val="1400"/>
              <a:buChar char="○"/>
              <a:defRPr>
                <a:solidFill>
                  <a:schemeClr val="dk1"/>
                </a:solidFill>
              </a:defRPr>
            </a:lvl2pPr>
            <a:lvl3pPr marL="1371600" lvl="2" indent="-317500" rtl="0">
              <a:spcBef>
                <a:spcPts val="0"/>
              </a:spcBef>
              <a:spcAft>
                <a:spcPts val="0"/>
              </a:spcAft>
              <a:buClr>
                <a:schemeClr val="dk1"/>
              </a:buClr>
              <a:buSzPts val="1400"/>
              <a:buChar char="■"/>
              <a:defRPr>
                <a:solidFill>
                  <a:schemeClr val="dk1"/>
                </a:solidFill>
              </a:defRPr>
            </a:lvl3pPr>
            <a:lvl4pPr marL="1828800" lvl="3" indent="-317500" rtl="0">
              <a:spcBef>
                <a:spcPts val="0"/>
              </a:spcBef>
              <a:spcAft>
                <a:spcPts val="0"/>
              </a:spcAft>
              <a:buClr>
                <a:schemeClr val="dk1"/>
              </a:buClr>
              <a:buSzPts val="1400"/>
              <a:buChar char="●"/>
              <a:defRPr>
                <a:solidFill>
                  <a:schemeClr val="dk1"/>
                </a:solidFill>
              </a:defRPr>
            </a:lvl4pPr>
            <a:lvl5pPr marL="2286000" lvl="4" indent="-317500" rtl="0">
              <a:spcBef>
                <a:spcPts val="0"/>
              </a:spcBef>
              <a:spcAft>
                <a:spcPts val="0"/>
              </a:spcAft>
              <a:buClr>
                <a:schemeClr val="dk1"/>
              </a:buClr>
              <a:buSzPts val="1400"/>
              <a:buChar char="○"/>
              <a:defRPr>
                <a:solidFill>
                  <a:schemeClr val="dk1"/>
                </a:solidFill>
              </a:defRPr>
            </a:lvl5pPr>
            <a:lvl6pPr marL="2743200" lvl="5" indent="-317500" rtl="0">
              <a:spcBef>
                <a:spcPts val="0"/>
              </a:spcBef>
              <a:spcAft>
                <a:spcPts val="0"/>
              </a:spcAft>
              <a:buClr>
                <a:schemeClr val="dk1"/>
              </a:buClr>
              <a:buSzPts val="1400"/>
              <a:buChar char="■"/>
              <a:defRPr>
                <a:solidFill>
                  <a:schemeClr val="dk1"/>
                </a:solidFill>
              </a:defRPr>
            </a:lvl6pPr>
            <a:lvl7pPr marL="3200400" lvl="6" indent="-317500" rtl="0">
              <a:spcBef>
                <a:spcPts val="0"/>
              </a:spcBef>
              <a:spcAft>
                <a:spcPts val="0"/>
              </a:spcAft>
              <a:buClr>
                <a:schemeClr val="dk1"/>
              </a:buClr>
              <a:buSzPts val="1400"/>
              <a:buChar char="●"/>
              <a:defRPr>
                <a:solidFill>
                  <a:schemeClr val="dk1"/>
                </a:solidFill>
              </a:defRPr>
            </a:lvl7pPr>
            <a:lvl8pPr marL="3657600" lvl="7" indent="-317500" rtl="0">
              <a:spcBef>
                <a:spcPts val="0"/>
              </a:spcBef>
              <a:spcAft>
                <a:spcPts val="0"/>
              </a:spcAft>
              <a:buClr>
                <a:schemeClr val="dk1"/>
              </a:buClr>
              <a:buSzPts val="1400"/>
              <a:buChar char="○"/>
              <a:defRPr>
                <a:solidFill>
                  <a:schemeClr val="dk1"/>
                </a:solidFill>
              </a:defRPr>
            </a:lvl8pPr>
            <a:lvl9pPr marL="4114800" lvl="8" indent="-317500" rtl="0">
              <a:spcBef>
                <a:spcPts val="0"/>
              </a:spcBef>
              <a:spcAft>
                <a:spcPts val="0"/>
              </a:spcAft>
              <a:buClr>
                <a:schemeClr val="dk1"/>
              </a:buClr>
              <a:buSzPts val="1400"/>
              <a:buChar char="■"/>
              <a:defRPr>
                <a:solidFill>
                  <a:schemeClr val="dk1"/>
                </a:solidFill>
              </a:defRPr>
            </a:lvl9pPr>
          </a:lstStyle>
          <a:p>
            <a:endParaRPr/>
          </a:p>
        </p:txBody>
      </p:sp>
      <p:sp>
        <p:nvSpPr>
          <p:cNvPr id="39" name="Google Shape;3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0"/>
        <p:cNvGrpSpPr/>
        <p:nvPr/>
      </p:nvGrpSpPr>
      <p:grpSpPr>
        <a:xfrm>
          <a:off x="0" y="0"/>
          <a:ext cx="0" cy="0"/>
          <a:chOff x="0" y="0"/>
          <a:chExt cx="0" cy="0"/>
        </a:xfrm>
      </p:grpSpPr>
      <p:sp>
        <p:nvSpPr>
          <p:cNvPr id="41" name="Google Shape;41;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400"/>
              <a:buNone/>
              <a:defRPr/>
            </a:lvl1pPr>
          </a:lstStyle>
          <a:p>
            <a:endParaRPr/>
          </a:p>
        </p:txBody>
      </p:sp>
      <p:sp>
        <p:nvSpPr>
          <p:cNvPr id="42" name="Google Shape;4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
        <p:cNvGrpSpPr/>
        <p:nvPr/>
      </p:nvGrpSpPr>
      <p:grpSpPr>
        <a:xfrm>
          <a:off x="0" y="0"/>
          <a:ext cx="0" cy="0"/>
          <a:chOff x="0" y="0"/>
          <a:chExt cx="0" cy="0"/>
        </a:xfrm>
      </p:grpSpPr>
      <p:sp>
        <p:nvSpPr>
          <p:cNvPr id="44" name="Google Shape;44;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12000"/>
              <a:buChar char="●"/>
              <a:defRPr sz="12000"/>
            </a:lvl1pPr>
            <a:lvl2pPr lvl="1" algn="ctr" rtl="0">
              <a:spcBef>
                <a:spcPts val="0"/>
              </a:spcBef>
              <a:spcAft>
                <a:spcPts val="0"/>
              </a:spcAft>
              <a:buSzPts val="12000"/>
              <a:buChar char="○"/>
              <a:defRPr sz="12000"/>
            </a:lvl2pPr>
            <a:lvl3pPr lvl="2" algn="ctr" rtl="0">
              <a:spcBef>
                <a:spcPts val="0"/>
              </a:spcBef>
              <a:spcAft>
                <a:spcPts val="0"/>
              </a:spcAft>
              <a:buSzPts val="12000"/>
              <a:buChar char="■"/>
              <a:defRPr sz="12000"/>
            </a:lvl3pPr>
            <a:lvl4pPr lvl="3" algn="ctr" rtl="0">
              <a:spcBef>
                <a:spcPts val="0"/>
              </a:spcBef>
              <a:spcAft>
                <a:spcPts val="0"/>
              </a:spcAft>
              <a:buSzPts val="12000"/>
              <a:buChar char="●"/>
              <a:defRPr sz="12000"/>
            </a:lvl4pPr>
            <a:lvl5pPr lvl="4" algn="ctr" rtl="0">
              <a:spcBef>
                <a:spcPts val="0"/>
              </a:spcBef>
              <a:spcAft>
                <a:spcPts val="0"/>
              </a:spcAft>
              <a:buSzPts val="12000"/>
              <a:buChar char="○"/>
              <a:defRPr sz="12000"/>
            </a:lvl5pPr>
            <a:lvl6pPr lvl="5" algn="ctr" rtl="0">
              <a:spcBef>
                <a:spcPts val="0"/>
              </a:spcBef>
              <a:spcAft>
                <a:spcPts val="0"/>
              </a:spcAft>
              <a:buSzPts val="12000"/>
              <a:buChar char="■"/>
              <a:defRPr sz="12000"/>
            </a:lvl6pPr>
            <a:lvl7pPr lvl="6" algn="ctr" rtl="0">
              <a:spcBef>
                <a:spcPts val="0"/>
              </a:spcBef>
              <a:spcAft>
                <a:spcPts val="0"/>
              </a:spcAft>
              <a:buSzPts val="12000"/>
              <a:buChar char="●"/>
              <a:defRPr sz="12000"/>
            </a:lvl7pPr>
            <a:lvl8pPr lvl="7" algn="ctr" rtl="0">
              <a:spcBef>
                <a:spcPts val="0"/>
              </a:spcBef>
              <a:spcAft>
                <a:spcPts val="0"/>
              </a:spcAft>
              <a:buSzPts val="12000"/>
              <a:buChar char="○"/>
              <a:defRPr sz="12000"/>
            </a:lvl8pPr>
            <a:lvl9pPr lvl="8" algn="ctr" rtl="0">
              <a:spcBef>
                <a:spcPts val="0"/>
              </a:spcBef>
              <a:spcAft>
                <a:spcPts val="0"/>
              </a:spcAft>
              <a:buSzPts val="12000"/>
              <a:buChar char="■"/>
              <a:defRPr sz="12000"/>
            </a:lvl9pPr>
          </a:lstStyle>
          <a:p>
            <a:r>
              <a:t>xx%</a:t>
            </a:r>
          </a:p>
        </p:txBody>
      </p:sp>
      <p:sp>
        <p:nvSpPr>
          <p:cNvPr id="45" name="Google Shape;45;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ctr" anchorCtr="0">
            <a:noAutofit/>
          </a:bodyPr>
          <a:lstStyle>
            <a:lvl1pPr marL="457200" lvl="0" indent="-317500" algn="ctr" rtl="0">
              <a:spcBef>
                <a:spcPts val="0"/>
              </a:spcBef>
              <a:spcAft>
                <a:spcPts val="0"/>
              </a:spcAft>
              <a:buSzPts val="14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6" name="Google Shape;4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
        <p:cNvGrpSpPr/>
        <p:nvPr/>
      </p:nvGrpSpPr>
      <p:grpSpPr>
        <a:xfrm>
          <a:off x="0" y="0"/>
          <a:ext cx="0" cy="0"/>
          <a:chOff x="0" y="0"/>
          <a:chExt cx="0" cy="0"/>
        </a:xfrm>
      </p:grpSpPr>
      <p:sp>
        <p:nvSpPr>
          <p:cNvPr id="54" name="Google Shape;54;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5" name="Google Shape;55;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6" name="Google Shape;56;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7"/>
        <p:cNvGrpSpPr/>
        <p:nvPr/>
      </p:nvGrpSpPr>
      <p:grpSpPr>
        <a:xfrm>
          <a:off x="0" y="0"/>
          <a:ext cx="0" cy="0"/>
          <a:chOff x="0" y="0"/>
          <a:chExt cx="0" cy="0"/>
        </a:xfrm>
      </p:grpSpPr>
      <p:sp>
        <p:nvSpPr>
          <p:cNvPr id="58" name="Google Shape;58;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9" name="Google Shape;59;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0"/>
        <p:cNvGrpSpPr/>
        <p:nvPr/>
      </p:nvGrpSpPr>
      <p:grpSpPr>
        <a:xfrm>
          <a:off x="0" y="0"/>
          <a:ext cx="0" cy="0"/>
          <a:chOff x="0" y="0"/>
          <a:chExt cx="0" cy="0"/>
        </a:xfrm>
      </p:grpSpPr>
      <p:sp>
        <p:nvSpPr>
          <p:cNvPr id="61" name="Google Shape;6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2" name="Google Shape;62;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3" name="Google Shape;63;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4"/>
        <p:cNvGrpSpPr/>
        <p:nvPr/>
      </p:nvGrpSpPr>
      <p:grpSpPr>
        <a:xfrm>
          <a:off x="0" y="0"/>
          <a:ext cx="0" cy="0"/>
          <a:chOff x="0" y="0"/>
          <a:chExt cx="0" cy="0"/>
        </a:xfrm>
      </p:grpSpPr>
      <p:sp>
        <p:nvSpPr>
          <p:cNvPr id="65" name="Google Shape;6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6" name="Google Shape;66;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7" name="Google Shape;67;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8" name="Google Shape;68;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9"/>
        <p:cNvGrpSpPr/>
        <p:nvPr/>
      </p:nvGrpSpPr>
      <p:grpSpPr>
        <a:xfrm>
          <a:off x="0" y="0"/>
          <a:ext cx="0" cy="0"/>
          <a:chOff x="0" y="0"/>
          <a:chExt cx="0" cy="0"/>
        </a:xfrm>
      </p:grpSpPr>
      <p:sp>
        <p:nvSpPr>
          <p:cNvPr id="70" name="Google Shape;70;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1" name="Google Shape;71;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4" name="Google Shape;74;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5" name="Google Shape;75;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6"/>
        <p:cNvGrpSpPr/>
        <p:nvPr/>
      </p:nvGrpSpPr>
      <p:grpSpPr>
        <a:xfrm>
          <a:off x="0" y="0"/>
          <a:ext cx="0" cy="0"/>
          <a:chOff x="0" y="0"/>
          <a:chExt cx="0" cy="0"/>
        </a:xfrm>
      </p:grpSpPr>
      <p:sp>
        <p:nvSpPr>
          <p:cNvPr id="77" name="Google Shape;77;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78" name="Google Shape;78;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9"/>
        <p:cNvGrpSpPr/>
        <p:nvPr/>
      </p:nvGrpSpPr>
      <p:grpSpPr>
        <a:xfrm>
          <a:off x="0" y="0"/>
          <a:ext cx="0" cy="0"/>
          <a:chOff x="0" y="0"/>
          <a:chExt cx="0" cy="0"/>
        </a:xfrm>
      </p:grpSpPr>
      <p:sp>
        <p:nvSpPr>
          <p:cNvPr id="80" name="Google Shape;80;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2" name="Google Shape;82;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3" name="Google Shape;83;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84" name="Google Shape;84;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5"/>
        <p:cNvGrpSpPr/>
        <p:nvPr/>
      </p:nvGrpSpPr>
      <p:grpSpPr>
        <a:xfrm>
          <a:off x="0" y="0"/>
          <a:ext cx="0" cy="0"/>
          <a:chOff x="0" y="0"/>
          <a:chExt cx="0" cy="0"/>
        </a:xfrm>
      </p:grpSpPr>
      <p:sp>
        <p:nvSpPr>
          <p:cNvPr id="86" name="Google Shape;86;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87" name="Google Shape;87;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8"/>
        <p:cNvGrpSpPr/>
        <p:nvPr/>
      </p:nvGrpSpPr>
      <p:grpSpPr>
        <a:xfrm>
          <a:off x="0" y="0"/>
          <a:ext cx="0" cy="0"/>
          <a:chOff x="0" y="0"/>
          <a:chExt cx="0" cy="0"/>
        </a:xfrm>
      </p:grpSpPr>
      <p:sp>
        <p:nvSpPr>
          <p:cNvPr id="89" name="Google Shape;89;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0" name="Google Shape;90;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91" name="Google Shape;91;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2"/>
        <p:cNvGrpSpPr/>
        <p:nvPr/>
      </p:nvGrpSpPr>
      <p:grpSpPr>
        <a:xfrm>
          <a:off x="0" y="0"/>
          <a:ext cx="0" cy="0"/>
          <a:chOff x="0" y="0"/>
          <a:chExt cx="0" cy="0"/>
        </a:xfrm>
      </p:grpSpPr>
      <p:sp>
        <p:nvSpPr>
          <p:cNvPr id="93" name="Google Shape;93;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Slide de Título" type="title">
  <p:cSld name="TITLE">
    <p:spTree>
      <p:nvGrpSpPr>
        <p:cNvPr id="1" name="Shape 111"/>
        <p:cNvGrpSpPr/>
        <p:nvPr/>
      </p:nvGrpSpPr>
      <p:grpSpPr>
        <a:xfrm>
          <a:off x="0" y="0"/>
          <a:ext cx="0" cy="0"/>
          <a:chOff x="0" y="0"/>
          <a:chExt cx="0" cy="0"/>
        </a:xfrm>
      </p:grpSpPr>
      <p:grpSp>
        <p:nvGrpSpPr>
          <p:cNvPr id="112" name="Google Shape;112;p26"/>
          <p:cNvGrpSpPr/>
          <p:nvPr/>
        </p:nvGrpSpPr>
        <p:grpSpPr>
          <a:xfrm>
            <a:off x="0" y="-6350"/>
            <a:ext cx="9144000" cy="5149850"/>
            <a:chOff x="0" y="-8467"/>
            <a:chExt cx="12192000" cy="6866467"/>
          </a:xfrm>
        </p:grpSpPr>
        <p:cxnSp>
          <p:nvCxnSpPr>
            <p:cNvPr id="113" name="Google Shape;113;p26"/>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14" name="Google Shape;114;p26"/>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15" name="Google Shape;115;p26"/>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16" name="Google Shape;116;p26"/>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7" name="Google Shape;117;p26"/>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8" name="Google Shape;118;p26"/>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858585">
                <a:alpha val="69803"/>
              </a:srgbClr>
            </a:solidFill>
            <a:ln>
              <a:noFill/>
            </a:ln>
          </p:spPr>
        </p:sp>
        <p:sp>
          <p:nvSpPr>
            <p:cNvPr id="119" name="Google Shape;119;p26"/>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AEAEA">
                <a:alpha val="69803"/>
              </a:srgbClr>
            </a:solidFill>
            <a:ln>
              <a:noFill/>
            </a:ln>
          </p:spPr>
        </p:sp>
        <p:sp>
          <p:nvSpPr>
            <p:cNvPr id="120" name="Google Shape;120;p26"/>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21" name="Google Shape;121;p26"/>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2" name="Google Shape;122;p26"/>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23" name="Google Shape;123;p26"/>
          <p:cNvSpPr txBox="1">
            <a:spLocks noGrp="1"/>
          </p:cNvSpPr>
          <p:nvPr>
            <p:ph type="ctrTitle"/>
          </p:nvPr>
        </p:nvSpPr>
        <p:spPr>
          <a:xfrm>
            <a:off x="1130300" y="1803400"/>
            <a:ext cx="5825202" cy="1234726"/>
          </a:xfrm>
          <a:prstGeom prst="rect">
            <a:avLst/>
          </a:prstGeom>
          <a:noFill/>
          <a:ln>
            <a:noFill/>
          </a:ln>
        </p:spPr>
        <p:txBody>
          <a:bodyPr spcFirstLastPara="1" wrap="square" lIns="68575" tIns="34275" rIns="68575" bIns="34275" anchor="b" anchorCtr="0">
            <a:noAutofit/>
          </a:bodyPr>
          <a:lstStyle>
            <a:lvl1pPr lvl="0" algn="r">
              <a:spcBef>
                <a:spcPts val="0"/>
              </a:spcBef>
              <a:spcAft>
                <a:spcPts val="0"/>
              </a:spcAft>
              <a:buClr>
                <a:schemeClr val="accent1"/>
              </a:buClr>
              <a:buSzPts val="4100"/>
              <a:buFont typeface="Trebuchet MS"/>
              <a:buNone/>
              <a:defRPr sz="410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6"/>
          <p:cNvSpPr txBox="1">
            <a:spLocks noGrp="1"/>
          </p:cNvSpPr>
          <p:nvPr>
            <p:ph type="subTitle" idx="1"/>
          </p:nvPr>
        </p:nvSpPr>
        <p:spPr>
          <a:xfrm>
            <a:off x="1130300" y="3038125"/>
            <a:ext cx="5825202" cy="822674"/>
          </a:xfrm>
          <a:prstGeom prst="rect">
            <a:avLst/>
          </a:prstGeom>
          <a:noFill/>
          <a:ln>
            <a:noFill/>
          </a:ln>
        </p:spPr>
        <p:txBody>
          <a:bodyPr spcFirstLastPara="1" wrap="square" lIns="68575" tIns="34275" rIns="68575" bIns="34275" anchor="t" anchorCtr="0">
            <a:normAutofit/>
          </a:bodyPr>
          <a:lstStyle>
            <a:lvl1pPr lvl="0" algn="r">
              <a:spcBef>
                <a:spcPts val="800"/>
              </a:spcBef>
              <a:spcAft>
                <a:spcPts val="0"/>
              </a:spcAft>
              <a:buSzPts val="1100"/>
              <a:buNone/>
              <a:defRPr>
                <a:solidFill>
                  <a:srgbClr val="7F7F7F"/>
                </a:solidFill>
              </a:defRPr>
            </a:lvl1pPr>
            <a:lvl2pPr lvl="1" algn="ctr">
              <a:spcBef>
                <a:spcPts val="800"/>
              </a:spcBef>
              <a:spcAft>
                <a:spcPts val="0"/>
              </a:spcAft>
              <a:buSzPts val="1000"/>
              <a:buNone/>
              <a:defRPr>
                <a:solidFill>
                  <a:srgbClr val="888888"/>
                </a:solidFill>
              </a:defRPr>
            </a:lvl2pPr>
            <a:lvl3pPr lvl="2" algn="ctr">
              <a:spcBef>
                <a:spcPts val="800"/>
              </a:spcBef>
              <a:spcAft>
                <a:spcPts val="0"/>
              </a:spcAft>
              <a:buSzPts val="800"/>
              <a:buNone/>
              <a:defRPr>
                <a:solidFill>
                  <a:srgbClr val="888888"/>
                </a:solidFill>
              </a:defRPr>
            </a:lvl3pPr>
            <a:lvl4pPr lvl="3" algn="ctr">
              <a:spcBef>
                <a:spcPts val="800"/>
              </a:spcBef>
              <a:spcAft>
                <a:spcPts val="0"/>
              </a:spcAft>
              <a:buSzPts val="700"/>
              <a:buNone/>
              <a:defRPr>
                <a:solidFill>
                  <a:srgbClr val="888888"/>
                </a:solidFill>
              </a:defRPr>
            </a:lvl4pPr>
            <a:lvl5pPr lvl="4" algn="ctr">
              <a:spcBef>
                <a:spcPts val="800"/>
              </a:spcBef>
              <a:spcAft>
                <a:spcPts val="0"/>
              </a:spcAft>
              <a:buSzPts val="700"/>
              <a:buNone/>
              <a:defRPr>
                <a:solidFill>
                  <a:srgbClr val="888888"/>
                </a:solidFill>
              </a:defRPr>
            </a:lvl5pPr>
            <a:lvl6pPr lvl="5" algn="ctr">
              <a:spcBef>
                <a:spcPts val="800"/>
              </a:spcBef>
              <a:spcAft>
                <a:spcPts val="0"/>
              </a:spcAft>
              <a:buSzPts val="700"/>
              <a:buNone/>
              <a:defRPr>
                <a:solidFill>
                  <a:srgbClr val="888888"/>
                </a:solidFill>
              </a:defRPr>
            </a:lvl6pPr>
            <a:lvl7pPr lvl="6" algn="ctr">
              <a:spcBef>
                <a:spcPts val="800"/>
              </a:spcBef>
              <a:spcAft>
                <a:spcPts val="0"/>
              </a:spcAft>
              <a:buSzPts val="700"/>
              <a:buNone/>
              <a:defRPr>
                <a:solidFill>
                  <a:srgbClr val="888888"/>
                </a:solidFill>
              </a:defRPr>
            </a:lvl7pPr>
            <a:lvl8pPr lvl="7" algn="ctr">
              <a:spcBef>
                <a:spcPts val="800"/>
              </a:spcBef>
              <a:spcAft>
                <a:spcPts val="0"/>
              </a:spcAft>
              <a:buSzPts val="700"/>
              <a:buNone/>
              <a:defRPr>
                <a:solidFill>
                  <a:srgbClr val="888888"/>
                </a:solidFill>
              </a:defRPr>
            </a:lvl8pPr>
            <a:lvl9pPr lvl="8" algn="ctr">
              <a:spcBef>
                <a:spcPts val="800"/>
              </a:spcBef>
              <a:spcAft>
                <a:spcPts val="0"/>
              </a:spcAft>
              <a:buSzPts val="700"/>
              <a:buNone/>
              <a:defRPr>
                <a:solidFill>
                  <a:srgbClr val="888888"/>
                </a:solidFill>
              </a:defRPr>
            </a:lvl9pPr>
          </a:lstStyle>
          <a:p>
            <a:endParaRPr/>
          </a:p>
        </p:txBody>
      </p:sp>
      <p:sp>
        <p:nvSpPr>
          <p:cNvPr id="125" name="Google Shape;125;p26"/>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6" name="Google Shape;126;p26"/>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26"/>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128"/>
        <p:cNvGrpSpPr/>
        <p:nvPr/>
      </p:nvGrpSpPr>
      <p:grpSpPr>
        <a:xfrm>
          <a:off x="0" y="0"/>
          <a:ext cx="0" cy="0"/>
          <a:chOff x="0" y="0"/>
          <a:chExt cx="0" cy="0"/>
        </a:xfrm>
      </p:grpSpPr>
      <p:sp>
        <p:nvSpPr>
          <p:cNvPr id="129" name="Google Shape;129;p27"/>
          <p:cNvSpPr txBox="1">
            <a:spLocks noGrp="1"/>
          </p:cNvSpPr>
          <p:nvPr>
            <p:ph type="title"/>
          </p:nvPr>
        </p:nvSpPr>
        <p:spPr>
          <a:xfrm>
            <a:off x="508000" y="457200"/>
            <a:ext cx="6447501" cy="990600"/>
          </a:xfrm>
          <a:prstGeom prst="rect">
            <a:avLst/>
          </a:prstGeom>
          <a:noFill/>
          <a:ln>
            <a:noFill/>
          </a:ln>
        </p:spPr>
        <p:txBody>
          <a:bodyPr spcFirstLastPara="1" wrap="square" lIns="68575" tIns="34275" rIns="68575" bIns="34275" anchor="t" anchorCtr="0">
            <a:normAutofit/>
          </a:bodyPr>
          <a:lstStyle>
            <a:lvl1pPr lvl="0" algn="l">
              <a:spcBef>
                <a:spcPts val="0"/>
              </a:spcBef>
              <a:spcAft>
                <a:spcPts val="0"/>
              </a:spcAft>
              <a:buClr>
                <a:schemeClr val="accent1"/>
              </a:buClr>
              <a:buSzPts val="2700"/>
              <a:buFont typeface="Trebuchet MS"/>
              <a:buNone/>
              <a:defRPr sz="2700"/>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0" name="Google Shape;130;p27"/>
          <p:cNvSpPr txBox="1">
            <a:spLocks noGrp="1"/>
          </p:cNvSpPr>
          <p:nvPr>
            <p:ph type="body" idx="1"/>
          </p:nvPr>
        </p:nvSpPr>
        <p:spPr>
          <a:xfrm>
            <a:off x="508000" y="1620442"/>
            <a:ext cx="6447501" cy="2910580"/>
          </a:xfrm>
          <a:prstGeom prst="rect">
            <a:avLst/>
          </a:prstGeom>
          <a:noFill/>
          <a:ln>
            <a:noFill/>
          </a:ln>
        </p:spPr>
        <p:txBody>
          <a:bodyPr spcFirstLastPara="1" wrap="square" lIns="68575" tIns="34275" rIns="68575" bIns="34275" anchor="t" anchorCtr="0">
            <a:normAutofit/>
          </a:bodyPr>
          <a:lstStyle>
            <a:lvl1pPr marL="457200" lvl="0" indent="-298450" algn="l">
              <a:spcBef>
                <a:spcPts val="800"/>
              </a:spcBef>
              <a:spcAft>
                <a:spcPts val="0"/>
              </a:spcAft>
              <a:buSzPts val="1100"/>
              <a:buChar char="►"/>
              <a:defRPr/>
            </a:lvl1pPr>
            <a:lvl2pPr marL="914400" lvl="1" indent="-298450" algn="l">
              <a:spcBef>
                <a:spcPts val="800"/>
              </a:spcBef>
              <a:spcAft>
                <a:spcPts val="0"/>
              </a:spcAft>
              <a:buSzPts val="1100"/>
              <a:buChar char="►"/>
              <a:defRPr/>
            </a:lvl2pPr>
            <a:lvl3pPr marL="1371600" lvl="2" indent="-298450" algn="l">
              <a:spcBef>
                <a:spcPts val="800"/>
              </a:spcBef>
              <a:spcAft>
                <a:spcPts val="0"/>
              </a:spcAft>
              <a:buSzPts val="1100"/>
              <a:buChar char="►"/>
              <a:defRPr/>
            </a:lvl3pPr>
            <a:lvl4pPr marL="1828800" lvl="3" indent="-298450" algn="l">
              <a:spcBef>
                <a:spcPts val="800"/>
              </a:spcBef>
              <a:spcAft>
                <a:spcPts val="0"/>
              </a:spcAft>
              <a:buSzPts val="1100"/>
              <a:buChar char="►"/>
              <a:defRPr/>
            </a:lvl4pPr>
            <a:lvl5pPr marL="2286000" lvl="4" indent="-298450" algn="l">
              <a:spcBef>
                <a:spcPts val="800"/>
              </a:spcBef>
              <a:spcAft>
                <a:spcPts val="0"/>
              </a:spcAft>
              <a:buSzPts val="1100"/>
              <a:buChar char="►"/>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131" name="Google Shape;131;p27"/>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2" name="Google Shape;132;p27"/>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3" name="Google Shape;133;p27"/>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134"/>
        <p:cNvGrpSpPr/>
        <p:nvPr/>
      </p:nvGrpSpPr>
      <p:grpSpPr>
        <a:xfrm>
          <a:off x="0" y="0"/>
          <a:ext cx="0" cy="0"/>
          <a:chOff x="0" y="0"/>
          <a:chExt cx="0" cy="0"/>
        </a:xfrm>
      </p:grpSpPr>
      <p:sp>
        <p:nvSpPr>
          <p:cNvPr id="135" name="Google Shape;135;p28"/>
          <p:cNvSpPr txBox="1">
            <a:spLocks noGrp="1"/>
          </p:cNvSpPr>
          <p:nvPr>
            <p:ph type="title"/>
          </p:nvPr>
        </p:nvSpPr>
        <p:spPr>
          <a:xfrm>
            <a:off x="508001" y="2025650"/>
            <a:ext cx="6447501" cy="1369936"/>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accent1"/>
              </a:buClr>
              <a:buSzPts val="3000"/>
              <a:buFont typeface="Trebuchet MS"/>
              <a:buNone/>
              <a:defRPr sz="3000" b="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8"/>
          <p:cNvSpPr txBox="1">
            <a:spLocks noGrp="1"/>
          </p:cNvSpPr>
          <p:nvPr>
            <p:ph type="body" idx="1"/>
          </p:nvPr>
        </p:nvSpPr>
        <p:spPr>
          <a:xfrm>
            <a:off x="508001" y="3395586"/>
            <a:ext cx="6447501" cy="645300"/>
          </a:xfrm>
          <a:prstGeom prst="rect">
            <a:avLst/>
          </a:prstGeom>
          <a:noFill/>
          <a:ln>
            <a:noFill/>
          </a:ln>
        </p:spPr>
        <p:txBody>
          <a:bodyPr spcFirstLastPara="1" wrap="square" lIns="68575" tIns="34275" rIns="68575" bIns="34275" anchor="t" anchorCtr="0">
            <a:normAutofit/>
          </a:bodyPr>
          <a:lstStyle>
            <a:lvl1pPr marL="457200" lvl="0" indent="-228600" algn="l">
              <a:spcBef>
                <a:spcPts val="800"/>
              </a:spcBef>
              <a:spcAft>
                <a:spcPts val="0"/>
              </a:spcAft>
              <a:buSzPts val="1200"/>
              <a:buNone/>
              <a:defRPr sz="1500">
                <a:solidFill>
                  <a:srgbClr val="7F7F7F"/>
                </a:solidFill>
              </a:defRPr>
            </a:lvl1pPr>
            <a:lvl2pPr marL="914400" lvl="1" indent="-228600" algn="l">
              <a:spcBef>
                <a:spcPts val="800"/>
              </a:spcBef>
              <a:spcAft>
                <a:spcPts val="0"/>
              </a:spcAft>
              <a:buSzPts val="1100"/>
              <a:buNone/>
              <a:defRPr sz="1400">
                <a:solidFill>
                  <a:srgbClr val="888888"/>
                </a:solidFill>
              </a:defRPr>
            </a:lvl2pPr>
            <a:lvl3pPr marL="1371600" lvl="2" indent="-228600" algn="l">
              <a:spcBef>
                <a:spcPts val="800"/>
              </a:spcBef>
              <a:spcAft>
                <a:spcPts val="0"/>
              </a:spcAft>
              <a:buSzPts val="1000"/>
              <a:buNone/>
              <a:defRPr sz="1200">
                <a:solidFill>
                  <a:srgbClr val="888888"/>
                </a:solidFill>
              </a:defRPr>
            </a:lvl3pPr>
            <a:lvl4pPr marL="1828800" lvl="3" indent="-228600" algn="l">
              <a:spcBef>
                <a:spcPts val="800"/>
              </a:spcBef>
              <a:spcAft>
                <a:spcPts val="0"/>
              </a:spcAft>
              <a:buSzPts val="800"/>
              <a:buNone/>
              <a:defRPr sz="1100">
                <a:solidFill>
                  <a:srgbClr val="888888"/>
                </a:solidFill>
              </a:defRPr>
            </a:lvl4pPr>
            <a:lvl5pPr marL="2286000" lvl="4" indent="-228600" algn="l">
              <a:spcBef>
                <a:spcPts val="800"/>
              </a:spcBef>
              <a:spcAft>
                <a:spcPts val="0"/>
              </a:spcAft>
              <a:buSzPts val="800"/>
              <a:buNone/>
              <a:defRPr sz="1100">
                <a:solidFill>
                  <a:srgbClr val="888888"/>
                </a:solidFill>
              </a:defRPr>
            </a:lvl5pPr>
            <a:lvl6pPr marL="2743200" lvl="5" indent="-228600" algn="l">
              <a:spcBef>
                <a:spcPts val="800"/>
              </a:spcBef>
              <a:spcAft>
                <a:spcPts val="0"/>
              </a:spcAft>
              <a:buSzPts val="800"/>
              <a:buNone/>
              <a:defRPr sz="1100">
                <a:solidFill>
                  <a:srgbClr val="888888"/>
                </a:solidFill>
              </a:defRPr>
            </a:lvl6pPr>
            <a:lvl7pPr marL="3200400" lvl="6" indent="-228600" algn="l">
              <a:spcBef>
                <a:spcPts val="800"/>
              </a:spcBef>
              <a:spcAft>
                <a:spcPts val="0"/>
              </a:spcAft>
              <a:buSzPts val="800"/>
              <a:buNone/>
              <a:defRPr sz="1100">
                <a:solidFill>
                  <a:srgbClr val="888888"/>
                </a:solidFill>
              </a:defRPr>
            </a:lvl7pPr>
            <a:lvl8pPr marL="3657600" lvl="7" indent="-228600" algn="l">
              <a:spcBef>
                <a:spcPts val="800"/>
              </a:spcBef>
              <a:spcAft>
                <a:spcPts val="0"/>
              </a:spcAft>
              <a:buSzPts val="800"/>
              <a:buNone/>
              <a:defRPr sz="1100">
                <a:solidFill>
                  <a:srgbClr val="888888"/>
                </a:solidFill>
              </a:defRPr>
            </a:lvl8pPr>
            <a:lvl9pPr marL="4114800" lvl="8" indent="-228600" algn="l">
              <a:spcBef>
                <a:spcPts val="800"/>
              </a:spcBef>
              <a:spcAft>
                <a:spcPts val="0"/>
              </a:spcAft>
              <a:buSzPts val="800"/>
              <a:buNone/>
              <a:defRPr sz="1100">
                <a:solidFill>
                  <a:srgbClr val="888888"/>
                </a:solidFill>
              </a:defRPr>
            </a:lvl9pPr>
          </a:lstStyle>
          <a:p>
            <a:endParaRPr/>
          </a:p>
        </p:txBody>
      </p:sp>
      <p:sp>
        <p:nvSpPr>
          <p:cNvPr id="137" name="Google Shape;137;p28"/>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8" name="Google Shape;138;p28"/>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 name="Google Shape;139;p28"/>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140"/>
        <p:cNvGrpSpPr/>
        <p:nvPr/>
      </p:nvGrpSpPr>
      <p:grpSpPr>
        <a:xfrm>
          <a:off x="0" y="0"/>
          <a:ext cx="0" cy="0"/>
          <a:chOff x="0" y="0"/>
          <a:chExt cx="0" cy="0"/>
        </a:xfrm>
      </p:grpSpPr>
      <p:sp>
        <p:nvSpPr>
          <p:cNvPr id="141" name="Google Shape;141;p29"/>
          <p:cNvSpPr txBox="1">
            <a:spLocks noGrp="1"/>
          </p:cNvSpPr>
          <p:nvPr>
            <p:ph type="title"/>
          </p:nvPr>
        </p:nvSpPr>
        <p:spPr>
          <a:xfrm>
            <a:off x="508000" y="457200"/>
            <a:ext cx="6447501" cy="990600"/>
          </a:xfrm>
          <a:prstGeom prst="rect">
            <a:avLst/>
          </a:prstGeom>
          <a:noFill/>
          <a:ln>
            <a:noFill/>
          </a:ln>
        </p:spPr>
        <p:txBody>
          <a:bodyPr spcFirstLastPara="1" wrap="square" lIns="68575" tIns="34275" rIns="68575" bIns="34275" anchor="t" anchorCtr="0">
            <a:normAutofit/>
          </a:bodyPr>
          <a:lstStyle>
            <a:lvl1pPr lvl="0" algn="l">
              <a:spcBef>
                <a:spcPts val="0"/>
              </a:spcBef>
              <a:spcAft>
                <a:spcPts val="0"/>
              </a:spcAft>
              <a:buClr>
                <a:schemeClr val="accen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9"/>
          <p:cNvSpPr txBox="1">
            <a:spLocks noGrp="1"/>
          </p:cNvSpPr>
          <p:nvPr>
            <p:ph type="body" idx="1"/>
          </p:nvPr>
        </p:nvSpPr>
        <p:spPr>
          <a:xfrm>
            <a:off x="508000" y="1620442"/>
            <a:ext cx="3138026" cy="2910579"/>
          </a:xfrm>
          <a:prstGeom prst="rect">
            <a:avLst/>
          </a:prstGeom>
          <a:noFill/>
          <a:ln>
            <a:noFill/>
          </a:ln>
        </p:spPr>
        <p:txBody>
          <a:bodyPr spcFirstLastPara="1" wrap="square" lIns="68575" tIns="34275" rIns="68575" bIns="34275" anchor="t" anchorCtr="0">
            <a:normAutofit/>
          </a:bodyPr>
          <a:lstStyle>
            <a:lvl1pPr marL="457200" lvl="0" indent="-298450" algn="l">
              <a:spcBef>
                <a:spcPts val="800"/>
              </a:spcBef>
              <a:spcAft>
                <a:spcPts val="0"/>
              </a:spcAft>
              <a:buSzPts val="1100"/>
              <a:buChar char="►"/>
              <a:defRPr/>
            </a:lvl1pPr>
            <a:lvl2pPr marL="914400" lvl="1" indent="-298450" algn="l">
              <a:spcBef>
                <a:spcPts val="800"/>
              </a:spcBef>
              <a:spcAft>
                <a:spcPts val="0"/>
              </a:spcAft>
              <a:buSzPts val="1100"/>
              <a:buChar char="►"/>
              <a:defRPr/>
            </a:lvl2pPr>
            <a:lvl3pPr marL="1371600" lvl="2" indent="-298450" algn="l">
              <a:spcBef>
                <a:spcPts val="800"/>
              </a:spcBef>
              <a:spcAft>
                <a:spcPts val="0"/>
              </a:spcAft>
              <a:buSzPts val="1100"/>
              <a:buChar char="►"/>
              <a:defRPr/>
            </a:lvl3pPr>
            <a:lvl4pPr marL="1828800" lvl="3" indent="-298450" algn="l">
              <a:spcBef>
                <a:spcPts val="800"/>
              </a:spcBef>
              <a:spcAft>
                <a:spcPts val="0"/>
              </a:spcAft>
              <a:buSzPts val="1100"/>
              <a:buChar char="►"/>
              <a:defRPr/>
            </a:lvl4pPr>
            <a:lvl5pPr marL="2286000" lvl="4" indent="-298450" algn="l">
              <a:spcBef>
                <a:spcPts val="800"/>
              </a:spcBef>
              <a:spcAft>
                <a:spcPts val="0"/>
              </a:spcAft>
              <a:buSzPts val="1100"/>
              <a:buChar char="►"/>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143" name="Google Shape;143;p29"/>
          <p:cNvSpPr txBox="1">
            <a:spLocks noGrp="1"/>
          </p:cNvSpPr>
          <p:nvPr>
            <p:ph type="body" idx="2"/>
          </p:nvPr>
        </p:nvSpPr>
        <p:spPr>
          <a:xfrm>
            <a:off x="3817477" y="1620442"/>
            <a:ext cx="3138025" cy="2910580"/>
          </a:xfrm>
          <a:prstGeom prst="rect">
            <a:avLst/>
          </a:prstGeom>
          <a:noFill/>
          <a:ln>
            <a:noFill/>
          </a:ln>
        </p:spPr>
        <p:txBody>
          <a:bodyPr spcFirstLastPara="1" wrap="square" lIns="68575" tIns="34275" rIns="68575" bIns="34275" anchor="t" anchorCtr="0">
            <a:normAutofit/>
          </a:bodyPr>
          <a:lstStyle>
            <a:lvl1pPr marL="457200" lvl="0" indent="-298450" algn="l">
              <a:spcBef>
                <a:spcPts val="800"/>
              </a:spcBef>
              <a:spcAft>
                <a:spcPts val="0"/>
              </a:spcAft>
              <a:buSzPts val="1100"/>
              <a:buChar char="►"/>
              <a:defRPr/>
            </a:lvl1pPr>
            <a:lvl2pPr marL="914400" lvl="1" indent="-298450" algn="l">
              <a:spcBef>
                <a:spcPts val="800"/>
              </a:spcBef>
              <a:spcAft>
                <a:spcPts val="0"/>
              </a:spcAft>
              <a:buSzPts val="1100"/>
              <a:buChar char="►"/>
              <a:defRPr/>
            </a:lvl2pPr>
            <a:lvl3pPr marL="1371600" lvl="2" indent="-298450" algn="l">
              <a:spcBef>
                <a:spcPts val="800"/>
              </a:spcBef>
              <a:spcAft>
                <a:spcPts val="0"/>
              </a:spcAft>
              <a:buSzPts val="1100"/>
              <a:buChar char="►"/>
              <a:defRPr/>
            </a:lvl3pPr>
            <a:lvl4pPr marL="1828800" lvl="3" indent="-298450" algn="l">
              <a:spcBef>
                <a:spcPts val="800"/>
              </a:spcBef>
              <a:spcAft>
                <a:spcPts val="0"/>
              </a:spcAft>
              <a:buSzPts val="1100"/>
              <a:buChar char="►"/>
              <a:defRPr/>
            </a:lvl4pPr>
            <a:lvl5pPr marL="2286000" lvl="4" indent="-298450" algn="l">
              <a:spcBef>
                <a:spcPts val="800"/>
              </a:spcBef>
              <a:spcAft>
                <a:spcPts val="0"/>
              </a:spcAft>
              <a:buSzPts val="1100"/>
              <a:buChar char="►"/>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144" name="Google Shape;144;p29"/>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5" name="Google Shape;145;p29"/>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 name="Google Shape;146;p29"/>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147"/>
        <p:cNvGrpSpPr/>
        <p:nvPr/>
      </p:nvGrpSpPr>
      <p:grpSpPr>
        <a:xfrm>
          <a:off x="0" y="0"/>
          <a:ext cx="0" cy="0"/>
          <a:chOff x="0" y="0"/>
          <a:chExt cx="0" cy="0"/>
        </a:xfrm>
      </p:grpSpPr>
      <p:sp>
        <p:nvSpPr>
          <p:cNvPr id="148" name="Google Shape;148;p30"/>
          <p:cNvSpPr txBox="1">
            <a:spLocks noGrp="1"/>
          </p:cNvSpPr>
          <p:nvPr>
            <p:ph type="title"/>
          </p:nvPr>
        </p:nvSpPr>
        <p:spPr>
          <a:xfrm>
            <a:off x="508000" y="457200"/>
            <a:ext cx="6447501" cy="990600"/>
          </a:xfrm>
          <a:prstGeom prst="rect">
            <a:avLst/>
          </a:prstGeom>
          <a:noFill/>
          <a:ln>
            <a:noFill/>
          </a:ln>
        </p:spPr>
        <p:txBody>
          <a:bodyPr spcFirstLastPara="1" wrap="square" lIns="68575" tIns="34275" rIns="68575" bIns="34275" anchor="t" anchorCtr="0">
            <a:normAutofit/>
          </a:bodyPr>
          <a:lstStyle>
            <a:lvl1pPr lvl="0" algn="l">
              <a:spcBef>
                <a:spcPts val="0"/>
              </a:spcBef>
              <a:spcAft>
                <a:spcPts val="0"/>
              </a:spcAft>
              <a:buClr>
                <a:schemeClr val="accent1"/>
              </a:buClr>
              <a:buSzPts val="2700"/>
              <a:buFont typeface="Trebuchet MS"/>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9" name="Google Shape;149;p30"/>
          <p:cNvSpPr txBox="1">
            <a:spLocks noGrp="1"/>
          </p:cNvSpPr>
          <p:nvPr>
            <p:ph type="body" idx="1"/>
          </p:nvPr>
        </p:nvSpPr>
        <p:spPr>
          <a:xfrm>
            <a:off x="506809" y="1620737"/>
            <a:ext cx="3139217" cy="432197"/>
          </a:xfrm>
          <a:prstGeom prst="rect">
            <a:avLst/>
          </a:prstGeom>
          <a:noFill/>
          <a:ln>
            <a:noFill/>
          </a:ln>
        </p:spPr>
        <p:txBody>
          <a:bodyPr spcFirstLastPara="1" wrap="square" lIns="68575" tIns="34275" rIns="68575" bIns="34275" anchor="b" anchorCtr="0">
            <a:noAutofit/>
          </a:bodyPr>
          <a:lstStyle>
            <a:lvl1pPr marL="457200" lvl="0" indent="-228600" algn="l">
              <a:spcBef>
                <a:spcPts val="800"/>
              </a:spcBef>
              <a:spcAft>
                <a:spcPts val="0"/>
              </a:spcAft>
              <a:buSzPts val="1400"/>
              <a:buNone/>
              <a:defRPr sz="1800" b="0"/>
            </a:lvl1pPr>
            <a:lvl2pPr marL="914400" lvl="1" indent="-228600" algn="l">
              <a:spcBef>
                <a:spcPts val="800"/>
              </a:spcBef>
              <a:spcAft>
                <a:spcPts val="0"/>
              </a:spcAft>
              <a:buSzPts val="1200"/>
              <a:buNone/>
              <a:defRPr sz="1500" b="1"/>
            </a:lvl2pPr>
            <a:lvl3pPr marL="1371600" lvl="2" indent="-228600" algn="l">
              <a:spcBef>
                <a:spcPts val="800"/>
              </a:spcBef>
              <a:spcAft>
                <a:spcPts val="0"/>
              </a:spcAft>
              <a:buSzPts val="1100"/>
              <a:buNone/>
              <a:defRPr sz="1400" b="1"/>
            </a:lvl3pPr>
            <a:lvl4pPr marL="1828800" lvl="3" indent="-228600" algn="l">
              <a:spcBef>
                <a:spcPts val="800"/>
              </a:spcBef>
              <a:spcAft>
                <a:spcPts val="0"/>
              </a:spcAft>
              <a:buSzPts val="1000"/>
              <a:buNone/>
              <a:defRPr sz="1200" b="1"/>
            </a:lvl4pPr>
            <a:lvl5pPr marL="2286000" lvl="4" indent="-228600" algn="l">
              <a:spcBef>
                <a:spcPts val="800"/>
              </a:spcBef>
              <a:spcAft>
                <a:spcPts val="0"/>
              </a:spcAft>
              <a:buSzPts val="1000"/>
              <a:buNone/>
              <a:defRPr sz="1200" b="1"/>
            </a:lvl5pPr>
            <a:lvl6pPr marL="2743200" lvl="5" indent="-228600" algn="l">
              <a:spcBef>
                <a:spcPts val="800"/>
              </a:spcBef>
              <a:spcAft>
                <a:spcPts val="0"/>
              </a:spcAft>
              <a:buSzPts val="1000"/>
              <a:buNone/>
              <a:defRPr sz="1200" b="1"/>
            </a:lvl6pPr>
            <a:lvl7pPr marL="3200400" lvl="6" indent="-228600" algn="l">
              <a:spcBef>
                <a:spcPts val="800"/>
              </a:spcBef>
              <a:spcAft>
                <a:spcPts val="0"/>
              </a:spcAft>
              <a:buSzPts val="1000"/>
              <a:buNone/>
              <a:defRPr sz="1200" b="1"/>
            </a:lvl7pPr>
            <a:lvl8pPr marL="3657600" lvl="7" indent="-228600" algn="l">
              <a:spcBef>
                <a:spcPts val="800"/>
              </a:spcBef>
              <a:spcAft>
                <a:spcPts val="0"/>
              </a:spcAft>
              <a:buSzPts val="1000"/>
              <a:buNone/>
              <a:defRPr sz="1200" b="1"/>
            </a:lvl8pPr>
            <a:lvl9pPr marL="4114800" lvl="8" indent="-228600" algn="l">
              <a:spcBef>
                <a:spcPts val="800"/>
              </a:spcBef>
              <a:spcAft>
                <a:spcPts val="0"/>
              </a:spcAft>
              <a:buSzPts val="1000"/>
              <a:buNone/>
              <a:defRPr sz="1200" b="1"/>
            </a:lvl9pPr>
          </a:lstStyle>
          <a:p>
            <a:endParaRPr/>
          </a:p>
        </p:txBody>
      </p:sp>
      <p:sp>
        <p:nvSpPr>
          <p:cNvPr id="150" name="Google Shape;150;p30"/>
          <p:cNvSpPr txBox="1">
            <a:spLocks noGrp="1"/>
          </p:cNvSpPr>
          <p:nvPr>
            <p:ph type="body" idx="2"/>
          </p:nvPr>
        </p:nvSpPr>
        <p:spPr>
          <a:xfrm>
            <a:off x="506809" y="2052934"/>
            <a:ext cx="3139217" cy="2478088"/>
          </a:xfrm>
          <a:prstGeom prst="rect">
            <a:avLst/>
          </a:prstGeom>
          <a:noFill/>
          <a:ln>
            <a:noFill/>
          </a:ln>
        </p:spPr>
        <p:txBody>
          <a:bodyPr spcFirstLastPara="1" wrap="square" lIns="68575" tIns="34275" rIns="68575" bIns="34275" anchor="t" anchorCtr="0">
            <a:normAutofit/>
          </a:bodyPr>
          <a:lstStyle>
            <a:lvl1pPr marL="457200" lvl="0" indent="-298450" algn="l">
              <a:spcBef>
                <a:spcPts val="800"/>
              </a:spcBef>
              <a:spcAft>
                <a:spcPts val="0"/>
              </a:spcAft>
              <a:buSzPts val="1100"/>
              <a:buChar char="►"/>
              <a:defRPr/>
            </a:lvl1pPr>
            <a:lvl2pPr marL="914400" lvl="1" indent="-298450" algn="l">
              <a:spcBef>
                <a:spcPts val="800"/>
              </a:spcBef>
              <a:spcAft>
                <a:spcPts val="0"/>
              </a:spcAft>
              <a:buSzPts val="1100"/>
              <a:buChar char="►"/>
              <a:defRPr/>
            </a:lvl2pPr>
            <a:lvl3pPr marL="1371600" lvl="2" indent="-298450" algn="l">
              <a:spcBef>
                <a:spcPts val="800"/>
              </a:spcBef>
              <a:spcAft>
                <a:spcPts val="0"/>
              </a:spcAft>
              <a:buSzPts val="1100"/>
              <a:buChar char="►"/>
              <a:defRPr/>
            </a:lvl3pPr>
            <a:lvl4pPr marL="1828800" lvl="3" indent="-298450" algn="l">
              <a:spcBef>
                <a:spcPts val="800"/>
              </a:spcBef>
              <a:spcAft>
                <a:spcPts val="0"/>
              </a:spcAft>
              <a:buSzPts val="1100"/>
              <a:buChar char="►"/>
              <a:defRPr/>
            </a:lvl4pPr>
            <a:lvl5pPr marL="2286000" lvl="4" indent="-298450" algn="l">
              <a:spcBef>
                <a:spcPts val="800"/>
              </a:spcBef>
              <a:spcAft>
                <a:spcPts val="0"/>
              </a:spcAft>
              <a:buSzPts val="1100"/>
              <a:buChar char="►"/>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151" name="Google Shape;151;p30"/>
          <p:cNvSpPr txBox="1">
            <a:spLocks noGrp="1"/>
          </p:cNvSpPr>
          <p:nvPr>
            <p:ph type="body" idx="3"/>
          </p:nvPr>
        </p:nvSpPr>
        <p:spPr>
          <a:xfrm>
            <a:off x="3816287" y="1620737"/>
            <a:ext cx="3139213" cy="432197"/>
          </a:xfrm>
          <a:prstGeom prst="rect">
            <a:avLst/>
          </a:prstGeom>
          <a:noFill/>
          <a:ln>
            <a:noFill/>
          </a:ln>
        </p:spPr>
        <p:txBody>
          <a:bodyPr spcFirstLastPara="1" wrap="square" lIns="68575" tIns="34275" rIns="68575" bIns="34275" anchor="b" anchorCtr="0">
            <a:noAutofit/>
          </a:bodyPr>
          <a:lstStyle>
            <a:lvl1pPr marL="457200" lvl="0" indent="-228600" algn="l">
              <a:spcBef>
                <a:spcPts val="800"/>
              </a:spcBef>
              <a:spcAft>
                <a:spcPts val="0"/>
              </a:spcAft>
              <a:buSzPts val="1400"/>
              <a:buNone/>
              <a:defRPr sz="1800" b="0"/>
            </a:lvl1pPr>
            <a:lvl2pPr marL="914400" lvl="1" indent="-228600" algn="l">
              <a:spcBef>
                <a:spcPts val="800"/>
              </a:spcBef>
              <a:spcAft>
                <a:spcPts val="0"/>
              </a:spcAft>
              <a:buSzPts val="1200"/>
              <a:buNone/>
              <a:defRPr sz="1500" b="1"/>
            </a:lvl2pPr>
            <a:lvl3pPr marL="1371600" lvl="2" indent="-228600" algn="l">
              <a:spcBef>
                <a:spcPts val="800"/>
              </a:spcBef>
              <a:spcAft>
                <a:spcPts val="0"/>
              </a:spcAft>
              <a:buSzPts val="1100"/>
              <a:buNone/>
              <a:defRPr sz="1400" b="1"/>
            </a:lvl3pPr>
            <a:lvl4pPr marL="1828800" lvl="3" indent="-228600" algn="l">
              <a:spcBef>
                <a:spcPts val="800"/>
              </a:spcBef>
              <a:spcAft>
                <a:spcPts val="0"/>
              </a:spcAft>
              <a:buSzPts val="1000"/>
              <a:buNone/>
              <a:defRPr sz="1200" b="1"/>
            </a:lvl4pPr>
            <a:lvl5pPr marL="2286000" lvl="4" indent="-228600" algn="l">
              <a:spcBef>
                <a:spcPts val="800"/>
              </a:spcBef>
              <a:spcAft>
                <a:spcPts val="0"/>
              </a:spcAft>
              <a:buSzPts val="1000"/>
              <a:buNone/>
              <a:defRPr sz="1200" b="1"/>
            </a:lvl5pPr>
            <a:lvl6pPr marL="2743200" lvl="5" indent="-228600" algn="l">
              <a:spcBef>
                <a:spcPts val="800"/>
              </a:spcBef>
              <a:spcAft>
                <a:spcPts val="0"/>
              </a:spcAft>
              <a:buSzPts val="1000"/>
              <a:buNone/>
              <a:defRPr sz="1200" b="1"/>
            </a:lvl6pPr>
            <a:lvl7pPr marL="3200400" lvl="6" indent="-228600" algn="l">
              <a:spcBef>
                <a:spcPts val="800"/>
              </a:spcBef>
              <a:spcAft>
                <a:spcPts val="0"/>
              </a:spcAft>
              <a:buSzPts val="1000"/>
              <a:buNone/>
              <a:defRPr sz="1200" b="1"/>
            </a:lvl7pPr>
            <a:lvl8pPr marL="3657600" lvl="7" indent="-228600" algn="l">
              <a:spcBef>
                <a:spcPts val="800"/>
              </a:spcBef>
              <a:spcAft>
                <a:spcPts val="0"/>
              </a:spcAft>
              <a:buSzPts val="1000"/>
              <a:buNone/>
              <a:defRPr sz="1200" b="1"/>
            </a:lvl8pPr>
            <a:lvl9pPr marL="4114800" lvl="8" indent="-228600" algn="l">
              <a:spcBef>
                <a:spcPts val="800"/>
              </a:spcBef>
              <a:spcAft>
                <a:spcPts val="0"/>
              </a:spcAft>
              <a:buSzPts val="1000"/>
              <a:buNone/>
              <a:defRPr sz="1200" b="1"/>
            </a:lvl9pPr>
          </a:lstStyle>
          <a:p>
            <a:endParaRPr/>
          </a:p>
        </p:txBody>
      </p:sp>
      <p:sp>
        <p:nvSpPr>
          <p:cNvPr id="152" name="Google Shape;152;p30"/>
          <p:cNvSpPr txBox="1">
            <a:spLocks noGrp="1"/>
          </p:cNvSpPr>
          <p:nvPr>
            <p:ph type="body" idx="4"/>
          </p:nvPr>
        </p:nvSpPr>
        <p:spPr>
          <a:xfrm>
            <a:off x="3816288" y="2052934"/>
            <a:ext cx="3139213" cy="2478088"/>
          </a:xfrm>
          <a:prstGeom prst="rect">
            <a:avLst/>
          </a:prstGeom>
          <a:noFill/>
          <a:ln>
            <a:noFill/>
          </a:ln>
        </p:spPr>
        <p:txBody>
          <a:bodyPr spcFirstLastPara="1" wrap="square" lIns="68575" tIns="34275" rIns="68575" bIns="34275" anchor="t" anchorCtr="0">
            <a:normAutofit/>
          </a:bodyPr>
          <a:lstStyle>
            <a:lvl1pPr marL="457200" lvl="0" indent="-298450" algn="l">
              <a:spcBef>
                <a:spcPts val="800"/>
              </a:spcBef>
              <a:spcAft>
                <a:spcPts val="0"/>
              </a:spcAft>
              <a:buSzPts val="1100"/>
              <a:buChar char="►"/>
              <a:defRPr/>
            </a:lvl1pPr>
            <a:lvl2pPr marL="914400" lvl="1" indent="-298450" algn="l">
              <a:spcBef>
                <a:spcPts val="800"/>
              </a:spcBef>
              <a:spcAft>
                <a:spcPts val="0"/>
              </a:spcAft>
              <a:buSzPts val="1100"/>
              <a:buChar char="►"/>
              <a:defRPr/>
            </a:lvl2pPr>
            <a:lvl3pPr marL="1371600" lvl="2" indent="-298450" algn="l">
              <a:spcBef>
                <a:spcPts val="800"/>
              </a:spcBef>
              <a:spcAft>
                <a:spcPts val="0"/>
              </a:spcAft>
              <a:buSzPts val="1100"/>
              <a:buChar char="►"/>
              <a:defRPr/>
            </a:lvl3pPr>
            <a:lvl4pPr marL="1828800" lvl="3" indent="-298450" algn="l">
              <a:spcBef>
                <a:spcPts val="800"/>
              </a:spcBef>
              <a:spcAft>
                <a:spcPts val="0"/>
              </a:spcAft>
              <a:buSzPts val="1100"/>
              <a:buChar char="►"/>
              <a:defRPr/>
            </a:lvl4pPr>
            <a:lvl5pPr marL="2286000" lvl="4" indent="-298450" algn="l">
              <a:spcBef>
                <a:spcPts val="800"/>
              </a:spcBef>
              <a:spcAft>
                <a:spcPts val="0"/>
              </a:spcAft>
              <a:buSzPts val="1100"/>
              <a:buChar char="►"/>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153" name="Google Shape;153;p30"/>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4" name="Google Shape;154;p30"/>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5" name="Google Shape;155;p30"/>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156"/>
        <p:cNvGrpSpPr/>
        <p:nvPr/>
      </p:nvGrpSpPr>
      <p:grpSpPr>
        <a:xfrm>
          <a:off x="0" y="0"/>
          <a:ext cx="0" cy="0"/>
          <a:chOff x="0" y="0"/>
          <a:chExt cx="0" cy="0"/>
        </a:xfrm>
      </p:grpSpPr>
      <p:sp>
        <p:nvSpPr>
          <p:cNvPr id="157" name="Google Shape;157;p31"/>
          <p:cNvSpPr txBox="1">
            <a:spLocks noGrp="1"/>
          </p:cNvSpPr>
          <p:nvPr>
            <p:ph type="title"/>
          </p:nvPr>
        </p:nvSpPr>
        <p:spPr>
          <a:xfrm>
            <a:off x="508000" y="457200"/>
            <a:ext cx="6447501" cy="990600"/>
          </a:xfrm>
          <a:prstGeom prst="rect">
            <a:avLst/>
          </a:prstGeom>
          <a:noFill/>
          <a:ln>
            <a:noFill/>
          </a:ln>
        </p:spPr>
        <p:txBody>
          <a:bodyPr spcFirstLastPara="1" wrap="square" lIns="68575" tIns="34275" rIns="68575" bIns="34275" anchor="t" anchorCtr="0">
            <a:normAutofit/>
          </a:bodyPr>
          <a:lstStyle>
            <a:lvl1pPr lvl="0" algn="l">
              <a:spcBef>
                <a:spcPts val="0"/>
              </a:spcBef>
              <a:spcAft>
                <a:spcPts val="0"/>
              </a:spcAft>
              <a:buClr>
                <a:schemeClr val="accen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8" name="Google Shape;158;p31"/>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9" name="Google Shape;159;p31"/>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0" name="Google Shape;160;p31"/>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161"/>
        <p:cNvGrpSpPr/>
        <p:nvPr/>
      </p:nvGrpSpPr>
      <p:grpSpPr>
        <a:xfrm>
          <a:off x="0" y="0"/>
          <a:ext cx="0" cy="0"/>
          <a:chOff x="0" y="0"/>
          <a:chExt cx="0" cy="0"/>
        </a:xfrm>
      </p:grpSpPr>
      <p:sp>
        <p:nvSpPr>
          <p:cNvPr id="162" name="Google Shape;162;p32"/>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2"/>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p32"/>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165"/>
        <p:cNvGrpSpPr/>
        <p:nvPr/>
      </p:nvGrpSpPr>
      <p:grpSpPr>
        <a:xfrm>
          <a:off x="0" y="0"/>
          <a:ext cx="0" cy="0"/>
          <a:chOff x="0" y="0"/>
          <a:chExt cx="0" cy="0"/>
        </a:xfrm>
      </p:grpSpPr>
      <p:sp>
        <p:nvSpPr>
          <p:cNvPr id="166" name="Google Shape;166;p33"/>
          <p:cNvSpPr txBox="1">
            <a:spLocks noGrp="1"/>
          </p:cNvSpPr>
          <p:nvPr>
            <p:ph type="title"/>
          </p:nvPr>
        </p:nvSpPr>
        <p:spPr>
          <a:xfrm>
            <a:off x="508000" y="1123953"/>
            <a:ext cx="2890896" cy="958849"/>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accent1"/>
              </a:buClr>
              <a:buSzPts val="1500"/>
              <a:buFont typeface="Trebuchet MS"/>
              <a:buNone/>
              <a:defRPr sz="1500"/>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7" name="Google Shape;167;p33"/>
          <p:cNvSpPr txBox="1">
            <a:spLocks noGrp="1"/>
          </p:cNvSpPr>
          <p:nvPr>
            <p:ph type="body" idx="1"/>
          </p:nvPr>
        </p:nvSpPr>
        <p:spPr>
          <a:xfrm>
            <a:off x="3570346" y="386193"/>
            <a:ext cx="3385156" cy="4144828"/>
          </a:xfrm>
          <a:prstGeom prst="rect">
            <a:avLst/>
          </a:prstGeom>
          <a:noFill/>
          <a:ln>
            <a:noFill/>
          </a:ln>
        </p:spPr>
        <p:txBody>
          <a:bodyPr spcFirstLastPara="1" wrap="square" lIns="68575" tIns="34275" rIns="68575" bIns="34275" anchor="t" anchorCtr="0">
            <a:normAutofit/>
          </a:bodyPr>
          <a:lstStyle>
            <a:lvl1pPr marL="457200" lvl="0" indent="-298450" algn="l">
              <a:spcBef>
                <a:spcPts val="800"/>
              </a:spcBef>
              <a:spcAft>
                <a:spcPts val="0"/>
              </a:spcAft>
              <a:buSzPts val="1100"/>
              <a:buChar char="►"/>
              <a:defRPr/>
            </a:lvl1pPr>
            <a:lvl2pPr marL="914400" lvl="1" indent="-298450" algn="l">
              <a:spcBef>
                <a:spcPts val="800"/>
              </a:spcBef>
              <a:spcAft>
                <a:spcPts val="0"/>
              </a:spcAft>
              <a:buSzPts val="1100"/>
              <a:buChar char="►"/>
              <a:defRPr/>
            </a:lvl2pPr>
            <a:lvl3pPr marL="1371600" lvl="2" indent="-298450" algn="l">
              <a:spcBef>
                <a:spcPts val="800"/>
              </a:spcBef>
              <a:spcAft>
                <a:spcPts val="0"/>
              </a:spcAft>
              <a:buSzPts val="1100"/>
              <a:buChar char="►"/>
              <a:defRPr/>
            </a:lvl3pPr>
            <a:lvl4pPr marL="1828800" lvl="3" indent="-298450" algn="l">
              <a:spcBef>
                <a:spcPts val="800"/>
              </a:spcBef>
              <a:spcAft>
                <a:spcPts val="0"/>
              </a:spcAft>
              <a:buSzPts val="1100"/>
              <a:buChar char="►"/>
              <a:defRPr/>
            </a:lvl4pPr>
            <a:lvl5pPr marL="2286000" lvl="4" indent="-298450" algn="l">
              <a:spcBef>
                <a:spcPts val="800"/>
              </a:spcBef>
              <a:spcAft>
                <a:spcPts val="0"/>
              </a:spcAft>
              <a:buSzPts val="1100"/>
              <a:buChar char="►"/>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168" name="Google Shape;168;p33"/>
          <p:cNvSpPr txBox="1">
            <a:spLocks noGrp="1"/>
          </p:cNvSpPr>
          <p:nvPr>
            <p:ph type="body" idx="2"/>
          </p:nvPr>
        </p:nvSpPr>
        <p:spPr>
          <a:xfrm>
            <a:off x="508000" y="2082802"/>
            <a:ext cx="2890896" cy="1938337"/>
          </a:xfrm>
          <a:prstGeom prst="rect">
            <a:avLst/>
          </a:prstGeom>
          <a:noFill/>
          <a:ln>
            <a:noFill/>
          </a:ln>
        </p:spPr>
        <p:txBody>
          <a:bodyPr spcFirstLastPara="1" wrap="square" lIns="68575" tIns="34275" rIns="68575" bIns="34275" anchor="t" anchorCtr="0">
            <a:normAutofit/>
          </a:bodyPr>
          <a:lstStyle>
            <a:lvl1pPr marL="457200" lvl="0" indent="-228600" algn="l">
              <a:spcBef>
                <a:spcPts val="800"/>
              </a:spcBef>
              <a:spcAft>
                <a:spcPts val="0"/>
              </a:spcAft>
              <a:buSzPts val="800"/>
              <a:buNone/>
              <a:defRPr sz="1100"/>
            </a:lvl1pPr>
            <a:lvl2pPr marL="914400" lvl="1" indent="-228600" algn="l">
              <a:spcBef>
                <a:spcPts val="800"/>
              </a:spcBef>
              <a:spcAft>
                <a:spcPts val="0"/>
              </a:spcAft>
              <a:buSzPts val="800"/>
              <a:buNone/>
              <a:defRPr sz="1100"/>
            </a:lvl2pPr>
            <a:lvl3pPr marL="1371600" lvl="2" indent="-228600" algn="l">
              <a:spcBef>
                <a:spcPts val="800"/>
              </a:spcBef>
              <a:spcAft>
                <a:spcPts val="0"/>
              </a:spcAft>
              <a:buSzPts val="700"/>
              <a:buNone/>
              <a:defRPr sz="900"/>
            </a:lvl3pPr>
            <a:lvl4pPr marL="1828800" lvl="3" indent="-228600" algn="l">
              <a:spcBef>
                <a:spcPts val="800"/>
              </a:spcBef>
              <a:spcAft>
                <a:spcPts val="0"/>
              </a:spcAft>
              <a:buSzPts val="600"/>
              <a:buNone/>
              <a:defRPr sz="800"/>
            </a:lvl4pPr>
            <a:lvl5pPr marL="2286000" lvl="4" indent="-228600" algn="l">
              <a:spcBef>
                <a:spcPts val="800"/>
              </a:spcBef>
              <a:spcAft>
                <a:spcPts val="0"/>
              </a:spcAft>
              <a:buSzPts val="600"/>
              <a:buNone/>
              <a:defRPr sz="800"/>
            </a:lvl5pPr>
            <a:lvl6pPr marL="2743200" lvl="5" indent="-228600" algn="l">
              <a:spcBef>
                <a:spcPts val="800"/>
              </a:spcBef>
              <a:spcAft>
                <a:spcPts val="0"/>
              </a:spcAft>
              <a:buSzPts val="600"/>
              <a:buNone/>
              <a:defRPr sz="800"/>
            </a:lvl6pPr>
            <a:lvl7pPr marL="3200400" lvl="6" indent="-228600" algn="l">
              <a:spcBef>
                <a:spcPts val="800"/>
              </a:spcBef>
              <a:spcAft>
                <a:spcPts val="0"/>
              </a:spcAft>
              <a:buSzPts val="600"/>
              <a:buNone/>
              <a:defRPr sz="800"/>
            </a:lvl7pPr>
            <a:lvl8pPr marL="3657600" lvl="7" indent="-228600" algn="l">
              <a:spcBef>
                <a:spcPts val="800"/>
              </a:spcBef>
              <a:spcAft>
                <a:spcPts val="0"/>
              </a:spcAft>
              <a:buSzPts val="600"/>
              <a:buNone/>
              <a:defRPr sz="800"/>
            </a:lvl8pPr>
            <a:lvl9pPr marL="4114800" lvl="8" indent="-228600" algn="l">
              <a:spcBef>
                <a:spcPts val="800"/>
              </a:spcBef>
              <a:spcAft>
                <a:spcPts val="0"/>
              </a:spcAft>
              <a:buSzPts val="600"/>
              <a:buNone/>
              <a:defRPr sz="800"/>
            </a:lvl9pPr>
          </a:lstStyle>
          <a:p>
            <a:endParaRPr/>
          </a:p>
        </p:txBody>
      </p:sp>
      <p:sp>
        <p:nvSpPr>
          <p:cNvPr id="169" name="Google Shape;169;p33"/>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0" name="Google Shape;170;p33"/>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1" name="Google Shape;171;p33"/>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172"/>
        <p:cNvGrpSpPr/>
        <p:nvPr/>
      </p:nvGrpSpPr>
      <p:grpSpPr>
        <a:xfrm>
          <a:off x="0" y="0"/>
          <a:ext cx="0" cy="0"/>
          <a:chOff x="0" y="0"/>
          <a:chExt cx="0" cy="0"/>
        </a:xfrm>
      </p:grpSpPr>
      <p:sp>
        <p:nvSpPr>
          <p:cNvPr id="173" name="Google Shape;173;p34"/>
          <p:cNvSpPr txBox="1">
            <a:spLocks noGrp="1"/>
          </p:cNvSpPr>
          <p:nvPr>
            <p:ph type="title"/>
          </p:nvPr>
        </p:nvSpPr>
        <p:spPr>
          <a:xfrm>
            <a:off x="508000" y="3600450"/>
            <a:ext cx="6447500" cy="425053"/>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accent1"/>
              </a:buClr>
              <a:buSzPts val="1800"/>
              <a:buFont typeface="Trebuchet MS"/>
              <a:buNone/>
              <a:defRPr sz="1800" b="0"/>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4" name="Google Shape;174;p34"/>
          <p:cNvSpPr>
            <a:spLocks noGrp="1"/>
          </p:cNvSpPr>
          <p:nvPr>
            <p:ph type="pic" idx="2"/>
          </p:nvPr>
        </p:nvSpPr>
        <p:spPr>
          <a:xfrm>
            <a:off x="508000" y="457200"/>
            <a:ext cx="6447501" cy="2884289"/>
          </a:xfrm>
          <a:prstGeom prst="rect">
            <a:avLst/>
          </a:prstGeom>
          <a:noFill/>
          <a:ln>
            <a:noFill/>
          </a:ln>
        </p:spPr>
      </p:sp>
      <p:sp>
        <p:nvSpPr>
          <p:cNvPr id="175" name="Google Shape;175;p34"/>
          <p:cNvSpPr txBox="1">
            <a:spLocks noGrp="1"/>
          </p:cNvSpPr>
          <p:nvPr>
            <p:ph type="body" idx="1"/>
          </p:nvPr>
        </p:nvSpPr>
        <p:spPr>
          <a:xfrm>
            <a:off x="508000" y="4025503"/>
            <a:ext cx="6447500" cy="505518"/>
          </a:xfrm>
          <a:prstGeom prst="rect">
            <a:avLst/>
          </a:prstGeom>
          <a:noFill/>
          <a:ln>
            <a:noFill/>
          </a:ln>
        </p:spPr>
        <p:txBody>
          <a:bodyPr spcFirstLastPara="1" wrap="square" lIns="68575" tIns="34275" rIns="68575" bIns="34275" anchor="t" anchorCtr="0">
            <a:normAutofit/>
          </a:bodyPr>
          <a:lstStyle>
            <a:lvl1pPr marL="457200" lvl="0" indent="-228600" algn="l">
              <a:spcBef>
                <a:spcPts val="800"/>
              </a:spcBef>
              <a:spcAft>
                <a:spcPts val="0"/>
              </a:spcAft>
              <a:buSzPts val="700"/>
              <a:buNone/>
              <a:defRPr sz="900"/>
            </a:lvl1pPr>
            <a:lvl2pPr marL="914400" lvl="1" indent="-228600" algn="l">
              <a:spcBef>
                <a:spcPts val="800"/>
              </a:spcBef>
              <a:spcAft>
                <a:spcPts val="0"/>
              </a:spcAft>
              <a:buSzPts val="700"/>
              <a:buNone/>
              <a:defRPr sz="900"/>
            </a:lvl2pPr>
            <a:lvl3pPr marL="1371600" lvl="2" indent="-228600" algn="l">
              <a:spcBef>
                <a:spcPts val="800"/>
              </a:spcBef>
              <a:spcAft>
                <a:spcPts val="0"/>
              </a:spcAft>
              <a:buSzPts val="600"/>
              <a:buNone/>
              <a:defRPr sz="800"/>
            </a:lvl3pPr>
            <a:lvl4pPr marL="1828800" lvl="3" indent="-228600" algn="l">
              <a:spcBef>
                <a:spcPts val="800"/>
              </a:spcBef>
              <a:spcAft>
                <a:spcPts val="0"/>
              </a:spcAft>
              <a:buSzPts val="500"/>
              <a:buNone/>
              <a:defRPr sz="700"/>
            </a:lvl4pPr>
            <a:lvl5pPr marL="2286000" lvl="4" indent="-228600" algn="l">
              <a:spcBef>
                <a:spcPts val="800"/>
              </a:spcBef>
              <a:spcAft>
                <a:spcPts val="0"/>
              </a:spcAft>
              <a:buSzPts val="500"/>
              <a:buNone/>
              <a:defRPr sz="700"/>
            </a:lvl5pPr>
            <a:lvl6pPr marL="2743200" lvl="5" indent="-228600" algn="l">
              <a:spcBef>
                <a:spcPts val="800"/>
              </a:spcBef>
              <a:spcAft>
                <a:spcPts val="0"/>
              </a:spcAft>
              <a:buSzPts val="500"/>
              <a:buNone/>
              <a:defRPr sz="700"/>
            </a:lvl6pPr>
            <a:lvl7pPr marL="3200400" lvl="6" indent="-228600" algn="l">
              <a:spcBef>
                <a:spcPts val="800"/>
              </a:spcBef>
              <a:spcAft>
                <a:spcPts val="0"/>
              </a:spcAft>
              <a:buSzPts val="500"/>
              <a:buNone/>
              <a:defRPr sz="700"/>
            </a:lvl7pPr>
            <a:lvl8pPr marL="3657600" lvl="7" indent="-228600" algn="l">
              <a:spcBef>
                <a:spcPts val="800"/>
              </a:spcBef>
              <a:spcAft>
                <a:spcPts val="0"/>
              </a:spcAft>
              <a:buSzPts val="500"/>
              <a:buNone/>
              <a:defRPr sz="700"/>
            </a:lvl8pPr>
            <a:lvl9pPr marL="4114800" lvl="8" indent="-228600" algn="l">
              <a:spcBef>
                <a:spcPts val="800"/>
              </a:spcBef>
              <a:spcAft>
                <a:spcPts val="0"/>
              </a:spcAft>
              <a:buSzPts val="500"/>
              <a:buNone/>
              <a:defRPr sz="700"/>
            </a:lvl9pPr>
          </a:lstStyle>
          <a:p>
            <a:endParaRPr/>
          </a:p>
        </p:txBody>
      </p:sp>
      <p:sp>
        <p:nvSpPr>
          <p:cNvPr id="176" name="Google Shape;176;p34"/>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7" name="Google Shape;177;p34"/>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8" name="Google Shape;178;p34"/>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ítulo e Legenda">
  <p:cSld name="Título e Legenda">
    <p:spTree>
      <p:nvGrpSpPr>
        <p:cNvPr id="1" name="Shape 179"/>
        <p:cNvGrpSpPr/>
        <p:nvPr/>
      </p:nvGrpSpPr>
      <p:grpSpPr>
        <a:xfrm>
          <a:off x="0" y="0"/>
          <a:ext cx="0" cy="0"/>
          <a:chOff x="0" y="0"/>
          <a:chExt cx="0" cy="0"/>
        </a:xfrm>
      </p:grpSpPr>
      <p:sp>
        <p:nvSpPr>
          <p:cNvPr id="180" name="Google Shape;180;p35"/>
          <p:cNvSpPr txBox="1">
            <a:spLocks noGrp="1"/>
          </p:cNvSpPr>
          <p:nvPr>
            <p:ph type="title"/>
          </p:nvPr>
        </p:nvSpPr>
        <p:spPr>
          <a:xfrm>
            <a:off x="508001" y="457200"/>
            <a:ext cx="6447501" cy="2552700"/>
          </a:xfrm>
          <a:prstGeom prst="rect">
            <a:avLst/>
          </a:prstGeom>
          <a:noFill/>
          <a:ln>
            <a:noFill/>
          </a:ln>
        </p:spPr>
        <p:txBody>
          <a:bodyPr spcFirstLastPara="1" wrap="square" lIns="68575" tIns="34275" rIns="68575" bIns="34275" anchor="ctr" anchorCtr="0">
            <a:normAutofit/>
          </a:bodyPr>
          <a:lstStyle>
            <a:lvl1pPr lvl="0" algn="l">
              <a:spcBef>
                <a:spcPts val="0"/>
              </a:spcBef>
              <a:spcAft>
                <a:spcPts val="0"/>
              </a:spcAft>
              <a:buClr>
                <a:schemeClr val="accent1"/>
              </a:buClr>
              <a:buSzPts val="3300"/>
              <a:buFont typeface="Trebuchet MS"/>
              <a:buNone/>
              <a:defRPr sz="3300" b="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1" name="Google Shape;181;p35"/>
          <p:cNvSpPr txBox="1">
            <a:spLocks noGrp="1"/>
          </p:cNvSpPr>
          <p:nvPr>
            <p:ph type="body" idx="1"/>
          </p:nvPr>
        </p:nvSpPr>
        <p:spPr>
          <a:xfrm>
            <a:off x="508001" y="3352800"/>
            <a:ext cx="6447501" cy="1178221"/>
          </a:xfrm>
          <a:prstGeom prst="rect">
            <a:avLst/>
          </a:prstGeom>
          <a:noFill/>
          <a:ln>
            <a:noFill/>
          </a:ln>
        </p:spPr>
        <p:txBody>
          <a:bodyPr spcFirstLastPara="1" wrap="square" lIns="68575" tIns="34275" rIns="68575" bIns="34275" anchor="ctr" anchorCtr="0">
            <a:normAutofit/>
          </a:bodyPr>
          <a:lstStyle>
            <a:lvl1pPr marL="457200" lvl="0" indent="-228600" algn="l">
              <a:spcBef>
                <a:spcPts val="800"/>
              </a:spcBef>
              <a:spcAft>
                <a:spcPts val="0"/>
              </a:spcAft>
              <a:buSzPts val="1100"/>
              <a:buNone/>
              <a:defRPr sz="1400">
                <a:solidFill>
                  <a:srgbClr val="3F3F3F"/>
                </a:solidFill>
              </a:defRPr>
            </a:lvl1pPr>
            <a:lvl2pPr marL="914400" lvl="1" indent="-228600" algn="l">
              <a:spcBef>
                <a:spcPts val="800"/>
              </a:spcBef>
              <a:spcAft>
                <a:spcPts val="0"/>
              </a:spcAft>
              <a:buSzPts val="1100"/>
              <a:buNone/>
              <a:defRPr sz="1400">
                <a:solidFill>
                  <a:srgbClr val="888888"/>
                </a:solidFill>
              </a:defRPr>
            </a:lvl2pPr>
            <a:lvl3pPr marL="1371600" lvl="2" indent="-228600" algn="l">
              <a:spcBef>
                <a:spcPts val="800"/>
              </a:spcBef>
              <a:spcAft>
                <a:spcPts val="0"/>
              </a:spcAft>
              <a:buSzPts val="1000"/>
              <a:buNone/>
              <a:defRPr sz="1200">
                <a:solidFill>
                  <a:srgbClr val="888888"/>
                </a:solidFill>
              </a:defRPr>
            </a:lvl3pPr>
            <a:lvl4pPr marL="1828800" lvl="3" indent="-228600" algn="l">
              <a:spcBef>
                <a:spcPts val="800"/>
              </a:spcBef>
              <a:spcAft>
                <a:spcPts val="0"/>
              </a:spcAft>
              <a:buSzPts val="800"/>
              <a:buNone/>
              <a:defRPr sz="1100">
                <a:solidFill>
                  <a:srgbClr val="888888"/>
                </a:solidFill>
              </a:defRPr>
            </a:lvl4pPr>
            <a:lvl5pPr marL="2286000" lvl="4" indent="-228600" algn="l">
              <a:spcBef>
                <a:spcPts val="800"/>
              </a:spcBef>
              <a:spcAft>
                <a:spcPts val="0"/>
              </a:spcAft>
              <a:buSzPts val="800"/>
              <a:buNone/>
              <a:defRPr sz="1100">
                <a:solidFill>
                  <a:srgbClr val="888888"/>
                </a:solidFill>
              </a:defRPr>
            </a:lvl5pPr>
            <a:lvl6pPr marL="2743200" lvl="5" indent="-228600" algn="l">
              <a:spcBef>
                <a:spcPts val="800"/>
              </a:spcBef>
              <a:spcAft>
                <a:spcPts val="0"/>
              </a:spcAft>
              <a:buSzPts val="800"/>
              <a:buNone/>
              <a:defRPr sz="1100">
                <a:solidFill>
                  <a:srgbClr val="888888"/>
                </a:solidFill>
              </a:defRPr>
            </a:lvl6pPr>
            <a:lvl7pPr marL="3200400" lvl="6" indent="-228600" algn="l">
              <a:spcBef>
                <a:spcPts val="800"/>
              </a:spcBef>
              <a:spcAft>
                <a:spcPts val="0"/>
              </a:spcAft>
              <a:buSzPts val="800"/>
              <a:buNone/>
              <a:defRPr sz="1100">
                <a:solidFill>
                  <a:srgbClr val="888888"/>
                </a:solidFill>
              </a:defRPr>
            </a:lvl7pPr>
            <a:lvl8pPr marL="3657600" lvl="7" indent="-228600" algn="l">
              <a:spcBef>
                <a:spcPts val="800"/>
              </a:spcBef>
              <a:spcAft>
                <a:spcPts val="0"/>
              </a:spcAft>
              <a:buSzPts val="800"/>
              <a:buNone/>
              <a:defRPr sz="1100">
                <a:solidFill>
                  <a:srgbClr val="888888"/>
                </a:solidFill>
              </a:defRPr>
            </a:lvl8pPr>
            <a:lvl9pPr marL="4114800" lvl="8" indent="-228600" algn="l">
              <a:spcBef>
                <a:spcPts val="800"/>
              </a:spcBef>
              <a:spcAft>
                <a:spcPts val="0"/>
              </a:spcAft>
              <a:buSzPts val="800"/>
              <a:buNone/>
              <a:defRPr sz="1100">
                <a:solidFill>
                  <a:srgbClr val="888888"/>
                </a:solidFill>
              </a:defRPr>
            </a:lvl9pPr>
          </a:lstStyle>
          <a:p>
            <a:endParaRPr/>
          </a:p>
        </p:txBody>
      </p:sp>
      <p:sp>
        <p:nvSpPr>
          <p:cNvPr id="182" name="Google Shape;182;p35"/>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3" name="Google Shape;183;p35"/>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4" name="Google Shape;184;p35"/>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itação com Legenda">
  <p:cSld name="Citação com Legenda">
    <p:spTree>
      <p:nvGrpSpPr>
        <p:cNvPr id="1" name="Shape 185"/>
        <p:cNvGrpSpPr/>
        <p:nvPr/>
      </p:nvGrpSpPr>
      <p:grpSpPr>
        <a:xfrm>
          <a:off x="0" y="0"/>
          <a:ext cx="0" cy="0"/>
          <a:chOff x="0" y="0"/>
          <a:chExt cx="0" cy="0"/>
        </a:xfrm>
      </p:grpSpPr>
      <p:sp>
        <p:nvSpPr>
          <p:cNvPr id="186" name="Google Shape;186;p36"/>
          <p:cNvSpPr txBox="1">
            <a:spLocks noGrp="1"/>
          </p:cNvSpPr>
          <p:nvPr>
            <p:ph type="title"/>
          </p:nvPr>
        </p:nvSpPr>
        <p:spPr>
          <a:xfrm>
            <a:off x="698500" y="457200"/>
            <a:ext cx="6070601" cy="2266950"/>
          </a:xfrm>
          <a:prstGeom prst="rect">
            <a:avLst/>
          </a:prstGeom>
          <a:noFill/>
          <a:ln>
            <a:noFill/>
          </a:ln>
        </p:spPr>
        <p:txBody>
          <a:bodyPr spcFirstLastPara="1" wrap="square" lIns="68575" tIns="34275" rIns="68575" bIns="34275" anchor="ctr" anchorCtr="0">
            <a:normAutofit/>
          </a:bodyPr>
          <a:lstStyle>
            <a:lvl1pPr lvl="0" algn="l">
              <a:spcBef>
                <a:spcPts val="0"/>
              </a:spcBef>
              <a:spcAft>
                <a:spcPts val="0"/>
              </a:spcAft>
              <a:buClr>
                <a:schemeClr val="accent1"/>
              </a:buClr>
              <a:buSzPts val="3300"/>
              <a:buFont typeface="Trebuchet MS"/>
              <a:buNone/>
              <a:defRPr sz="3300" b="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7" name="Google Shape;187;p36"/>
          <p:cNvSpPr txBox="1">
            <a:spLocks noGrp="1"/>
          </p:cNvSpPr>
          <p:nvPr>
            <p:ph type="body" idx="1"/>
          </p:nvPr>
        </p:nvSpPr>
        <p:spPr>
          <a:xfrm>
            <a:off x="1024604" y="2724150"/>
            <a:ext cx="5418393" cy="285750"/>
          </a:xfrm>
          <a:prstGeom prst="rect">
            <a:avLst/>
          </a:prstGeom>
          <a:noFill/>
          <a:ln>
            <a:noFill/>
          </a:ln>
        </p:spPr>
        <p:txBody>
          <a:bodyPr spcFirstLastPara="1" wrap="square" lIns="68575" tIns="34275" rIns="68575" bIns="34275" anchor="ctr" anchorCtr="0">
            <a:noAutofit/>
          </a:bodyPr>
          <a:lstStyle>
            <a:lvl1pPr marL="457200" lvl="0" indent="-228600" algn="l">
              <a:spcBef>
                <a:spcPts val="800"/>
              </a:spcBef>
              <a:spcAft>
                <a:spcPts val="0"/>
              </a:spcAft>
              <a:buSzPts val="1000"/>
              <a:buFont typeface="Trebuchet MS"/>
              <a:buNone/>
              <a:defRPr sz="1200">
                <a:solidFill>
                  <a:srgbClr val="7F7F7F"/>
                </a:solidFill>
              </a:defRPr>
            </a:lvl1pPr>
            <a:lvl2pPr marL="914400" lvl="1" indent="-228600" algn="l">
              <a:spcBef>
                <a:spcPts val="800"/>
              </a:spcBef>
              <a:spcAft>
                <a:spcPts val="0"/>
              </a:spcAft>
              <a:buSzPts val="1000"/>
              <a:buFont typeface="Trebuchet MS"/>
              <a:buNone/>
              <a:defRPr/>
            </a:lvl2pPr>
            <a:lvl3pPr marL="1371600" lvl="2" indent="-228600" algn="l">
              <a:spcBef>
                <a:spcPts val="800"/>
              </a:spcBef>
              <a:spcAft>
                <a:spcPts val="0"/>
              </a:spcAft>
              <a:buSzPts val="800"/>
              <a:buFont typeface="Trebuchet MS"/>
              <a:buNone/>
              <a:defRPr/>
            </a:lvl3pPr>
            <a:lvl4pPr marL="1828800" lvl="3" indent="-228600" algn="l">
              <a:spcBef>
                <a:spcPts val="800"/>
              </a:spcBef>
              <a:spcAft>
                <a:spcPts val="0"/>
              </a:spcAft>
              <a:buSzPts val="700"/>
              <a:buFont typeface="Trebuchet MS"/>
              <a:buNone/>
              <a:defRPr/>
            </a:lvl4pPr>
            <a:lvl5pPr marL="2286000" lvl="4" indent="-228600" algn="l">
              <a:spcBef>
                <a:spcPts val="800"/>
              </a:spcBef>
              <a:spcAft>
                <a:spcPts val="0"/>
              </a:spcAft>
              <a:buSzPts val="700"/>
              <a:buFont typeface="Trebuchet MS"/>
              <a:buNone/>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188" name="Google Shape;188;p36"/>
          <p:cNvSpPr txBox="1">
            <a:spLocks noGrp="1"/>
          </p:cNvSpPr>
          <p:nvPr>
            <p:ph type="body" idx="2"/>
          </p:nvPr>
        </p:nvSpPr>
        <p:spPr>
          <a:xfrm>
            <a:off x="508001" y="3352800"/>
            <a:ext cx="6447501" cy="1178221"/>
          </a:xfrm>
          <a:prstGeom prst="rect">
            <a:avLst/>
          </a:prstGeom>
          <a:noFill/>
          <a:ln>
            <a:noFill/>
          </a:ln>
        </p:spPr>
        <p:txBody>
          <a:bodyPr spcFirstLastPara="1" wrap="square" lIns="68575" tIns="34275" rIns="68575" bIns="34275" anchor="ctr" anchorCtr="0">
            <a:normAutofit/>
          </a:bodyPr>
          <a:lstStyle>
            <a:lvl1pPr marL="457200" lvl="0" indent="-228600" algn="l">
              <a:spcBef>
                <a:spcPts val="800"/>
              </a:spcBef>
              <a:spcAft>
                <a:spcPts val="0"/>
              </a:spcAft>
              <a:buSzPts val="1100"/>
              <a:buNone/>
              <a:defRPr sz="1400">
                <a:solidFill>
                  <a:srgbClr val="3F3F3F"/>
                </a:solidFill>
              </a:defRPr>
            </a:lvl1pPr>
            <a:lvl2pPr marL="914400" lvl="1" indent="-228600" algn="l">
              <a:spcBef>
                <a:spcPts val="800"/>
              </a:spcBef>
              <a:spcAft>
                <a:spcPts val="0"/>
              </a:spcAft>
              <a:buSzPts val="1100"/>
              <a:buNone/>
              <a:defRPr sz="1400">
                <a:solidFill>
                  <a:srgbClr val="888888"/>
                </a:solidFill>
              </a:defRPr>
            </a:lvl2pPr>
            <a:lvl3pPr marL="1371600" lvl="2" indent="-228600" algn="l">
              <a:spcBef>
                <a:spcPts val="800"/>
              </a:spcBef>
              <a:spcAft>
                <a:spcPts val="0"/>
              </a:spcAft>
              <a:buSzPts val="1000"/>
              <a:buNone/>
              <a:defRPr sz="1200">
                <a:solidFill>
                  <a:srgbClr val="888888"/>
                </a:solidFill>
              </a:defRPr>
            </a:lvl3pPr>
            <a:lvl4pPr marL="1828800" lvl="3" indent="-228600" algn="l">
              <a:spcBef>
                <a:spcPts val="800"/>
              </a:spcBef>
              <a:spcAft>
                <a:spcPts val="0"/>
              </a:spcAft>
              <a:buSzPts val="800"/>
              <a:buNone/>
              <a:defRPr sz="1100">
                <a:solidFill>
                  <a:srgbClr val="888888"/>
                </a:solidFill>
              </a:defRPr>
            </a:lvl4pPr>
            <a:lvl5pPr marL="2286000" lvl="4" indent="-228600" algn="l">
              <a:spcBef>
                <a:spcPts val="800"/>
              </a:spcBef>
              <a:spcAft>
                <a:spcPts val="0"/>
              </a:spcAft>
              <a:buSzPts val="800"/>
              <a:buNone/>
              <a:defRPr sz="1100">
                <a:solidFill>
                  <a:srgbClr val="888888"/>
                </a:solidFill>
              </a:defRPr>
            </a:lvl5pPr>
            <a:lvl6pPr marL="2743200" lvl="5" indent="-228600" algn="l">
              <a:spcBef>
                <a:spcPts val="800"/>
              </a:spcBef>
              <a:spcAft>
                <a:spcPts val="0"/>
              </a:spcAft>
              <a:buSzPts val="800"/>
              <a:buNone/>
              <a:defRPr sz="1100">
                <a:solidFill>
                  <a:srgbClr val="888888"/>
                </a:solidFill>
              </a:defRPr>
            </a:lvl6pPr>
            <a:lvl7pPr marL="3200400" lvl="6" indent="-228600" algn="l">
              <a:spcBef>
                <a:spcPts val="800"/>
              </a:spcBef>
              <a:spcAft>
                <a:spcPts val="0"/>
              </a:spcAft>
              <a:buSzPts val="800"/>
              <a:buNone/>
              <a:defRPr sz="1100">
                <a:solidFill>
                  <a:srgbClr val="888888"/>
                </a:solidFill>
              </a:defRPr>
            </a:lvl7pPr>
            <a:lvl8pPr marL="3657600" lvl="7" indent="-228600" algn="l">
              <a:spcBef>
                <a:spcPts val="800"/>
              </a:spcBef>
              <a:spcAft>
                <a:spcPts val="0"/>
              </a:spcAft>
              <a:buSzPts val="800"/>
              <a:buNone/>
              <a:defRPr sz="1100">
                <a:solidFill>
                  <a:srgbClr val="888888"/>
                </a:solidFill>
              </a:defRPr>
            </a:lvl8pPr>
            <a:lvl9pPr marL="4114800" lvl="8" indent="-228600" algn="l">
              <a:spcBef>
                <a:spcPts val="800"/>
              </a:spcBef>
              <a:spcAft>
                <a:spcPts val="0"/>
              </a:spcAft>
              <a:buSzPts val="800"/>
              <a:buNone/>
              <a:defRPr sz="1100">
                <a:solidFill>
                  <a:srgbClr val="888888"/>
                </a:solidFill>
              </a:defRPr>
            </a:lvl9pPr>
          </a:lstStyle>
          <a:p>
            <a:endParaRPr/>
          </a:p>
        </p:txBody>
      </p:sp>
      <p:sp>
        <p:nvSpPr>
          <p:cNvPr id="189" name="Google Shape;189;p36"/>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0" name="Google Shape;190;p36"/>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1" name="Google Shape;191;p36"/>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
        <p:nvSpPr>
          <p:cNvPr id="192" name="Google Shape;192;p36"/>
          <p:cNvSpPr txBox="1"/>
          <p:nvPr/>
        </p:nvSpPr>
        <p:spPr>
          <a:xfrm>
            <a:off x="406403" y="592783"/>
            <a:ext cx="457200" cy="438582"/>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pt-BR" sz="6000" b="0" i="0" u="none" strike="noStrike" cap="none">
                <a:solidFill>
                  <a:srgbClr val="EAEAEA"/>
                </a:solidFill>
                <a:latin typeface="Arial"/>
                <a:ea typeface="Arial"/>
                <a:cs typeface="Arial"/>
                <a:sym typeface="Arial"/>
              </a:rPr>
              <a:t>“</a:t>
            </a:r>
            <a:endParaRPr sz="1100"/>
          </a:p>
        </p:txBody>
      </p:sp>
      <p:sp>
        <p:nvSpPr>
          <p:cNvPr id="193" name="Google Shape;193;p36"/>
          <p:cNvSpPr txBox="1"/>
          <p:nvPr/>
        </p:nvSpPr>
        <p:spPr>
          <a:xfrm>
            <a:off x="6669758" y="2164917"/>
            <a:ext cx="457200" cy="438582"/>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pt-BR" sz="6000" b="0" i="0" u="none" strike="noStrike" cap="none">
                <a:solidFill>
                  <a:srgbClr val="EAEAEA"/>
                </a:solidFill>
                <a:latin typeface="Arial"/>
                <a:ea typeface="Arial"/>
                <a:cs typeface="Arial"/>
                <a:sym typeface="Arial"/>
              </a:rPr>
              <a:t>”</a:t>
            </a:r>
            <a:endParaRPr sz="1400" b="0" i="0" u="none" strike="noStrike" cap="none">
              <a:solidFill>
                <a:srgbClr val="EAEAEA"/>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rtão de Nome">
  <p:cSld name="Cartão de Nome">
    <p:spTree>
      <p:nvGrpSpPr>
        <p:cNvPr id="1" name="Shape 194"/>
        <p:cNvGrpSpPr/>
        <p:nvPr/>
      </p:nvGrpSpPr>
      <p:grpSpPr>
        <a:xfrm>
          <a:off x="0" y="0"/>
          <a:ext cx="0" cy="0"/>
          <a:chOff x="0" y="0"/>
          <a:chExt cx="0" cy="0"/>
        </a:xfrm>
      </p:grpSpPr>
      <p:sp>
        <p:nvSpPr>
          <p:cNvPr id="195" name="Google Shape;195;p37"/>
          <p:cNvSpPr txBox="1">
            <a:spLocks noGrp="1"/>
          </p:cNvSpPr>
          <p:nvPr>
            <p:ph type="title"/>
          </p:nvPr>
        </p:nvSpPr>
        <p:spPr>
          <a:xfrm>
            <a:off x="508001" y="1448991"/>
            <a:ext cx="6447501" cy="1946595"/>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accent1"/>
              </a:buClr>
              <a:buSzPts val="3300"/>
              <a:buFont typeface="Trebuchet MS"/>
              <a:buNone/>
              <a:defRPr sz="3300" b="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6" name="Google Shape;196;p37"/>
          <p:cNvSpPr txBox="1">
            <a:spLocks noGrp="1"/>
          </p:cNvSpPr>
          <p:nvPr>
            <p:ph type="body" idx="1"/>
          </p:nvPr>
        </p:nvSpPr>
        <p:spPr>
          <a:xfrm>
            <a:off x="508001" y="3395586"/>
            <a:ext cx="6447501" cy="1135436"/>
          </a:xfrm>
          <a:prstGeom prst="rect">
            <a:avLst/>
          </a:prstGeom>
          <a:noFill/>
          <a:ln>
            <a:noFill/>
          </a:ln>
        </p:spPr>
        <p:txBody>
          <a:bodyPr spcFirstLastPara="1" wrap="square" lIns="68575" tIns="34275" rIns="68575" bIns="34275" anchor="t" anchorCtr="0">
            <a:normAutofit/>
          </a:bodyPr>
          <a:lstStyle>
            <a:lvl1pPr marL="457200" lvl="0" indent="-228600" algn="l">
              <a:spcBef>
                <a:spcPts val="800"/>
              </a:spcBef>
              <a:spcAft>
                <a:spcPts val="0"/>
              </a:spcAft>
              <a:buSzPts val="1100"/>
              <a:buNone/>
              <a:defRPr sz="1400">
                <a:solidFill>
                  <a:srgbClr val="3F3F3F"/>
                </a:solidFill>
              </a:defRPr>
            </a:lvl1pPr>
            <a:lvl2pPr marL="914400" lvl="1" indent="-228600" algn="l">
              <a:spcBef>
                <a:spcPts val="800"/>
              </a:spcBef>
              <a:spcAft>
                <a:spcPts val="0"/>
              </a:spcAft>
              <a:buSzPts val="1100"/>
              <a:buNone/>
              <a:defRPr sz="1400">
                <a:solidFill>
                  <a:srgbClr val="888888"/>
                </a:solidFill>
              </a:defRPr>
            </a:lvl2pPr>
            <a:lvl3pPr marL="1371600" lvl="2" indent="-228600" algn="l">
              <a:spcBef>
                <a:spcPts val="800"/>
              </a:spcBef>
              <a:spcAft>
                <a:spcPts val="0"/>
              </a:spcAft>
              <a:buSzPts val="1000"/>
              <a:buNone/>
              <a:defRPr sz="1200">
                <a:solidFill>
                  <a:srgbClr val="888888"/>
                </a:solidFill>
              </a:defRPr>
            </a:lvl3pPr>
            <a:lvl4pPr marL="1828800" lvl="3" indent="-228600" algn="l">
              <a:spcBef>
                <a:spcPts val="800"/>
              </a:spcBef>
              <a:spcAft>
                <a:spcPts val="0"/>
              </a:spcAft>
              <a:buSzPts val="800"/>
              <a:buNone/>
              <a:defRPr sz="1100">
                <a:solidFill>
                  <a:srgbClr val="888888"/>
                </a:solidFill>
              </a:defRPr>
            </a:lvl4pPr>
            <a:lvl5pPr marL="2286000" lvl="4" indent="-228600" algn="l">
              <a:spcBef>
                <a:spcPts val="800"/>
              </a:spcBef>
              <a:spcAft>
                <a:spcPts val="0"/>
              </a:spcAft>
              <a:buSzPts val="800"/>
              <a:buNone/>
              <a:defRPr sz="1100">
                <a:solidFill>
                  <a:srgbClr val="888888"/>
                </a:solidFill>
              </a:defRPr>
            </a:lvl5pPr>
            <a:lvl6pPr marL="2743200" lvl="5" indent="-228600" algn="l">
              <a:spcBef>
                <a:spcPts val="800"/>
              </a:spcBef>
              <a:spcAft>
                <a:spcPts val="0"/>
              </a:spcAft>
              <a:buSzPts val="800"/>
              <a:buNone/>
              <a:defRPr sz="1100">
                <a:solidFill>
                  <a:srgbClr val="888888"/>
                </a:solidFill>
              </a:defRPr>
            </a:lvl6pPr>
            <a:lvl7pPr marL="3200400" lvl="6" indent="-228600" algn="l">
              <a:spcBef>
                <a:spcPts val="800"/>
              </a:spcBef>
              <a:spcAft>
                <a:spcPts val="0"/>
              </a:spcAft>
              <a:buSzPts val="800"/>
              <a:buNone/>
              <a:defRPr sz="1100">
                <a:solidFill>
                  <a:srgbClr val="888888"/>
                </a:solidFill>
              </a:defRPr>
            </a:lvl7pPr>
            <a:lvl8pPr marL="3657600" lvl="7" indent="-228600" algn="l">
              <a:spcBef>
                <a:spcPts val="800"/>
              </a:spcBef>
              <a:spcAft>
                <a:spcPts val="0"/>
              </a:spcAft>
              <a:buSzPts val="800"/>
              <a:buNone/>
              <a:defRPr sz="1100">
                <a:solidFill>
                  <a:srgbClr val="888888"/>
                </a:solidFill>
              </a:defRPr>
            </a:lvl8pPr>
            <a:lvl9pPr marL="4114800" lvl="8" indent="-228600" algn="l">
              <a:spcBef>
                <a:spcPts val="800"/>
              </a:spcBef>
              <a:spcAft>
                <a:spcPts val="0"/>
              </a:spcAft>
              <a:buSzPts val="800"/>
              <a:buNone/>
              <a:defRPr sz="1100">
                <a:solidFill>
                  <a:srgbClr val="888888"/>
                </a:solidFill>
              </a:defRPr>
            </a:lvl9pPr>
          </a:lstStyle>
          <a:p>
            <a:endParaRPr/>
          </a:p>
        </p:txBody>
      </p:sp>
      <p:sp>
        <p:nvSpPr>
          <p:cNvPr id="197" name="Google Shape;197;p37"/>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8" name="Google Shape;198;p37"/>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9" name="Google Shape;199;p37"/>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itar o Cartão de Nome">
  <p:cSld name="Citar o Cartão de Nome">
    <p:spTree>
      <p:nvGrpSpPr>
        <p:cNvPr id="1" name="Shape 200"/>
        <p:cNvGrpSpPr/>
        <p:nvPr/>
      </p:nvGrpSpPr>
      <p:grpSpPr>
        <a:xfrm>
          <a:off x="0" y="0"/>
          <a:ext cx="0" cy="0"/>
          <a:chOff x="0" y="0"/>
          <a:chExt cx="0" cy="0"/>
        </a:xfrm>
      </p:grpSpPr>
      <p:sp>
        <p:nvSpPr>
          <p:cNvPr id="201" name="Google Shape;201;p38"/>
          <p:cNvSpPr txBox="1">
            <a:spLocks noGrp="1"/>
          </p:cNvSpPr>
          <p:nvPr>
            <p:ph type="title"/>
          </p:nvPr>
        </p:nvSpPr>
        <p:spPr>
          <a:xfrm>
            <a:off x="698500" y="457200"/>
            <a:ext cx="6070601" cy="2266950"/>
          </a:xfrm>
          <a:prstGeom prst="rect">
            <a:avLst/>
          </a:prstGeom>
          <a:noFill/>
          <a:ln>
            <a:noFill/>
          </a:ln>
        </p:spPr>
        <p:txBody>
          <a:bodyPr spcFirstLastPara="1" wrap="square" lIns="68575" tIns="34275" rIns="68575" bIns="34275" anchor="ctr" anchorCtr="0">
            <a:normAutofit/>
          </a:bodyPr>
          <a:lstStyle>
            <a:lvl1pPr lvl="0" algn="l">
              <a:spcBef>
                <a:spcPts val="0"/>
              </a:spcBef>
              <a:spcAft>
                <a:spcPts val="0"/>
              </a:spcAft>
              <a:buClr>
                <a:schemeClr val="accent1"/>
              </a:buClr>
              <a:buSzPts val="3300"/>
              <a:buFont typeface="Trebuchet MS"/>
              <a:buNone/>
              <a:defRPr sz="3300" b="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2" name="Google Shape;202;p38"/>
          <p:cNvSpPr txBox="1">
            <a:spLocks noGrp="1"/>
          </p:cNvSpPr>
          <p:nvPr>
            <p:ph type="body" idx="1"/>
          </p:nvPr>
        </p:nvSpPr>
        <p:spPr>
          <a:xfrm>
            <a:off x="507999" y="3009900"/>
            <a:ext cx="6447502" cy="385686"/>
          </a:xfrm>
          <a:prstGeom prst="rect">
            <a:avLst/>
          </a:prstGeom>
          <a:noFill/>
          <a:ln>
            <a:noFill/>
          </a:ln>
        </p:spPr>
        <p:txBody>
          <a:bodyPr spcFirstLastPara="1" wrap="square" lIns="68575" tIns="34275" rIns="68575" bIns="34275" anchor="b" anchorCtr="0">
            <a:noAutofit/>
          </a:bodyPr>
          <a:lstStyle>
            <a:lvl1pPr marL="457200" lvl="0" indent="-228600" algn="l">
              <a:spcBef>
                <a:spcPts val="800"/>
              </a:spcBef>
              <a:spcAft>
                <a:spcPts val="0"/>
              </a:spcAft>
              <a:buSzPts val="1400"/>
              <a:buFont typeface="Trebuchet MS"/>
              <a:buNone/>
              <a:defRPr sz="1800">
                <a:solidFill>
                  <a:srgbClr val="3F3F3F"/>
                </a:solidFill>
              </a:defRPr>
            </a:lvl1pPr>
            <a:lvl2pPr marL="914400" lvl="1" indent="-228600" algn="l">
              <a:spcBef>
                <a:spcPts val="800"/>
              </a:spcBef>
              <a:spcAft>
                <a:spcPts val="0"/>
              </a:spcAft>
              <a:buSzPts val="1000"/>
              <a:buFont typeface="Trebuchet MS"/>
              <a:buNone/>
              <a:defRPr/>
            </a:lvl2pPr>
            <a:lvl3pPr marL="1371600" lvl="2" indent="-228600" algn="l">
              <a:spcBef>
                <a:spcPts val="800"/>
              </a:spcBef>
              <a:spcAft>
                <a:spcPts val="0"/>
              </a:spcAft>
              <a:buSzPts val="800"/>
              <a:buFont typeface="Trebuchet MS"/>
              <a:buNone/>
              <a:defRPr/>
            </a:lvl3pPr>
            <a:lvl4pPr marL="1828800" lvl="3" indent="-228600" algn="l">
              <a:spcBef>
                <a:spcPts val="800"/>
              </a:spcBef>
              <a:spcAft>
                <a:spcPts val="0"/>
              </a:spcAft>
              <a:buSzPts val="700"/>
              <a:buFont typeface="Trebuchet MS"/>
              <a:buNone/>
              <a:defRPr/>
            </a:lvl4pPr>
            <a:lvl5pPr marL="2286000" lvl="4" indent="-228600" algn="l">
              <a:spcBef>
                <a:spcPts val="800"/>
              </a:spcBef>
              <a:spcAft>
                <a:spcPts val="0"/>
              </a:spcAft>
              <a:buSzPts val="700"/>
              <a:buFont typeface="Trebuchet MS"/>
              <a:buNone/>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203" name="Google Shape;203;p38"/>
          <p:cNvSpPr txBox="1">
            <a:spLocks noGrp="1"/>
          </p:cNvSpPr>
          <p:nvPr>
            <p:ph type="body" idx="2"/>
          </p:nvPr>
        </p:nvSpPr>
        <p:spPr>
          <a:xfrm>
            <a:off x="508001" y="3395586"/>
            <a:ext cx="6447501" cy="1135436"/>
          </a:xfrm>
          <a:prstGeom prst="rect">
            <a:avLst/>
          </a:prstGeom>
          <a:noFill/>
          <a:ln>
            <a:noFill/>
          </a:ln>
        </p:spPr>
        <p:txBody>
          <a:bodyPr spcFirstLastPara="1" wrap="square" lIns="68575" tIns="34275" rIns="68575" bIns="34275" anchor="t" anchorCtr="0">
            <a:normAutofit/>
          </a:bodyPr>
          <a:lstStyle>
            <a:lvl1pPr marL="457200" lvl="0" indent="-228600" algn="l">
              <a:spcBef>
                <a:spcPts val="800"/>
              </a:spcBef>
              <a:spcAft>
                <a:spcPts val="0"/>
              </a:spcAft>
              <a:buSzPts val="1100"/>
              <a:buNone/>
              <a:defRPr sz="1400">
                <a:solidFill>
                  <a:srgbClr val="7F7F7F"/>
                </a:solidFill>
              </a:defRPr>
            </a:lvl1pPr>
            <a:lvl2pPr marL="914400" lvl="1" indent="-228600" algn="l">
              <a:spcBef>
                <a:spcPts val="800"/>
              </a:spcBef>
              <a:spcAft>
                <a:spcPts val="0"/>
              </a:spcAft>
              <a:buSzPts val="1100"/>
              <a:buNone/>
              <a:defRPr sz="1400">
                <a:solidFill>
                  <a:srgbClr val="888888"/>
                </a:solidFill>
              </a:defRPr>
            </a:lvl2pPr>
            <a:lvl3pPr marL="1371600" lvl="2" indent="-228600" algn="l">
              <a:spcBef>
                <a:spcPts val="800"/>
              </a:spcBef>
              <a:spcAft>
                <a:spcPts val="0"/>
              </a:spcAft>
              <a:buSzPts val="1000"/>
              <a:buNone/>
              <a:defRPr sz="1200">
                <a:solidFill>
                  <a:srgbClr val="888888"/>
                </a:solidFill>
              </a:defRPr>
            </a:lvl3pPr>
            <a:lvl4pPr marL="1828800" lvl="3" indent="-228600" algn="l">
              <a:spcBef>
                <a:spcPts val="800"/>
              </a:spcBef>
              <a:spcAft>
                <a:spcPts val="0"/>
              </a:spcAft>
              <a:buSzPts val="800"/>
              <a:buNone/>
              <a:defRPr sz="1100">
                <a:solidFill>
                  <a:srgbClr val="888888"/>
                </a:solidFill>
              </a:defRPr>
            </a:lvl4pPr>
            <a:lvl5pPr marL="2286000" lvl="4" indent="-228600" algn="l">
              <a:spcBef>
                <a:spcPts val="800"/>
              </a:spcBef>
              <a:spcAft>
                <a:spcPts val="0"/>
              </a:spcAft>
              <a:buSzPts val="800"/>
              <a:buNone/>
              <a:defRPr sz="1100">
                <a:solidFill>
                  <a:srgbClr val="888888"/>
                </a:solidFill>
              </a:defRPr>
            </a:lvl5pPr>
            <a:lvl6pPr marL="2743200" lvl="5" indent="-228600" algn="l">
              <a:spcBef>
                <a:spcPts val="800"/>
              </a:spcBef>
              <a:spcAft>
                <a:spcPts val="0"/>
              </a:spcAft>
              <a:buSzPts val="800"/>
              <a:buNone/>
              <a:defRPr sz="1100">
                <a:solidFill>
                  <a:srgbClr val="888888"/>
                </a:solidFill>
              </a:defRPr>
            </a:lvl6pPr>
            <a:lvl7pPr marL="3200400" lvl="6" indent="-228600" algn="l">
              <a:spcBef>
                <a:spcPts val="800"/>
              </a:spcBef>
              <a:spcAft>
                <a:spcPts val="0"/>
              </a:spcAft>
              <a:buSzPts val="800"/>
              <a:buNone/>
              <a:defRPr sz="1100">
                <a:solidFill>
                  <a:srgbClr val="888888"/>
                </a:solidFill>
              </a:defRPr>
            </a:lvl7pPr>
            <a:lvl8pPr marL="3657600" lvl="7" indent="-228600" algn="l">
              <a:spcBef>
                <a:spcPts val="800"/>
              </a:spcBef>
              <a:spcAft>
                <a:spcPts val="0"/>
              </a:spcAft>
              <a:buSzPts val="800"/>
              <a:buNone/>
              <a:defRPr sz="1100">
                <a:solidFill>
                  <a:srgbClr val="888888"/>
                </a:solidFill>
              </a:defRPr>
            </a:lvl8pPr>
            <a:lvl9pPr marL="4114800" lvl="8" indent="-228600" algn="l">
              <a:spcBef>
                <a:spcPts val="800"/>
              </a:spcBef>
              <a:spcAft>
                <a:spcPts val="0"/>
              </a:spcAft>
              <a:buSzPts val="800"/>
              <a:buNone/>
              <a:defRPr sz="1100">
                <a:solidFill>
                  <a:srgbClr val="888888"/>
                </a:solidFill>
              </a:defRPr>
            </a:lvl9pPr>
          </a:lstStyle>
          <a:p>
            <a:endParaRPr/>
          </a:p>
        </p:txBody>
      </p:sp>
      <p:sp>
        <p:nvSpPr>
          <p:cNvPr id="204" name="Google Shape;204;p38"/>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5" name="Google Shape;205;p38"/>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6" name="Google Shape;206;p38"/>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
        <p:nvSpPr>
          <p:cNvPr id="207" name="Google Shape;207;p38"/>
          <p:cNvSpPr txBox="1"/>
          <p:nvPr/>
        </p:nvSpPr>
        <p:spPr>
          <a:xfrm>
            <a:off x="406403" y="592783"/>
            <a:ext cx="457200" cy="438582"/>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pt-BR" sz="6000" b="0" i="0" u="none" strike="noStrike" cap="none">
                <a:solidFill>
                  <a:srgbClr val="EAEAEA"/>
                </a:solidFill>
                <a:latin typeface="Arial"/>
                <a:ea typeface="Arial"/>
                <a:cs typeface="Arial"/>
                <a:sym typeface="Arial"/>
              </a:rPr>
              <a:t>“</a:t>
            </a:r>
            <a:endParaRPr sz="1100"/>
          </a:p>
        </p:txBody>
      </p:sp>
      <p:sp>
        <p:nvSpPr>
          <p:cNvPr id="208" name="Google Shape;208;p38"/>
          <p:cNvSpPr txBox="1"/>
          <p:nvPr/>
        </p:nvSpPr>
        <p:spPr>
          <a:xfrm>
            <a:off x="6669758" y="2164917"/>
            <a:ext cx="457200" cy="438582"/>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pt-BR" sz="6000" b="0" i="0" u="none" strike="noStrike" cap="none">
                <a:solidFill>
                  <a:srgbClr val="EAEAEA"/>
                </a:solidFill>
                <a:latin typeface="Arial"/>
                <a:ea typeface="Arial"/>
                <a:cs typeface="Arial"/>
                <a:sym typeface="Arial"/>
              </a:rPr>
              <a:t>”</a:t>
            </a:r>
            <a:endParaRPr sz="110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Verdadeiro ou Falso">
  <p:cSld name="Verdadeiro ou Falso">
    <p:spTree>
      <p:nvGrpSpPr>
        <p:cNvPr id="1" name="Shape 209"/>
        <p:cNvGrpSpPr/>
        <p:nvPr/>
      </p:nvGrpSpPr>
      <p:grpSpPr>
        <a:xfrm>
          <a:off x="0" y="0"/>
          <a:ext cx="0" cy="0"/>
          <a:chOff x="0" y="0"/>
          <a:chExt cx="0" cy="0"/>
        </a:xfrm>
      </p:grpSpPr>
      <p:sp>
        <p:nvSpPr>
          <p:cNvPr id="210" name="Google Shape;210;p39"/>
          <p:cNvSpPr txBox="1">
            <a:spLocks noGrp="1"/>
          </p:cNvSpPr>
          <p:nvPr>
            <p:ph type="title"/>
          </p:nvPr>
        </p:nvSpPr>
        <p:spPr>
          <a:xfrm>
            <a:off x="514349" y="457200"/>
            <a:ext cx="6441152" cy="2266950"/>
          </a:xfrm>
          <a:prstGeom prst="rect">
            <a:avLst/>
          </a:prstGeom>
          <a:noFill/>
          <a:ln>
            <a:noFill/>
          </a:ln>
        </p:spPr>
        <p:txBody>
          <a:bodyPr spcFirstLastPara="1" wrap="square" lIns="68575" tIns="34275" rIns="68575" bIns="34275" anchor="ctr" anchorCtr="0">
            <a:normAutofit/>
          </a:bodyPr>
          <a:lstStyle>
            <a:lvl1pPr lvl="0" algn="l">
              <a:spcBef>
                <a:spcPts val="0"/>
              </a:spcBef>
              <a:spcAft>
                <a:spcPts val="0"/>
              </a:spcAft>
              <a:buClr>
                <a:schemeClr val="accent1"/>
              </a:buClr>
              <a:buSzPts val="3300"/>
              <a:buFont typeface="Trebuchet MS"/>
              <a:buNone/>
              <a:defRPr sz="3300" b="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1" name="Google Shape;211;p39"/>
          <p:cNvSpPr txBox="1">
            <a:spLocks noGrp="1"/>
          </p:cNvSpPr>
          <p:nvPr>
            <p:ph type="body" idx="1"/>
          </p:nvPr>
        </p:nvSpPr>
        <p:spPr>
          <a:xfrm>
            <a:off x="507999" y="3009900"/>
            <a:ext cx="6447502" cy="385686"/>
          </a:xfrm>
          <a:prstGeom prst="rect">
            <a:avLst/>
          </a:prstGeom>
          <a:noFill/>
          <a:ln>
            <a:noFill/>
          </a:ln>
        </p:spPr>
        <p:txBody>
          <a:bodyPr spcFirstLastPara="1" wrap="square" lIns="68575" tIns="34275" rIns="68575" bIns="34275" anchor="b" anchorCtr="0">
            <a:noAutofit/>
          </a:bodyPr>
          <a:lstStyle>
            <a:lvl1pPr marL="457200" lvl="0" indent="-228600" algn="l">
              <a:spcBef>
                <a:spcPts val="800"/>
              </a:spcBef>
              <a:spcAft>
                <a:spcPts val="0"/>
              </a:spcAft>
              <a:buSzPts val="1400"/>
              <a:buFont typeface="Trebuchet MS"/>
              <a:buNone/>
              <a:defRPr sz="1800">
                <a:solidFill>
                  <a:schemeClr val="accent1"/>
                </a:solidFill>
              </a:defRPr>
            </a:lvl1pPr>
            <a:lvl2pPr marL="914400" lvl="1" indent="-228600" algn="l">
              <a:spcBef>
                <a:spcPts val="800"/>
              </a:spcBef>
              <a:spcAft>
                <a:spcPts val="0"/>
              </a:spcAft>
              <a:buSzPts val="1000"/>
              <a:buFont typeface="Trebuchet MS"/>
              <a:buNone/>
              <a:defRPr/>
            </a:lvl2pPr>
            <a:lvl3pPr marL="1371600" lvl="2" indent="-228600" algn="l">
              <a:spcBef>
                <a:spcPts val="800"/>
              </a:spcBef>
              <a:spcAft>
                <a:spcPts val="0"/>
              </a:spcAft>
              <a:buSzPts val="800"/>
              <a:buFont typeface="Trebuchet MS"/>
              <a:buNone/>
              <a:defRPr/>
            </a:lvl3pPr>
            <a:lvl4pPr marL="1828800" lvl="3" indent="-228600" algn="l">
              <a:spcBef>
                <a:spcPts val="800"/>
              </a:spcBef>
              <a:spcAft>
                <a:spcPts val="0"/>
              </a:spcAft>
              <a:buSzPts val="700"/>
              <a:buFont typeface="Trebuchet MS"/>
              <a:buNone/>
              <a:defRPr/>
            </a:lvl4pPr>
            <a:lvl5pPr marL="2286000" lvl="4" indent="-228600" algn="l">
              <a:spcBef>
                <a:spcPts val="800"/>
              </a:spcBef>
              <a:spcAft>
                <a:spcPts val="0"/>
              </a:spcAft>
              <a:buSzPts val="700"/>
              <a:buFont typeface="Trebuchet MS"/>
              <a:buNone/>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212" name="Google Shape;212;p39"/>
          <p:cNvSpPr txBox="1">
            <a:spLocks noGrp="1"/>
          </p:cNvSpPr>
          <p:nvPr>
            <p:ph type="body" idx="2"/>
          </p:nvPr>
        </p:nvSpPr>
        <p:spPr>
          <a:xfrm>
            <a:off x="508001" y="3395586"/>
            <a:ext cx="6447501" cy="1135436"/>
          </a:xfrm>
          <a:prstGeom prst="rect">
            <a:avLst/>
          </a:prstGeom>
          <a:noFill/>
          <a:ln>
            <a:noFill/>
          </a:ln>
        </p:spPr>
        <p:txBody>
          <a:bodyPr spcFirstLastPara="1" wrap="square" lIns="68575" tIns="34275" rIns="68575" bIns="34275" anchor="t" anchorCtr="0">
            <a:normAutofit/>
          </a:bodyPr>
          <a:lstStyle>
            <a:lvl1pPr marL="457200" lvl="0" indent="-228600" algn="l">
              <a:spcBef>
                <a:spcPts val="800"/>
              </a:spcBef>
              <a:spcAft>
                <a:spcPts val="0"/>
              </a:spcAft>
              <a:buSzPts val="1100"/>
              <a:buNone/>
              <a:defRPr sz="1400">
                <a:solidFill>
                  <a:srgbClr val="7F7F7F"/>
                </a:solidFill>
              </a:defRPr>
            </a:lvl1pPr>
            <a:lvl2pPr marL="914400" lvl="1" indent="-228600" algn="l">
              <a:spcBef>
                <a:spcPts val="800"/>
              </a:spcBef>
              <a:spcAft>
                <a:spcPts val="0"/>
              </a:spcAft>
              <a:buSzPts val="1100"/>
              <a:buNone/>
              <a:defRPr sz="1400">
                <a:solidFill>
                  <a:srgbClr val="888888"/>
                </a:solidFill>
              </a:defRPr>
            </a:lvl2pPr>
            <a:lvl3pPr marL="1371600" lvl="2" indent="-228600" algn="l">
              <a:spcBef>
                <a:spcPts val="800"/>
              </a:spcBef>
              <a:spcAft>
                <a:spcPts val="0"/>
              </a:spcAft>
              <a:buSzPts val="1000"/>
              <a:buNone/>
              <a:defRPr sz="1200">
                <a:solidFill>
                  <a:srgbClr val="888888"/>
                </a:solidFill>
              </a:defRPr>
            </a:lvl3pPr>
            <a:lvl4pPr marL="1828800" lvl="3" indent="-228600" algn="l">
              <a:spcBef>
                <a:spcPts val="800"/>
              </a:spcBef>
              <a:spcAft>
                <a:spcPts val="0"/>
              </a:spcAft>
              <a:buSzPts val="800"/>
              <a:buNone/>
              <a:defRPr sz="1100">
                <a:solidFill>
                  <a:srgbClr val="888888"/>
                </a:solidFill>
              </a:defRPr>
            </a:lvl4pPr>
            <a:lvl5pPr marL="2286000" lvl="4" indent="-228600" algn="l">
              <a:spcBef>
                <a:spcPts val="800"/>
              </a:spcBef>
              <a:spcAft>
                <a:spcPts val="0"/>
              </a:spcAft>
              <a:buSzPts val="800"/>
              <a:buNone/>
              <a:defRPr sz="1100">
                <a:solidFill>
                  <a:srgbClr val="888888"/>
                </a:solidFill>
              </a:defRPr>
            </a:lvl5pPr>
            <a:lvl6pPr marL="2743200" lvl="5" indent="-228600" algn="l">
              <a:spcBef>
                <a:spcPts val="800"/>
              </a:spcBef>
              <a:spcAft>
                <a:spcPts val="0"/>
              </a:spcAft>
              <a:buSzPts val="800"/>
              <a:buNone/>
              <a:defRPr sz="1100">
                <a:solidFill>
                  <a:srgbClr val="888888"/>
                </a:solidFill>
              </a:defRPr>
            </a:lvl6pPr>
            <a:lvl7pPr marL="3200400" lvl="6" indent="-228600" algn="l">
              <a:spcBef>
                <a:spcPts val="800"/>
              </a:spcBef>
              <a:spcAft>
                <a:spcPts val="0"/>
              </a:spcAft>
              <a:buSzPts val="800"/>
              <a:buNone/>
              <a:defRPr sz="1100">
                <a:solidFill>
                  <a:srgbClr val="888888"/>
                </a:solidFill>
              </a:defRPr>
            </a:lvl7pPr>
            <a:lvl8pPr marL="3657600" lvl="7" indent="-228600" algn="l">
              <a:spcBef>
                <a:spcPts val="800"/>
              </a:spcBef>
              <a:spcAft>
                <a:spcPts val="0"/>
              </a:spcAft>
              <a:buSzPts val="800"/>
              <a:buNone/>
              <a:defRPr sz="1100">
                <a:solidFill>
                  <a:srgbClr val="888888"/>
                </a:solidFill>
              </a:defRPr>
            </a:lvl8pPr>
            <a:lvl9pPr marL="4114800" lvl="8" indent="-228600" algn="l">
              <a:spcBef>
                <a:spcPts val="800"/>
              </a:spcBef>
              <a:spcAft>
                <a:spcPts val="0"/>
              </a:spcAft>
              <a:buSzPts val="800"/>
              <a:buNone/>
              <a:defRPr sz="1100">
                <a:solidFill>
                  <a:srgbClr val="888888"/>
                </a:solidFill>
              </a:defRPr>
            </a:lvl9pPr>
          </a:lstStyle>
          <a:p>
            <a:endParaRPr/>
          </a:p>
        </p:txBody>
      </p:sp>
      <p:sp>
        <p:nvSpPr>
          <p:cNvPr id="213" name="Google Shape;213;p39"/>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4" name="Google Shape;214;p39"/>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5" name="Google Shape;215;p39"/>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216"/>
        <p:cNvGrpSpPr/>
        <p:nvPr/>
      </p:nvGrpSpPr>
      <p:grpSpPr>
        <a:xfrm>
          <a:off x="0" y="0"/>
          <a:ext cx="0" cy="0"/>
          <a:chOff x="0" y="0"/>
          <a:chExt cx="0" cy="0"/>
        </a:xfrm>
      </p:grpSpPr>
      <p:sp>
        <p:nvSpPr>
          <p:cNvPr id="217" name="Google Shape;217;p40"/>
          <p:cNvSpPr txBox="1">
            <a:spLocks noGrp="1"/>
          </p:cNvSpPr>
          <p:nvPr>
            <p:ph type="title"/>
          </p:nvPr>
        </p:nvSpPr>
        <p:spPr>
          <a:xfrm>
            <a:off x="508000" y="457200"/>
            <a:ext cx="6447501" cy="990600"/>
          </a:xfrm>
          <a:prstGeom prst="rect">
            <a:avLst/>
          </a:prstGeom>
          <a:noFill/>
          <a:ln>
            <a:noFill/>
          </a:ln>
        </p:spPr>
        <p:txBody>
          <a:bodyPr spcFirstLastPara="1" wrap="square" lIns="68575" tIns="34275" rIns="68575" bIns="34275" anchor="t" anchorCtr="0">
            <a:normAutofit/>
          </a:bodyPr>
          <a:lstStyle>
            <a:lvl1pPr lvl="0" algn="l">
              <a:spcBef>
                <a:spcPts val="0"/>
              </a:spcBef>
              <a:spcAft>
                <a:spcPts val="0"/>
              </a:spcAft>
              <a:buClr>
                <a:schemeClr val="accen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8" name="Google Shape;218;p40"/>
          <p:cNvSpPr txBox="1">
            <a:spLocks noGrp="1"/>
          </p:cNvSpPr>
          <p:nvPr>
            <p:ph type="body" idx="1"/>
          </p:nvPr>
        </p:nvSpPr>
        <p:spPr>
          <a:xfrm rot="5400000">
            <a:off x="2276461" y="-148019"/>
            <a:ext cx="2910580" cy="6447501"/>
          </a:xfrm>
          <a:prstGeom prst="rect">
            <a:avLst/>
          </a:prstGeom>
          <a:noFill/>
          <a:ln>
            <a:noFill/>
          </a:ln>
        </p:spPr>
        <p:txBody>
          <a:bodyPr spcFirstLastPara="1" wrap="square" lIns="68575" tIns="34275" rIns="68575" bIns="34275" anchor="t" anchorCtr="0">
            <a:normAutofit/>
          </a:bodyPr>
          <a:lstStyle>
            <a:lvl1pPr marL="457200" lvl="0" indent="-298450" algn="l">
              <a:spcBef>
                <a:spcPts val="800"/>
              </a:spcBef>
              <a:spcAft>
                <a:spcPts val="0"/>
              </a:spcAft>
              <a:buSzPts val="1100"/>
              <a:buChar char="►"/>
              <a:defRPr/>
            </a:lvl1pPr>
            <a:lvl2pPr marL="914400" lvl="1" indent="-298450" algn="l">
              <a:spcBef>
                <a:spcPts val="800"/>
              </a:spcBef>
              <a:spcAft>
                <a:spcPts val="0"/>
              </a:spcAft>
              <a:buSzPts val="1100"/>
              <a:buChar char="►"/>
              <a:defRPr/>
            </a:lvl2pPr>
            <a:lvl3pPr marL="1371600" lvl="2" indent="-298450" algn="l">
              <a:spcBef>
                <a:spcPts val="800"/>
              </a:spcBef>
              <a:spcAft>
                <a:spcPts val="0"/>
              </a:spcAft>
              <a:buSzPts val="1100"/>
              <a:buChar char="►"/>
              <a:defRPr/>
            </a:lvl3pPr>
            <a:lvl4pPr marL="1828800" lvl="3" indent="-298450" algn="l">
              <a:spcBef>
                <a:spcPts val="800"/>
              </a:spcBef>
              <a:spcAft>
                <a:spcPts val="0"/>
              </a:spcAft>
              <a:buSzPts val="1100"/>
              <a:buChar char="►"/>
              <a:defRPr/>
            </a:lvl4pPr>
            <a:lvl5pPr marL="2286000" lvl="4" indent="-298450" algn="l">
              <a:spcBef>
                <a:spcPts val="800"/>
              </a:spcBef>
              <a:spcAft>
                <a:spcPts val="0"/>
              </a:spcAft>
              <a:buSzPts val="1100"/>
              <a:buChar char="►"/>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219" name="Google Shape;219;p40"/>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0" name="Google Shape;220;p40"/>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1" name="Google Shape;221;p40"/>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222"/>
        <p:cNvGrpSpPr/>
        <p:nvPr/>
      </p:nvGrpSpPr>
      <p:grpSpPr>
        <a:xfrm>
          <a:off x="0" y="0"/>
          <a:ext cx="0" cy="0"/>
          <a:chOff x="0" y="0"/>
          <a:chExt cx="0" cy="0"/>
        </a:xfrm>
      </p:grpSpPr>
      <p:sp>
        <p:nvSpPr>
          <p:cNvPr id="223" name="Google Shape;223;p41"/>
          <p:cNvSpPr txBox="1">
            <a:spLocks noGrp="1"/>
          </p:cNvSpPr>
          <p:nvPr>
            <p:ph type="title"/>
          </p:nvPr>
        </p:nvSpPr>
        <p:spPr>
          <a:xfrm rot="5400000">
            <a:off x="4495739" y="1937215"/>
            <a:ext cx="3938588" cy="978557"/>
          </a:xfrm>
          <a:prstGeom prst="rect">
            <a:avLst/>
          </a:prstGeom>
          <a:noFill/>
          <a:ln>
            <a:noFill/>
          </a:ln>
        </p:spPr>
        <p:txBody>
          <a:bodyPr spcFirstLastPara="1" wrap="square" lIns="68575" tIns="34275" rIns="68575" bIns="34275" anchor="ctr" anchorCtr="0">
            <a:normAutofit/>
          </a:bodyPr>
          <a:lstStyle>
            <a:lvl1pPr lvl="0" algn="l">
              <a:spcBef>
                <a:spcPts val="0"/>
              </a:spcBef>
              <a:spcAft>
                <a:spcPts val="0"/>
              </a:spcAft>
              <a:buClr>
                <a:schemeClr val="accen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4" name="Google Shape;224;p41"/>
          <p:cNvSpPr txBox="1">
            <a:spLocks noGrp="1"/>
          </p:cNvSpPr>
          <p:nvPr>
            <p:ph type="body" idx="1"/>
          </p:nvPr>
        </p:nvSpPr>
        <p:spPr>
          <a:xfrm rot="5400000">
            <a:off x="1186264" y="-221063"/>
            <a:ext cx="3938587" cy="5295112"/>
          </a:xfrm>
          <a:prstGeom prst="rect">
            <a:avLst/>
          </a:prstGeom>
          <a:noFill/>
          <a:ln>
            <a:noFill/>
          </a:ln>
        </p:spPr>
        <p:txBody>
          <a:bodyPr spcFirstLastPara="1" wrap="square" lIns="68575" tIns="34275" rIns="68575" bIns="34275" anchor="t" anchorCtr="0">
            <a:normAutofit/>
          </a:bodyPr>
          <a:lstStyle>
            <a:lvl1pPr marL="457200" lvl="0" indent="-298450" algn="l">
              <a:spcBef>
                <a:spcPts val="800"/>
              </a:spcBef>
              <a:spcAft>
                <a:spcPts val="0"/>
              </a:spcAft>
              <a:buSzPts val="1100"/>
              <a:buChar char="►"/>
              <a:defRPr/>
            </a:lvl1pPr>
            <a:lvl2pPr marL="914400" lvl="1" indent="-298450" algn="l">
              <a:spcBef>
                <a:spcPts val="800"/>
              </a:spcBef>
              <a:spcAft>
                <a:spcPts val="0"/>
              </a:spcAft>
              <a:buSzPts val="1100"/>
              <a:buChar char="►"/>
              <a:defRPr/>
            </a:lvl2pPr>
            <a:lvl3pPr marL="1371600" lvl="2" indent="-298450" algn="l">
              <a:spcBef>
                <a:spcPts val="800"/>
              </a:spcBef>
              <a:spcAft>
                <a:spcPts val="0"/>
              </a:spcAft>
              <a:buSzPts val="1100"/>
              <a:buChar char="►"/>
              <a:defRPr/>
            </a:lvl3pPr>
            <a:lvl4pPr marL="1828800" lvl="3" indent="-298450" algn="l">
              <a:spcBef>
                <a:spcPts val="800"/>
              </a:spcBef>
              <a:spcAft>
                <a:spcPts val="0"/>
              </a:spcAft>
              <a:buSzPts val="1100"/>
              <a:buChar char="►"/>
              <a:defRPr/>
            </a:lvl4pPr>
            <a:lvl5pPr marL="2286000" lvl="4" indent="-298450" algn="l">
              <a:spcBef>
                <a:spcPts val="800"/>
              </a:spcBef>
              <a:spcAft>
                <a:spcPts val="0"/>
              </a:spcAft>
              <a:buSzPts val="1100"/>
              <a:buChar char="►"/>
              <a:defRPr/>
            </a:lvl5pPr>
            <a:lvl6pPr marL="2743200" lvl="5" indent="-298450" algn="l">
              <a:spcBef>
                <a:spcPts val="800"/>
              </a:spcBef>
              <a:spcAft>
                <a:spcPts val="0"/>
              </a:spcAft>
              <a:buSzPts val="1100"/>
              <a:buChar char="►"/>
              <a:defRPr/>
            </a:lvl6pPr>
            <a:lvl7pPr marL="3200400" lvl="6" indent="-298450" algn="l">
              <a:spcBef>
                <a:spcPts val="800"/>
              </a:spcBef>
              <a:spcAft>
                <a:spcPts val="0"/>
              </a:spcAft>
              <a:buSzPts val="1100"/>
              <a:buChar char="►"/>
              <a:defRPr/>
            </a:lvl7pPr>
            <a:lvl8pPr marL="3657600" lvl="7" indent="-298450" algn="l">
              <a:spcBef>
                <a:spcPts val="800"/>
              </a:spcBef>
              <a:spcAft>
                <a:spcPts val="0"/>
              </a:spcAft>
              <a:buSzPts val="1100"/>
              <a:buChar char="►"/>
              <a:defRPr/>
            </a:lvl8pPr>
            <a:lvl9pPr marL="4114800" lvl="8" indent="-298450" algn="l">
              <a:spcBef>
                <a:spcPts val="800"/>
              </a:spcBef>
              <a:spcAft>
                <a:spcPts val="0"/>
              </a:spcAft>
              <a:buSzPts val="1100"/>
              <a:buChar char="►"/>
              <a:defRPr/>
            </a:lvl9pPr>
          </a:lstStyle>
          <a:p>
            <a:endParaRPr/>
          </a:p>
        </p:txBody>
      </p:sp>
      <p:sp>
        <p:nvSpPr>
          <p:cNvPr id="225" name="Google Shape;225;p41"/>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6" name="Google Shape;226;p41"/>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7" name="Google Shape;227;p41"/>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lt2"/>
                </a:solidFill>
              </a:defRPr>
            </a:lvl1pPr>
            <a:lvl2pPr lvl="1" algn="r" rtl="0">
              <a:buNone/>
              <a:defRPr sz="1000">
                <a:solidFill>
                  <a:schemeClr val="lt2"/>
                </a:solidFill>
              </a:defRPr>
            </a:lvl2pPr>
            <a:lvl3pPr lvl="2" algn="r" rtl="0">
              <a:buNone/>
              <a:defRPr sz="1000">
                <a:solidFill>
                  <a:schemeClr val="lt2"/>
                </a:solidFill>
              </a:defRPr>
            </a:lvl3pPr>
            <a:lvl4pPr lvl="3" algn="r" rtl="0">
              <a:buNone/>
              <a:defRPr sz="1000">
                <a:solidFill>
                  <a:schemeClr val="lt2"/>
                </a:solidFill>
              </a:defRPr>
            </a:lvl4pPr>
            <a:lvl5pPr lvl="4" algn="r" rtl="0">
              <a:buNone/>
              <a:defRPr sz="1000">
                <a:solidFill>
                  <a:schemeClr val="lt2"/>
                </a:solidFill>
              </a:defRPr>
            </a:lvl5pPr>
            <a:lvl6pPr lvl="5" algn="r" rtl="0">
              <a:buNone/>
              <a:defRPr sz="1000">
                <a:solidFill>
                  <a:schemeClr val="lt2"/>
                </a:solidFill>
              </a:defRPr>
            </a:lvl6pPr>
            <a:lvl7pPr lvl="6" algn="r" rtl="0">
              <a:buNone/>
              <a:defRPr sz="1000">
                <a:solidFill>
                  <a:schemeClr val="lt2"/>
                </a:solidFill>
              </a:defRPr>
            </a:lvl7pPr>
            <a:lvl8pPr lvl="7" algn="r" rtl="0">
              <a:buNone/>
              <a:defRPr sz="1000">
                <a:solidFill>
                  <a:schemeClr val="lt2"/>
                </a:solidFill>
              </a:defRPr>
            </a:lvl8pPr>
            <a:lvl9pPr lvl="8" algn="r" rtl="0">
              <a:buNone/>
              <a:defRPr sz="1000">
                <a:solidFill>
                  <a:schemeClr val="lt2"/>
                </a:solidFill>
              </a:defRPr>
            </a:lvl9pPr>
          </a:lstStyle>
          <a:p>
            <a:pPr marL="0" lvl="0" indent="0" algn="r" rtl="0">
              <a:spcBef>
                <a:spcPts val="0"/>
              </a:spcBef>
              <a:spcAft>
                <a:spcPts val="0"/>
              </a:spcAft>
              <a:buNone/>
            </a:pPr>
            <a:fld id="{00000000-1234-1234-1234-123412341234}" type="slidenum">
              <a:rPr lang="pt-BR"/>
              <a:t>‹nº›</a:t>
            </a:fld>
            <a:endParaRPr/>
          </a:p>
        </p:txBody>
      </p:sp>
      <p:pic>
        <p:nvPicPr>
          <p:cNvPr id="7" name="Google Shape;7;p1"/>
          <p:cNvPicPr preferRelativeResize="0"/>
          <p:nvPr/>
        </p:nvPicPr>
        <p:blipFill>
          <a:blip r:embed="rId13">
            <a:alphaModFix/>
          </a:blip>
          <a:stretch>
            <a:fillRect/>
          </a:stretch>
        </p:blipFill>
        <p:spPr>
          <a:xfrm>
            <a:off x="7624900" y="44400"/>
            <a:ext cx="1474850" cy="3322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slow">
    <p:push/>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1" name="Google Shape;51;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52" name="Google Shape;52;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spd="slow">
    <p:push/>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grpSp>
        <p:nvGrpSpPr>
          <p:cNvPr id="95" name="Google Shape;95;p25"/>
          <p:cNvGrpSpPr/>
          <p:nvPr/>
        </p:nvGrpSpPr>
        <p:grpSpPr>
          <a:xfrm>
            <a:off x="0" y="-6350"/>
            <a:ext cx="9144000" cy="5149850"/>
            <a:chOff x="0" y="-8467"/>
            <a:chExt cx="12192000" cy="6866467"/>
          </a:xfrm>
        </p:grpSpPr>
        <p:cxnSp>
          <p:nvCxnSpPr>
            <p:cNvPr id="96" name="Google Shape;96;p25"/>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97" name="Google Shape;97;p25"/>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98" name="Google Shape;98;p25"/>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99" name="Google Shape;99;p25"/>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00" name="Google Shape;100;p25"/>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1" name="Google Shape;101;p25"/>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858585">
                <a:alpha val="69803"/>
              </a:srgbClr>
            </a:solidFill>
            <a:ln>
              <a:noFill/>
            </a:ln>
          </p:spPr>
        </p:sp>
        <p:sp>
          <p:nvSpPr>
            <p:cNvPr id="102" name="Google Shape;102;p25"/>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AEAEA">
                <a:alpha val="69803"/>
              </a:srgbClr>
            </a:solidFill>
            <a:ln>
              <a:noFill/>
            </a:ln>
          </p:spPr>
        </p:sp>
        <p:sp>
          <p:nvSpPr>
            <p:cNvPr id="103" name="Google Shape;103;p25"/>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04" name="Google Shape;104;p25"/>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5" name="Google Shape;105;p25"/>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06" name="Google Shape;106;p25"/>
          <p:cNvSpPr txBox="1">
            <a:spLocks noGrp="1"/>
          </p:cNvSpPr>
          <p:nvPr>
            <p:ph type="title"/>
          </p:nvPr>
        </p:nvSpPr>
        <p:spPr>
          <a:xfrm>
            <a:off x="508000" y="457200"/>
            <a:ext cx="6447501" cy="990600"/>
          </a:xfrm>
          <a:prstGeom prst="rect">
            <a:avLst/>
          </a:prstGeom>
          <a:noFill/>
          <a:ln>
            <a:noFill/>
          </a:ln>
        </p:spPr>
        <p:txBody>
          <a:bodyPr spcFirstLastPara="1" wrap="square" lIns="68575" tIns="34275" rIns="68575" bIns="34275" anchor="t" anchorCtr="0">
            <a:normAutofit/>
          </a:bodyPr>
          <a:lstStyle>
            <a:lvl1pPr marR="0" lvl="0" algn="l" rtl="0">
              <a:spcBef>
                <a:spcPts val="0"/>
              </a:spcBef>
              <a:spcAft>
                <a:spcPts val="0"/>
              </a:spcAft>
              <a:buClr>
                <a:schemeClr val="accent1"/>
              </a:buClr>
              <a:buSzPts val="2700"/>
              <a:buFont typeface="Trebuchet MS"/>
              <a:buNone/>
              <a:defRPr sz="27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100"/>
              <a:buNone/>
              <a:defRPr sz="1400" b="0" i="0" u="none" strike="noStrike" cap="none">
                <a:solidFill>
                  <a:schemeClr val="dk2"/>
                </a:solidFill>
              </a:defRPr>
            </a:lvl2pPr>
            <a:lvl3pPr marR="0" lvl="2" algn="l" rtl="0">
              <a:spcBef>
                <a:spcPts val="0"/>
              </a:spcBef>
              <a:spcAft>
                <a:spcPts val="0"/>
              </a:spcAft>
              <a:buSzPts val="1100"/>
              <a:buNone/>
              <a:defRPr sz="1400" b="0" i="0" u="none" strike="noStrike" cap="none">
                <a:solidFill>
                  <a:schemeClr val="dk2"/>
                </a:solidFill>
              </a:defRPr>
            </a:lvl3pPr>
            <a:lvl4pPr marR="0" lvl="3" algn="l" rtl="0">
              <a:spcBef>
                <a:spcPts val="0"/>
              </a:spcBef>
              <a:spcAft>
                <a:spcPts val="0"/>
              </a:spcAft>
              <a:buSzPts val="1100"/>
              <a:buNone/>
              <a:defRPr sz="1400" b="0" i="0" u="none" strike="noStrike" cap="none">
                <a:solidFill>
                  <a:schemeClr val="dk2"/>
                </a:solidFill>
              </a:defRPr>
            </a:lvl4pPr>
            <a:lvl5pPr marR="0" lvl="4" algn="l" rtl="0">
              <a:spcBef>
                <a:spcPts val="0"/>
              </a:spcBef>
              <a:spcAft>
                <a:spcPts val="0"/>
              </a:spcAft>
              <a:buSzPts val="1100"/>
              <a:buNone/>
              <a:defRPr sz="1400" b="0" i="0" u="none" strike="noStrike" cap="none">
                <a:solidFill>
                  <a:schemeClr val="dk2"/>
                </a:solidFill>
              </a:defRPr>
            </a:lvl5pPr>
            <a:lvl6pPr marR="0" lvl="5" algn="l" rtl="0">
              <a:spcBef>
                <a:spcPts val="0"/>
              </a:spcBef>
              <a:spcAft>
                <a:spcPts val="0"/>
              </a:spcAft>
              <a:buSzPts val="1100"/>
              <a:buNone/>
              <a:defRPr sz="1400" b="0" i="0" u="none" strike="noStrike" cap="none">
                <a:solidFill>
                  <a:schemeClr val="dk2"/>
                </a:solidFill>
              </a:defRPr>
            </a:lvl6pPr>
            <a:lvl7pPr marR="0" lvl="6" algn="l" rtl="0">
              <a:spcBef>
                <a:spcPts val="0"/>
              </a:spcBef>
              <a:spcAft>
                <a:spcPts val="0"/>
              </a:spcAft>
              <a:buSzPts val="1100"/>
              <a:buNone/>
              <a:defRPr sz="1400" b="0" i="0" u="none" strike="noStrike" cap="none">
                <a:solidFill>
                  <a:schemeClr val="dk2"/>
                </a:solidFill>
              </a:defRPr>
            </a:lvl7pPr>
            <a:lvl8pPr marR="0" lvl="7" algn="l" rtl="0">
              <a:spcBef>
                <a:spcPts val="0"/>
              </a:spcBef>
              <a:spcAft>
                <a:spcPts val="0"/>
              </a:spcAft>
              <a:buSzPts val="1100"/>
              <a:buNone/>
              <a:defRPr sz="1400" b="0" i="0" u="none" strike="noStrike" cap="none">
                <a:solidFill>
                  <a:schemeClr val="dk2"/>
                </a:solidFill>
              </a:defRPr>
            </a:lvl8pPr>
            <a:lvl9pPr marR="0" lvl="8" algn="l" rtl="0">
              <a:spcBef>
                <a:spcPts val="0"/>
              </a:spcBef>
              <a:spcAft>
                <a:spcPts val="0"/>
              </a:spcAft>
              <a:buSzPts val="1100"/>
              <a:buNone/>
              <a:defRPr sz="1400" b="0" i="0" u="none" strike="noStrike" cap="none">
                <a:solidFill>
                  <a:schemeClr val="dk2"/>
                </a:solidFill>
              </a:defRPr>
            </a:lvl9pPr>
          </a:lstStyle>
          <a:p>
            <a:endParaRPr/>
          </a:p>
        </p:txBody>
      </p:sp>
      <p:sp>
        <p:nvSpPr>
          <p:cNvPr id="107" name="Google Shape;107;p25"/>
          <p:cNvSpPr txBox="1">
            <a:spLocks noGrp="1"/>
          </p:cNvSpPr>
          <p:nvPr>
            <p:ph type="body" idx="1"/>
          </p:nvPr>
        </p:nvSpPr>
        <p:spPr>
          <a:xfrm>
            <a:off x="508000" y="1620442"/>
            <a:ext cx="6447501" cy="2910580"/>
          </a:xfrm>
          <a:prstGeom prst="rect">
            <a:avLst/>
          </a:prstGeom>
          <a:noFill/>
          <a:ln>
            <a:noFill/>
          </a:ln>
        </p:spPr>
        <p:txBody>
          <a:bodyPr spcFirstLastPara="1" wrap="square" lIns="68575" tIns="34275" rIns="68575" bIns="34275" anchor="t" anchorCtr="0">
            <a:normAutofit/>
          </a:bodyPr>
          <a:lstStyle>
            <a:lvl1pPr marL="457200" marR="0" lvl="0" indent="-298450" algn="l" rtl="0">
              <a:spcBef>
                <a:spcPts val="800"/>
              </a:spcBef>
              <a:spcAft>
                <a:spcPts val="0"/>
              </a:spcAft>
              <a:buClr>
                <a:schemeClr val="accent1"/>
              </a:buClr>
              <a:buSzPts val="1100"/>
              <a:buFont typeface="Noto Sans Symbols"/>
              <a:buChar char="►"/>
              <a:defRPr sz="1400" b="0" i="0" u="none" strike="noStrike" cap="none">
                <a:solidFill>
                  <a:srgbClr val="3F3F3F"/>
                </a:solidFill>
                <a:latin typeface="Trebuchet MS"/>
                <a:ea typeface="Trebuchet MS"/>
                <a:cs typeface="Trebuchet MS"/>
                <a:sym typeface="Trebuchet MS"/>
              </a:defRPr>
            </a:lvl1pPr>
            <a:lvl2pPr marL="914400" marR="0" lvl="1" indent="-292100" algn="l" rtl="0">
              <a:spcBef>
                <a:spcPts val="800"/>
              </a:spcBef>
              <a:spcAft>
                <a:spcPts val="0"/>
              </a:spcAft>
              <a:buClr>
                <a:schemeClr val="accent1"/>
              </a:buClr>
              <a:buSzPts val="1000"/>
              <a:buFont typeface="Noto Sans Symbols"/>
              <a:buChar char="►"/>
              <a:defRPr sz="1200" b="0" i="0" u="none" strike="noStrike" cap="none">
                <a:solidFill>
                  <a:srgbClr val="3F3F3F"/>
                </a:solidFill>
                <a:latin typeface="Trebuchet MS"/>
                <a:ea typeface="Trebuchet MS"/>
                <a:cs typeface="Trebuchet MS"/>
                <a:sym typeface="Trebuchet MS"/>
              </a:defRPr>
            </a:lvl2pPr>
            <a:lvl3pPr marL="1371600" marR="0" lvl="2" indent="-279400" algn="l" rtl="0">
              <a:spcBef>
                <a:spcPts val="800"/>
              </a:spcBef>
              <a:spcAft>
                <a:spcPts val="0"/>
              </a:spcAft>
              <a:buClr>
                <a:schemeClr val="accent1"/>
              </a:buClr>
              <a:buSzPts val="800"/>
              <a:buFont typeface="Noto Sans Symbols"/>
              <a:buChar char="►"/>
              <a:defRPr sz="1100" b="0" i="0" u="none" strike="noStrike" cap="none">
                <a:solidFill>
                  <a:srgbClr val="3F3F3F"/>
                </a:solidFill>
                <a:latin typeface="Trebuchet MS"/>
                <a:ea typeface="Trebuchet MS"/>
                <a:cs typeface="Trebuchet MS"/>
                <a:sym typeface="Trebuchet MS"/>
              </a:defRPr>
            </a:lvl3pPr>
            <a:lvl4pPr marL="1828800" marR="0" lvl="3" indent="-273050" algn="l" rtl="0">
              <a:spcBef>
                <a:spcPts val="800"/>
              </a:spcBef>
              <a:spcAft>
                <a:spcPts val="0"/>
              </a:spcAft>
              <a:buClr>
                <a:schemeClr val="accent1"/>
              </a:buClr>
              <a:buSzPts val="700"/>
              <a:buFont typeface="Noto Sans Symbols"/>
              <a:buChar char="►"/>
              <a:defRPr sz="900" b="0" i="0" u="none" strike="noStrike" cap="none">
                <a:solidFill>
                  <a:srgbClr val="3F3F3F"/>
                </a:solidFill>
                <a:latin typeface="Trebuchet MS"/>
                <a:ea typeface="Trebuchet MS"/>
                <a:cs typeface="Trebuchet MS"/>
                <a:sym typeface="Trebuchet MS"/>
              </a:defRPr>
            </a:lvl4pPr>
            <a:lvl5pPr marL="2286000" marR="0" lvl="4" indent="-273050" algn="l" rtl="0">
              <a:spcBef>
                <a:spcPts val="800"/>
              </a:spcBef>
              <a:spcAft>
                <a:spcPts val="0"/>
              </a:spcAft>
              <a:buClr>
                <a:schemeClr val="accent1"/>
              </a:buClr>
              <a:buSzPts val="700"/>
              <a:buFont typeface="Noto Sans Symbols"/>
              <a:buChar char="►"/>
              <a:defRPr sz="900" b="0" i="0" u="none" strike="noStrike" cap="none">
                <a:solidFill>
                  <a:srgbClr val="3F3F3F"/>
                </a:solidFill>
                <a:latin typeface="Trebuchet MS"/>
                <a:ea typeface="Trebuchet MS"/>
                <a:cs typeface="Trebuchet MS"/>
                <a:sym typeface="Trebuchet MS"/>
              </a:defRPr>
            </a:lvl5pPr>
            <a:lvl6pPr marL="2743200" marR="0" lvl="5" indent="-273050" algn="l" rtl="0">
              <a:spcBef>
                <a:spcPts val="800"/>
              </a:spcBef>
              <a:spcAft>
                <a:spcPts val="0"/>
              </a:spcAft>
              <a:buClr>
                <a:schemeClr val="accent1"/>
              </a:buClr>
              <a:buSzPts val="700"/>
              <a:buFont typeface="Noto Sans Symbols"/>
              <a:buChar char="►"/>
              <a:defRPr sz="900" b="0" i="0" u="none" strike="noStrike" cap="none">
                <a:solidFill>
                  <a:srgbClr val="3F3F3F"/>
                </a:solidFill>
                <a:latin typeface="Trebuchet MS"/>
                <a:ea typeface="Trebuchet MS"/>
                <a:cs typeface="Trebuchet MS"/>
                <a:sym typeface="Trebuchet MS"/>
              </a:defRPr>
            </a:lvl6pPr>
            <a:lvl7pPr marL="3200400" marR="0" lvl="6" indent="-273050" algn="l" rtl="0">
              <a:spcBef>
                <a:spcPts val="800"/>
              </a:spcBef>
              <a:spcAft>
                <a:spcPts val="0"/>
              </a:spcAft>
              <a:buClr>
                <a:schemeClr val="accent1"/>
              </a:buClr>
              <a:buSzPts val="700"/>
              <a:buFont typeface="Noto Sans Symbols"/>
              <a:buChar char="►"/>
              <a:defRPr sz="900" b="0" i="0" u="none" strike="noStrike" cap="none">
                <a:solidFill>
                  <a:srgbClr val="3F3F3F"/>
                </a:solidFill>
                <a:latin typeface="Trebuchet MS"/>
                <a:ea typeface="Trebuchet MS"/>
                <a:cs typeface="Trebuchet MS"/>
                <a:sym typeface="Trebuchet MS"/>
              </a:defRPr>
            </a:lvl7pPr>
            <a:lvl8pPr marL="3657600" marR="0" lvl="7" indent="-273050" algn="l" rtl="0">
              <a:spcBef>
                <a:spcPts val="800"/>
              </a:spcBef>
              <a:spcAft>
                <a:spcPts val="0"/>
              </a:spcAft>
              <a:buClr>
                <a:schemeClr val="accent1"/>
              </a:buClr>
              <a:buSzPts val="700"/>
              <a:buFont typeface="Noto Sans Symbols"/>
              <a:buChar char="►"/>
              <a:defRPr sz="900" b="0" i="0" u="none" strike="noStrike" cap="none">
                <a:solidFill>
                  <a:srgbClr val="3F3F3F"/>
                </a:solidFill>
                <a:latin typeface="Trebuchet MS"/>
                <a:ea typeface="Trebuchet MS"/>
                <a:cs typeface="Trebuchet MS"/>
                <a:sym typeface="Trebuchet MS"/>
              </a:defRPr>
            </a:lvl8pPr>
            <a:lvl9pPr marL="4114800" marR="0" lvl="8" indent="-273050" algn="l" rtl="0">
              <a:spcBef>
                <a:spcPts val="800"/>
              </a:spcBef>
              <a:spcAft>
                <a:spcPts val="0"/>
              </a:spcAft>
              <a:buClr>
                <a:schemeClr val="accent1"/>
              </a:buClr>
              <a:buSzPts val="700"/>
              <a:buFont typeface="Noto Sans Symbols"/>
              <a:buChar char="►"/>
              <a:defRPr sz="900" b="0" i="0" u="none" strike="noStrike" cap="none">
                <a:solidFill>
                  <a:srgbClr val="3F3F3F"/>
                </a:solidFill>
                <a:latin typeface="Trebuchet MS"/>
                <a:ea typeface="Trebuchet MS"/>
                <a:cs typeface="Trebuchet MS"/>
                <a:sym typeface="Trebuchet MS"/>
              </a:defRPr>
            </a:lvl9pPr>
          </a:lstStyle>
          <a:p>
            <a:endParaRPr/>
          </a:p>
        </p:txBody>
      </p:sp>
      <p:sp>
        <p:nvSpPr>
          <p:cNvPr id="108" name="Google Shape;108;p25"/>
          <p:cNvSpPr txBox="1">
            <a:spLocks noGrp="1"/>
          </p:cNvSpPr>
          <p:nvPr>
            <p:ph type="dt" idx="10"/>
          </p:nvPr>
        </p:nvSpPr>
        <p:spPr>
          <a:xfrm>
            <a:off x="5403850" y="4531022"/>
            <a:ext cx="683954" cy="273844"/>
          </a:xfrm>
          <a:prstGeom prst="rect">
            <a:avLst/>
          </a:prstGeom>
          <a:noFill/>
          <a:ln>
            <a:noFill/>
          </a:ln>
        </p:spPr>
        <p:txBody>
          <a:bodyPr spcFirstLastPara="1" wrap="square" lIns="68575" tIns="34275" rIns="68575" bIns="34275" anchor="ctr" anchorCtr="0">
            <a:noAutofit/>
          </a:bodyPr>
          <a:lstStyle>
            <a:lvl1pPr marR="0" lvl="0" algn="r" rtl="0">
              <a:spcBef>
                <a:spcPts val="0"/>
              </a:spcBef>
              <a:spcAft>
                <a:spcPts val="0"/>
              </a:spcAft>
              <a:buSzPts val="1100"/>
              <a:buNone/>
              <a:defRPr sz="7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9pPr>
          </a:lstStyle>
          <a:p>
            <a:endParaRPr/>
          </a:p>
        </p:txBody>
      </p:sp>
      <p:sp>
        <p:nvSpPr>
          <p:cNvPr id="109" name="Google Shape;109;p25"/>
          <p:cNvSpPr txBox="1">
            <a:spLocks noGrp="1"/>
          </p:cNvSpPr>
          <p:nvPr>
            <p:ph type="ftr" idx="11"/>
          </p:nvPr>
        </p:nvSpPr>
        <p:spPr>
          <a:xfrm>
            <a:off x="508000" y="4531022"/>
            <a:ext cx="4723209"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7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100"/>
              <a:buNone/>
              <a:defRPr sz="1400" b="0" i="0" u="none" strike="noStrike" cap="none">
                <a:solidFill>
                  <a:schemeClr val="dk1"/>
                </a:solidFill>
                <a:latin typeface="Trebuchet MS"/>
                <a:ea typeface="Trebuchet MS"/>
                <a:cs typeface="Trebuchet MS"/>
                <a:sym typeface="Trebuchet MS"/>
              </a:defRPr>
            </a:lvl9pPr>
          </a:lstStyle>
          <a:p>
            <a:endParaRPr/>
          </a:p>
        </p:txBody>
      </p:sp>
      <p:sp>
        <p:nvSpPr>
          <p:cNvPr id="110" name="Google Shape;110;p25"/>
          <p:cNvSpPr txBox="1">
            <a:spLocks noGrp="1"/>
          </p:cNvSpPr>
          <p:nvPr>
            <p:ph type="sldNum" idx="12"/>
          </p:nvPr>
        </p:nvSpPr>
        <p:spPr>
          <a:xfrm>
            <a:off x="6442997" y="4531022"/>
            <a:ext cx="512504"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7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7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7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7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7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7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7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7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comments" Target="../comments/commen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5.png"/><Relationship Id="rId4" Type="http://schemas.openxmlformats.org/officeDocument/2006/relationships/image" Target="../media/image20.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1.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6.png"/><Relationship Id="rId11" Type="http://schemas.openxmlformats.org/officeDocument/2006/relationships/image" Target="../media/image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64.png"/><Relationship Id="rId5" Type="http://schemas.openxmlformats.org/officeDocument/2006/relationships/image" Target="../media/image63.png"/><Relationship Id="rId10" Type="http://schemas.openxmlformats.org/officeDocument/2006/relationships/image" Target="../media/image67.png"/><Relationship Id="rId4" Type="http://schemas.openxmlformats.org/officeDocument/2006/relationships/image" Target="../media/image62.png"/><Relationship Id="rId9" Type="http://schemas.openxmlformats.org/officeDocument/2006/relationships/image" Target="../media/image66.png"/></Relationships>
</file>

<file path=ppt/slides/_rels/slide1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71.png"/><Relationship Id="rId11" Type="http://schemas.openxmlformats.org/officeDocument/2006/relationships/image" Target="../media/image1.png"/><Relationship Id="rId5" Type="http://schemas.openxmlformats.org/officeDocument/2006/relationships/image" Target="../media/image70.png"/><Relationship Id="rId10" Type="http://schemas.openxmlformats.org/officeDocument/2006/relationships/image" Target="../media/image65.png"/><Relationship Id="rId4" Type="http://schemas.openxmlformats.org/officeDocument/2006/relationships/image" Target="../media/image69.png"/><Relationship Id="rId9" Type="http://schemas.openxmlformats.org/officeDocument/2006/relationships/image" Target="../media/image74.png"/></Relationships>
</file>

<file path=ppt/slides/_rels/slide17.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image" Target="../media/image1.pn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comments" Target="../comments/comment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1.png"/><Relationship Id="rId7" Type="http://schemas.openxmlformats.org/officeDocument/2006/relationships/image" Target="../media/image88.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87.png"/><Relationship Id="rId5" Type="http://schemas.openxmlformats.org/officeDocument/2006/relationships/image" Target="../media/image86.png"/><Relationship Id="rId10" Type="http://schemas.openxmlformats.org/officeDocument/2006/relationships/image" Target="../media/image65.png"/><Relationship Id="rId4" Type="http://schemas.openxmlformats.org/officeDocument/2006/relationships/image" Target="../media/image85.png"/><Relationship Id="rId9" Type="http://schemas.openxmlformats.org/officeDocument/2006/relationships/image" Target="../media/image90.png"/></Relationships>
</file>

<file path=ppt/slides/_rels/slide20.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png"/><Relationship Id="rId7" Type="http://schemas.openxmlformats.org/officeDocument/2006/relationships/image" Target="../media/image95.png"/><Relationship Id="rId12"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94.png"/><Relationship Id="rId11" Type="http://schemas.openxmlformats.org/officeDocument/2006/relationships/image" Target="../media/image65.png"/><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s>
</file>

<file path=ppt/slides/_rels/slide21.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9.png"/><Relationship Id="rId7" Type="http://schemas.openxmlformats.org/officeDocument/2006/relationships/image" Target="../media/image1.png"/><Relationship Id="rId12" Type="http://schemas.openxmlformats.org/officeDocument/2006/relationships/image" Target="../media/image106.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65.png"/><Relationship Id="rId11" Type="http://schemas.openxmlformats.org/officeDocument/2006/relationships/image" Target="../media/image105.png"/><Relationship Id="rId5" Type="http://schemas.openxmlformats.org/officeDocument/2006/relationships/image" Target="../media/image101.png"/><Relationship Id="rId10" Type="http://schemas.openxmlformats.org/officeDocument/2006/relationships/image" Target="../media/image104.png"/><Relationship Id="rId4" Type="http://schemas.openxmlformats.org/officeDocument/2006/relationships/image" Target="../media/image100.png"/><Relationship Id="rId9" Type="http://schemas.openxmlformats.org/officeDocument/2006/relationships/image" Target="../media/image103.png"/></Relationships>
</file>

<file path=ppt/slides/_rels/slide2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07.png"/><Relationship Id="rId7"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10.png"/><Relationship Id="rId5" Type="http://schemas.openxmlformats.org/officeDocument/2006/relationships/image" Target="../media/image109.png"/><Relationship Id="rId10" Type="http://schemas.openxmlformats.org/officeDocument/2006/relationships/comments" Target="../comments/comment4.xml"/><Relationship Id="rId4" Type="http://schemas.openxmlformats.org/officeDocument/2006/relationships/image" Target="../media/image108.png"/><Relationship Id="rId9" Type="http://schemas.openxmlformats.org/officeDocument/2006/relationships/image" Target="../media/image111.png"/></Relationships>
</file>

<file path=ppt/slides/_rels/slide23.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2.png"/><Relationship Id="rId7" Type="http://schemas.openxmlformats.org/officeDocument/2006/relationships/image" Target="../media/image115.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image" Target="../media/image114.png"/><Relationship Id="rId4" Type="http://schemas.openxmlformats.org/officeDocument/2006/relationships/image" Target="../media/image113.png"/><Relationship Id="rId9" Type="http://schemas.openxmlformats.org/officeDocument/2006/relationships/image" Target="../media/image65.png"/></Relationships>
</file>

<file path=ppt/slides/_rels/slide24.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png"/><Relationship Id="rId7" Type="http://schemas.openxmlformats.org/officeDocument/2006/relationships/image" Target="../media/image121.png"/><Relationship Id="rId12" Type="http://schemas.openxmlformats.org/officeDocument/2006/relationships/comments" Target="../comments/comment5.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20.png"/><Relationship Id="rId11" Type="http://schemas.openxmlformats.org/officeDocument/2006/relationships/image" Target="../media/image123.png"/><Relationship Id="rId5" Type="http://schemas.openxmlformats.org/officeDocument/2006/relationships/image" Target="../media/image119.png"/><Relationship Id="rId10" Type="http://schemas.openxmlformats.org/officeDocument/2006/relationships/image" Target="../media/image65.png"/><Relationship Id="rId4" Type="http://schemas.openxmlformats.org/officeDocument/2006/relationships/image" Target="../media/image118.png"/><Relationship Id="rId9"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125.png"/><Relationship Id="rId4" Type="http://schemas.openxmlformats.org/officeDocument/2006/relationships/image" Target="../media/image124.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31"/>
        <p:cNvGrpSpPr/>
        <p:nvPr/>
      </p:nvGrpSpPr>
      <p:grpSpPr>
        <a:xfrm>
          <a:off x="0" y="0"/>
          <a:ext cx="0" cy="0"/>
          <a:chOff x="0" y="0"/>
          <a:chExt cx="0" cy="0"/>
        </a:xfrm>
      </p:grpSpPr>
      <p:pic>
        <p:nvPicPr>
          <p:cNvPr id="232" name="Google Shape;232;p42"/>
          <p:cNvPicPr preferRelativeResize="0"/>
          <p:nvPr/>
        </p:nvPicPr>
        <p:blipFill rotWithShape="1">
          <a:blip r:embed="rId3">
            <a:alphaModFix/>
          </a:blip>
          <a:srcRect/>
          <a:stretch/>
        </p:blipFill>
        <p:spPr>
          <a:xfrm>
            <a:off x="5566468" y="0"/>
            <a:ext cx="3577532" cy="5143500"/>
          </a:xfrm>
          <a:prstGeom prst="rect">
            <a:avLst/>
          </a:prstGeom>
          <a:noFill/>
          <a:ln>
            <a:noFill/>
          </a:ln>
        </p:spPr>
      </p:pic>
      <p:sp>
        <p:nvSpPr>
          <p:cNvPr id="233" name="Google Shape;233;p42"/>
          <p:cNvSpPr txBox="1"/>
          <p:nvPr/>
        </p:nvSpPr>
        <p:spPr>
          <a:xfrm>
            <a:off x="487200" y="1365525"/>
            <a:ext cx="7348800" cy="986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endParaRPr sz="1500" b="1">
              <a:solidFill>
                <a:schemeClr val="lt1"/>
              </a:solidFill>
            </a:endParaRPr>
          </a:p>
          <a:p>
            <a:pPr marL="0" lvl="0" indent="0" algn="ctr" rtl="0">
              <a:lnSpc>
                <a:spcPct val="100000"/>
              </a:lnSpc>
              <a:spcBef>
                <a:spcPts val="0"/>
              </a:spcBef>
              <a:spcAft>
                <a:spcPts val="0"/>
              </a:spcAft>
              <a:buClr>
                <a:schemeClr val="dk1"/>
              </a:buClr>
              <a:buSzPts val="1100"/>
              <a:buFont typeface="Arial"/>
              <a:buNone/>
            </a:pPr>
            <a:r>
              <a:rPr lang="pt-BR" sz="2000" b="1">
                <a:solidFill>
                  <a:schemeClr val="lt1"/>
                </a:solidFill>
              </a:rPr>
              <a:t>ROLES OF MRI EVALUATION OF PELVIC RECURRENCE </a:t>
            </a:r>
            <a:endParaRPr sz="2000" b="1">
              <a:solidFill>
                <a:schemeClr val="lt1"/>
              </a:solidFill>
            </a:endParaRPr>
          </a:p>
          <a:p>
            <a:pPr marL="0" lvl="0" indent="0" algn="ctr" rtl="0">
              <a:lnSpc>
                <a:spcPct val="100000"/>
              </a:lnSpc>
              <a:spcBef>
                <a:spcPts val="0"/>
              </a:spcBef>
              <a:spcAft>
                <a:spcPts val="0"/>
              </a:spcAft>
              <a:buClr>
                <a:schemeClr val="dk1"/>
              </a:buClr>
              <a:buSzPts val="1100"/>
              <a:buFont typeface="Arial"/>
              <a:buNone/>
            </a:pPr>
            <a:r>
              <a:rPr lang="pt-BR" sz="2000" b="1">
                <a:solidFill>
                  <a:schemeClr val="lt1"/>
                </a:solidFill>
              </a:rPr>
              <a:t>IN PATIENTS WITH RECTAL CANCER</a:t>
            </a:r>
            <a:endParaRPr sz="2600" b="1">
              <a:solidFill>
                <a:schemeClr val="lt1"/>
              </a:solidFill>
            </a:endParaRPr>
          </a:p>
          <a:p>
            <a:pPr marL="0" lvl="0" indent="0" algn="l" rtl="0">
              <a:spcBef>
                <a:spcPts val="1000"/>
              </a:spcBef>
              <a:spcAft>
                <a:spcPts val="0"/>
              </a:spcAft>
              <a:buNone/>
            </a:pPr>
            <a:endParaRPr/>
          </a:p>
        </p:txBody>
      </p:sp>
      <p:sp>
        <p:nvSpPr>
          <p:cNvPr id="234" name="Google Shape;234;p42"/>
          <p:cNvSpPr txBox="1">
            <a:spLocks noGrp="1"/>
          </p:cNvSpPr>
          <p:nvPr>
            <p:ph type="subTitle" idx="1"/>
          </p:nvPr>
        </p:nvSpPr>
        <p:spPr>
          <a:xfrm>
            <a:off x="358575" y="2427825"/>
            <a:ext cx="6808800" cy="733800"/>
          </a:xfrm>
          <a:prstGeom prst="rect">
            <a:avLst/>
          </a:prstGeom>
        </p:spPr>
        <p:txBody>
          <a:bodyPr spcFirstLastPara="1" wrap="square" lIns="68575" tIns="34275" rIns="68575" bIns="34275" anchor="t" anchorCtr="0">
            <a:normAutofit/>
          </a:bodyPr>
          <a:lstStyle/>
          <a:p>
            <a:pPr marL="0" lvl="0" indent="0" algn="r" rtl="0">
              <a:lnSpc>
                <a:spcPct val="80000"/>
              </a:lnSpc>
              <a:spcBef>
                <a:spcPts val="800"/>
              </a:spcBef>
              <a:spcAft>
                <a:spcPts val="0"/>
              </a:spcAft>
              <a:buSzPts val="523"/>
              <a:buNone/>
            </a:pPr>
            <a:r>
              <a:rPr lang="pt-BR" sz="1000">
                <a:solidFill>
                  <a:schemeClr val="lt1"/>
                </a:solidFill>
              </a:rPr>
              <a:t>DANTAS, Patricia Perola</a:t>
            </a:r>
            <a:r>
              <a:rPr lang="pt-BR" sz="1000" baseline="30000">
                <a:solidFill>
                  <a:schemeClr val="lt1"/>
                </a:solidFill>
              </a:rPr>
              <a:t>1</a:t>
            </a:r>
            <a:r>
              <a:rPr lang="pt-BR" sz="1000">
                <a:solidFill>
                  <a:schemeClr val="lt1"/>
                </a:solidFill>
              </a:rPr>
              <a:t>; TEIXEIRA, Verônica Botelho</a:t>
            </a:r>
            <a:r>
              <a:rPr lang="pt-BR" sz="1000" baseline="30000">
                <a:solidFill>
                  <a:schemeClr val="lt1"/>
                </a:solidFill>
              </a:rPr>
              <a:t>1</a:t>
            </a:r>
            <a:r>
              <a:rPr lang="pt-BR" sz="1000">
                <a:solidFill>
                  <a:schemeClr val="lt1"/>
                </a:solidFill>
              </a:rPr>
              <a:t>; ARAUJO, Gerda Feitosa</a:t>
            </a:r>
            <a:r>
              <a:rPr lang="pt-BR" sz="1000" baseline="30000">
                <a:solidFill>
                  <a:schemeClr val="lt1"/>
                </a:solidFill>
              </a:rPr>
              <a:t>2</a:t>
            </a:r>
            <a:r>
              <a:rPr lang="pt-BR" sz="1000">
                <a:solidFill>
                  <a:schemeClr val="lt1"/>
                </a:solidFill>
              </a:rPr>
              <a:t>; ORTEGA, Cinthia Denise</a:t>
            </a:r>
            <a:r>
              <a:rPr lang="pt-BR" sz="1000" baseline="30000">
                <a:solidFill>
                  <a:schemeClr val="lt1"/>
                </a:solidFill>
              </a:rPr>
              <a:t>1</a:t>
            </a:r>
            <a:r>
              <a:rPr lang="pt-BR" sz="1000">
                <a:solidFill>
                  <a:schemeClr val="lt1"/>
                </a:solidFill>
              </a:rPr>
              <a:t> </a:t>
            </a:r>
            <a:endParaRPr sz="1000">
              <a:solidFill>
                <a:schemeClr val="lt1"/>
              </a:solidFill>
            </a:endParaRPr>
          </a:p>
          <a:p>
            <a:pPr marL="0" lvl="0" indent="0" algn="ctr" rtl="0">
              <a:lnSpc>
                <a:spcPct val="80000"/>
              </a:lnSpc>
              <a:spcBef>
                <a:spcPts val="800"/>
              </a:spcBef>
              <a:spcAft>
                <a:spcPts val="0"/>
              </a:spcAft>
              <a:buSzPts val="523"/>
              <a:buNone/>
            </a:pPr>
            <a:r>
              <a:rPr lang="pt-BR" sz="900" baseline="30000">
                <a:solidFill>
                  <a:schemeClr val="lt1"/>
                </a:solidFill>
              </a:rPr>
              <a:t>1</a:t>
            </a:r>
            <a:r>
              <a:rPr lang="pt-BR" sz="900">
                <a:solidFill>
                  <a:schemeClr val="lt1"/>
                </a:solidFill>
              </a:rPr>
              <a:t>Radiology </a:t>
            </a:r>
            <a:r>
              <a:rPr lang="pt-BR" sz="900" err="1">
                <a:solidFill>
                  <a:schemeClr val="lt1"/>
                </a:solidFill>
              </a:rPr>
              <a:t>Department</a:t>
            </a:r>
            <a:r>
              <a:rPr lang="pt-BR" sz="900">
                <a:solidFill>
                  <a:schemeClr val="lt1"/>
                </a:solidFill>
              </a:rPr>
              <a:t> (</a:t>
            </a:r>
            <a:r>
              <a:rPr lang="pt-BR" sz="900" err="1">
                <a:solidFill>
                  <a:schemeClr val="lt1"/>
                </a:solidFill>
              </a:rPr>
              <a:t>InRad</a:t>
            </a:r>
            <a:r>
              <a:rPr lang="pt-BR" sz="900">
                <a:solidFill>
                  <a:schemeClr val="lt1"/>
                </a:solidFill>
              </a:rPr>
              <a:t>), </a:t>
            </a:r>
            <a:r>
              <a:rPr lang="pt-BR" sz="900" err="1">
                <a:solidFill>
                  <a:schemeClr val="lt1"/>
                </a:solidFill>
              </a:rPr>
              <a:t>University</a:t>
            </a:r>
            <a:r>
              <a:rPr lang="pt-BR" sz="900">
                <a:solidFill>
                  <a:schemeClr val="lt1"/>
                </a:solidFill>
              </a:rPr>
              <a:t> of São Paulo </a:t>
            </a:r>
            <a:r>
              <a:rPr lang="pt-BR" sz="900" err="1">
                <a:solidFill>
                  <a:schemeClr val="lt1"/>
                </a:solidFill>
              </a:rPr>
              <a:t>School</a:t>
            </a:r>
            <a:r>
              <a:rPr lang="pt-BR" sz="900">
                <a:solidFill>
                  <a:schemeClr val="lt1"/>
                </a:solidFill>
              </a:rPr>
              <a:t> of Medicine, São Paulo, </a:t>
            </a:r>
            <a:r>
              <a:rPr lang="pt-BR" sz="900" err="1">
                <a:solidFill>
                  <a:schemeClr val="lt1"/>
                </a:solidFill>
              </a:rPr>
              <a:t>Brazil</a:t>
            </a:r>
            <a:endParaRPr sz="900">
              <a:solidFill>
                <a:schemeClr val="lt1"/>
              </a:solidFill>
            </a:endParaRPr>
          </a:p>
          <a:p>
            <a:pPr marL="0" lvl="0" indent="0" algn="ctr" rtl="0">
              <a:lnSpc>
                <a:spcPct val="80000"/>
              </a:lnSpc>
              <a:spcBef>
                <a:spcPts val="800"/>
              </a:spcBef>
              <a:spcAft>
                <a:spcPts val="0"/>
              </a:spcAft>
              <a:buSzPts val="523"/>
              <a:buNone/>
            </a:pPr>
            <a:r>
              <a:rPr lang="pt-BR" sz="900" baseline="30000">
                <a:solidFill>
                  <a:schemeClr val="lt1"/>
                </a:solidFill>
              </a:rPr>
              <a:t>2 </a:t>
            </a:r>
            <a:r>
              <a:rPr lang="pt-BR" sz="900">
                <a:solidFill>
                  <a:schemeClr val="lt1"/>
                </a:solidFill>
              </a:rPr>
              <a:t>São Paulo </a:t>
            </a:r>
            <a:r>
              <a:rPr lang="pt-BR" sz="900" err="1">
                <a:solidFill>
                  <a:schemeClr val="lt1"/>
                </a:solidFill>
              </a:rPr>
              <a:t>State</a:t>
            </a:r>
            <a:r>
              <a:rPr lang="pt-BR" sz="900">
                <a:solidFill>
                  <a:schemeClr val="lt1"/>
                </a:solidFill>
              </a:rPr>
              <a:t> </a:t>
            </a:r>
            <a:r>
              <a:rPr lang="pt-BR" sz="900" err="1">
                <a:solidFill>
                  <a:schemeClr val="lt1"/>
                </a:solidFill>
              </a:rPr>
              <a:t>Cancer</a:t>
            </a:r>
            <a:r>
              <a:rPr lang="pt-BR" sz="900">
                <a:solidFill>
                  <a:schemeClr val="lt1"/>
                </a:solidFill>
              </a:rPr>
              <a:t> </a:t>
            </a:r>
            <a:r>
              <a:rPr lang="pt-BR" sz="900" err="1">
                <a:solidFill>
                  <a:schemeClr val="lt1"/>
                </a:solidFill>
              </a:rPr>
              <a:t>Institute</a:t>
            </a:r>
            <a:r>
              <a:rPr lang="pt-BR" sz="900">
                <a:solidFill>
                  <a:schemeClr val="lt1"/>
                </a:solidFill>
              </a:rPr>
              <a:t> (ICESP), São Paulo, </a:t>
            </a:r>
            <a:r>
              <a:rPr lang="pt-BR" sz="900" err="1">
                <a:solidFill>
                  <a:schemeClr val="lt1"/>
                </a:solidFill>
              </a:rPr>
              <a:t>Brazil</a:t>
            </a:r>
            <a:r>
              <a:rPr lang="pt-BR" sz="900">
                <a:solidFill>
                  <a:schemeClr val="lt1"/>
                </a:solidFill>
              </a:rPr>
              <a:t> </a:t>
            </a:r>
            <a:endParaRPr sz="900" b="1" baseline="30000">
              <a:solidFill>
                <a:schemeClr val="lt1"/>
              </a:solidFill>
            </a:endParaRPr>
          </a:p>
        </p:txBody>
      </p:sp>
      <p:pic>
        <p:nvPicPr>
          <p:cNvPr id="235" name="Google Shape;235;p42"/>
          <p:cNvPicPr preferRelativeResize="0"/>
          <p:nvPr/>
        </p:nvPicPr>
        <p:blipFill>
          <a:blip r:embed="rId4">
            <a:alphaModFix/>
          </a:blip>
          <a:stretch>
            <a:fillRect/>
          </a:stretch>
        </p:blipFill>
        <p:spPr>
          <a:xfrm>
            <a:off x="2043389" y="42275"/>
            <a:ext cx="3439174" cy="1041150"/>
          </a:xfrm>
          <a:prstGeom prst="rect">
            <a:avLst/>
          </a:prstGeom>
          <a:noFill/>
          <a:ln>
            <a:noFill/>
          </a:ln>
        </p:spPr>
      </p:pic>
      <p:pic>
        <p:nvPicPr>
          <p:cNvPr id="239" name="Google Shape;239;p42"/>
          <p:cNvPicPr preferRelativeResize="0"/>
          <p:nvPr/>
        </p:nvPicPr>
        <p:blipFill>
          <a:blip r:embed="rId5">
            <a:alphaModFix/>
          </a:blip>
          <a:stretch>
            <a:fillRect/>
          </a:stretch>
        </p:blipFill>
        <p:spPr>
          <a:xfrm>
            <a:off x="3985285" y="4422269"/>
            <a:ext cx="1075795" cy="624304"/>
          </a:xfrm>
          <a:prstGeom prst="rect">
            <a:avLst/>
          </a:prstGeom>
          <a:noFill/>
          <a:ln>
            <a:noFill/>
          </a:ln>
        </p:spPr>
      </p:pic>
      <p:pic>
        <p:nvPicPr>
          <p:cNvPr id="10" name="Google Shape;121;gcb3e76951b_0_0" descr="barra de logos-02.png">
            <a:extLst>
              <a:ext uri="{FF2B5EF4-FFF2-40B4-BE49-F238E27FC236}">
                <a16:creationId xmlns:a16="http://schemas.microsoft.com/office/drawing/2014/main" id="{5D443854-EFCC-48AE-A951-6FA3DCD25B71}"/>
              </a:ext>
            </a:extLst>
          </p:cNvPr>
          <p:cNvPicPr preferRelativeResize="0"/>
          <p:nvPr/>
        </p:nvPicPr>
        <p:blipFill rotWithShape="1">
          <a:blip r:embed="rId6">
            <a:alphaModFix/>
          </a:blip>
          <a:srcRect l="20874" r="58280"/>
          <a:stretch/>
        </p:blipFill>
        <p:spPr>
          <a:xfrm>
            <a:off x="125173" y="4353198"/>
            <a:ext cx="1168698" cy="705789"/>
          </a:xfrm>
          <a:prstGeom prst="rect">
            <a:avLst/>
          </a:prstGeom>
          <a:noFill/>
          <a:ln>
            <a:noFill/>
          </a:ln>
        </p:spPr>
      </p:pic>
      <p:pic>
        <p:nvPicPr>
          <p:cNvPr id="11" name="Google Shape;124;gcb3e76951b_0_0">
            <a:extLst>
              <a:ext uri="{FF2B5EF4-FFF2-40B4-BE49-F238E27FC236}">
                <a16:creationId xmlns:a16="http://schemas.microsoft.com/office/drawing/2014/main" id="{852962B9-0844-4E5D-A940-B3918DC81B25}"/>
              </a:ext>
            </a:extLst>
          </p:cNvPr>
          <p:cNvPicPr preferRelativeResize="0"/>
          <p:nvPr/>
        </p:nvPicPr>
        <p:blipFill rotWithShape="1">
          <a:blip r:embed="rId7">
            <a:alphaModFix/>
          </a:blip>
          <a:srcRect/>
          <a:stretch/>
        </p:blipFill>
        <p:spPr>
          <a:xfrm>
            <a:off x="2721491" y="4422269"/>
            <a:ext cx="758406" cy="576900"/>
          </a:xfrm>
          <a:prstGeom prst="rect">
            <a:avLst/>
          </a:prstGeom>
          <a:noFill/>
          <a:ln>
            <a:noFill/>
          </a:ln>
        </p:spPr>
      </p:pic>
      <p:pic>
        <p:nvPicPr>
          <p:cNvPr id="12" name="Google Shape;125;gcb3e76951b_0_0">
            <a:extLst>
              <a:ext uri="{FF2B5EF4-FFF2-40B4-BE49-F238E27FC236}">
                <a16:creationId xmlns:a16="http://schemas.microsoft.com/office/drawing/2014/main" id="{299276EC-DFA3-491A-BF20-F9F7D9213D47}"/>
              </a:ext>
            </a:extLst>
          </p:cNvPr>
          <p:cNvPicPr preferRelativeResize="0"/>
          <p:nvPr/>
        </p:nvPicPr>
        <p:blipFill rotWithShape="1">
          <a:blip r:embed="rId8">
            <a:alphaModFix/>
          </a:blip>
          <a:srcRect/>
          <a:stretch/>
        </p:blipFill>
        <p:spPr>
          <a:xfrm>
            <a:off x="1583583" y="4417641"/>
            <a:ext cx="632520" cy="576901"/>
          </a:xfrm>
          <a:prstGeom prst="rect">
            <a:avLst/>
          </a:prstGeom>
          <a:noFill/>
          <a:ln>
            <a:noFill/>
          </a:ln>
        </p:spPr>
      </p:pic>
    </p:spTree>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43"/>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b="1">
              <a:solidFill>
                <a:schemeClr val="lt1"/>
              </a:solidFill>
            </a:endParaRPr>
          </a:p>
          <a:p>
            <a:pPr marL="0" lvl="0" indent="0" algn="ctr" rtl="0">
              <a:spcBef>
                <a:spcPts val="0"/>
              </a:spcBef>
              <a:spcAft>
                <a:spcPts val="0"/>
              </a:spcAft>
              <a:buNone/>
            </a:pPr>
            <a:r>
              <a:rPr lang="pt-BR" sz="1800" b="1">
                <a:solidFill>
                  <a:schemeClr val="lt1"/>
                </a:solidFill>
              </a:rPr>
              <a:t>TABLE OF CONTENTS</a:t>
            </a:r>
            <a:endParaRPr sz="1800" b="1">
              <a:solidFill>
                <a:schemeClr val="lt1"/>
              </a:solidFill>
            </a:endParaRPr>
          </a:p>
          <a:p>
            <a:pPr marL="0" lvl="0" indent="0" algn="ctr" rtl="0">
              <a:spcBef>
                <a:spcPts val="0"/>
              </a:spcBef>
              <a:spcAft>
                <a:spcPts val="0"/>
              </a:spcAft>
              <a:buNone/>
            </a:pPr>
            <a:endParaRPr sz="2000" b="1">
              <a:solidFill>
                <a:schemeClr val="lt1"/>
              </a:solidFill>
            </a:endParaRPr>
          </a:p>
        </p:txBody>
      </p:sp>
      <p:pic>
        <p:nvPicPr>
          <p:cNvPr id="245" name="Google Shape;245;p43"/>
          <p:cNvPicPr preferRelativeResize="0"/>
          <p:nvPr/>
        </p:nvPicPr>
        <p:blipFill>
          <a:blip r:embed="rId3">
            <a:alphaModFix/>
          </a:blip>
          <a:stretch>
            <a:fillRect/>
          </a:stretch>
        </p:blipFill>
        <p:spPr>
          <a:xfrm>
            <a:off x="7763975" y="50952"/>
            <a:ext cx="1282751" cy="288975"/>
          </a:xfrm>
          <a:prstGeom prst="rect">
            <a:avLst/>
          </a:prstGeom>
          <a:noFill/>
          <a:ln>
            <a:noFill/>
          </a:ln>
        </p:spPr>
      </p:pic>
      <p:pic>
        <p:nvPicPr>
          <p:cNvPr id="246" name="Google Shape;246;p43"/>
          <p:cNvPicPr preferRelativeResize="0"/>
          <p:nvPr/>
        </p:nvPicPr>
        <p:blipFill rotWithShape="1">
          <a:blip r:embed="rId4">
            <a:alphaModFix/>
          </a:blip>
          <a:srcRect l="11798" t="8926" r="19487" b="3645"/>
          <a:stretch/>
        </p:blipFill>
        <p:spPr>
          <a:xfrm>
            <a:off x="6333200" y="674375"/>
            <a:ext cx="2766100" cy="4393800"/>
          </a:xfrm>
          <a:prstGeom prst="rect">
            <a:avLst/>
          </a:prstGeom>
          <a:noFill/>
          <a:ln>
            <a:noFill/>
          </a:ln>
        </p:spPr>
      </p:pic>
      <p:sp>
        <p:nvSpPr>
          <p:cNvPr id="247" name="Google Shape;247;p43"/>
          <p:cNvSpPr txBox="1">
            <a:spLocks noGrp="1"/>
          </p:cNvSpPr>
          <p:nvPr>
            <p:ph type="body" idx="1"/>
          </p:nvPr>
        </p:nvSpPr>
        <p:spPr>
          <a:xfrm>
            <a:off x="190500" y="757800"/>
            <a:ext cx="8908800" cy="3522000"/>
          </a:xfrm>
          <a:prstGeom prst="rect">
            <a:avLst/>
          </a:prstGeom>
        </p:spPr>
        <p:txBody>
          <a:bodyPr spcFirstLastPara="1" wrap="square" lIns="91425" tIns="91425" rIns="91425" bIns="91425" anchor="ctr" anchorCtr="0">
            <a:noAutofit/>
          </a:bodyPr>
          <a:lstStyle/>
          <a:p>
            <a:pPr marL="0" lvl="0" indent="0" algn="l" rtl="0">
              <a:lnSpc>
                <a:spcPct val="200000"/>
              </a:lnSpc>
              <a:spcBef>
                <a:spcPts val="1000"/>
              </a:spcBef>
              <a:spcAft>
                <a:spcPts val="0"/>
              </a:spcAft>
              <a:buNone/>
            </a:pPr>
            <a:r>
              <a:rPr lang="pt-BR" sz="1600">
                <a:solidFill>
                  <a:schemeClr val="dk1"/>
                </a:solidFill>
              </a:rPr>
              <a:t>Review on the </a:t>
            </a:r>
            <a:r>
              <a:rPr lang="pt-BR" sz="1600" err="1">
                <a:solidFill>
                  <a:schemeClr val="dk1"/>
                </a:solidFill>
              </a:rPr>
              <a:t>main</a:t>
            </a:r>
            <a:r>
              <a:rPr lang="pt-BR" sz="1600">
                <a:solidFill>
                  <a:schemeClr val="dk1"/>
                </a:solidFill>
              </a:rPr>
              <a:t> </a:t>
            </a:r>
            <a:r>
              <a:rPr lang="pt-BR" sz="1600" err="1">
                <a:solidFill>
                  <a:schemeClr val="dk1"/>
                </a:solidFill>
              </a:rPr>
              <a:t>imaging</a:t>
            </a:r>
            <a:r>
              <a:rPr lang="pt-BR" sz="1600">
                <a:solidFill>
                  <a:schemeClr val="dk1"/>
                </a:solidFill>
              </a:rPr>
              <a:t> and </a:t>
            </a:r>
            <a:r>
              <a:rPr lang="pt-BR" sz="1600" err="1">
                <a:solidFill>
                  <a:schemeClr val="dk1"/>
                </a:solidFill>
              </a:rPr>
              <a:t>histopathological</a:t>
            </a:r>
            <a:r>
              <a:rPr lang="pt-BR" sz="1600">
                <a:solidFill>
                  <a:schemeClr val="dk1"/>
                </a:solidFill>
              </a:rPr>
              <a:t> </a:t>
            </a:r>
            <a:r>
              <a:rPr lang="pt-BR" sz="1600" err="1">
                <a:solidFill>
                  <a:schemeClr val="dk1"/>
                </a:solidFill>
              </a:rPr>
              <a:t>findings</a:t>
            </a:r>
            <a:r>
              <a:rPr lang="pt-BR" sz="1600">
                <a:solidFill>
                  <a:schemeClr val="dk1"/>
                </a:solidFill>
              </a:rPr>
              <a:t> </a:t>
            </a:r>
            <a:r>
              <a:rPr lang="pt-BR" sz="1600" err="1">
                <a:solidFill>
                  <a:schemeClr val="dk1"/>
                </a:solidFill>
              </a:rPr>
              <a:t>related</a:t>
            </a:r>
            <a:r>
              <a:rPr lang="pt-BR" sz="1600">
                <a:solidFill>
                  <a:schemeClr val="dk1"/>
                </a:solidFill>
              </a:rPr>
              <a:t> </a:t>
            </a:r>
            <a:r>
              <a:rPr lang="pt-BR" sz="1600" err="1">
                <a:solidFill>
                  <a:schemeClr val="dk1"/>
                </a:solidFill>
              </a:rPr>
              <a:t>to</a:t>
            </a:r>
            <a:r>
              <a:rPr lang="pt-BR" sz="1600">
                <a:solidFill>
                  <a:schemeClr val="dk1"/>
                </a:solidFill>
              </a:rPr>
              <a:t> </a:t>
            </a:r>
            <a:r>
              <a:rPr lang="pt-BR" sz="1600" err="1">
                <a:solidFill>
                  <a:schemeClr val="dk1"/>
                </a:solidFill>
              </a:rPr>
              <a:t>increased</a:t>
            </a:r>
            <a:r>
              <a:rPr lang="pt-BR" sz="1600">
                <a:solidFill>
                  <a:schemeClr val="dk1"/>
                </a:solidFill>
              </a:rPr>
              <a:t> </a:t>
            </a:r>
            <a:r>
              <a:rPr lang="pt-BR" sz="1600" err="1">
                <a:solidFill>
                  <a:schemeClr val="dk1"/>
                </a:solidFill>
              </a:rPr>
              <a:t>risk</a:t>
            </a:r>
            <a:r>
              <a:rPr lang="pt-BR" sz="1600">
                <a:solidFill>
                  <a:schemeClr val="dk1"/>
                </a:solidFill>
              </a:rPr>
              <a:t> of local </a:t>
            </a:r>
            <a:r>
              <a:rPr lang="pt-BR" sz="1600" err="1">
                <a:solidFill>
                  <a:schemeClr val="dk1"/>
                </a:solidFill>
              </a:rPr>
              <a:t>recurrence</a:t>
            </a:r>
            <a:endParaRPr sz="1600">
              <a:solidFill>
                <a:schemeClr val="dk1"/>
              </a:solidFill>
            </a:endParaRPr>
          </a:p>
          <a:p>
            <a:pPr marL="0" lvl="0" indent="0" algn="l" rtl="0">
              <a:lnSpc>
                <a:spcPct val="150000"/>
              </a:lnSpc>
              <a:spcBef>
                <a:spcPts val="1000"/>
              </a:spcBef>
              <a:spcAft>
                <a:spcPts val="0"/>
              </a:spcAft>
              <a:buNone/>
            </a:pPr>
            <a:r>
              <a:rPr lang="pt-BR" sz="1600">
                <a:solidFill>
                  <a:schemeClr val="dk1"/>
                </a:solidFill>
              </a:rPr>
              <a:t>Case-based </a:t>
            </a:r>
            <a:r>
              <a:rPr lang="pt-BR" sz="1600" err="1">
                <a:solidFill>
                  <a:schemeClr val="dk1"/>
                </a:solidFill>
              </a:rPr>
              <a:t>recognition</a:t>
            </a:r>
            <a:r>
              <a:rPr lang="pt-BR" sz="1600">
                <a:solidFill>
                  <a:schemeClr val="dk1"/>
                </a:solidFill>
              </a:rPr>
              <a:t> of </a:t>
            </a:r>
            <a:r>
              <a:rPr lang="pt-BR" sz="1600" err="1">
                <a:solidFill>
                  <a:schemeClr val="dk1"/>
                </a:solidFill>
              </a:rPr>
              <a:t>patterns</a:t>
            </a:r>
            <a:r>
              <a:rPr lang="pt-BR" sz="1600">
                <a:solidFill>
                  <a:schemeClr val="dk1"/>
                </a:solidFill>
              </a:rPr>
              <a:t> of local </a:t>
            </a:r>
            <a:r>
              <a:rPr lang="pt-BR" sz="1600" err="1">
                <a:solidFill>
                  <a:schemeClr val="dk1"/>
                </a:solidFill>
              </a:rPr>
              <a:t>recurrence</a:t>
            </a:r>
            <a:r>
              <a:rPr lang="pt-BR" sz="1600">
                <a:solidFill>
                  <a:schemeClr val="dk1"/>
                </a:solidFill>
              </a:rPr>
              <a:t> and </a:t>
            </a:r>
            <a:r>
              <a:rPr lang="pt-BR" sz="1600" err="1">
                <a:solidFill>
                  <a:schemeClr val="dk1"/>
                </a:solidFill>
              </a:rPr>
              <a:t>imaging</a:t>
            </a:r>
            <a:r>
              <a:rPr lang="pt-BR" sz="1600">
                <a:solidFill>
                  <a:schemeClr val="dk1"/>
                </a:solidFill>
              </a:rPr>
              <a:t> </a:t>
            </a:r>
            <a:r>
              <a:rPr lang="pt-BR" sz="1600" err="1">
                <a:solidFill>
                  <a:schemeClr val="dk1"/>
                </a:solidFill>
              </a:rPr>
              <a:t>findings</a:t>
            </a:r>
            <a:r>
              <a:rPr lang="pt-BR" sz="1600">
                <a:solidFill>
                  <a:schemeClr val="dk1"/>
                </a:solidFill>
              </a:rPr>
              <a:t> </a:t>
            </a:r>
            <a:r>
              <a:rPr lang="pt-BR" sz="1600" err="1">
                <a:solidFill>
                  <a:schemeClr val="dk1"/>
                </a:solidFill>
              </a:rPr>
              <a:t>during</a:t>
            </a:r>
            <a:r>
              <a:rPr lang="pt-BR" sz="1600">
                <a:solidFill>
                  <a:schemeClr val="dk1"/>
                </a:solidFill>
              </a:rPr>
              <a:t> follow-up</a:t>
            </a:r>
            <a:endParaRPr sz="1600">
              <a:solidFill>
                <a:schemeClr val="dk1"/>
              </a:solidFill>
            </a:endParaRPr>
          </a:p>
          <a:p>
            <a:pPr marL="0" lvl="0" indent="0" algn="l" rtl="0">
              <a:lnSpc>
                <a:spcPct val="200000"/>
              </a:lnSpc>
              <a:spcBef>
                <a:spcPts val="1000"/>
              </a:spcBef>
              <a:spcAft>
                <a:spcPts val="0"/>
              </a:spcAft>
              <a:buNone/>
            </a:pPr>
            <a:r>
              <a:rPr lang="pt-BR" sz="1600" err="1">
                <a:solidFill>
                  <a:schemeClr val="dk1"/>
                </a:solidFill>
              </a:rPr>
              <a:t>Illustrative</a:t>
            </a:r>
            <a:r>
              <a:rPr lang="pt-BR" sz="1600">
                <a:solidFill>
                  <a:schemeClr val="dk1"/>
                </a:solidFill>
              </a:rPr>
              <a:t> </a:t>
            </a:r>
            <a:r>
              <a:rPr lang="pt-BR" sz="1600" err="1">
                <a:solidFill>
                  <a:schemeClr val="dk1"/>
                </a:solidFill>
              </a:rPr>
              <a:t>key</a:t>
            </a:r>
            <a:r>
              <a:rPr lang="pt-BR" sz="1600">
                <a:solidFill>
                  <a:schemeClr val="dk1"/>
                </a:solidFill>
              </a:rPr>
              <a:t> points </a:t>
            </a:r>
            <a:r>
              <a:rPr lang="pt-BR" sz="1600" err="1">
                <a:solidFill>
                  <a:schemeClr val="dk1"/>
                </a:solidFill>
              </a:rPr>
              <a:t>during</a:t>
            </a:r>
            <a:r>
              <a:rPr lang="pt-BR" sz="1600">
                <a:solidFill>
                  <a:schemeClr val="dk1"/>
                </a:solidFill>
              </a:rPr>
              <a:t> pelvic </a:t>
            </a:r>
            <a:r>
              <a:rPr lang="pt-BR" sz="1600" err="1">
                <a:solidFill>
                  <a:schemeClr val="dk1"/>
                </a:solidFill>
              </a:rPr>
              <a:t>recurrence</a:t>
            </a:r>
            <a:r>
              <a:rPr lang="pt-BR" sz="1600">
                <a:solidFill>
                  <a:schemeClr val="dk1"/>
                </a:solidFill>
              </a:rPr>
              <a:t> </a:t>
            </a:r>
            <a:r>
              <a:rPr lang="pt-BR" sz="1600" err="1">
                <a:solidFill>
                  <a:schemeClr val="dk1"/>
                </a:solidFill>
              </a:rPr>
              <a:t>staging</a:t>
            </a:r>
            <a:endParaRPr sz="1600">
              <a:solidFill>
                <a:schemeClr val="dk1"/>
              </a:solidFill>
            </a:endParaRPr>
          </a:p>
          <a:p>
            <a:pPr marL="0" lvl="0" indent="0" algn="l" rtl="0">
              <a:lnSpc>
                <a:spcPct val="200000"/>
              </a:lnSpc>
              <a:spcBef>
                <a:spcPts val="1000"/>
              </a:spcBef>
              <a:spcAft>
                <a:spcPts val="0"/>
              </a:spcAft>
              <a:buNone/>
            </a:pPr>
            <a:r>
              <a:rPr lang="pt-BR" sz="1600" err="1">
                <a:solidFill>
                  <a:schemeClr val="dk1"/>
                </a:solidFill>
              </a:rPr>
              <a:t>Pitfalls</a:t>
            </a:r>
            <a:endParaRPr sz="1600">
              <a:solidFill>
                <a:schemeClr val="dk1"/>
              </a:solidFill>
            </a:endParaRPr>
          </a:p>
          <a:p>
            <a:pPr marL="0" lvl="0" indent="0" algn="l" rtl="0">
              <a:lnSpc>
                <a:spcPct val="200000"/>
              </a:lnSpc>
              <a:spcBef>
                <a:spcPts val="1000"/>
              </a:spcBef>
              <a:spcAft>
                <a:spcPts val="0"/>
              </a:spcAft>
              <a:buNone/>
            </a:pPr>
            <a:r>
              <a:rPr lang="pt-BR" sz="1600" err="1">
                <a:solidFill>
                  <a:schemeClr val="dk1"/>
                </a:solidFill>
              </a:rPr>
              <a:t>Discussion</a:t>
            </a:r>
            <a:r>
              <a:rPr lang="pt-BR" sz="1600">
                <a:solidFill>
                  <a:schemeClr val="dk1"/>
                </a:solidFill>
              </a:rPr>
              <a:t> on </a:t>
            </a:r>
            <a:r>
              <a:rPr lang="pt-BR" sz="1600" err="1">
                <a:solidFill>
                  <a:schemeClr val="dk1"/>
                </a:solidFill>
              </a:rPr>
              <a:t>resectability</a:t>
            </a:r>
            <a:r>
              <a:rPr lang="pt-BR" sz="1600">
                <a:solidFill>
                  <a:schemeClr val="dk1"/>
                </a:solidFill>
              </a:rPr>
              <a:t> and </a:t>
            </a:r>
            <a:r>
              <a:rPr lang="pt-BR" sz="1600" err="1">
                <a:solidFill>
                  <a:schemeClr val="dk1"/>
                </a:solidFill>
              </a:rPr>
              <a:t>unresectability</a:t>
            </a:r>
            <a:r>
              <a:rPr lang="pt-BR" sz="1600">
                <a:solidFill>
                  <a:schemeClr val="dk1"/>
                </a:solidFill>
              </a:rPr>
              <a:t> </a:t>
            </a:r>
            <a:r>
              <a:rPr lang="pt-BR" sz="1600" err="1">
                <a:solidFill>
                  <a:schemeClr val="dk1"/>
                </a:solidFill>
              </a:rPr>
              <a:t>criteria</a:t>
            </a:r>
            <a:endParaRPr sz="1600">
              <a:solidFill>
                <a:schemeClr val="dk1"/>
              </a:solidFill>
            </a:endParaRPr>
          </a:p>
          <a:p>
            <a:pPr marL="0" lvl="0" indent="0" algn="l" rtl="0">
              <a:lnSpc>
                <a:spcPct val="200000"/>
              </a:lnSpc>
              <a:spcBef>
                <a:spcPts val="1000"/>
              </a:spcBef>
              <a:spcAft>
                <a:spcPts val="1000"/>
              </a:spcAft>
              <a:buNone/>
            </a:pPr>
            <a:r>
              <a:rPr lang="pt-BR" sz="1600">
                <a:solidFill>
                  <a:schemeClr val="dk1"/>
                </a:solidFill>
              </a:rPr>
              <a:t>Checklist of </a:t>
            </a:r>
            <a:r>
              <a:rPr lang="pt-BR" sz="1600" err="1">
                <a:solidFill>
                  <a:schemeClr val="dk1"/>
                </a:solidFill>
              </a:rPr>
              <a:t>information</a:t>
            </a:r>
            <a:r>
              <a:rPr lang="pt-BR" sz="1600">
                <a:solidFill>
                  <a:schemeClr val="dk1"/>
                </a:solidFill>
              </a:rPr>
              <a:t> </a:t>
            </a:r>
            <a:r>
              <a:rPr lang="pt-BR" sz="1600" err="1">
                <a:solidFill>
                  <a:schemeClr val="dk1"/>
                </a:solidFill>
              </a:rPr>
              <a:t>that</a:t>
            </a:r>
            <a:r>
              <a:rPr lang="pt-BR" sz="1600">
                <a:solidFill>
                  <a:schemeClr val="dk1"/>
                </a:solidFill>
              </a:rPr>
              <a:t> </a:t>
            </a:r>
            <a:r>
              <a:rPr lang="pt-BR" sz="1600" err="1">
                <a:solidFill>
                  <a:schemeClr val="dk1"/>
                </a:solidFill>
              </a:rPr>
              <a:t>aid</a:t>
            </a:r>
            <a:r>
              <a:rPr lang="pt-BR" sz="1600">
                <a:solidFill>
                  <a:schemeClr val="dk1"/>
                </a:solidFill>
              </a:rPr>
              <a:t> </a:t>
            </a:r>
            <a:r>
              <a:rPr lang="pt-BR" sz="1600" err="1">
                <a:solidFill>
                  <a:schemeClr val="dk1"/>
                </a:solidFill>
              </a:rPr>
              <a:t>surgical</a:t>
            </a:r>
            <a:r>
              <a:rPr lang="pt-BR" sz="1600">
                <a:solidFill>
                  <a:schemeClr val="dk1"/>
                </a:solidFill>
              </a:rPr>
              <a:t> </a:t>
            </a:r>
            <a:r>
              <a:rPr lang="pt-BR" sz="1600" err="1">
                <a:solidFill>
                  <a:schemeClr val="dk1"/>
                </a:solidFill>
              </a:rPr>
              <a:t>decisions</a:t>
            </a:r>
            <a:endParaRPr sz="160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7">
                                            <p:txEl>
                                              <p:pRg st="0" end="0"/>
                                            </p:txEl>
                                          </p:spTgt>
                                        </p:tgtEl>
                                        <p:attrNameLst>
                                          <p:attrName>style.visibility</p:attrName>
                                        </p:attrNameLst>
                                      </p:cBhvr>
                                      <p:to>
                                        <p:strVal val="visible"/>
                                      </p:to>
                                    </p:set>
                                    <p:animEffect transition="in" filter="fade">
                                      <p:cBhvr>
                                        <p:cTn id="7" dur="700"/>
                                        <p:tgtEl>
                                          <p:spTgt spid="247">
                                            <p:txEl>
                                              <p:pRg st="0" end="0"/>
                                            </p:txEl>
                                          </p:spTgt>
                                        </p:tgtEl>
                                      </p:cBhvr>
                                    </p:animEffect>
                                  </p:childTnLst>
                                </p:cTn>
                              </p:par>
                            </p:childTnLst>
                          </p:cTn>
                        </p:par>
                        <p:par>
                          <p:cTn id="8" fill="hold">
                            <p:stCondLst>
                              <p:cond delay="700"/>
                            </p:stCondLst>
                            <p:childTnLst>
                              <p:par>
                                <p:cTn id="9" presetID="10" presetClass="entr" presetSubtype="0" fill="hold" nodeType="afterEffect">
                                  <p:stCondLst>
                                    <p:cond delay="0"/>
                                  </p:stCondLst>
                                  <p:childTnLst>
                                    <p:set>
                                      <p:cBhvr>
                                        <p:cTn id="10" dur="1" fill="hold">
                                          <p:stCondLst>
                                            <p:cond delay="0"/>
                                          </p:stCondLst>
                                        </p:cTn>
                                        <p:tgtEl>
                                          <p:spTgt spid="247">
                                            <p:txEl>
                                              <p:pRg st="1" end="1"/>
                                            </p:txEl>
                                          </p:spTgt>
                                        </p:tgtEl>
                                        <p:attrNameLst>
                                          <p:attrName>style.visibility</p:attrName>
                                        </p:attrNameLst>
                                      </p:cBhvr>
                                      <p:to>
                                        <p:strVal val="visible"/>
                                      </p:to>
                                    </p:set>
                                    <p:animEffect transition="in" filter="fade">
                                      <p:cBhvr>
                                        <p:cTn id="11" dur="700"/>
                                        <p:tgtEl>
                                          <p:spTgt spid="247">
                                            <p:txEl>
                                              <p:pRg st="1" end="1"/>
                                            </p:txEl>
                                          </p:spTgt>
                                        </p:tgtEl>
                                      </p:cBhvr>
                                    </p:animEffect>
                                  </p:childTnLst>
                                </p:cTn>
                              </p:par>
                            </p:childTnLst>
                          </p:cTn>
                        </p:par>
                        <p:par>
                          <p:cTn id="12" fill="hold">
                            <p:stCondLst>
                              <p:cond delay="1400"/>
                            </p:stCondLst>
                            <p:childTnLst>
                              <p:par>
                                <p:cTn id="13" presetID="10" presetClass="entr" presetSubtype="0" fill="hold" nodeType="afterEffect">
                                  <p:stCondLst>
                                    <p:cond delay="0"/>
                                  </p:stCondLst>
                                  <p:childTnLst>
                                    <p:set>
                                      <p:cBhvr>
                                        <p:cTn id="14" dur="1" fill="hold">
                                          <p:stCondLst>
                                            <p:cond delay="0"/>
                                          </p:stCondLst>
                                        </p:cTn>
                                        <p:tgtEl>
                                          <p:spTgt spid="247">
                                            <p:txEl>
                                              <p:pRg st="2" end="2"/>
                                            </p:txEl>
                                          </p:spTgt>
                                        </p:tgtEl>
                                        <p:attrNameLst>
                                          <p:attrName>style.visibility</p:attrName>
                                        </p:attrNameLst>
                                      </p:cBhvr>
                                      <p:to>
                                        <p:strVal val="visible"/>
                                      </p:to>
                                    </p:set>
                                    <p:animEffect transition="in" filter="fade">
                                      <p:cBhvr>
                                        <p:cTn id="15" dur="700"/>
                                        <p:tgtEl>
                                          <p:spTgt spid="247">
                                            <p:txEl>
                                              <p:pRg st="2" end="2"/>
                                            </p:txEl>
                                          </p:spTgt>
                                        </p:tgtEl>
                                      </p:cBhvr>
                                    </p:animEffect>
                                  </p:childTnLst>
                                </p:cTn>
                              </p:par>
                            </p:childTnLst>
                          </p:cTn>
                        </p:par>
                        <p:par>
                          <p:cTn id="16" fill="hold">
                            <p:stCondLst>
                              <p:cond delay="2100"/>
                            </p:stCondLst>
                            <p:childTnLst>
                              <p:par>
                                <p:cTn id="17" presetID="10" presetClass="entr" presetSubtype="0" fill="hold" nodeType="afterEffect">
                                  <p:stCondLst>
                                    <p:cond delay="0"/>
                                  </p:stCondLst>
                                  <p:childTnLst>
                                    <p:set>
                                      <p:cBhvr>
                                        <p:cTn id="18" dur="1" fill="hold">
                                          <p:stCondLst>
                                            <p:cond delay="0"/>
                                          </p:stCondLst>
                                        </p:cTn>
                                        <p:tgtEl>
                                          <p:spTgt spid="247">
                                            <p:txEl>
                                              <p:pRg st="3" end="3"/>
                                            </p:txEl>
                                          </p:spTgt>
                                        </p:tgtEl>
                                        <p:attrNameLst>
                                          <p:attrName>style.visibility</p:attrName>
                                        </p:attrNameLst>
                                      </p:cBhvr>
                                      <p:to>
                                        <p:strVal val="visible"/>
                                      </p:to>
                                    </p:set>
                                    <p:animEffect transition="in" filter="fade">
                                      <p:cBhvr>
                                        <p:cTn id="19" dur="700"/>
                                        <p:tgtEl>
                                          <p:spTgt spid="247">
                                            <p:txEl>
                                              <p:pRg st="3" end="3"/>
                                            </p:txEl>
                                          </p:spTgt>
                                        </p:tgtEl>
                                      </p:cBhvr>
                                    </p:animEffect>
                                  </p:childTnLst>
                                </p:cTn>
                              </p:par>
                            </p:childTnLst>
                          </p:cTn>
                        </p:par>
                        <p:par>
                          <p:cTn id="20" fill="hold">
                            <p:stCondLst>
                              <p:cond delay="2800"/>
                            </p:stCondLst>
                            <p:childTnLst>
                              <p:par>
                                <p:cTn id="21" presetID="10" presetClass="entr" presetSubtype="0" fill="hold" nodeType="afterEffect">
                                  <p:stCondLst>
                                    <p:cond delay="0"/>
                                  </p:stCondLst>
                                  <p:childTnLst>
                                    <p:set>
                                      <p:cBhvr>
                                        <p:cTn id="22" dur="1" fill="hold">
                                          <p:stCondLst>
                                            <p:cond delay="0"/>
                                          </p:stCondLst>
                                        </p:cTn>
                                        <p:tgtEl>
                                          <p:spTgt spid="247">
                                            <p:txEl>
                                              <p:pRg st="4" end="4"/>
                                            </p:txEl>
                                          </p:spTgt>
                                        </p:tgtEl>
                                        <p:attrNameLst>
                                          <p:attrName>style.visibility</p:attrName>
                                        </p:attrNameLst>
                                      </p:cBhvr>
                                      <p:to>
                                        <p:strVal val="visible"/>
                                      </p:to>
                                    </p:set>
                                    <p:animEffect transition="in" filter="fade">
                                      <p:cBhvr>
                                        <p:cTn id="23" dur="700"/>
                                        <p:tgtEl>
                                          <p:spTgt spid="247">
                                            <p:txEl>
                                              <p:pRg st="4" end="4"/>
                                            </p:txEl>
                                          </p:spTgt>
                                        </p:tgtEl>
                                      </p:cBhvr>
                                    </p:animEffect>
                                  </p:childTnLst>
                                </p:cTn>
                              </p:par>
                            </p:childTnLst>
                          </p:cTn>
                        </p:par>
                        <p:par>
                          <p:cTn id="24" fill="hold">
                            <p:stCondLst>
                              <p:cond delay="3500"/>
                            </p:stCondLst>
                            <p:childTnLst>
                              <p:par>
                                <p:cTn id="25" presetID="10" presetClass="entr" presetSubtype="0" fill="hold" nodeType="afterEffect">
                                  <p:stCondLst>
                                    <p:cond delay="0"/>
                                  </p:stCondLst>
                                  <p:childTnLst>
                                    <p:set>
                                      <p:cBhvr>
                                        <p:cTn id="26" dur="1" fill="hold">
                                          <p:stCondLst>
                                            <p:cond delay="0"/>
                                          </p:stCondLst>
                                        </p:cTn>
                                        <p:tgtEl>
                                          <p:spTgt spid="247">
                                            <p:txEl>
                                              <p:pRg st="5" end="5"/>
                                            </p:txEl>
                                          </p:spTgt>
                                        </p:tgtEl>
                                        <p:attrNameLst>
                                          <p:attrName>style.visibility</p:attrName>
                                        </p:attrNameLst>
                                      </p:cBhvr>
                                      <p:to>
                                        <p:strVal val="visible"/>
                                      </p:to>
                                    </p:set>
                                    <p:animEffect transition="in" filter="fade">
                                      <p:cBhvr>
                                        <p:cTn id="27" dur="700"/>
                                        <p:tgtEl>
                                          <p:spTgt spid="2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44"/>
          <p:cNvSpPr txBox="1"/>
          <p:nvPr/>
        </p:nvSpPr>
        <p:spPr>
          <a:xfrm>
            <a:off x="308400" y="708413"/>
            <a:ext cx="4086000" cy="452100"/>
          </a:xfrm>
          <a:prstGeom prst="rect">
            <a:avLst/>
          </a:prstGeom>
          <a:noFill/>
          <a:ln>
            <a:noFill/>
          </a:ln>
        </p:spPr>
        <p:txBody>
          <a:bodyPr spcFirstLastPara="1" wrap="square" lIns="91425" tIns="91425" rIns="91425" bIns="91425" anchor="t" anchorCtr="0">
            <a:normAutofit fontScale="32500" lnSpcReduction="20000"/>
          </a:bodyPr>
          <a:lstStyle/>
          <a:p>
            <a:pPr marL="0" lvl="0" indent="0" algn="l" rtl="0">
              <a:lnSpc>
                <a:spcPct val="115000"/>
              </a:lnSpc>
              <a:spcBef>
                <a:spcPts val="0"/>
              </a:spcBef>
              <a:spcAft>
                <a:spcPts val="0"/>
              </a:spcAft>
              <a:buNone/>
            </a:pPr>
            <a:endParaRPr sz="5600">
              <a:solidFill>
                <a:schemeClr val="dk1"/>
              </a:solidFill>
            </a:endParaRPr>
          </a:p>
          <a:p>
            <a:pPr marL="457200" lvl="0" indent="0" algn="l" rtl="0">
              <a:lnSpc>
                <a:spcPct val="115000"/>
              </a:lnSpc>
              <a:spcBef>
                <a:spcPts val="0"/>
              </a:spcBef>
              <a:spcAft>
                <a:spcPts val="0"/>
              </a:spcAft>
              <a:buNone/>
            </a:pPr>
            <a:endParaRPr sz="5600">
              <a:solidFill>
                <a:schemeClr val="dk1"/>
              </a:solidFill>
            </a:endParaRPr>
          </a:p>
          <a:p>
            <a:pPr marL="457200" lvl="0" indent="0" algn="l" rtl="0">
              <a:lnSpc>
                <a:spcPct val="115000"/>
              </a:lnSpc>
              <a:spcBef>
                <a:spcPts val="0"/>
              </a:spcBef>
              <a:spcAft>
                <a:spcPts val="0"/>
              </a:spcAft>
              <a:buNone/>
            </a:pPr>
            <a:endParaRPr sz="5600">
              <a:solidFill>
                <a:schemeClr val="dk1"/>
              </a:solidFill>
            </a:endParaRPr>
          </a:p>
          <a:p>
            <a:pPr marL="457200" lvl="0" indent="0" algn="l" rtl="0">
              <a:lnSpc>
                <a:spcPct val="115000"/>
              </a:lnSpc>
              <a:spcBef>
                <a:spcPts val="0"/>
              </a:spcBef>
              <a:spcAft>
                <a:spcPts val="0"/>
              </a:spcAft>
              <a:buNone/>
            </a:pPr>
            <a:endParaRPr sz="7120">
              <a:solidFill>
                <a:schemeClr val="dk1"/>
              </a:solidFill>
            </a:endParaRPr>
          </a:p>
          <a:p>
            <a:pPr marL="0" lvl="0" indent="0" algn="l" rtl="0">
              <a:spcBef>
                <a:spcPts val="0"/>
              </a:spcBef>
              <a:spcAft>
                <a:spcPts val="0"/>
              </a:spcAft>
              <a:buNone/>
            </a:pPr>
            <a:endParaRPr/>
          </a:p>
        </p:txBody>
      </p:sp>
      <p:sp>
        <p:nvSpPr>
          <p:cNvPr id="253" name="Google Shape;253;p44"/>
          <p:cNvSpPr txBox="1"/>
          <p:nvPr/>
        </p:nvSpPr>
        <p:spPr>
          <a:xfrm>
            <a:off x="263575" y="517925"/>
            <a:ext cx="4040700" cy="4301582"/>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pt-BR" sz="1500" b="1">
                <a:solidFill>
                  <a:srgbClr val="FFD966"/>
                </a:solidFill>
              </a:rPr>
              <a:t>MRI plays a crucial role:</a:t>
            </a:r>
            <a:endParaRPr sz="1500" b="1">
              <a:solidFill>
                <a:srgbClr val="FFD966"/>
              </a:solidFill>
            </a:endParaRPr>
          </a:p>
          <a:p>
            <a:pPr marL="0" lvl="0" indent="0" algn="l" rtl="0">
              <a:spcBef>
                <a:spcPts val="0"/>
              </a:spcBef>
              <a:spcAft>
                <a:spcPts val="0"/>
              </a:spcAft>
              <a:buNone/>
            </a:pPr>
            <a:endParaRPr sz="1500" b="1">
              <a:solidFill>
                <a:srgbClr val="FFD966"/>
              </a:solidFill>
            </a:endParaRPr>
          </a:p>
          <a:p>
            <a:pPr marL="0" lvl="0" indent="0" algn="just" rtl="0">
              <a:spcBef>
                <a:spcPts val="0"/>
              </a:spcBef>
              <a:spcAft>
                <a:spcPts val="0"/>
              </a:spcAft>
              <a:buNone/>
            </a:pPr>
            <a:r>
              <a:rPr lang="pt-BR">
                <a:solidFill>
                  <a:schemeClr val="dk1"/>
                </a:solidFill>
              </a:rPr>
              <a:t>Baseline </a:t>
            </a:r>
            <a:r>
              <a:rPr lang="pt-BR" err="1">
                <a:solidFill>
                  <a:schemeClr val="dk1"/>
                </a:solidFill>
              </a:rPr>
              <a:t>staging</a:t>
            </a:r>
            <a:r>
              <a:rPr lang="pt-BR">
                <a:solidFill>
                  <a:schemeClr val="dk1"/>
                </a:solidFill>
              </a:rPr>
              <a:t> of rectal </a:t>
            </a:r>
            <a:r>
              <a:rPr lang="pt-BR" err="1">
                <a:solidFill>
                  <a:schemeClr val="dk1"/>
                </a:solidFill>
              </a:rPr>
              <a:t>cancer</a:t>
            </a:r>
            <a:r>
              <a:rPr lang="pt-BR">
                <a:solidFill>
                  <a:schemeClr val="dk1"/>
                </a:solidFill>
              </a:rPr>
              <a:t>: </a:t>
            </a:r>
            <a:r>
              <a:rPr lang="pt-BR" err="1">
                <a:solidFill>
                  <a:schemeClr val="dk1"/>
                </a:solidFill>
              </a:rPr>
              <a:t>selecting</a:t>
            </a:r>
            <a:r>
              <a:rPr lang="pt-BR">
                <a:solidFill>
                  <a:schemeClr val="dk1"/>
                </a:solidFill>
              </a:rPr>
              <a:t> </a:t>
            </a:r>
            <a:r>
              <a:rPr lang="pt-BR" err="1">
                <a:solidFill>
                  <a:schemeClr val="dk1"/>
                </a:solidFill>
              </a:rPr>
              <a:t>patients</a:t>
            </a:r>
            <a:r>
              <a:rPr lang="pt-BR">
                <a:solidFill>
                  <a:schemeClr val="dk1"/>
                </a:solidFill>
              </a:rPr>
              <a:t> </a:t>
            </a:r>
            <a:r>
              <a:rPr lang="pt-BR" err="1">
                <a:solidFill>
                  <a:schemeClr val="dk1"/>
                </a:solidFill>
              </a:rPr>
              <a:t>with</a:t>
            </a:r>
            <a:r>
              <a:rPr lang="pt-BR">
                <a:solidFill>
                  <a:schemeClr val="dk1"/>
                </a:solidFill>
              </a:rPr>
              <a:t> no </a:t>
            </a:r>
            <a:r>
              <a:rPr lang="pt-BR" err="1">
                <a:solidFill>
                  <a:schemeClr val="dk1"/>
                </a:solidFill>
              </a:rPr>
              <a:t>poor</a:t>
            </a:r>
            <a:r>
              <a:rPr lang="pt-BR">
                <a:solidFill>
                  <a:schemeClr val="dk1"/>
                </a:solidFill>
              </a:rPr>
              <a:t> </a:t>
            </a:r>
            <a:r>
              <a:rPr lang="pt-BR" err="1">
                <a:solidFill>
                  <a:schemeClr val="dk1"/>
                </a:solidFill>
              </a:rPr>
              <a:t>prognosis</a:t>
            </a:r>
            <a:r>
              <a:rPr lang="pt-BR">
                <a:solidFill>
                  <a:schemeClr val="dk1"/>
                </a:solidFill>
              </a:rPr>
              <a:t> </a:t>
            </a:r>
            <a:r>
              <a:rPr lang="pt-BR" err="1">
                <a:solidFill>
                  <a:schemeClr val="dk1"/>
                </a:solidFill>
              </a:rPr>
              <a:t>factors</a:t>
            </a:r>
            <a:r>
              <a:rPr lang="pt-BR">
                <a:solidFill>
                  <a:schemeClr val="dk1"/>
                </a:solidFill>
              </a:rPr>
              <a:t> </a:t>
            </a:r>
            <a:r>
              <a:rPr lang="pt-BR" err="1">
                <a:solidFill>
                  <a:schemeClr val="dk1"/>
                </a:solidFill>
              </a:rPr>
              <a:t>who</a:t>
            </a:r>
            <a:r>
              <a:rPr lang="pt-BR">
                <a:solidFill>
                  <a:schemeClr val="dk1"/>
                </a:solidFill>
              </a:rPr>
              <a:t> are </a:t>
            </a:r>
            <a:r>
              <a:rPr lang="pt-BR" err="1">
                <a:solidFill>
                  <a:schemeClr val="dk1"/>
                </a:solidFill>
              </a:rPr>
              <a:t>suitable</a:t>
            </a:r>
            <a:r>
              <a:rPr lang="pt-BR">
                <a:solidFill>
                  <a:schemeClr val="dk1"/>
                </a:solidFill>
              </a:rPr>
              <a:t> for </a:t>
            </a:r>
            <a:r>
              <a:rPr lang="pt-BR" err="1">
                <a:solidFill>
                  <a:schemeClr val="dk1"/>
                </a:solidFill>
              </a:rPr>
              <a:t>upfront</a:t>
            </a:r>
            <a:r>
              <a:rPr lang="pt-BR">
                <a:solidFill>
                  <a:schemeClr val="dk1"/>
                </a:solidFill>
              </a:rPr>
              <a:t> </a:t>
            </a:r>
            <a:r>
              <a:rPr lang="pt-BR" err="1">
                <a:solidFill>
                  <a:schemeClr val="dk1"/>
                </a:solidFill>
              </a:rPr>
              <a:t>surgery</a:t>
            </a:r>
            <a:endParaRPr>
              <a:solidFill>
                <a:schemeClr val="dk1"/>
              </a:solidFill>
            </a:endParaRPr>
          </a:p>
          <a:p>
            <a:pPr marL="0" lvl="0" indent="0" algn="just" rtl="0">
              <a:spcBef>
                <a:spcPts val="0"/>
              </a:spcBef>
              <a:spcAft>
                <a:spcPts val="0"/>
              </a:spcAft>
              <a:buNone/>
            </a:pPr>
            <a:endParaRPr>
              <a:solidFill>
                <a:schemeClr val="dk1"/>
              </a:solidFill>
            </a:endParaRPr>
          </a:p>
          <a:p>
            <a:pPr marL="0" lvl="0" indent="0" algn="just" rtl="0">
              <a:spcBef>
                <a:spcPts val="0"/>
              </a:spcBef>
              <a:spcAft>
                <a:spcPts val="0"/>
              </a:spcAft>
              <a:buNone/>
            </a:pPr>
            <a:r>
              <a:rPr lang="pt-BR" err="1">
                <a:solidFill>
                  <a:schemeClr val="dk1"/>
                </a:solidFill>
              </a:rPr>
              <a:t>Identification</a:t>
            </a:r>
            <a:r>
              <a:rPr lang="pt-BR">
                <a:solidFill>
                  <a:schemeClr val="dk1"/>
                </a:solidFill>
              </a:rPr>
              <a:t> of </a:t>
            </a:r>
            <a:r>
              <a:rPr lang="pt-BR" err="1">
                <a:solidFill>
                  <a:schemeClr val="dk1"/>
                </a:solidFill>
              </a:rPr>
              <a:t>patients</a:t>
            </a:r>
            <a:r>
              <a:rPr lang="pt-BR">
                <a:solidFill>
                  <a:schemeClr val="dk1"/>
                </a:solidFill>
              </a:rPr>
              <a:t> </a:t>
            </a:r>
            <a:r>
              <a:rPr lang="pt-BR" err="1">
                <a:solidFill>
                  <a:schemeClr val="dk1"/>
                </a:solidFill>
              </a:rPr>
              <a:t>with</a:t>
            </a:r>
            <a:r>
              <a:rPr lang="pt-BR">
                <a:solidFill>
                  <a:schemeClr val="dk1"/>
                </a:solidFill>
              </a:rPr>
              <a:t> </a:t>
            </a:r>
            <a:r>
              <a:rPr lang="pt-BR" err="1">
                <a:solidFill>
                  <a:schemeClr val="dk1"/>
                </a:solidFill>
              </a:rPr>
              <a:t>poor</a:t>
            </a:r>
            <a:r>
              <a:rPr lang="pt-BR">
                <a:solidFill>
                  <a:schemeClr val="dk1"/>
                </a:solidFill>
              </a:rPr>
              <a:t> </a:t>
            </a:r>
            <a:r>
              <a:rPr lang="pt-BR" err="1">
                <a:solidFill>
                  <a:schemeClr val="dk1"/>
                </a:solidFill>
              </a:rPr>
              <a:t>prognosis</a:t>
            </a:r>
            <a:r>
              <a:rPr lang="pt-BR">
                <a:solidFill>
                  <a:schemeClr val="dk1"/>
                </a:solidFill>
              </a:rPr>
              <a:t> </a:t>
            </a:r>
            <a:r>
              <a:rPr lang="pt-BR" err="1">
                <a:solidFill>
                  <a:schemeClr val="dk1"/>
                </a:solidFill>
              </a:rPr>
              <a:t>factors</a:t>
            </a:r>
            <a:r>
              <a:rPr lang="pt-BR">
                <a:solidFill>
                  <a:schemeClr val="dk1"/>
                </a:solidFill>
              </a:rPr>
              <a:t> </a:t>
            </a:r>
            <a:r>
              <a:rPr lang="pt-BR" err="1">
                <a:solidFill>
                  <a:schemeClr val="dk1"/>
                </a:solidFill>
              </a:rPr>
              <a:t>who</a:t>
            </a:r>
            <a:r>
              <a:rPr lang="pt-BR">
                <a:solidFill>
                  <a:schemeClr val="dk1"/>
                </a:solidFill>
              </a:rPr>
              <a:t> </a:t>
            </a:r>
            <a:r>
              <a:rPr lang="pt-BR" err="1">
                <a:solidFill>
                  <a:schemeClr val="dk1"/>
                </a:solidFill>
              </a:rPr>
              <a:t>benefit</a:t>
            </a:r>
            <a:r>
              <a:rPr lang="pt-BR">
                <a:solidFill>
                  <a:schemeClr val="dk1"/>
                </a:solidFill>
              </a:rPr>
              <a:t> </a:t>
            </a:r>
            <a:r>
              <a:rPr lang="pt-BR" err="1">
                <a:solidFill>
                  <a:schemeClr val="dk1"/>
                </a:solidFill>
              </a:rPr>
              <a:t>from</a:t>
            </a:r>
            <a:r>
              <a:rPr lang="pt-BR">
                <a:solidFill>
                  <a:schemeClr val="dk1"/>
                </a:solidFill>
              </a:rPr>
              <a:t> </a:t>
            </a:r>
            <a:r>
              <a:rPr lang="pt-BR" err="1">
                <a:solidFill>
                  <a:schemeClr val="dk1"/>
                </a:solidFill>
              </a:rPr>
              <a:t>neoadjuvant</a:t>
            </a:r>
            <a:r>
              <a:rPr lang="pt-BR">
                <a:solidFill>
                  <a:schemeClr val="dk1"/>
                </a:solidFill>
              </a:rPr>
              <a:t> </a:t>
            </a:r>
            <a:r>
              <a:rPr lang="pt-BR" err="1">
                <a:solidFill>
                  <a:schemeClr val="dk1"/>
                </a:solidFill>
              </a:rPr>
              <a:t>chemoradiotherapy</a:t>
            </a:r>
            <a:endParaRPr>
              <a:solidFill>
                <a:schemeClr val="dk1"/>
              </a:solidFill>
            </a:endParaRPr>
          </a:p>
          <a:p>
            <a:pPr marL="0" lvl="0" indent="0" algn="just" rtl="0">
              <a:spcBef>
                <a:spcPts val="0"/>
              </a:spcBef>
              <a:spcAft>
                <a:spcPts val="0"/>
              </a:spcAft>
              <a:buNone/>
            </a:pPr>
            <a:endParaRPr>
              <a:solidFill>
                <a:schemeClr val="dk1"/>
              </a:solidFill>
            </a:endParaRPr>
          </a:p>
          <a:p>
            <a:pPr marL="0" lvl="0" indent="0" algn="just" rtl="0">
              <a:spcBef>
                <a:spcPts val="0"/>
              </a:spcBef>
              <a:spcAft>
                <a:spcPts val="0"/>
              </a:spcAft>
              <a:buNone/>
            </a:pPr>
            <a:r>
              <a:rPr lang="pt-BR" err="1">
                <a:solidFill>
                  <a:schemeClr val="dk1"/>
                </a:solidFill>
              </a:rPr>
              <a:t>Restaging</a:t>
            </a:r>
            <a:r>
              <a:rPr lang="pt-BR">
                <a:solidFill>
                  <a:schemeClr val="dk1"/>
                </a:solidFill>
              </a:rPr>
              <a:t> </a:t>
            </a:r>
            <a:r>
              <a:rPr lang="pt-BR" err="1">
                <a:solidFill>
                  <a:schemeClr val="dk1"/>
                </a:solidFill>
              </a:rPr>
              <a:t>after</a:t>
            </a:r>
            <a:r>
              <a:rPr lang="pt-BR">
                <a:solidFill>
                  <a:schemeClr val="dk1"/>
                </a:solidFill>
              </a:rPr>
              <a:t> CRT, </a:t>
            </a:r>
            <a:r>
              <a:rPr lang="pt-BR" err="1">
                <a:solidFill>
                  <a:schemeClr val="dk1"/>
                </a:solidFill>
              </a:rPr>
              <a:t>distinguishing</a:t>
            </a:r>
            <a:r>
              <a:rPr lang="pt-BR">
                <a:solidFill>
                  <a:schemeClr val="dk1"/>
                </a:solidFill>
              </a:rPr>
              <a:t> </a:t>
            </a:r>
            <a:r>
              <a:rPr lang="pt-BR" err="1">
                <a:solidFill>
                  <a:schemeClr val="dk1"/>
                </a:solidFill>
              </a:rPr>
              <a:t>between</a:t>
            </a:r>
            <a:r>
              <a:rPr lang="pt-BR">
                <a:solidFill>
                  <a:schemeClr val="dk1"/>
                </a:solidFill>
              </a:rPr>
              <a:t> </a:t>
            </a:r>
            <a:r>
              <a:rPr lang="pt-BR" err="1">
                <a:solidFill>
                  <a:schemeClr val="dk1"/>
                </a:solidFill>
              </a:rPr>
              <a:t>responding</a:t>
            </a:r>
            <a:r>
              <a:rPr lang="pt-BR">
                <a:solidFill>
                  <a:schemeClr val="dk1"/>
                </a:solidFill>
              </a:rPr>
              <a:t> and </a:t>
            </a:r>
            <a:r>
              <a:rPr lang="pt-BR" err="1">
                <a:solidFill>
                  <a:schemeClr val="dk1"/>
                </a:solidFill>
              </a:rPr>
              <a:t>nonresponding</a:t>
            </a:r>
            <a:r>
              <a:rPr lang="pt-BR">
                <a:solidFill>
                  <a:schemeClr val="dk1"/>
                </a:solidFill>
              </a:rPr>
              <a:t> tumors: </a:t>
            </a:r>
            <a:endParaRPr>
              <a:solidFill>
                <a:schemeClr val="dk1"/>
              </a:solidFill>
            </a:endParaRPr>
          </a:p>
          <a:p>
            <a:pPr marL="0" lvl="0" indent="0" algn="just" rtl="0">
              <a:spcBef>
                <a:spcPts val="0"/>
              </a:spcBef>
              <a:spcAft>
                <a:spcPts val="0"/>
              </a:spcAft>
              <a:buNone/>
            </a:pPr>
            <a:r>
              <a:rPr lang="pt-BR">
                <a:solidFill>
                  <a:schemeClr val="dk1"/>
                </a:solidFill>
              </a:rPr>
              <a:t>Tumor </a:t>
            </a:r>
            <a:r>
              <a:rPr lang="pt-BR" err="1">
                <a:solidFill>
                  <a:schemeClr val="dk1"/>
                </a:solidFill>
              </a:rPr>
              <a:t>Regression</a:t>
            </a:r>
            <a:r>
              <a:rPr lang="pt-BR">
                <a:solidFill>
                  <a:schemeClr val="dk1"/>
                </a:solidFill>
              </a:rPr>
              <a:t> Grade  (TRG)</a:t>
            </a:r>
            <a:endParaRPr>
              <a:solidFill>
                <a:schemeClr val="dk1"/>
              </a:solidFill>
            </a:endParaRPr>
          </a:p>
          <a:p>
            <a:pPr marL="0" lvl="0" indent="0" algn="just" rtl="0">
              <a:spcBef>
                <a:spcPts val="0"/>
              </a:spcBef>
              <a:spcAft>
                <a:spcPts val="0"/>
              </a:spcAft>
              <a:buNone/>
            </a:pPr>
            <a:endParaRPr>
              <a:solidFill>
                <a:schemeClr val="dk1"/>
              </a:solidFill>
            </a:endParaRPr>
          </a:p>
          <a:p>
            <a:pPr marL="0" lvl="0" indent="0" algn="just" rtl="0">
              <a:spcBef>
                <a:spcPts val="0"/>
              </a:spcBef>
              <a:spcAft>
                <a:spcPts val="0"/>
              </a:spcAft>
              <a:buNone/>
            </a:pPr>
            <a:r>
              <a:rPr lang="pt-BR" err="1">
                <a:solidFill>
                  <a:schemeClr val="dk1"/>
                </a:solidFill>
              </a:rPr>
              <a:t>Guidance</a:t>
            </a:r>
            <a:r>
              <a:rPr lang="pt-BR">
                <a:solidFill>
                  <a:schemeClr val="dk1"/>
                </a:solidFill>
              </a:rPr>
              <a:t> of </a:t>
            </a:r>
            <a:r>
              <a:rPr lang="pt-BR" err="1">
                <a:solidFill>
                  <a:schemeClr val="dk1"/>
                </a:solidFill>
              </a:rPr>
              <a:t>surgical</a:t>
            </a:r>
            <a:r>
              <a:rPr lang="pt-BR">
                <a:solidFill>
                  <a:schemeClr val="dk1"/>
                </a:solidFill>
              </a:rPr>
              <a:t> </a:t>
            </a:r>
            <a:r>
              <a:rPr lang="pt-BR" err="1">
                <a:solidFill>
                  <a:schemeClr val="dk1"/>
                </a:solidFill>
              </a:rPr>
              <a:t>resection</a:t>
            </a:r>
            <a:endParaRPr>
              <a:solidFill>
                <a:schemeClr val="dk1"/>
              </a:solidFill>
            </a:endParaRPr>
          </a:p>
          <a:p>
            <a:pPr marL="0" lvl="0" indent="0" algn="just" rtl="0">
              <a:spcBef>
                <a:spcPts val="0"/>
              </a:spcBef>
              <a:spcAft>
                <a:spcPts val="0"/>
              </a:spcAft>
              <a:buNone/>
            </a:pPr>
            <a:endParaRPr>
              <a:solidFill>
                <a:schemeClr val="dk1"/>
              </a:solidFill>
            </a:endParaRPr>
          </a:p>
          <a:p>
            <a:pPr marL="0" lvl="0" indent="0" algn="just" rtl="0">
              <a:spcBef>
                <a:spcPts val="0"/>
              </a:spcBef>
              <a:spcAft>
                <a:spcPts val="0"/>
              </a:spcAft>
              <a:buNone/>
            </a:pPr>
            <a:r>
              <a:rPr lang="pt-BR" err="1">
                <a:solidFill>
                  <a:schemeClr val="dk1"/>
                </a:solidFill>
              </a:rPr>
              <a:t>Evaluation</a:t>
            </a:r>
            <a:r>
              <a:rPr lang="pt-BR">
                <a:solidFill>
                  <a:schemeClr val="dk1"/>
                </a:solidFill>
              </a:rPr>
              <a:t> of </a:t>
            </a:r>
            <a:r>
              <a:rPr lang="pt-BR" err="1">
                <a:solidFill>
                  <a:schemeClr val="dk1"/>
                </a:solidFill>
              </a:rPr>
              <a:t>postoperative</a:t>
            </a:r>
            <a:r>
              <a:rPr lang="pt-BR">
                <a:solidFill>
                  <a:schemeClr val="dk1"/>
                </a:solidFill>
              </a:rPr>
              <a:t> </a:t>
            </a:r>
            <a:r>
              <a:rPr lang="pt-BR" err="1">
                <a:solidFill>
                  <a:schemeClr val="dk1"/>
                </a:solidFill>
              </a:rPr>
              <a:t>complications</a:t>
            </a:r>
            <a:endParaRPr>
              <a:solidFill>
                <a:schemeClr val="dk1"/>
              </a:solidFill>
            </a:endParaRPr>
          </a:p>
          <a:p>
            <a:pPr marL="0" lvl="0" indent="0" algn="just" rtl="0">
              <a:spcBef>
                <a:spcPts val="0"/>
              </a:spcBef>
              <a:spcAft>
                <a:spcPts val="0"/>
              </a:spcAft>
              <a:buNone/>
            </a:pPr>
            <a:endParaRPr>
              <a:solidFill>
                <a:schemeClr val="dk1"/>
              </a:solidFill>
            </a:endParaRPr>
          </a:p>
          <a:p>
            <a:pPr marL="0" lvl="0" indent="0" algn="just" rtl="0">
              <a:spcBef>
                <a:spcPts val="0"/>
              </a:spcBef>
              <a:spcAft>
                <a:spcPts val="0"/>
              </a:spcAft>
              <a:buNone/>
            </a:pPr>
            <a:r>
              <a:rPr lang="pt-BR" err="1">
                <a:solidFill>
                  <a:schemeClr val="dk1"/>
                </a:solidFill>
              </a:rPr>
              <a:t>Detection</a:t>
            </a:r>
            <a:r>
              <a:rPr lang="pt-BR">
                <a:solidFill>
                  <a:schemeClr val="dk1"/>
                </a:solidFill>
              </a:rPr>
              <a:t> of pelvic </a:t>
            </a:r>
            <a:r>
              <a:rPr lang="pt-BR" err="1">
                <a:solidFill>
                  <a:schemeClr val="dk1"/>
                </a:solidFill>
              </a:rPr>
              <a:t>recurrence</a:t>
            </a:r>
            <a:endParaRPr>
              <a:solidFill>
                <a:schemeClr val="dk1"/>
              </a:solidFill>
            </a:endParaRPr>
          </a:p>
          <a:p>
            <a:pPr marL="457200" lvl="0" indent="0" algn="just" rtl="0">
              <a:spcBef>
                <a:spcPts val="0"/>
              </a:spcBef>
              <a:spcAft>
                <a:spcPts val="0"/>
              </a:spcAft>
              <a:buNone/>
            </a:pPr>
            <a:endParaRPr sz="1500">
              <a:solidFill>
                <a:schemeClr val="dk1"/>
              </a:solidFill>
            </a:endParaRPr>
          </a:p>
          <a:p>
            <a:pPr marL="0" lvl="0" indent="0" algn="l" rtl="0">
              <a:spcBef>
                <a:spcPts val="0"/>
              </a:spcBef>
              <a:spcAft>
                <a:spcPts val="0"/>
              </a:spcAft>
              <a:buNone/>
            </a:pPr>
            <a:endParaRPr sz="1500" b="1">
              <a:solidFill>
                <a:srgbClr val="FFD966"/>
              </a:solidFill>
            </a:endParaRPr>
          </a:p>
        </p:txBody>
      </p:sp>
      <p:sp>
        <p:nvSpPr>
          <p:cNvPr id="254" name="Google Shape;254;p44"/>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800" b="1">
                <a:solidFill>
                  <a:schemeClr val="lt1"/>
                </a:solidFill>
              </a:rPr>
              <a:t>ROLES OF MRI FOR EVALUATION OF RECTAL CANCER</a:t>
            </a:r>
            <a:endParaRPr sz="1800" b="1">
              <a:solidFill>
                <a:schemeClr val="lt1"/>
              </a:solidFill>
            </a:endParaRPr>
          </a:p>
        </p:txBody>
      </p:sp>
      <p:sp>
        <p:nvSpPr>
          <p:cNvPr id="255" name="Google Shape;255;p44"/>
          <p:cNvSpPr txBox="1"/>
          <p:nvPr/>
        </p:nvSpPr>
        <p:spPr>
          <a:xfrm>
            <a:off x="5229800" y="1095150"/>
            <a:ext cx="3100800" cy="2953200"/>
          </a:xfrm>
          <a:prstGeom prst="rect">
            <a:avLst/>
          </a:prstGeom>
          <a:solidFill>
            <a:srgbClr val="000000"/>
          </a:solidFill>
          <a:ln w="19050" cap="flat" cmpd="sng">
            <a:solidFill>
              <a:srgbClr val="3C78D8"/>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pt-BR" b="1">
                <a:solidFill>
                  <a:srgbClr val="F1C232"/>
                </a:solidFill>
              </a:rPr>
              <a:t>MRI Staging </a:t>
            </a:r>
            <a:r>
              <a:rPr lang="pt-BR" b="1" err="1">
                <a:solidFill>
                  <a:srgbClr val="F1C232"/>
                </a:solidFill>
              </a:rPr>
              <a:t>Parameters</a:t>
            </a:r>
            <a:r>
              <a:rPr lang="pt-BR" b="1">
                <a:solidFill>
                  <a:srgbClr val="F1C232"/>
                </a:solidFill>
              </a:rPr>
              <a:t>   </a:t>
            </a:r>
            <a:endParaRPr sz="950">
              <a:solidFill>
                <a:schemeClr val="lt1"/>
              </a:solidFill>
            </a:endParaRPr>
          </a:p>
          <a:p>
            <a:pPr marL="0" lvl="0" indent="0" algn="l" rtl="0">
              <a:lnSpc>
                <a:spcPct val="100000"/>
              </a:lnSpc>
              <a:spcBef>
                <a:spcPts val="0"/>
              </a:spcBef>
              <a:spcAft>
                <a:spcPts val="0"/>
              </a:spcAft>
              <a:buNone/>
            </a:pPr>
            <a:endParaRPr sz="1100">
              <a:solidFill>
                <a:schemeClr val="dk1"/>
              </a:solidFill>
            </a:endParaRPr>
          </a:p>
          <a:p>
            <a:pPr marL="0" lvl="0" indent="0" algn="l" rtl="0">
              <a:lnSpc>
                <a:spcPct val="100000"/>
              </a:lnSpc>
              <a:spcBef>
                <a:spcPts val="0"/>
              </a:spcBef>
              <a:spcAft>
                <a:spcPts val="0"/>
              </a:spcAft>
              <a:buNone/>
            </a:pPr>
            <a:r>
              <a:rPr lang="pt-BR" sz="1000">
                <a:solidFill>
                  <a:schemeClr val="dk1"/>
                </a:solidFill>
              </a:rPr>
              <a:t>T2-weighted FSE </a:t>
            </a:r>
            <a:r>
              <a:rPr lang="pt-BR" sz="1000" err="1">
                <a:solidFill>
                  <a:schemeClr val="dk1"/>
                </a:solidFill>
              </a:rPr>
              <a:t>with</a:t>
            </a:r>
            <a:r>
              <a:rPr lang="pt-BR" sz="1000">
                <a:solidFill>
                  <a:schemeClr val="dk1"/>
                </a:solidFill>
              </a:rPr>
              <a:t> no </a:t>
            </a:r>
            <a:r>
              <a:rPr lang="pt-BR" sz="1000" err="1">
                <a:solidFill>
                  <a:schemeClr val="dk1"/>
                </a:solidFill>
              </a:rPr>
              <a:t>fat</a:t>
            </a:r>
            <a:r>
              <a:rPr lang="pt-BR" sz="1000">
                <a:solidFill>
                  <a:schemeClr val="dk1"/>
                </a:solidFill>
              </a:rPr>
              <a:t> </a:t>
            </a:r>
            <a:r>
              <a:rPr lang="pt-BR" sz="1000" err="1">
                <a:solidFill>
                  <a:schemeClr val="dk1"/>
                </a:solidFill>
              </a:rPr>
              <a:t>supression</a:t>
            </a:r>
            <a:endParaRPr sz="1000">
              <a:solidFill>
                <a:schemeClr val="dk1"/>
              </a:solidFill>
            </a:endParaRPr>
          </a:p>
          <a:p>
            <a:pPr marL="0" lvl="0" indent="0" algn="l" rtl="0">
              <a:lnSpc>
                <a:spcPct val="100000"/>
              </a:lnSpc>
              <a:spcBef>
                <a:spcPts val="1200"/>
              </a:spcBef>
              <a:spcAft>
                <a:spcPts val="0"/>
              </a:spcAft>
              <a:buNone/>
            </a:pPr>
            <a:r>
              <a:rPr lang="pt-BR" sz="1000">
                <a:solidFill>
                  <a:schemeClr val="dk1"/>
                </a:solidFill>
              </a:rPr>
              <a:t>Slice thickness: 3 mm</a:t>
            </a:r>
            <a:endParaRPr sz="1000">
              <a:solidFill>
                <a:schemeClr val="dk1"/>
              </a:solidFill>
            </a:endParaRPr>
          </a:p>
          <a:p>
            <a:pPr marL="0" lvl="0" indent="0" algn="l" rtl="0">
              <a:lnSpc>
                <a:spcPct val="100000"/>
              </a:lnSpc>
              <a:spcBef>
                <a:spcPts val="1200"/>
              </a:spcBef>
              <a:spcAft>
                <a:spcPts val="0"/>
              </a:spcAft>
              <a:buNone/>
            </a:pPr>
            <a:r>
              <a:rPr lang="pt-BR" sz="1000">
                <a:solidFill>
                  <a:schemeClr val="dk1"/>
                </a:solidFill>
              </a:rPr>
              <a:t>Sagittal: include the anal </a:t>
            </a:r>
            <a:r>
              <a:rPr lang="pt-BR" sz="1000" err="1">
                <a:solidFill>
                  <a:schemeClr val="dk1"/>
                </a:solidFill>
              </a:rPr>
              <a:t>verge</a:t>
            </a:r>
            <a:r>
              <a:rPr lang="pt-BR" sz="1000">
                <a:solidFill>
                  <a:schemeClr val="dk1"/>
                </a:solidFill>
              </a:rPr>
              <a:t> and the </a:t>
            </a:r>
            <a:r>
              <a:rPr lang="pt-BR" sz="1000" err="1">
                <a:solidFill>
                  <a:schemeClr val="dk1"/>
                </a:solidFill>
              </a:rPr>
              <a:t>promontory</a:t>
            </a:r>
            <a:endParaRPr sz="1000">
              <a:solidFill>
                <a:schemeClr val="dk1"/>
              </a:solidFill>
            </a:endParaRPr>
          </a:p>
          <a:p>
            <a:pPr marL="0" lvl="0" indent="0" algn="l" rtl="0">
              <a:lnSpc>
                <a:spcPct val="100000"/>
              </a:lnSpc>
              <a:spcBef>
                <a:spcPts val="1200"/>
              </a:spcBef>
              <a:spcAft>
                <a:spcPts val="0"/>
              </a:spcAft>
              <a:buNone/>
            </a:pPr>
            <a:r>
              <a:rPr lang="pt-BR" sz="1000">
                <a:solidFill>
                  <a:schemeClr val="dk1"/>
                </a:solidFill>
              </a:rPr>
              <a:t>Oblique axial T2 ( high-</a:t>
            </a:r>
            <a:r>
              <a:rPr lang="pt-BR" sz="1000" err="1">
                <a:solidFill>
                  <a:schemeClr val="dk1"/>
                </a:solidFill>
              </a:rPr>
              <a:t>resolution</a:t>
            </a:r>
            <a:r>
              <a:rPr lang="pt-BR" sz="1000">
                <a:solidFill>
                  <a:schemeClr val="dk1"/>
                </a:solidFill>
              </a:rPr>
              <a:t> </a:t>
            </a:r>
            <a:r>
              <a:rPr lang="pt-BR" sz="1000" err="1">
                <a:solidFill>
                  <a:schemeClr val="dk1"/>
                </a:solidFill>
              </a:rPr>
              <a:t>small</a:t>
            </a:r>
            <a:r>
              <a:rPr lang="pt-BR" sz="1000">
                <a:solidFill>
                  <a:schemeClr val="dk1"/>
                </a:solidFill>
              </a:rPr>
              <a:t> FOV, </a:t>
            </a:r>
            <a:r>
              <a:rPr lang="pt-BR" sz="1000" err="1">
                <a:solidFill>
                  <a:schemeClr val="dk1"/>
                </a:solidFill>
              </a:rPr>
              <a:t>thin</a:t>
            </a:r>
            <a:r>
              <a:rPr lang="pt-BR" sz="1000">
                <a:solidFill>
                  <a:schemeClr val="dk1"/>
                </a:solidFill>
              </a:rPr>
              <a:t> </a:t>
            </a:r>
            <a:r>
              <a:rPr lang="pt-BR" sz="1000" err="1">
                <a:solidFill>
                  <a:schemeClr val="dk1"/>
                </a:solidFill>
              </a:rPr>
              <a:t>slices</a:t>
            </a:r>
            <a:r>
              <a:rPr lang="pt-BR" sz="1000">
                <a:solidFill>
                  <a:schemeClr val="dk1"/>
                </a:solidFill>
              </a:rPr>
              <a:t>, perpendicular </a:t>
            </a:r>
            <a:r>
              <a:rPr lang="pt-BR" sz="1000" err="1">
                <a:solidFill>
                  <a:schemeClr val="dk1"/>
                </a:solidFill>
              </a:rPr>
              <a:t>to</a:t>
            </a:r>
            <a:r>
              <a:rPr lang="pt-BR" sz="1000">
                <a:solidFill>
                  <a:schemeClr val="dk1"/>
                </a:solidFill>
              </a:rPr>
              <a:t> the rectal wall </a:t>
            </a:r>
            <a:r>
              <a:rPr lang="pt-BR" sz="1000" err="1">
                <a:solidFill>
                  <a:schemeClr val="dk1"/>
                </a:solidFill>
              </a:rPr>
              <a:t>including</a:t>
            </a:r>
            <a:r>
              <a:rPr lang="pt-BR" sz="1000">
                <a:solidFill>
                  <a:schemeClr val="dk1"/>
                </a:solidFill>
              </a:rPr>
              <a:t> the </a:t>
            </a:r>
            <a:r>
              <a:rPr lang="pt-BR" sz="1000" err="1">
                <a:solidFill>
                  <a:schemeClr val="dk1"/>
                </a:solidFill>
              </a:rPr>
              <a:t>primary</a:t>
            </a:r>
            <a:r>
              <a:rPr lang="pt-BR" sz="1000">
                <a:solidFill>
                  <a:schemeClr val="dk1"/>
                </a:solidFill>
              </a:rPr>
              <a:t> </a:t>
            </a:r>
            <a:r>
              <a:rPr lang="pt-BR" sz="1000" err="1">
                <a:solidFill>
                  <a:schemeClr val="dk1"/>
                </a:solidFill>
              </a:rPr>
              <a:t>lesion</a:t>
            </a:r>
            <a:r>
              <a:rPr lang="pt-BR" sz="1000">
                <a:solidFill>
                  <a:schemeClr val="dk1"/>
                </a:solidFill>
              </a:rPr>
              <a:t>)</a:t>
            </a:r>
            <a:endParaRPr sz="1000">
              <a:solidFill>
                <a:schemeClr val="dk1"/>
              </a:solidFill>
            </a:endParaRPr>
          </a:p>
          <a:p>
            <a:pPr marL="0" lvl="0" indent="0" algn="l" rtl="0">
              <a:lnSpc>
                <a:spcPct val="100000"/>
              </a:lnSpc>
              <a:spcBef>
                <a:spcPts val="1200"/>
              </a:spcBef>
              <a:spcAft>
                <a:spcPts val="0"/>
              </a:spcAft>
              <a:buNone/>
            </a:pPr>
            <a:r>
              <a:rPr lang="pt-BR" sz="1000">
                <a:solidFill>
                  <a:schemeClr val="dk1"/>
                </a:solidFill>
              </a:rPr>
              <a:t>Oblique coronal T2 (</a:t>
            </a:r>
            <a:r>
              <a:rPr lang="pt-BR" sz="1000" err="1">
                <a:solidFill>
                  <a:schemeClr val="dk1"/>
                </a:solidFill>
              </a:rPr>
              <a:t>small</a:t>
            </a:r>
            <a:r>
              <a:rPr lang="pt-BR" sz="1000">
                <a:solidFill>
                  <a:schemeClr val="dk1"/>
                </a:solidFill>
              </a:rPr>
              <a:t> FOV, </a:t>
            </a:r>
            <a:r>
              <a:rPr lang="pt-BR" sz="1000" err="1">
                <a:solidFill>
                  <a:schemeClr val="dk1"/>
                </a:solidFill>
              </a:rPr>
              <a:t>low</a:t>
            </a:r>
            <a:r>
              <a:rPr lang="pt-BR" sz="1000">
                <a:solidFill>
                  <a:schemeClr val="dk1"/>
                </a:solidFill>
              </a:rPr>
              <a:t> rectal tumors / </a:t>
            </a:r>
            <a:r>
              <a:rPr lang="pt-BR" sz="1000" err="1">
                <a:solidFill>
                  <a:schemeClr val="dk1"/>
                </a:solidFill>
              </a:rPr>
              <a:t>parallel</a:t>
            </a:r>
            <a:r>
              <a:rPr lang="pt-BR" sz="1000">
                <a:solidFill>
                  <a:schemeClr val="dk1"/>
                </a:solidFill>
              </a:rPr>
              <a:t> </a:t>
            </a:r>
            <a:r>
              <a:rPr lang="pt-BR" sz="1000" err="1">
                <a:solidFill>
                  <a:schemeClr val="dk1"/>
                </a:solidFill>
              </a:rPr>
              <a:t>to</a:t>
            </a:r>
            <a:r>
              <a:rPr lang="pt-BR" sz="1000">
                <a:solidFill>
                  <a:schemeClr val="dk1"/>
                </a:solidFill>
              </a:rPr>
              <a:t> the anal canal)</a:t>
            </a:r>
            <a:endParaRPr sz="1000">
              <a:solidFill>
                <a:schemeClr val="dk1"/>
              </a:solidFill>
            </a:endParaRPr>
          </a:p>
          <a:p>
            <a:pPr marL="0" lvl="0" indent="0" algn="l" rtl="0">
              <a:spcBef>
                <a:spcPts val="1200"/>
              </a:spcBef>
              <a:spcAft>
                <a:spcPts val="0"/>
              </a:spcAft>
              <a:buNone/>
            </a:pPr>
            <a:r>
              <a:rPr lang="pt-BR" sz="1000">
                <a:solidFill>
                  <a:schemeClr val="dk1"/>
                </a:solidFill>
              </a:rPr>
              <a:t>Axial  T2 of the </a:t>
            </a:r>
            <a:r>
              <a:rPr lang="pt-BR" sz="1000" err="1">
                <a:solidFill>
                  <a:schemeClr val="dk1"/>
                </a:solidFill>
              </a:rPr>
              <a:t>pelvis</a:t>
            </a:r>
            <a:r>
              <a:rPr lang="pt-BR" sz="1000">
                <a:solidFill>
                  <a:schemeClr val="dk1"/>
                </a:solidFill>
              </a:rPr>
              <a:t>: </a:t>
            </a:r>
            <a:r>
              <a:rPr lang="pt-BR" sz="1000" err="1">
                <a:solidFill>
                  <a:schemeClr val="dk1"/>
                </a:solidFill>
              </a:rPr>
              <a:t>Large</a:t>
            </a:r>
            <a:r>
              <a:rPr lang="pt-BR" sz="1000">
                <a:solidFill>
                  <a:schemeClr val="dk1"/>
                </a:solidFill>
              </a:rPr>
              <a:t>-FOV</a:t>
            </a:r>
            <a:endParaRPr sz="1000">
              <a:solidFill>
                <a:schemeClr val="dk1"/>
              </a:solidFill>
            </a:endParaRPr>
          </a:p>
          <a:p>
            <a:pPr marL="0" lvl="0" indent="0" algn="l" rtl="0">
              <a:spcBef>
                <a:spcPts val="1200"/>
              </a:spcBef>
              <a:spcAft>
                <a:spcPts val="0"/>
              </a:spcAft>
              <a:buNone/>
            </a:pPr>
            <a:r>
              <a:rPr lang="pt-BR" sz="1000">
                <a:solidFill>
                  <a:schemeClr val="dk1"/>
                </a:solidFill>
              </a:rPr>
              <a:t>DWI</a:t>
            </a:r>
            <a:endParaRPr sz="1000">
              <a:solidFill>
                <a:schemeClr val="dk1"/>
              </a:solidFill>
            </a:endParaRPr>
          </a:p>
          <a:p>
            <a:pPr marL="0" lvl="0" indent="0" algn="l" rtl="0">
              <a:spcBef>
                <a:spcPts val="0"/>
              </a:spcBef>
              <a:spcAft>
                <a:spcPts val="0"/>
              </a:spcAft>
              <a:buNone/>
            </a:pPr>
            <a:endParaRPr b="1">
              <a:solidFill>
                <a:schemeClr val="dk1"/>
              </a:solidFill>
            </a:endParaRPr>
          </a:p>
          <a:p>
            <a:pPr marL="0" lvl="0" indent="0" algn="l" rtl="0">
              <a:lnSpc>
                <a:spcPct val="100000"/>
              </a:lnSpc>
              <a:spcBef>
                <a:spcPts val="1200"/>
              </a:spcBef>
              <a:spcAft>
                <a:spcPts val="0"/>
              </a:spcAft>
              <a:buNone/>
            </a:pPr>
            <a:endParaRPr sz="1100"/>
          </a:p>
        </p:txBody>
      </p:sp>
      <p:pic>
        <p:nvPicPr>
          <p:cNvPr id="256" name="Google Shape;256;p44"/>
          <p:cNvPicPr preferRelativeResize="0"/>
          <p:nvPr/>
        </p:nvPicPr>
        <p:blipFill>
          <a:blip r:embed="rId3">
            <a:alphaModFix/>
          </a:blip>
          <a:stretch>
            <a:fillRect/>
          </a:stretch>
        </p:blipFill>
        <p:spPr>
          <a:xfrm>
            <a:off x="7763975" y="50952"/>
            <a:ext cx="1282751" cy="288975"/>
          </a:xfrm>
          <a:prstGeom prst="rect">
            <a:avLst/>
          </a:prstGeom>
          <a:noFill/>
          <a:ln>
            <a:noFill/>
          </a:ln>
        </p:spPr>
      </p:pic>
      <p:pic>
        <p:nvPicPr>
          <p:cNvPr id="259" name="Google Shape;259;p44"/>
          <p:cNvPicPr preferRelativeResize="0"/>
          <p:nvPr/>
        </p:nvPicPr>
        <p:blipFill>
          <a:blip r:embed="rId4">
            <a:alphaModFix/>
          </a:blip>
          <a:stretch>
            <a:fillRect/>
          </a:stretch>
        </p:blipFill>
        <p:spPr>
          <a:xfrm>
            <a:off x="208700" y="476330"/>
            <a:ext cx="4185700" cy="4438569"/>
          </a:xfrm>
          <a:prstGeom prst="rect">
            <a:avLst/>
          </a:prstGeom>
          <a:noFill/>
          <a:ln>
            <a:noFill/>
          </a:ln>
        </p:spPr>
      </p:pic>
      <p:pic>
        <p:nvPicPr>
          <p:cNvPr id="3" name="Imagem 2">
            <a:extLst>
              <a:ext uri="{FF2B5EF4-FFF2-40B4-BE49-F238E27FC236}">
                <a16:creationId xmlns:a16="http://schemas.microsoft.com/office/drawing/2014/main" id="{76DBCB6C-7BF5-4C6B-945E-B43F14A69505}"/>
              </a:ext>
            </a:extLst>
          </p:cNvPr>
          <p:cNvPicPr>
            <a:picLocks noChangeAspect="1"/>
          </p:cNvPicPr>
          <p:nvPr/>
        </p:nvPicPr>
        <p:blipFill rotWithShape="1">
          <a:blip r:embed="rId5"/>
          <a:srcRect t="754"/>
          <a:stretch/>
        </p:blipFill>
        <p:spPr>
          <a:xfrm>
            <a:off x="5052458" y="426719"/>
            <a:ext cx="3619101" cy="4716781"/>
          </a:xfrm>
          <a:prstGeom prst="rect">
            <a:avLst/>
          </a:prstGeom>
        </p:spPr>
      </p:pic>
      <p:sp>
        <p:nvSpPr>
          <p:cNvPr id="10" name="Google Shape;928;p80">
            <a:extLst>
              <a:ext uri="{FF2B5EF4-FFF2-40B4-BE49-F238E27FC236}">
                <a16:creationId xmlns:a16="http://schemas.microsoft.com/office/drawing/2014/main" id="{51A64641-F025-4D4E-9730-C38738B392C9}"/>
              </a:ext>
            </a:extLst>
          </p:cNvPr>
          <p:cNvSpPr/>
          <p:nvPr/>
        </p:nvSpPr>
        <p:spPr>
          <a:xfrm>
            <a:off x="6895359" y="3824588"/>
            <a:ext cx="1707307" cy="1262615"/>
          </a:xfrm>
          <a:prstGeom prst="rect">
            <a:avLst/>
          </a:prstGeom>
          <a:solidFill>
            <a:srgbClr val="434343"/>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929;p80">
            <a:extLst>
              <a:ext uri="{FF2B5EF4-FFF2-40B4-BE49-F238E27FC236}">
                <a16:creationId xmlns:a16="http://schemas.microsoft.com/office/drawing/2014/main" id="{4C7441DE-09D4-462E-88C7-B02F130080F0}"/>
              </a:ext>
            </a:extLst>
          </p:cNvPr>
          <p:cNvSpPr txBox="1"/>
          <p:nvPr/>
        </p:nvSpPr>
        <p:spPr>
          <a:xfrm>
            <a:off x="6963735" y="3864927"/>
            <a:ext cx="1600480" cy="1219200"/>
          </a:xfrm>
          <a:prstGeom prst="rect">
            <a:avLst/>
          </a:prstGeom>
          <a:noFill/>
          <a:ln w="19050" cap="flat" cmpd="sng">
            <a:solidFill>
              <a:schemeClr val="bg1"/>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sz="800">
                <a:solidFill>
                  <a:srgbClr val="FFFFFF"/>
                </a:solidFill>
              </a:rPr>
              <a:t>T1- Submucosa</a:t>
            </a:r>
            <a:endParaRPr sz="800">
              <a:solidFill>
                <a:srgbClr val="FFFFFF"/>
              </a:solidFill>
            </a:endParaRPr>
          </a:p>
          <a:p>
            <a:pPr marL="0" lvl="0" indent="0" algn="l" rtl="0">
              <a:lnSpc>
                <a:spcPct val="115000"/>
              </a:lnSpc>
              <a:spcBef>
                <a:spcPts val="0"/>
              </a:spcBef>
              <a:spcAft>
                <a:spcPts val="0"/>
              </a:spcAft>
              <a:buNone/>
            </a:pPr>
            <a:r>
              <a:rPr lang="pt-BR" sz="800">
                <a:solidFill>
                  <a:srgbClr val="FFFFFF"/>
                </a:solidFill>
              </a:rPr>
              <a:t>T2- Muscularis propria</a:t>
            </a:r>
            <a:endParaRPr sz="800">
              <a:solidFill>
                <a:srgbClr val="FFFFFF"/>
              </a:solidFill>
            </a:endParaRPr>
          </a:p>
          <a:p>
            <a:pPr marL="0" lvl="0" indent="0" algn="l" rtl="0">
              <a:lnSpc>
                <a:spcPct val="115000"/>
              </a:lnSpc>
              <a:spcBef>
                <a:spcPts val="0"/>
              </a:spcBef>
              <a:spcAft>
                <a:spcPts val="0"/>
              </a:spcAft>
              <a:buNone/>
            </a:pPr>
            <a:r>
              <a:rPr lang="pt-BR" sz="800">
                <a:solidFill>
                  <a:srgbClr val="FFFFFF"/>
                </a:solidFill>
              </a:rPr>
              <a:t>T3- Perirectal </a:t>
            </a:r>
            <a:r>
              <a:rPr lang="en-US" sz="800">
                <a:solidFill>
                  <a:srgbClr val="FFFFFF"/>
                </a:solidFill>
              </a:rPr>
              <a:t>tissue</a:t>
            </a:r>
          </a:p>
          <a:p>
            <a:pPr marL="179999" lvl="0" indent="-89999" algn="l" rtl="0">
              <a:lnSpc>
                <a:spcPct val="115000"/>
              </a:lnSpc>
              <a:spcBef>
                <a:spcPts val="0"/>
              </a:spcBef>
              <a:spcAft>
                <a:spcPts val="0"/>
              </a:spcAft>
              <a:buNone/>
            </a:pPr>
            <a:r>
              <a:rPr lang="pt-BR" sz="800">
                <a:solidFill>
                  <a:srgbClr val="FFFFFF"/>
                </a:solidFill>
              </a:rPr>
              <a:t>  	a &lt; 1 mm    b 1-5 mm</a:t>
            </a:r>
            <a:endParaRPr sz="800">
              <a:solidFill>
                <a:srgbClr val="FFFFFF"/>
              </a:solidFill>
            </a:endParaRPr>
          </a:p>
          <a:p>
            <a:pPr marL="179999" lvl="0" indent="-89999" algn="l" rtl="0">
              <a:lnSpc>
                <a:spcPct val="115000"/>
              </a:lnSpc>
              <a:spcBef>
                <a:spcPts val="0"/>
              </a:spcBef>
              <a:spcAft>
                <a:spcPts val="0"/>
              </a:spcAft>
              <a:buNone/>
            </a:pPr>
            <a:r>
              <a:rPr lang="pt-BR" sz="800">
                <a:solidFill>
                  <a:srgbClr val="FFFFFF"/>
                </a:solidFill>
              </a:rPr>
              <a:t>  	c  5-15 mm  d &gt; 15 mm  </a:t>
            </a:r>
          </a:p>
          <a:p>
            <a:pPr marL="179999" lvl="0" indent="-89999" algn="l" rtl="0">
              <a:lnSpc>
                <a:spcPct val="115000"/>
              </a:lnSpc>
              <a:spcBef>
                <a:spcPts val="0"/>
              </a:spcBef>
              <a:spcAft>
                <a:spcPts val="0"/>
              </a:spcAft>
              <a:buNone/>
            </a:pPr>
            <a:r>
              <a:rPr lang="pt-BR" sz="800">
                <a:solidFill>
                  <a:srgbClr val="FFFFFF"/>
                </a:solidFill>
              </a:rPr>
              <a:t>   T3 MRF + (1 mm)</a:t>
            </a:r>
            <a:endParaRPr sz="800">
              <a:solidFill>
                <a:srgbClr val="FFFFFF"/>
              </a:solidFill>
            </a:endParaRPr>
          </a:p>
          <a:p>
            <a:pPr marL="0" lvl="0" indent="0" algn="l" rtl="0">
              <a:lnSpc>
                <a:spcPct val="115000"/>
              </a:lnSpc>
              <a:spcBef>
                <a:spcPts val="0"/>
              </a:spcBef>
              <a:spcAft>
                <a:spcPts val="0"/>
              </a:spcAft>
              <a:buNone/>
            </a:pPr>
            <a:r>
              <a:rPr lang="pt-BR" sz="800">
                <a:solidFill>
                  <a:srgbClr val="FFFFFF"/>
                </a:solidFill>
              </a:rPr>
              <a:t>T4a- Peritoneal cavity</a:t>
            </a:r>
            <a:endParaRPr sz="800">
              <a:solidFill>
                <a:srgbClr val="FFFFFF"/>
              </a:solidFill>
            </a:endParaRPr>
          </a:p>
          <a:p>
            <a:pPr marL="0" lvl="0" indent="0" algn="l" rtl="0">
              <a:lnSpc>
                <a:spcPct val="115000"/>
              </a:lnSpc>
              <a:spcBef>
                <a:spcPts val="0"/>
              </a:spcBef>
              <a:spcAft>
                <a:spcPts val="0"/>
              </a:spcAft>
              <a:buNone/>
            </a:pPr>
            <a:r>
              <a:rPr lang="pt-BR" sz="800">
                <a:solidFill>
                  <a:srgbClr val="FFFFFF"/>
                </a:solidFill>
              </a:rPr>
              <a:t>T4b- Organ</a:t>
            </a:r>
            <a:endParaRPr sz="800">
              <a:solidFill>
                <a:srgbClr val="FFFFFF"/>
              </a:solidFill>
            </a:endParaRPr>
          </a:p>
        </p:txBody>
      </p:sp>
      <p:pic>
        <p:nvPicPr>
          <p:cNvPr id="258" name="Google Shape;258;p44"/>
          <p:cNvPicPr preferRelativeResize="0"/>
          <p:nvPr/>
        </p:nvPicPr>
        <p:blipFill rotWithShape="1">
          <a:blip r:embed="rId6">
            <a:alphaModFix/>
          </a:blip>
          <a:srcRect l="1361" t="3100"/>
          <a:stretch/>
        </p:blipFill>
        <p:spPr>
          <a:xfrm>
            <a:off x="6932286" y="3847392"/>
            <a:ext cx="1670380" cy="1267960"/>
          </a:xfrm>
          <a:prstGeom prst="rect">
            <a:avLst/>
          </a:prstGeom>
          <a:noFill/>
          <a:ln>
            <a:noFill/>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58"/>
                                        </p:tgtEl>
                                        <p:attrNameLst>
                                          <p:attrName>style.visibility</p:attrName>
                                        </p:attrNameLst>
                                      </p:cBhvr>
                                      <p:to>
                                        <p:strVal val="visible"/>
                                      </p:to>
                                    </p:set>
                                    <p:animEffect transition="in" filter="fade">
                                      <p:cBhvr>
                                        <p:cTn id="18" dur="500"/>
                                        <p:tgtEl>
                                          <p:spTgt spid="25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9"/>
                                        </p:tgtEl>
                                        <p:attrNameLst>
                                          <p:attrName>style.visibility</p:attrName>
                                        </p:attrNameLst>
                                      </p:cBhvr>
                                      <p:to>
                                        <p:strVal val="visible"/>
                                      </p:to>
                                    </p:set>
                                    <p:animEffect transition="in" filter="fade">
                                      <p:cBhvr>
                                        <p:cTn id="23" dur="500"/>
                                        <p:tgtEl>
                                          <p:spTgt spid="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5"/>
          <p:cNvSpPr txBox="1"/>
          <p:nvPr/>
        </p:nvSpPr>
        <p:spPr>
          <a:xfrm>
            <a:off x="0" y="0"/>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800" b="1">
                <a:solidFill>
                  <a:schemeClr val="lt1"/>
                </a:solidFill>
              </a:rPr>
              <a:t>SURGERY AND QUALITY OF RESECTION</a:t>
            </a:r>
            <a:endParaRPr sz="1800" b="1">
              <a:solidFill>
                <a:schemeClr val="lt1"/>
              </a:solidFill>
            </a:endParaRPr>
          </a:p>
        </p:txBody>
      </p:sp>
      <p:pic>
        <p:nvPicPr>
          <p:cNvPr id="265" name="Google Shape;265;p45"/>
          <p:cNvPicPr preferRelativeResize="0"/>
          <p:nvPr/>
        </p:nvPicPr>
        <p:blipFill>
          <a:blip r:embed="rId3">
            <a:alphaModFix/>
          </a:blip>
          <a:stretch>
            <a:fillRect/>
          </a:stretch>
        </p:blipFill>
        <p:spPr>
          <a:xfrm>
            <a:off x="7763975" y="50952"/>
            <a:ext cx="1282751" cy="288975"/>
          </a:xfrm>
          <a:prstGeom prst="rect">
            <a:avLst/>
          </a:prstGeom>
          <a:noFill/>
          <a:ln>
            <a:noFill/>
          </a:ln>
        </p:spPr>
      </p:pic>
      <p:pic>
        <p:nvPicPr>
          <p:cNvPr id="268" name="Google Shape;268;p45"/>
          <p:cNvPicPr preferRelativeResize="0"/>
          <p:nvPr/>
        </p:nvPicPr>
        <p:blipFill>
          <a:blip r:embed="rId4">
            <a:alphaModFix/>
          </a:blip>
          <a:stretch>
            <a:fillRect/>
          </a:stretch>
        </p:blipFill>
        <p:spPr>
          <a:xfrm>
            <a:off x="5109874" y="1375500"/>
            <a:ext cx="3866103" cy="3644849"/>
          </a:xfrm>
          <a:prstGeom prst="rect">
            <a:avLst/>
          </a:prstGeom>
          <a:noFill/>
          <a:ln w="19050" cap="flat" cmpd="sng">
            <a:solidFill>
              <a:schemeClr val="dk1"/>
            </a:solidFill>
            <a:prstDash val="solid"/>
            <a:round/>
            <a:headEnd type="none" w="sm" len="sm"/>
            <a:tailEnd type="none" w="sm" len="sm"/>
          </a:ln>
        </p:spPr>
      </p:pic>
      <p:sp>
        <p:nvSpPr>
          <p:cNvPr id="2" name="CaixaDeTexto 1">
            <a:extLst>
              <a:ext uri="{FF2B5EF4-FFF2-40B4-BE49-F238E27FC236}">
                <a16:creationId xmlns:a16="http://schemas.microsoft.com/office/drawing/2014/main" id="{E6FAB599-5FDF-412F-8228-5A905D45B892}"/>
              </a:ext>
            </a:extLst>
          </p:cNvPr>
          <p:cNvSpPr txBox="1"/>
          <p:nvPr/>
        </p:nvSpPr>
        <p:spPr>
          <a:xfrm>
            <a:off x="5109874" y="479718"/>
            <a:ext cx="3866101" cy="830997"/>
          </a:xfrm>
          <a:prstGeom prst="rect">
            <a:avLst/>
          </a:prstGeom>
          <a:noFill/>
          <a:ln w="19050">
            <a:solidFill>
              <a:srgbClr val="00B0F0"/>
            </a:solidFill>
          </a:ln>
        </p:spPr>
        <p:txBody>
          <a:bodyPr wrap="square" rtlCol="0">
            <a:spAutoFit/>
          </a:bodyPr>
          <a:lstStyle/>
          <a:p>
            <a:r>
              <a:rPr lang="pt-BR" sz="1200" b="1" err="1">
                <a:solidFill>
                  <a:srgbClr val="FFD966"/>
                </a:solidFill>
              </a:rPr>
              <a:t>Problem</a:t>
            </a:r>
            <a:r>
              <a:rPr lang="pt-BR" sz="1200" b="1">
                <a:solidFill>
                  <a:srgbClr val="FFD966"/>
                </a:solidFill>
              </a:rPr>
              <a:t> in </a:t>
            </a:r>
            <a:r>
              <a:rPr lang="pt-BR" sz="1200" b="1" err="1">
                <a:solidFill>
                  <a:srgbClr val="FFD966"/>
                </a:solidFill>
              </a:rPr>
              <a:t>low</a:t>
            </a:r>
            <a:r>
              <a:rPr lang="pt-BR" sz="1200" b="1">
                <a:solidFill>
                  <a:srgbClr val="FFD966"/>
                </a:solidFill>
              </a:rPr>
              <a:t> </a:t>
            </a:r>
            <a:r>
              <a:rPr lang="pt-BR" sz="1200" b="1" err="1">
                <a:solidFill>
                  <a:srgbClr val="FFD966"/>
                </a:solidFill>
              </a:rPr>
              <a:t>rectum</a:t>
            </a:r>
            <a:r>
              <a:rPr lang="pt-BR" sz="1200" b="1">
                <a:solidFill>
                  <a:srgbClr val="FFD966"/>
                </a:solidFill>
              </a:rPr>
              <a:t> tumors (</a:t>
            </a:r>
            <a:r>
              <a:rPr lang="pt-BR" sz="1200" b="1" err="1">
                <a:solidFill>
                  <a:srgbClr val="FFD966"/>
                </a:solidFill>
              </a:rPr>
              <a:t>up</a:t>
            </a:r>
            <a:r>
              <a:rPr lang="pt-BR" sz="1200" b="1">
                <a:solidFill>
                  <a:srgbClr val="FFD966"/>
                </a:solidFill>
              </a:rPr>
              <a:t> </a:t>
            </a:r>
            <a:r>
              <a:rPr lang="pt-BR" sz="1200" b="1" err="1">
                <a:solidFill>
                  <a:srgbClr val="FFD966"/>
                </a:solidFill>
              </a:rPr>
              <a:t>to</a:t>
            </a:r>
            <a:r>
              <a:rPr lang="pt-BR" sz="1200" b="1">
                <a:solidFill>
                  <a:srgbClr val="FFD966"/>
                </a:solidFill>
              </a:rPr>
              <a:t> 6 cm </a:t>
            </a:r>
            <a:r>
              <a:rPr lang="pt-BR" sz="1200" b="1" err="1">
                <a:solidFill>
                  <a:srgbClr val="FFD966"/>
                </a:solidFill>
              </a:rPr>
              <a:t>from</a:t>
            </a:r>
            <a:r>
              <a:rPr lang="pt-BR" sz="1200" b="1">
                <a:solidFill>
                  <a:srgbClr val="FFD966"/>
                </a:solidFill>
              </a:rPr>
              <a:t> the anal </a:t>
            </a:r>
            <a:r>
              <a:rPr lang="pt-BR" sz="1200" b="1" err="1">
                <a:solidFill>
                  <a:srgbClr val="FFD966"/>
                </a:solidFill>
              </a:rPr>
              <a:t>verge</a:t>
            </a:r>
            <a:r>
              <a:rPr lang="pt-BR" sz="1200" b="1">
                <a:solidFill>
                  <a:srgbClr val="FFD966"/>
                </a:solidFill>
              </a:rPr>
              <a:t>) =</a:t>
            </a:r>
            <a:r>
              <a:rPr lang="pt-BR" sz="1200">
                <a:solidFill>
                  <a:schemeClr val="dk1"/>
                </a:solidFill>
              </a:rPr>
              <a:t> mesorectal </a:t>
            </a:r>
            <a:r>
              <a:rPr lang="pt-BR" sz="1200" err="1">
                <a:solidFill>
                  <a:schemeClr val="dk1"/>
                </a:solidFill>
              </a:rPr>
              <a:t>fat</a:t>
            </a:r>
            <a:r>
              <a:rPr lang="pt-BR" sz="1200">
                <a:solidFill>
                  <a:schemeClr val="dk1"/>
                </a:solidFill>
              </a:rPr>
              <a:t> </a:t>
            </a:r>
            <a:r>
              <a:rPr lang="pt-BR" sz="1200" err="1">
                <a:solidFill>
                  <a:schemeClr val="dk1"/>
                </a:solidFill>
              </a:rPr>
              <a:t>tapers</a:t>
            </a:r>
            <a:r>
              <a:rPr lang="pt-BR" sz="1200">
                <a:solidFill>
                  <a:schemeClr val="dk1"/>
                </a:solidFill>
              </a:rPr>
              <a:t> as it </a:t>
            </a:r>
            <a:r>
              <a:rPr lang="pt-BR" sz="1200" err="1">
                <a:solidFill>
                  <a:schemeClr val="dk1"/>
                </a:solidFill>
              </a:rPr>
              <a:t>gets</a:t>
            </a:r>
            <a:r>
              <a:rPr lang="pt-BR" sz="1200">
                <a:solidFill>
                  <a:schemeClr val="dk1"/>
                </a:solidFill>
              </a:rPr>
              <a:t> </a:t>
            </a:r>
            <a:r>
              <a:rPr lang="pt-BR" sz="1200" err="1">
                <a:solidFill>
                  <a:schemeClr val="dk1"/>
                </a:solidFill>
              </a:rPr>
              <a:t>closer</a:t>
            </a:r>
            <a:r>
              <a:rPr lang="pt-BR" sz="1200">
                <a:solidFill>
                  <a:schemeClr val="dk1"/>
                </a:solidFill>
              </a:rPr>
              <a:t> </a:t>
            </a:r>
            <a:r>
              <a:rPr lang="pt-BR" sz="1200" err="1">
                <a:solidFill>
                  <a:schemeClr val="dk1"/>
                </a:solidFill>
              </a:rPr>
              <a:t>to</a:t>
            </a:r>
            <a:r>
              <a:rPr lang="pt-BR" sz="1200">
                <a:solidFill>
                  <a:schemeClr val="dk1"/>
                </a:solidFill>
              </a:rPr>
              <a:t> the anal </a:t>
            </a:r>
            <a:r>
              <a:rPr lang="pt-BR" sz="1200" err="1">
                <a:solidFill>
                  <a:schemeClr val="dk1"/>
                </a:solidFill>
              </a:rPr>
              <a:t>verge</a:t>
            </a:r>
            <a:r>
              <a:rPr lang="pt-BR" sz="1200">
                <a:solidFill>
                  <a:schemeClr val="dk1"/>
                </a:solidFill>
              </a:rPr>
              <a:t>. More </a:t>
            </a:r>
            <a:r>
              <a:rPr lang="pt-BR" sz="1200" err="1">
                <a:solidFill>
                  <a:schemeClr val="dk1"/>
                </a:solidFill>
              </a:rPr>
              <a:t>likely</a:t>
            </a:r>
            <a:r>
              <a:rPr lang="pt-BR" sz="1200">
                <a:solidFill>
                  <a:schemeClr val="dk1"/>
                </a:solidFill>
              </a:rPr>
              <a:t> </a:t>
            </a:r>
            <a:r>
              <a:rPr lang="pt-BR" sz="1200" err="1">
                <a:solidFill>
                  <a:schemeClr val="dk1"/>
                </a:solidFill>
              </a:rPr>
              <a:t>to</a:t>
            </a:r>
            <a:r>
              <a:rPr lang="pt-BR" sz="1200">
                <a:solidFill>
                  <a:schemeClr val="dk1"/>
                </a:solidFill>
              </a:rPr>
              <a:t> invade the mesorectal fascia and </a:t>
            </a:r>
            <a:r>
              <a:rPr lang="pt-BR" sz="1200" err="1">
                <a:solidFill>
                  <a:schemeClr val="dk1"/>
                </a:solidFill>
              </a:rPr>
              <a:t>adjacent</a:t>
            </a:r>
            <a:r>
              <a:rPr lang="pt-BR" sz="1200">
                <a:solidFill>
                  <a:schemeClr val="dk1"/>
                </a:solidFill>
              </a:rPr>
              <a:t> </a:t>
            </a:r>
            <a:r>
              <a:rPr lang="pt-BR" sz="1200" err="1">
                <a:solidFill>
                  <a:schemeClr val="dk1"/>
                </a:solidFill>
              </a:rPr>
              <a:t>organs</a:t>
            </a:r>
            <a:r>
              <a:rPr lang="pt-BR" sz="1200">
                <a:solidFill>
                  <a:schemeClr val="dk1"/>
                </a:solidFill>
              </a:rPr>
              <a:t>.</a:t>
            </a:r>
            <a:endParaRPr lang="pt-BR" sz="1200"/>
          </a:p>
        </p:txBody>
      </p:sp>
      <p:sp>
        <p:nvSpPr>
          <p:cNvPr id="3" name="CaixaDeTexto 2">
            <a:extLst>
              <a:ext uri="{FF2B5EF4-FFF2-40B4-BE49-F238E27FC236}">
                <a16:creationId xmlns:a16="http://schemas.microsoft.com/office/drawing/2014/main" id="{F6F043F5-1297-4A5C-A1B4-19B5DEE72182}"/>
              </a:ext>
            </a:extLst>
          </p:cNvPr>
          <p:cNvSpPr txBox="1"/>
          <p:nvPr/>
        </p:nvSpPr>
        <p:spPr>
          <a:xfrm>
            <a:off x="168024" y="476836"/>
            <a:ext cx="4749800" cy="4574073"/>
          </a:xfrm>
          <a:prstGeom prst="rect">
            <a:avLst/>
          </a:prstGeom>
          <a:noFill/>
          <a:ln w="19050">
            <a:solidFill>
              <a:schemeClr val="tx1"/>
            </a:solidFill>
          </a:ln>
        </p:spPr>
        <p:txBody>
          <a:bodyPr wrap="square" rtlCol="0">
            <a:spAutoFit/>
          </a:bodyPr>
          <a:lstStyle/>
          <a:p>
            <a:pPr marL="0" lvl="0" indent="0" algn="l" rtl="0">
              <a:lnSpc>
                <a:spcPct val="90000"/>
              </a:lnSpc>
              <a:spcBef>
                <a:spcPts val="1000"/>
              </a:spcBef>
              <a:spcAft>
                <a:spcPts val="0"/>
              </a:spcAft>
              <a:buNone/>
            </a:pPr>
            <a:r>
              <a:rPr lang="en-US" sz="1100" b="1">
                <a:solidFill>
                  <a:srgbClr val="FFD966"/>
                </a:solidFill>
              </a:rPr>
              <a:t>Total </a:t>
            </a:r>
            <a:r>
              <a:rPr lang="en-US" sz="1100" b="1" err="1">
                <a:solidFill>
                  <a:srgbClr val="FFD966"/>
                </a:solidFill>
              </a:rPr>
              <a:t>mesorectal</a:t>
            </a:r>
            <a:r>
              <a:rPr lang="en-US" sz="1100" b="1">
                <a:solidFill>
                  <a:srgbClr val="FFD966"/>
                </a:solidFill>
              </a:rPr>
              <a:t> excision (TME):</a:t>
            </a:r>
          </a:p>
          <a:p>
            <a:pPr marL="0" lvl="0" indent="0" algn="just" rtl="0">
              <a:lnSpc>
                <a:spcPct val="90000"/>
              </a:lnSpc>
              <a:spcBef>
                <a:spcPts val="1000"/>
              </a:spcBef>
              <a:spcAft>
                <a:spcPts val="0"/>
              </a:spcAft>
              <a:buNone/>
            </a:pPr>
            <a:r>
              <a:rPr lang="en-US" sz="1100">
                <a:solidFill>
                  <a:schemeClr val="dk1"/>
                </a:solidFill>
              </a:rPr>
              <a:t>TME is the cornerstone of surgical treatment of patients with rectal cancer. It removes the rectum harboring the primary tumor and possible metastatic lymph nodes and/or vascular deposits along the </a:t>
            </a:r>
            <a:r>
              <a:rPr lang="en-US" sz="1100" err="1">
                <a:solidFill>
                  <a:schemeClr val="dk1"/>
                </a:solidFill>
              </a:rPr>
              <a:t>mesorectal</a:t>
            </a:r>
            <a:r>
              <a:rPr lang="en-US" sz="1100">
                <a:solidFill>
                  <a:schemeClr val="dk1"/>
                </a:solidFill>
              </a:rPr>
              <a:t> fat.</a:t>
            </a:r>
          </a:p>
          <a:p>
            <a:pPr marL="0" lvl="0" indent="0" algn="just" rtl="0">
              <a:lnSpc>
                <a:spcPct val="90000"/>
              </a:lnSpc>
              <a:spcBef>
                <a:spcPts val="1000"/>
              </a:spcBef>
              <a:spcAft>
                <a:spcPts val="0"/>
              </a:spcAft>
              <a:buNone/>
            </a:pPr>
            <a:r>
              <a:rPr lang="en-US" sz="1100">
                <a:solidFill>
                  <a:schemeClr val="dk1"/>
                </a:solidFill>
              </a:rPr>
              <a:t>The adoption of this technique, combined with neoadjuvant chemoradiotherapy in selected patients, has reduced locoregional recurrence rates by 30% and improved cancer-free survival rates more than 20%.</a:t>
            </a:r>
          </a:p>
          <a:p>
            <a:pPr marL="0" lvl="0" indent="0" algn="just" rtl="0">
              <a:lnSpc>
                <a:spcPct val="90000"/>
              </a:lnSpc>
              <a:spcBef>
                <a:spcPts val="1000"/>
              </a:spcBef>
              <a:spcAft>
                <a:spcPts val="0"/>
              </a:spcAft>
              <a:buNone/>
            </a:pPr>
            <a:r>
              <a:rPr lang="en-US" sz="1100">
                <a:solidFill>
                  <a:schemeClr val="dk1"/>
                </a:solidFill>
              </a:rPr>
              <a:t>TME high quality specimen is reported by pathologists according to the plane of resection: </a:t>
            </a:r>
          </a:p>
          <a:p>
            <a:pPr marL="0" lvl="0" indent="0" algn="just" rtl="0">
              <a:spcBef>
                <a:spcPts val="1000"/>
              </a:spcBef>
              <a:spcAft>
                <a:spcPts val="0"/>
              </a:spcAft>
              <a:buNone/>
            </a:pPr>
            <a:endParaRPr lang="en-US" sz="300">
              <a:solidFill>
                <a:schemeClr val="dk1"/>
              </a:solidFill>
            </a:endParaRPr>
          </a:p>
          <a:p>
            <a:pPr marL="360000" lvl="0" indent="-159851" algn="just" rtl="0">
              <a:spcBef>
                <a:spcPts val="0"/>
              </a:spcBef>
              <a:spcAft>
                <a:spcPts val="0"/>
              </a:spcAft>
              <a:buClr>
                <a:schemeClr val="dk1"/>
              </a:buClr>
              <a:buSzPts val="1100"/>
              <a:buChar char="-"/>
            </a:pPr>
            <a:r>
              <a:rPr lang="en-US" sz="1100" b="1" err="1">
                <a:solidFill>
                  <a:srgbClr val="6D9EEB"/>
                </a:solidFill>
              </a:rPr>
              <a:t>Mesorectal</a:t>
            </a:r>
            <a:r>
              <a:rPr lang="en-US" sz="1100" b="1">
                <a:solidFill>
                  <a:srgbClr val="6D9EEB"/>
                </a:solidFill>
              </a:rPr>
              <a:t> plane (previously: good/complete mesorectum).</a:t>
            </a:r>
            <a:r>
              <a:rPr lang="en-US" sz="1100">
                <a:solidFill>
                  <a:schemeClr val="dk1"/>
                </a:solidFill>
              </a:rPr>
              <a:t> Intact mesorectum with only minor irregularities  (&lt; 5 mm).</a:t>
            </a:r>
          </a:p>
          <a:p>
            <a:pPr marL="360000" lvl="0" indent="-159851" algn="just" rtl="0">
              <a:spcBef>
                <a:spcPts val="1000"/>
              </a:spcBef>
              <a:spcAft>
                <a:spcPts val="0"/>
              </a:spcAft>
              <a:buClr>
                <a:schemeClr val="dk1"/>
              </a:buClr>
              <a:buSzPts val="1100"/>
              <a:buChar char="-"/>
            </a:pPr>
            <a:r>
              <a:rPr lang="en-US" sz="1100" b="1" err="1">
                <a:solidFill>
                  <a:srgbClr val="6D9EEB"/>
                </a:solidFill>
              </a:rPr>
              <a:t>Intramesorectal</a:t>
            </a:r>
            <a:r>
              <a:rPr lang="en-US" sz="1100" b="1">
                <a:solidFill>
                  <a:srgbClr val="6D9EEB"/>
                </a:solidFill>
              </a:rPr>
              <a:t> plane (previously: moderate/moderately complete mesorectum).</a:t>
            </a:r>
            <a:r>
              <a:rPr lang="en-US" sz="1100">
                <a:solidFill>
                  <a:srgbClr val="6D9EEB"/>
                </a:solidFill>
              </a:rPr>
              <a:t> </a:t>
            </a:r>
            <a:r>
              <a:rPr lang="en-US" sz="1100">
                <a:solidFill>
                  <a:schemeClr val="dk1"/>
                </a:solidFill>
              </a:rPr>
              <a:t>Moderate bulk to the mesorectum, but irregularity of the </a:t>
            </a:r>
            <a:r>
              <a:rPr lang="en-US" sz="1100" err="1">
                <a:solidFill>
                  <a:schemeClr val="dk1"/>
                </a:solidFill>
              </a:rPr>
              <a:t>mesorectal</a:t>
            </a:r>
            <a:r>
              <a:rPr lang="en-US" sz="1100">
                <a:solidFill>
                  <a:schemeClr val="dk1"/>
                </a:solidFill>
              </a:rPr>
              <a:t> surface. </a:t>
            </a:r>
          </a:p>
          <a:p>
            <a:pPr marL="360000" lvl="0" indent="-159851" algn="just" rtl="0">
              <a:spcBef>
                <a:spcPts val="1000"/>
              </a:spcBef>
              <a:spcAft>
                <a:spcPts val="0"/>
              </a:spcAft>
              <a:buClr>
                <a:schemeClr val="dk1"/>
              </a:buClr>
              <a:buSzPts val="1100"/>
              <a:buChar char="-"/>
            </a:pPr>
            <a:r>
              <a:rPr lang="en-US" sz="1100" b="1">
                <a:solidFill>
                  <a:srgbClr val="6D9EEB"/>
                </a:solidFill>
              </a:rPr>
              <a:t>Muscularis propria plane (previously: poor/incomplete mesorectum). </a:t>
            </a:r>
            <a:r>
              <a:rPr lang="en-US" sz="1100">
                <a:solidFill>
                  <a:schemeClr val="dk1"/>
                </a:solidFill>
              </a:rPr>
              <a:t>Little bulk to the mesorectum with defects down onto the muscularis propria and/or very irregular circumferential resection margin but still reaching the muscularis propria. </a:t>
            </a:r>
          </a:p>
          <a:p>
            <a:pPr marL="360000" lvl="0" indent="-159851" algn="just" rtl="0">
              <a:spcBef>
                <a:spcPts val="1000"/>
              </a:spcBef>
              <a:spcAft>
                <a:spcPts val="0"/>
              </a:spcAft>
              <a:buClr>
                <a:schemeClr val="dk1"/>
              </a:buClr>
              <a:buSzPts val="1100"/>
              <a:buChar char="-"/>
            </a:pPr>
            <a:r>
              <a:rPr lang="en-US" sz="1100" b="1">
                <a:solidFill>
                  <a:srgbClr val="6D9EEB"/>
                </a:solidFill>
              </a:rPr>
              <a:t>Intramuscular/submucosal plane</a:t>
            </a:r>
            <a:r>
              <a:rPr lang="en-US" sz="1100">
                <a:solidFill>
                  <a:srgbClr val="6D9EEB"/>
                </a:solidFill>
              </a:rPr>
              <a:t>. </a:t>
            </a:r>
            <a:r>
              <a:rPr lang="en-US" sz="1100">
                <a:solidFill>
                  <a:schemeClr val="dk1"/>
                </a:solidFill>
              </a:rPr>
              <a:t>Perforation or missing areas of muscularis.</a:t>
            </a:r>
            <a:endParaRPr lang="pt-BR"/>
          </a:p>
        </p:txBody>
      </p:sp>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6"/>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800" b="1">
                <a:solidFill>
                  <a:schemeClr val="lt1"/>
                </a:solidFill>
              </a:rPr>
              <a:t>SURGICAL TECHNIQUES</a:t>
            </a:r>
            <a:endParaRPr sz="1800" b="1">
              <a:solidFill>
                <a:schemeClr val="lt1"/>
              </a:solidFill>
            </a:endParaRPr>
          </a:p>
        </p:txBody>
      </p:sp>
      <p:pic>
        <p:nvPicPr>
          <p:cNvPr id="274" name="Google Shape;274;p46"/>
          <p:cNvPicPr preferRelativeResize="0"/>
          <p:nvPr/>
        </p:nvPicPr>
        <p:blipFill>
          <a:blip r:embed="rId3">
            <a:alphaModFix/>
          </a:blip>
          <a:stretch>
            <a:fillRect/>
          </a:stretch>
        </p:blipFill>
        <p:spPr>
          <a:xfrm>
            <a:off x="7763975" y="50952"/>
            <a:ext cx="1282751" cy="288975"/>
          </a:xfrm>
          <a:prstGeom prst="rect">
            <a:avLst/>
          </a:prstGeom>
          <a:noFill/>
          <a:ln>
            <a:noFill/>
          </a:ln>
        </p:spPr>
      </p:pic>
      <p:sp>
        <p:nvSpPr>
          <p:cNvPr id="275" name="Google Shape;275;p46"/>
          <p:cNvSpPr txBox="1"/>
          <p:nvPr/>
        </p:nvSpPr>
        <p:spPr>
          <a:xfrm>
            <a:off x="223875" y="495950"/>
            <a:ext cx="5251500" cy="4499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pt-BR" sz="1300" b="1" err="1">
                <a:solidFill>
                  <a:srgbClr val="FFD966"/>
                </a:solidFill>
              </a:rPr>
              <a:t>Surgical</a:t>
            </a:r>
            <a:r>
              <a:rPr lang="pt-BR" sz="1300" b="1">
                <a:solidFill>
                  <a:srgbClr val="FFD966"/>
                </a:solidFill>
              </a:rPr>
              <a:t> </a:t>
            </a:r>
            <a:r>
              <a:rPr lang="pt-BR" sz="1300" b="1" err="1">
                <a:solidFill>
                  <a:srgbClr val="FFD966"/>
                </a:solidFill>
              </a:rPr>
              <a:t>techniques</a:t>
            </a:r>
            <a:r>
              <a:rPr lang="pt-BR" sz="1300" b="1">
                <a:solidFill>
                  <a:srgbClr val="FFD966"/>
                </a:solidFill>
              </a:rPr>
              <a:t>: </a:t>
            </a:r>
            <a:endParaRPr sz="1200" b="1">
              <a:solidFill>
                <a:srgbClr val="FFD966"/>
              </a:solidFill>
            </a:endParaRPr>
          </a:p>
          <a:p>
            <a:pPr marL="0" lvl="0" indent="0" algn="just" rtl="0">
              <a:lnSpc>
                <a:spcPct val="115000"/>
              </a:lnSpc>
              <a:spcBef>
                <a:spcPts val="0"/>
              </a:spcBef>
              <a:spcAft>
                <a:spcPts val="0"/>
              </a:spcAft>
              <a:buNone/>
            </a:pPr>
            <a:r>
              <a:rPr lang="pt-BR" sz="1200" err="1">
                <a:solidFill>
                  <a:schemeClr val="dk1"/>
                </a:solidFill>
              </a:rPr>
              <a:t>Postoperative</a:t>
            </a:r>
            <a:r>
              <a:rPr lang="pt-BR" sz="1200">
                <a:solidFill>
                  <a:schemeClr val="dk1"/>
                </a:solidFill>
              </a:rPr>
              <a:t> MRI: it is </a:t>
            </a:r>
            <a:r>
              <a:rPr lang="pt-BR" sz="1200" err="1">
                <a:solidFill>
                  <a:schemeClr val="dk1"/>
                </a:solidFill>
              </a:rPr>
              <a:t>helpful</a:t>
            </a:r>
            <a:r>
              <a:rPr lang="pt-BR" sz="1200">
                <a:solidFill>
                  <a:schemeClr val="dk1"/>
                </a:solidFill>
              </a:rPr>
              <a:t> </a:t>
            </a:r>
            <a:r>
              <a:rPr lang="pt-BR" sz="1200" err="1">
                <a:solidFill>
                  <a:schemeClr val="dk1"/>
                </a:solidFill>
              </a:rPr>
              <a:t>to</a:t>
            </a:r>
            <a:r>
              <a:rPr lang="pt-BR" sz="1200">
                <a:solidFill>
                  <a:schemeClr val="dk1"/>
                </a:solidFill>
              </a:rPr>
              <a:t> </a:t>
            </a:r>
            <a:r>
              <a:rPr lang="pt-BR" sz="1200" err="1">
                <a:solidFill>
                  <a:schemeClr val="dk1"/>
                </a:solidFill>
              </a:rPr>
              <a:t>understand</a:t>
            </a:r>
            <a:r>
              <a:rPr lang="pt-BR" sz="1200">
                <a:solidFill>
                  <a:schemeClr val="dk1"/>
                </a:solidFill>
              </a:rPr>
              <a:t> the </a:t>
            </a:r>
            <a:r>
              <a:rPr lang="pt-BR" sz="1200" err="1">
                <a:solidFill>
                  <a:schemeClr val="dk1"/>
                </a:solidFill>
              </a:rPr>
              <a:t>surgical</a:t>
            </a:r>
            <a:r>
              <a:rPr lang="pt-BR" sz="1200">
                <a:solidFill>
                  <a:schemeClr val="dk1"/>
                </a:solidFill>
              </a:rPr>
              <a:t> </a:t>
            </a:r>
            <a:r>
              <a:rPr lang="pt-BR" sz="1200" err="1">
                <a:solidFill>
                  <a:schemeClr val="dk1"/>
                </a:solidFill>
              </a:rPr>
              <a:t>technique</a:t>
            </a:r>
            <a:r>
              <a:rPr lang="pt-BR" sz="1200">
                <a:solidFill>
                  <a:schemeClr val="dk1"/>
                </a:solidFill>
              </a:rPr>
              <a:t> </a:t>
            </a:r>
            <a:r>
              <a:rPr lang="pt-BR" sz="1200" err="1">
                <a:solidFill>
                  <a:schemeClr val="dk1"/>
                </a:solidFill>
              </a:rPr>
              <a:t>employed</a:t>
            </a:r>
            <a:r>
              <a:rPr lang="pt-BR" sz="1200">
                <a:solidFill>
                  <a:schemeClr val="dk1"/>
                </a:solidFill>
              </a:rPr>
              <a:t> and the </a:t>
            </a:r>
            <a:r>
              <a:rPr lang="pt-BR" sz="1200" err="1">
                <a:solidFill>
                  <a:schemeClr val="dk1"/>
                </a:solidFill>
              </a:rPr>
              <a:t>expected</a:t>
            </a:r>
            <a:r>
              <a:rPr lang="pt-BR" sz="1200">
                <a:solidFill>
                  <a:schemeClr val="dk1"/>
                </a:solidFill>
              </a:rPr>
              <a:t> </a:t>
            </a:r>
            <a:r>
              <a:rPr lang="pt-BR" sz="1200" err="1">
                <a:solidFill>
                  <a:schemeClr val="dk1"/>
                </a:solidFill>
              </a:rPr>
              <a:t>changes</a:t>
            </a:r>
            <a:r>
              <a:rPr lang="pt-BR" sz="1200">
                <a:solidFill>
                  <a:schemeClr val="dk1"/>
                </a:solidFill>
              </a:rPr>
              <a:t> (</a:t>
            </a:r>
            <a:r>
              <a:rPr lang="pt-BR" sz="1200" err="1">
                <a:solidFill>
                  <a:schemeClr val="dk1"/>
                </a:solidFill>
              </a:rPr>
              <a:t>acute</a:t>
            </a:r>
            <a:r>
              <a:rPr lang="pt-BR" sz="1200">
                <a:solidFill>
                  <a:schemeClr val="dk1"/>
                </a:solidFill>
              </a:rPr>
              <a:t> x </a:t>
            </a:r>
            <a:r>
              <a:rPr lang="pt-BR" sz="1200" err="1">
                <a:solidFill>
                  <a:schemeClr val="dk1"/>
                </a:solidFill>
              </a:rPr>
              <a:t>chronic</a:t>
            </a:r>
            <a:r>
              <a:rPr lang="pt-BR" sz="1200">
                <a:solidFill>
                  <a:schemeClr val="dk1"/>
                </a:solidFill>
              </a:rPr>
              <a:t>). </a:t>
            </a:r>
            <a:r>
              <a:rPr lang="pt-BR" sz="1200" err="1">
                <a:solidFill>
                  <a:schemeClr val="dk1"/>
                </a:solidFill>
              </a:rPr>
              <a:t>Radiologists</a:t>
            </a:r>
            <a:r>
              <a:rPr lang="pt-BR" sz="1200">
                <a:solidFill>
                  <a:schemeClr val="dk1"/>
                </a:solidFill>
              </a:rPr>
              <a:t> </a:t>
            </a:r>
            <a:r>
              <a:rPr lang="pt-BR" sz="1200" err="1">
                <a:solidFill>
                  <a:schemeClr val="dk1"/>
                </a:solidFill>
              </a:rPr>
              <a:t>should</a:t>
            </a:r>
            <a:r>
              <a:rPr lang="pt-BR" sz="1200">
                <a:solidFill>
                  <a:schemeClr val="dk1"/>
                </a:solidFill>
              </a:rPr>
              <a:t> </a:t>
            </a:r>
            <a:r>
              <a:rPr lang="pt-BR" sz="1200" err="1">
                <a:solidFill>
                  <a:schemeClr val="dk1"/>
                </a:solidFill>
              </a:rPr>
              <a:t>always</a:t>
            </a:r>
            <a:r>
              <a:rPr lang="pt-BR" sz="1200">
                <a:solidFill>
                  <a:schemeClr val="dk1"/>
                </a:solidFill>
              </a:rPr>
              <a:t>  compare the tumor </a:t>
            </a:r>
            <a:r>
              <a:rPr lang="pt-BR" sz="1200" err="1">
                <a:solidFill>
                  <a:schemeClr val="dk1"/>
                </a:solidFill>
              </a:rPr>
              <a:t>height</a:t>
            </a:r>
            <a:r>
              <a:rPr lang="pt-BR" sz="1200">
                <a:solidFill>
                  <a:schemeClr val="dk1"/>
                </a:solidFill>
              </a:rPr>
              <a:t> in the baseline MRI </a:t>
            </a:r>
            <a:r>
              <a:rPr lang="pt-BR" sz="1200" err="1">
                <a:solidFill>
                  <a:schemeClr val="dk1"/>
                </a:solidFill>
              </a:rPr>
              <a:t>with</a:t>
            </a:r>
            <a:r>
              <a:rPr lang="pt-BR" sz="1200">
                <a:solidFill>
                  <a:schemeClr val="dk1"/>
                </a:solidFill>
              </a:rPr>
              <a:t> the </a:t>
            </a:r>
            <a:r>
              <a:rPr lang="pt-BR" sz="1200" err="1">
                <a:solidFill>
                  <a:schemeClr val="dk1"/>
                </a:solidFill>
              </a:rPr>
              <a:t>current</a:t>
            </a:r>
            <a:r>
              <a:rPr lang="pt-BR" sz="1200">
                <a:solidFill>
                  <a:schemeClr val="dk1"/>
                </a:solidFill>
              </a:rPr>
              <a:t> </a:t>
            </a:r>
            <a:r>
              <a:rPr lang="pt-BR" sz="1200" err="1">
                <a:solidFill>
                  <a:schemeClr val="dk1"/>
                </a:solidFill>
              </a:rPr>
              <a:t>anastomosis</a:t>
            </a:r>
            <a:r>
              <a:rPr lang="pt-BR" sz="1200">
                <a:solidFill>
                  <a:schemeClr val="dk1"/>
                </a:solidFill>
              </a:rPr>
              <a:t>. </a:t>
            </a:r>
            <a:endParaRPr sz="1200">
              <a:solidFill>
                <a:schemeClr val="dk1"/>
              </a:solidFill>
            </a:endParaRPr>
          </a:p>
          <a:p>
            <a:pPr marL="0" lvl="0" indent="0" algn="just" rtl="0">
              <a:spcBef>
                <a:spcPts val="0"/>
              </a:spcBef>
              <a:spcAft>
                <a:spcPts val="0"/>
              </a:spcAft>
              <a:buNone/>
            </a:pPr>
            <a:r>
              <a:rPr lang="pt-BR" sz="1200" b="1">
                <a:solidFill>
                  <a:srgbClr val="0070C0"/>
                </a:solidFill>
              </a:rPr>
              <a:t>Local </a:t>
            </a:r>
            <a:r>
              <a:rPr lang="pt-BR" sz="1200" b="1" err="1">
                <a:solidFill>
                  <a:srgbClr val="0070C0"/>
                </a:solidFill>
              </a:rPr>
              <a:t>resection</a:t>
            </a:r>
            <a:r>
              <a:rPr lang="pt-BR" sz="1200" b="1">
                <a:solidFill>
                  <a:srgbClr val="0070C0"/>
                </a:solidFill>
              </a:rPr>
              <a:t>: </a:t>
            </a:r>
            <a:r>
              <a:rPr lang="pt-BR" sz="1200" err="1">
                <a:solidFill>
                  <a:schemeClr val="dk1"/>
                </a:solidFill>
              </a:rPr>
              <a:t>used</a:t>
            </a:r>
            <a:r>
              <a:rPr lang="pt-BR" sz="1200">
                <a:solidFill>
                  <a:schemeClr val="dk1"/>
                </a:solidFill>
              </a:rPr>
              <a:t> for </a:t>
            </a:r>
            <a:r>
              <a:rPr lang="pt-BR" sz="1200" err="1">
                <a:solidFill>
                  <a:schemeClr val="dk1"/>
                </a:solidFill>
              </a:rPr>
              <a:t>early</a:t>
            </a:r>
            <a:r>
              <a:rPr lang="pt-BR" sz="1200">
                <a:solidFill>
                  <a:schemeClr val="dk1"/>
                </a:solidFill>
              </a:rPr>
              <a:t> tumors. </a:t>
            </a:r>
          </a:p>
          <a:p>
            <a:pPr marL="0" lvl="0" indent="0" algn="just" rtl="0">
              <a:spcBef>
                <a:spcPts val="0"/>
              </a:spcBef>
              <a:spcAft>
                <a:spcPts val="0"/>
              </a:spcAft>
              <a:buNone/>
            </a:pPr>
            <a:endParaRPr lang="pt-BR" sz="1200" b="1">
              <a:solidFill>
                <a:schemeClr val="dk1"/>
              </a:solidFill>
            </a:endParaRPr>
          </a:p>
          <a:p>
            <a:pPr marL="0" lvl="0" indent="0" algn="just" rtl="0">
              <a:spcBef>
                <a:spcPts val="0"/>
              </a:spcBef>
              <a:spcAft>
                <a:spcPts val="0"/>
              </a:spcAft>
              <a:buNone/>
            </a:pPr>
            <a:r>
              <a:rPr lang="pt-BR" sz="1200" b="1">
                <a:solidFill>
                  <a:srgbClr val="0070C0"/>
                </a:solidFill>
              </a:rPr>
              <a:t>Low anterior </a:t>
            </a:r>
            <a:r>
              <a:rPr lang="pt-BR" sz="1200" b="1" err="1">
                <a:solidFill>
                  <a:srgbClr val="0070C0"/>
                </a:solidFill>
              </a:rPr>
              <a:t>resection</a:t>
            </a:r>
            <a:r>
              <a:rPr lang="pt-BR" sz="1200" b="1">
                <a:solidFill>
                  <a:srgbClr val="0070C0"/>
                </a:solidFill>
              </a:rPr>
              <a:t> (LAR): </a:t>
            </a:r>
            <a:r>
              <a:rPr lang="pt-BR" sz="1200" err="1">
                <a:solidFill>
                  <a:schemeClr val="dk1"/>
                </a:solidFill>
              </a:rPr>
              <a:t>low-lying</a:t>
            </a:r>
            <a:r>
              <a:rPr lang="pt-BR" sz="1200">
                <a:solidFill>
                  <a:schemeClr val="dk1"/>
                </a:solidFill>
              </a:rPr>
              <a:t> tumors </a:t>
            </a:r>
            <a:r>
              <a:rPr lang="pt-BR" sz="1200" err="1">
                <a:solidFill>
                  <a:schemeClr val="dk1"/>
                </a:solidFill>
              </a:rPr>
              <a:t>above</a:t>
            </a:r>
            <a:r>
              <a:rPr lang="pt-BR" sz="1200">
                <a:solidFill>
                  <a:schemeClr val="dk1"/>
                </a:solidFill>
              </a:rPr>
              <a:t> the </a:t>
            </a:r>
            <a:r>
              <a:rPr lang="pt-BR" sz="1200" err="1">
                <a:solidFill>
                  <a:schemeClr val="dk1"/>
                </a:solidFill>
              </a:rPr>
              <a:t>intersphincteric</a:t>
            </a:r>
            <a:r>
              <a:rPr lang="pt-BR" sz="1200">
                <a:solidFill>
                  <a:schemeClr val="dk1"/>
                </a:solidFill>
              </a:rPr>
              <a:t> plane.</a:t>
            </a:r>
          </a:p>
          <a:p>
            <a:pPr marL="0" lvl="0" indent="0" algn="just" rtl="0">
              <a:spcBef>
                <a:spcPts val="0"/>
              </a:spcBef>
              <a:spcAft>
                <a:spcPts val="0"/>
              </a:spcAft>
              <a:buNone/>
            </a:pPr>
            <a:endParaRPr lang="pt-BR" sz="1200" b="1">
              <a:solidFill>
                <a:schemeClr val="dk1"/>
              </a:solidFill>
            </a:endParaRPr>
          </a:p>
          <a:p>
            <a:pPr marL="0" lvl="0" indent="0" algn="just" rtl="0">
              <a:spcBef>
                <a:spcPts val="0"/>
              </a:spcBef>
              <a:spcAft>
                <a:spcPts val="0"/>
              </a:spcAft>
              <a:buNone/>
            </a:pPr>
            <a:r>
              <a:rPr lang="pt-BR" sz="1200" b="1">
                <a:solidFill>
                  <a:srgbClr val="0070C0"/>
                </a:solidFill>
              </a:rPr>
              <a:t>Abdominoperineal </a:t>
            </a:r>
            <a:r>
              <a:rPr lang="pt-BR" sz="1200" b="1" err="1">
                <a:solidFill>
                  <a:srgbClr val="0070C0"/>
                </a:solidFill>
              </a:rPr>
              <a:t>resection</a:t>
            </a:r>
            <a:r>
              <a:rPr lang="pt-BR" sz="1200" b="1">
                <a:solidFill>
                  <a:srgbClr val="0070C0"/>
                </a:solidFill>
              </a:rPr>
              <a:t> (APE): </a:t>
            </a:r>
            <a:r>
              <a:rPr lang="pt-BR" sz="1200">
                <a:solidFill>
                  <a:srgbClr val="0070C0"/>
                </a:solidFill>
              </a:rPr>
              <a:t> </a:t>
            </a:r>
            <a:r>
              <a:rPr lang="pt-BR" sz="1200" err="1">
                <a:solidFill>
                  <a:schemeClr val="dk1"/>
                </a:solidFill>
              </a:rPr>
              <a:t>low</a:t>
            </a:r>
            <a:r>
              <a:rPr lang="pt-BR" sz="1200">
                <a:solidFill>
                  <a:schemeClr val="dk1"/>
                </a:solidFill>
              </a:rPr>
              <a:t> rectal tumors. </a:t>
            </a:r>
            <a:r>
              <a:rPr lang="pt-BR" sz="1200" err="1">
                <a:solidFill>
                  <a:schemeClr val="dk1"/>
                </a:solidFill>
              </a:rPr>
              <a:t>Amputation</a:t>
            </a:r>
            <a:r>
              <a:rPr lang="pt-BR" sz="1200">
                <a:solidFill>
                  <a:schemeClr val="dk1"/>
                </a:solidFill>
              </a:rPr>
              <a:t> of the </a:t>
            </a:r>
            <a:r>
              <a:rPr lang="pt-BR" sz="1200" err="1">
                <a:solidFill>
                  <a:schemeClr val="dk1"/>
                </a:solidFill>
              </a:rPr>
              <a:t>rectum</a:t>
            </a:r>
            <a:r>
              <a:rPr lang="pt-BR" sz="1200">
                <a:solidFill>
                  <a:schemeClr val="dk1"/>
                </a:solidFill>
              </a:rPr>
              <a:t> and anal canal. </a:t>
            </a:r>
            <a:r>
              <a:rPr lang="pt-BR" sz="1200" err="1">
                <a:solidFill>
                  <a:schemeClr val="dk1"/>
                </a:solidFill>
              </a:rPr>
              <a:t>Patient</a:t>
            </a:r>
            <a:r>
              <a:rPr lang="pt-BR" sz="1200">
                <a:solidFill>
                  <a:schemeClr val="dk1"/>
                </a:solidFill>
              </a:rPr>
              <a:t> </a:t>
            </a:r>
            <a:r>
              <a:rPr lang="pt-BR" sz="1200" err="1">
                <a:solidFill>
                  <a:schemeClr val="dk1"/>
                </a:solidFill>
              </a:rPr>
              <a:t>needs</a:t>
            </a:r>
            <a:r>
              <a:rPr lang="pt-BR" sz="1200">
                <a:solidFill>
                  <a:schemeClr val="dk1"/>
                </a:solidFill>
              </a:rPr>
              <a:t> a </a:t>
            </a:r>
            <a:r>
              <a:rPr lang="pt-BR" sz="1200" err="1">
                <a:solidFill>
                  <a:schemeClr val="dk1"/>
                </a:solidFill>
              </a:rPr>
              <a:t>permanent</a:t>
            </a:r>
            <a:r>
              <a:rPr lang="pt-BR" sz="1200">
                <a:solidFill>
                  <a:schemeClr val="dk1"/>
                </a:solidFill>
              </a:rPr>
              <a:t> </a:t>
            </a:r>
            <a:r>
              <a:rPr lang="pt-BR" sz="1200" err="1">
                <a:solidFill>
                  <a:schemeClr val="dk1"/>
                </a:solidFill>
              </a:rPr>
              <a:t>colostomy</a:t>
            </a:r>
            <a:r>
              <a:rPr lang="pt-BR" sz="1200">
                <a:solidFill>
                  <a:schemeClr val="dk1"/>
                </a:solidFill>
              </a:rPr>
              <a:t>. </a:t>
            </a:r>
          </a:p>
          <a:p>
            <a:pPr marL="0" lvl="0" indent="0" algn="just" rtl="0">
              <a:spcBef>
                <a:spcPts val="0"/>
              </a:spcBef>
              <a:spcAft>
                <a:spcPts val="0"/>
              </a:spcAft>
              <a:buNone/>
            </a:pPr>
            <a:endParaRPr lang="pt-BR" sz="1200" b="1">
              <a:solidFill>
                <a:schemeClr val="dk1"/>
              </a:solidFill>
            </a:endParaRPr>
          </a:p>
          <a:p>
            <a:pPr marL="0" lvl="0" indent="0" algn="just" rtl="0">
              <a:spcBef>
                <a:spcPts val="0"/>
              </a:spcBef>
              <a:spcAft>
                <a:spcPts val="0"/>
              </a:spcAft>
              <a:buNone/>
            </a:pPr>
            <a:r>
              <a:rPr lang="pt-BR" sz="1200" b="1" err="1">
                <a:solidFill>
                  <a:srgbClr val="0070C0"/>
                </a:solidFill>
              </a:rPr>
              <a:t>Intersphincteric</a:t>
            </a:r>
            <a:r>
              <a:rPr lang="pt-BR" sz="1200" b="1">
                <a:solidFill>
                  <a:srgbClr val="0070C0"/>
                </a:solidFill>
              </a:rPr>
              <a:t> abdominoperineal </a:t>
            </a:r>
            <a:r>
              <a:rPr lang="pt-BR" sz="1200" b="1" err="1">
                <a:solidFill>
                  <a:srgbClr val="0070C0"/>
                </a:solidFill>
              </a:rPr>
              <a:t>resection</a:t>
            </a:r>
            <a:r>
              <a:rPr lang="pt-BR" sz="1200" b="1">
                <a:solidFill>
                  <a:srgbClr val="0070C0"/>
                </a:solidFill>
              </a:rPr>
              <a:t> (IAPE):</a:t>
            </a:r>
            <a:r>
              <a:rPr lang="pt-BR" sz="1200">
                <a:solidFill>
                  <a:srgbClr val="0070C0"/>
                </a:solidFill>
              </a:rPr>
              <a:t> </a:t>
            </a:r>
            <a:r>
              <a:rPr lang="pt-BR" sz="1200">
                <a:solidFill>
                  <a:schemeClr val="dk1"/>
                </a:solidFill>
              </a:rPr>
              <a:t>tumor invades </a:t>
            </a:r>
            <a:r>
              <a:rPr lang="pt-BR" sz="1200" err="1">
                <a:solidFill>
                  <a:schemeClr val="dk1"/>
                </a:solidFill>
              </a:rPr>
              <a:t>part</a:t>
            </a:r>
            <a:r>
              <a:rPr lang="pt-BR" sz="1200">
                <a:solidFill>
                  <a:schemeClr val="dk1"/>
                </a:solidFill>
              </a:rPr>
              <a:t> of the </a:t>
            </a:r>
            <a:r>
              <a:rPr lang="pt-BR" sz="1200" err="1">
                <a:solidFill>
                  <a:schemeClr val="dk1"/>
                </a:solidFill>
              </a:rPr>
              <a:t>muscularis</a:t>
            </a:r>
            <a:r>
              <a:rPr lang="pt-BR" sz="1200">
                <a:solidFill>
                  <a:schemeClr val="dk1"/>
                </a:solidFill>
              </a:rPr>
              <a:t> propria - </a:t>
            </a:r>
            <a:r>
              <a:rPr lang="pt-BR" sz="1200" err="1">
                <a:solidFill>
                  <a:schemeClr val="dk1"/>
                </a:solidFill>
              </a:rPr>
              <a:t>not</a:t>
            </a:r>
            <a:r>
              <a:rPr lang="pt-BR" sz="1200">
                <a:solidFill>
                  <a:schemeClr val="dk1"/>
                </a:solidFill>
              </a:rPr>
              <a:t> full-thickness invasion. </a:t>
            </a:r>
            <a:endParaRPr lang="pt-BR" sz="1200" b="1">
              <a:solidFill>
                <a:srgbClr val="E69138"/>
              </a:solidFill>
            </a:endParaRPr>
          </a:p>
          <a:p>
            <a:pPr marL="0" lvl="0" indent="0" algn="just" rtl="0">
              <a:spcBef>
                <a:spcPts val="0"/>
              </a:spcBef>
              <a:spcAft>
                <a:spcPts val="0"/>
              </a:spcAft>
              <a:buNone/>
            </a:pPr>
            <a:endParaRPr lang="pt-BR" sz="1200" b="1">
              <a:solidFill>
                <a:srgbClr val="E69138"/>
              </a:solidFill>
            </a:endParaRPr>
          </a:p>
          <a:p>
            <a:pPr marL="0" lvl="0" indent="0" algn="just" rtl="0">
              <a:spcBef>
                <a:spcPts val="0"/>
              </a:spcBef>
              <a:spcAft>
                <a:spcPts val="0"/>
              </a:spcAft>
              <a:buNone/>
            </a:pPr>
            <a:r>
              <a:rPr lang="pt-BR" sz="1200" b="1" err="1">
                <a:solidFill>
                  <a:srgbClr val="0070C0"/>
                </a:solidFill>
              </a:rPr>
              <a:t>Extralevator</a:t>
            </a:r>
            <a:r>
              <a:rPr lang="pt-BR" sz="1200" b="1">
                <a:solidFill>
                  <a:srgbClr val="0070C0"/>
                </a:solidFill>
              </a:rPr>
              <a:t> abdominoperineal </a:t>
            </a:r>
            <a:r>
              <a:rPr lang="pt-BR" sz="1200" b="1" err="1">
                <a:solidFill>
                  <a:srgbClr val="0070C0"/>
                </a:solidFill>
              </a:rPr>
              <a:t>resection</a:t>
            </a:r>
            <a:r>
              <a:rPr lang="pt-BR" sz="1200" b="1">
                <a:solidFill>
                  <a:srgbClr val="0070C0"/>
                </a:solidFill>
              </a:rPr>
              <a:t> (ELAPE):</a:t>
            </a:r>
            <a:r>
              <a:rPr lang="pt-BR" sz="1200">
                <a:solidFill>
                  <a:srgbClr val="0070C0"/>
                </a:solidFill>
              </a:rPr>
              <a:t> </a:t>
            </a:r>
            <a:r>
              <a:rPr lang="pt-BR" sz="1200">
                <a:solidFill>
                  <a:schemeClr val="tx1"/>
                </a:solidFill>
              </a:rPr>
              <a:t>tu</a:t>
            </a:r>
            <a:r>
              <a:rPr lang="pt-BR" sz="1200">
                <a:solidFill>
                  <a:schemeClr val="dk1"/>
                </a:solidFill>
              </a:rPr>
              <a:t>mor  invades </a:t>
            </a:r>
            <a:r>
              <a:rPr lang="pt-BR" sz="1200" err="1">
                <a:solidFill>
                  <a:schemeClr val="dk1"/>
                </a:solidFill>
              </a:rPr>
              <a:t>either</a:t>
            </a:r>
            <a:r>
              <a:rPr lang="pt-BR" sz="1200">
                <a:solidFill>
                  <a:schemeClr val="dk1"/>
                </a:solidFill>
              </a:rPr>
              <a:t> full thickness of the </a:t>
            </a:r>
            <a:r>
              <a:rPr lang="pt-BR" sz="1200" err="1">
                <a:solidFill>
                  <a:schemeClr val="dk1"/>
                </a:solidFill>
              </a:rPr>
              <a:t>muscularis</a:t>
            </a:r>
            <a:r>
              <a:rPr lang="pt-BR" sz="1200">
                <a:solidFill>
                  <a:schemeClr val="dk1"/>
                </a:solidFill>
              </a:rPr>
              <a:t> propria </a:t>
            </a:r>
            <a:r>
              <a:rPr lang="pt-BR" sz="1200" err="1">
                <a:solidFill>
                  <a:schemeClr val="dk1"/>
                </a:solidFill>
              </a:rPr>
              <a:t>or</a:t>
            </a:r>
            <a:r>
              <a:rPr lang="pt-BR" sz="1200">
                <a:solidFill>
                  <a:schemeClr val="dk1"/>
                </a:solidFill>
              </a:rPr>
              <a:t> </a:t>
            </a:r>
            <a:r>
              <a:rPr lang="pt-BR" sz="1200" err="1">
                <a:solidFill>
                  <a:schemeClr val="dk1"/>
                </a:solidFill>
              </a:rPr>
              <a:t>intersphincteric</a:t>
            </a:r>
            <a:r>
              <a:rPr lang="pt-BR" sz="1200">
                <a:solidFill>
                  <a:schemeClr val="dk1"/>
                </a:solidFill>
              </a:rPr>
              <a:t> </a:t>
            </a:r>
            <a:r>
              <a:rPr lang="pt-BR" sz="1200" err="1">
                <a:solidFill>
                  <a:schemeClr val="dk1"/>
                </a:solidFill>
              </a:rPr>
              <a:t>space</a:t>
            </a:r>
            <a:r>
              <a:rPr lang="pt-BR" sz="1200">
                <a:solidFill>
                  <a:schemeClr val="dk1"/>
                </a:solidFill>
              </a:rPr>
              <a:t> and </a:t>
            </a:r>
            <a:r>
              <a:rPr lang="pt-BR" sz="1200" err="1">
                <a:solidFill>
                  <a:schemeClr val="dk1"/>
                </a:solidFill>
              </a:rPr>
              <a:t>beyond</a:t>
            </a:r>
            <a:r>
              <a:rPr lang="pt-BR" sz="1200">
                <a:solidFill>
                  <a:schemeClr val="dk1"/>
                </a:solidFill>
              </a:rPr>
              <a:t>.</a:t>
            </a:r>
          </a:p>
          <a:p>
            <a:pPr marL="0" lvl="0" indent="0" algn="just" rtl="0">
              <a:spcBef>
                <a:spcPts val="0"/>
              </a:spcBef>
              <a:spcAft>
                <a:spcPts val="0"/>
              </a:spcAft>
              <a:buNone/>
            </a:pPr>
            <a:endParaRPr lang="pt-BR" sz="1200" b="1">
              <a:solidFill>
                <a:schemeClr val="dk1"/>
              </a:solidFill>
            </a:endParaRPr>
          </a:p>
          <a:p>
            <a:pPr marL="0" lvl="0" indent="0" algn="just" rtl="0">
              <a:spcBef>
                <a:spcPts val="0"/>
              </a:spcBef>
              <a:spcAft>
                <a:spcPts val="0"/>
              </a:spcAft>
              <a:buNone/>
            </a:pPr>
            <a:r>
              <a:rPr lang="pt-BR" sz="1200" b="1">
                <a:solidFill>
                  <a:srgbClr val="F1C232"/>
                </a:solidFill>
              </a:rPr>
              <a:t>Low anterior </a:t>
            </a:r>
            <a:r>
              <a:rPr lang="pt-BR" sz="1200" b="1" err="1">
                <a:solidFill>
                  <a:srgbClr val="F1C232"/>
                </a:solidFill>
              </a:rPr>
              <a:t>resection</a:t>
            </a:r>
            <a:r>
              <a:rPr lang="pt-BR" sz="1200" b="1">
                <a:solidFill>
                  <a:srgbClr val="F1C232"/>
                </a:solidFill>
              </a:rPr>
              <a:t> </a:t>
            </a:r>
            <a:r>
              <a:rPr lang="pt-BR" sz="1200" b="1" err="1">
                <a:solidFill>
                  <a:srgbClr val="F1C232"/>
                </a:solidFill>
              </a:rPr>
              <a:t>syndrome</a:t>
            </a:r>
            <a:r>
              <a:rPr lang="pt-BR" sz="1200" b="1">
                <a:solidFill>
                  <a:srgbClr val="F1C232"/>
                </a:solidFill>
              </a:rPr>
              <a:t>:</a:t>
            </a:r>
            <a:r>
              <a:rPr lang="pt-BR" sz="1200">
                <a:solidFill>
                  <a:srgbClr val="F1C232"/>
                </a:solidFill>
              </a:rPr>
              <a:t> </a:t>
            </a:r>
            <a:r>
              <a:rPr lang="pt-BR" sz="1200" err="1">
                <a:solidFill>
                  <a:schemeClr val="dk1"/>
                </a:solidFill>
              </a:rPr>
              <a:t>chronic</a:t>
            </a:r>
            <a:r>
              <a:rPr lang="pt-BR" sz="1200">
                <a:solidFill>
                  <a:schemeClr val="dk1"/>
                </a:solidFill>
              </a:rPr>
              <a:t> </a:t>
            </a:r>
            <a:r>
              <a:rPr lang="pt-BR" sz="1200" err="1">
                <a:solidFill>
                  <a:schemeClr val="dk1"/>
                </a:solidFill>
              </a:rPr>
              <a:t>pain</a:t>
            </a:r>
            <a:r>
              <a:rPr lang="pt-BR" sz="1200">
                <a:solidFill>
                  <a:schemeClr val="dk1"/>
                </a:solidFill>
              </a:rPr>
              <a:t>,  sexual </a:t>
            </a:r>
            <a:r>
              <a:rPr lang="pt-BR" sz="1200" err="1">
                <a:solidFill>
                  <a:schemeClr val="dk1"/>
                </a:solidFill>
              </a:rPr>
              <a:t>dysfunction</a:t>
            </a:r>
            <a:r>
              <a:rPr lang="pt-BR" sz="1200">
                <a:solidFill>
                  <a:schemeClr val="dk1"/>
                </a:solidFill>
              </a:rPr>
              <a:t>,  </a:t>
            </a:r>
            <a:r>
              <a:rPr lang="pt-BR" sz="1200" err="1">
                <a:solidFill>
                  <a:schemeClr val="dk1"/>
                </a:solidFill>
              </a:rPr>
              <a:t>urinary</a:t>
            </a:r>
            <a:r>
              <a:rPr lang="pt-BR" sz="1200">
                <a:solidFill>
                  <a:schemeClr val="dk1"/>
                </a:solidFill>
              </a:rPr>
              <a:t> and fecal </a:t>
            </a:r>
            <a:r>
              <a:rPr lang="pt-BR" sz="1200" err="1">
                <a:solidFill>
                  <a:schemeClr val="dk1"/>
                </a:solidFill>
              </a:rPr>
              <a:t>incontinence</a:t>
            </a:r>
            <a:r>
              <a:rPr lang="pt-BR" sz="1200">
                <a:solidFill>
                  <a:schemeClr val="dk1"/>
                </a:solidFill>
              </a:rPr>
              <a:t>. </a:t>
            </a:r>
            <a:endParaRPr sz="1200">
              <a:solidFill>
                <a:schemeClr val="dk1"/>
              </a:solidFill>
            </a:endParaRPr>
          </a:p>
          <a:p>
            <a:pPr marL="0" lvl="0" indent="0" algn="l" rtl="0">
              <a:spcBef>
                <a:spcPts val="0"/>
              </a:spcBef>
              <a:spcAft>
                <a:spcPts val="0"/>
              </a:spcAft>
              <a:buNone/>
            </a:pPr>
            <a:endParaRPr/>
          </a:p>
        </p:txBody>
      </p:sp>
      <p:pic>
        <p:nvPicPr>
          <p:cNvPr id="276" name="Google Shape;276;p46"/>
          <p:cNvPicPr preferRelativeResize="0"/>
          <p:nvPr/>
        </p:nvPicPr>
        <p:blipFill rotWithShape="1">
          <a:blip r:embed="rId4">
            <a:alphaModFix/>
          </a:blip>
          <a:srcRect t="15239"/>
          <a:stretch/>
        </p:blipFill>
        <p:spPr>
          <a:xfrm>
            <a:off x="5825000" y="495950"/>
            <a:ext cx="2944775" cy="2189499"/>
          </a:xfrm>
          <a:prstGeom prst="rect">
            <a:avLst/>
          </a:prstGeom>
          <a:noFill/>
          <a:ln w="19050" cap="flat" cmpd="sng">
            <a:solidFill>
              <a:schemeClr val="dk1"/>
            </a:solidFill>
            <a:prstDash val="solid"/>
            <a:round/>
            <a:headEnd type="none" w="sm" len="sm"/>
            <a:tailEnd type="none" w="sm" len="sm"/>
          </a:ln>
        </p:spPr>
      </p:pic>
      <p:pic>
        <p:nvPicPr>
          <p:cNvPr id="277" name="Google Shape;277;p46"/>
          <p:cNvPicPr preferRelativeResize="0"/>
          <p:nvPr/>
        </p:nvPicPr>
        <p:blipFill>
          <a:blip r:embed="rId5">
            <a:alphaModFix/>
          </a:blip>
          <a:stretch>
            <a:fillRect/>
          </a:stretch>
        </p:blipFill>
        <p:spPr>
          <a:xfrm>
            <a:off x="5825000" y="2888925"/>
            <a:ext cx="2944775" cy="2054826"/>
          </a:xfrm>
          <a:prstGeom prst="rect">
            <a:avLst/>
          </a:prstGeom>
          <a:noFill/>
          <a:ln w="19050" cap="flat" cmpd="sng">
            <a:solidFill>
              <a:schemeClr val="dk1"/>
            </a:solidFill>
            <a:prstDash val="solid"/>
            <a:round/>
            <a:headEnd type="none" w="sm" len="sm"/>
            <a:tailEnd type="none" w="sm" len="sm"/>
          </a:ln>
        </p:spPr>
      </p:pic>
      <p:sp>
        <p:nvSpPr>
          <p:cNvPr id="278" name="Google Shape;278;p46"/>
          <p:cNvSpPr/>
          <p:nvPr/>
        </p:nvSpPr>
        <p:spPr>
          <a:xfrm>
            <a:off x="5873800" y="2212900"/>
            <a:ext cx="615900" cy="324000"/>
          </a:xfrm>
          <a:prstGeom prst="roundRect">
            <a:avLst>
              <a:gd name="adj" fmla="val 16667"/>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200" b="1"/>
              <a:t>IAPE</a:t>
            </a:r>
            <a:endParaRPr sz="1200" b="1"/>
          </a:p>
        </p:txBody>
      </p:sp>
      <p:sp>
        <p:nvSpPr>
          <p:cNvPr id="279" name="Google Shape;279;p46"/>
          <p:cNvSpPr/>
          <p:nvPr/>
        </p:nvSpPr>
        <p:spPr>
          <a:xfrm>
            <a:off x="5873800" y="4530650"/>
            <a:ext cx="720600" cy="324000"/>
          </a:xfrm>
          <a:prstGeom prst="roundRect">
            <a:avLst>
              <a:gd name="adj" fmla="val 16667"/>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100" b="1"/>
              <a:t>ELAPE</a:t>
            </a:r>
            <a:endParaRPr sz="1100" b="1"/>
          </a:p>
        </p:txBody>
      </p:sp>
    </p:spTree>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7"/>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800" b="1">
                <a:solidFill>
                  <a:schemeClr val="lt1"/>
                </a:solidFill>
              </a:rPr>
              <a:t>PELVIC RECURRENCE</a:t>
            </a:r>
            <a:endParaRPr sz="1800" b="1">
              <a:solidFill>
                <a:schemeClr val="lt1"/>
              </a:solidFill>
            </a:endParaRPr>
          </a:p>
        </p:txBody>
      </p:sp>
      <p:pic>
        <p:nvPicPr>
          <p:cNvPr id="285" name="Google Shape;285;p47"/>
          <p:cNvPicPr preferRelativeResize="0"/>
          <p:nvPr/>
        </p:nvPicPr>
        <p:blipFill>
          <a:blip r:embed="rId3">
            <a:alphaModFix/>
          </a:blip>
          <a:stretch>
            <a:fillRect/>
          </a:stretch>
        </p:blipFill>
        <p:spPr>
          <a:xfrm>
            <a:off x="7763975" y="50952"/>
            <a:ext cx="1282751" cy="288975"/>
          </a:xfrm>
          <a:prstGeom prst="rect">
            <a:avLst/>
          </a:prstGeom>
          <a:noFill/>
          <a:ln>
            <a:noFill/>
          </a:ln>
        </p:spPr>
      </p:pic>
      <p:sp>
        <p:nvSpPr>
          <p:cNvPr id="286" name="Google Shape;286;p47"/>
          <p:cNvSpPr txBox="1"/>
          <p:nvPr/>
        </p:nvSpPr>
        <p:spPr>
          <a:xfrm>
            <a:off x="4891500" y="505550"/>
            <a:ext cx="3795000" cy="4525200"/>
          </a:xfrm>
          <a:prstGeom prst="rect">
            <a:avLst/>
          </a:prstGeom>
          <a:noFill/>
          <a:ln w="19050" cap="flat" cmpd="sng">
            <a:solidFill>
              <a:srgbClr val="3C78D8"/>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pt-BR" sz="1500" b="1">
                <a:solidFill>
                  <a:srgbClr val="FFE599"/>
                </a:solidFill>
              </a:rPr>
              <a:t>Risk </a:t>
            </a:r>
            <a:r>
              <a:rPr lang="pt-BR" sz="1500" b="1" err="1">
                <a:solidFill>
                  <a:srgbClr val="FFE599"/>
                </a:solidFill>
              </a:rPr>
              <a:t>factors</a:t>
            </a:r>
            <a:r>
              <a:rPr lang="pt-BR" sz="1500" b="1">
                <a:solidFill>
                  <a:srgbClr val="FFE599"/>
                </a:solidFill>
              </a:rPr>
              <a:t> for pelvic </a:t>
            </a:r>
            <a:r>
              <a:rPr lang="pt-BR" sz="1500" b="1" err="1">
                <a:solidFill>
                  <a:srgbClr val="FFE599"/>
                </a:solidFill>
              </a:rPr>
              <a:t>recurrence</a:t>
            </a:r>
            <a:r>
              <a:rPr lang="pt-BR" sz="1500" b="1">
                <a:solidFill>
                  <a:srgbClr val="FFE599"/>
                </a:solidFill>
              </a:rPr>
              <a:t>:</a:t>
            </a:r>
            <a:endParaRPr sz="1200">
              <a:solidFill>
                <a:schemeClr val="dk1"/>
              </a:solidFill>
            </a:endParaRPr>
          </a:p>
          <a:p>
            <a:pPr marL="0" lvl="0" indent="0" algn="l" rtl="0">
              <a:lnSpc>
                <a:spcPct val="150000"/>
              </a:lnSpc>
              <a:spcBef>
                <a:spcPts val="0"/>
              </a:spcBef>
              <a:spcAft>
                <a:spcPts val="0"/>
              </a:spcAft>
              <a:buNone/>
            </a:pPr>
            <a:endParaRPr sz="300">
              <a:solidFill>
                <a:schemeClr val="dk1"/>
              </a:solidFill>
            </a:endParaRPr>
          </a:p>
          <a:p>
            <a:pPr marL="0" lvl="0" indent="0" algn="l" rtl="0">
              <a:lnSpc>
                <a:spcPct val="150000"/>
              </a:lnSpc>
              <a:spcBef>
                <a:spcPts val="0"/>
              </a:spcBef>
              <a:spcAft>
                <a:spcPts val="0"/>
              </a:spcAft>
              <a:buNone/>
            </a:pPr>
            <a:r>
              <a:rPr lang="pt-BR" sz="1300">
                <a:solidFill>
                  <a:schemeClr val="dk1"/>
                </a:solidFill>
              </a:rPr>
              <a:t>Low rectal tumors</a:t>
            </a:r>
            <a:endParaRPr sz="1300">
              <a:solidFill>
                <a:schemeClr val="dk1"/>
              </a:solidFill>
            </a:endParaRPr>
          </a:p>
          <a:p>
            <a:pPr marL="0" lvl="0" indent="0" algn="l" rtl="0">
              <a:lnSpc>
                <a:spcPct val="150000"/>
              </a:lnSpc>
              <a:spcBef>
                <a:spcPts val="0"/>
              </a:spcBef>
              <a:spcAft>
                <a:spcPts val="0"/>
              </a:spcAft>
              <a:buNone/>
            </a:pPr>
            <a:r>
              <a:rPr lang="pt-BR" sz="1300">
                <a:solidFill>
                  <a:schemeClr val="dk1"/>
                </a:solidFill>
              </a:rPr>
              <a:t>Involved mesorectal fascia</a:t>
            </a:r>
            <a:endParaRPr sz="1300">
              <a:solidFill>
                <a:schemeClr val="dk1"/>
              </a:solidFill>
            </a:endParaRPr>
          </a:p>
          <a:p>
            <a:pPr marL="0" lvl="0" indent="0" algn="l" rtl="0">
              <a:lnSpc>
                <a:spcPct val="150000"/>
              </a:lnSpc>
              <a:spcBef>
                <a:spcPts val="0"/>
              </a:spcBef>
              <a:spcAft>
                <a:spcPts val="0"/>
              </a:spcAft>
              <a:buNone/>
            </a:pPr>
            <a:r>
              <a:rPr lang="pt-BR" sz="1300">
                <a:solidFill>
                  <a:schemeClr val="dk1"/>
                </a:solidFill>
              </a:rPr>
              <a:t>High grade tumor </a:t>
            </a:r>
            <a:endParaRPr sz="1300">
              <a:solidFill>
                <a:schemeClr val="dk1"/>
              </a:solidFill>
            </a:endParaRPr>
          </a:p>
          <a:p>
            <a:pPr marL="0" lvl="0" indent="0" algn="l" rtl="0">
              <a:lnSpc>
                <a:spcPct val="150000"/>
              </a:lnSpc>
              <a:spcBef>
                <a:spcPts val="0"/>
              </a:spcBef>
              <a:spcAft>
                <a:spcPts val="0"/>
              </a:spcAft>
              <a:buNone/>
            </a:pPr>
            <a:r>
              <a:rPr lang="pt-BR" sz="1300">
                <a:solidFill>
                  <a:schemeClr val="dk1"/>
                </a:solidFill>
              </a:rPr>
              <a:t>Mucinous adenocarcinoma</a:t>
            </a:r>
            <a:endParaRPr sz="1300">
              <a:solidFill>
                <a:schemeClr val="dk1"/>
              </a:solidFill>
            </a:endParaRPr>
          </a:p>
          <a:p>
            <a:pPr marL="0" lvl="0" indent="0" algn="l" rtl="0">
              <a:lnSpc>
                <a:spcPct val="150000"/>
              </a:lnSpc>
              <a:spcBef>
                <a:spcPts val="0"/>
              </a:spcBef>
              <a:spcAft>
                <a:spcPts val="0"/>
              </a:spcAft>
              <a:buNone/>
            </a:pPr>
            <a:r>
              <a:rPr lang="pt-BR" sz="1300">
                <a:solidFill>
                  <a:schemeClr val="dk1"/>
                </a:solidFill>
              </a:rPr>
              <a:t>Extramural vascular invasion +</a:t>
            </a:r>
            <a:endParaRPr sz="1300">
              <a:solidFill>
                <a:schemeClr val="dk1"/>
              </a:solidFill>
            </a:endParaRPr>
          </a:p>
          <a:p>
            <a:pPr marL="0" lvl="0" indent="0" algn="l" rtl="0">
              <a:lnSpc>
                <a:spcPct val="150000"/>
              </a:lnSpc>
              <a:spcBef>
                <a:spcPts val="0"/>
              </a:spcBef>
              <a:spcAft>
                <a:spcPts val="0"/>
              </a:spcAft>
              <a:buNone/>
            </a:pPr>
            <a:r>
              <a:rPr lang="pt-BR" sz="1300">
                <a:solidFill>
                  <a:schemeClr val="dk1"/>
                </a:solidFill>
              </a:rPr>
              <a:t>Involved lateral pelvic lymph nodes </a:t>
            </a:r>
            <a:endParaRPr sz="1300">
              <a:solidFill>
                <a:schemeClr val="dk1"/>
              </a:solidFill>
            </a:endParaRPr>
          </a:p>
          <a:p>
            <a:pPr marL="0" lvl="0" indent="0" algn="l" rtl="0">
              <a:lnSpc>
                <a:spcPct val="150000"/>
              </a:lnSpc>
              <a:spcBef>
                <a:spcPts val="0"/>
              </a:spcBef>
              <a:spcAft>
                <a:spcPts val="0"/>
              </a:spcAft>
              <a:buNone/>
            </a:pPr>
            <a:r>
              <a:rPr lang="pt-BR" sz="1300" err="1">
                <a:solidFill>
                  <a:schemeClr val="dk1"/>
                </a:solidFill>
              </a:rPr>
              <a:t>Circumferential</a:t>
            </a:r>
            <a:r>
              <a:rPr lang="pt-BR" sz="1300">
                <a:solidFill>
                  <a:schemeClr val="dk1"/>
                </a:solidFill>
              </a:rPr>
              <a:t> </a:t>
            </a:r>
            <a:r>
              <a:rPr lang="pt-BR" sz="1300" err="1">
                <a:solidFill>
                  <a:schemeClr val="dk1"/>
                </a:solidFill>
              </a:rPr>
              <a:t>resection</a:t>
            </a:r>
            <a:r>
              <a:rPr lang="pt-BR" sz="1300">
                <a:solidFill>
                  <a:schemeClr val="dk1"/>
                </a:solidFill>
              </a:rPr>
              <a:t> </a:t>
            </a:r>
            <a:r>
              <a:rPr lang="pt-BR" sz="1300" err="1">
                <a:solidFill>
                  <a:schemeClr val="dk1"/>
                </a:solidFill>
              </a:rPr>
              <a:t>margin</a:t>
            </a:r>
            <a:r>
              <a:rPr lang="pt-BR" sz="1300">
                <a:solidFill>
                  <a:schemeClr val="dk1"/>
                </a:solidFill>
              </a:rPr>
              <a:t> +</a:t>
            </a:r>
            <a:endParaRPr sz="1300">
              <a:solidFill>
                <a:schemeClr val="dk1"/>
              </a:solidFill>
            </a:endParaRPr>
          </a:p>
          <a:p>
            <a:pPr marL="0" lvl="0" indent="0" algn="l" rtl="0">
              <a:lnSpc>
                <a:spcPct val="150000"/>
              </a:lnSpc>
              <a:spcBef>
                <a:spcPts val="0"/>
              </a:spcBef>
              <a:spcAft>
                <a:spcPts val="0"/>
              </a:spcAft>
              <a:buNone/>
            </a:pPr>
            <a:r>
              <a:rPr lang="pt-BR" sz="1300" err="1">
                <a:solidFill>
                  <a:schemeClr val="dk1"/>
                </a:solidFill>
              </a:rPr>
              <a:t>Poor</a:t>
            </a:r>
            <a:r>
              <a:rPr lang="pt-BR" sz="1300">
                <a:solidFill>
                  <a:schemeClr val="dk1"/>
                </a:solidFill>
              </a:rPr>
              <a:t> response </a:t>
            </a:r>
            <a:r>
              <a:rPr lang="pt-BR" sz="1300" err="1">
                <a:solidFill>
                  <a:schemeClr val="dk1"/>
                </a:solidFill>
              </a:rPr>
              <a:t>to</a:t>
            </a:r>
            <a:r>
              <a:rPr lang="pt-BR" sz="1300">
                <a:solidFill>
                  <a:schemeClr val="dk1"/>
                </a:solidFill>
              </a:rPr>
              <a:t> </a:t>
            </a:r>
            <a:r>
              <a:rPr lang="pt-BR" sz="1300" err="1">
                <a:solidFill>
                  <a:schemeClr val="dk1"/>
                </a:solidFill>
              </a:rPr>
              <a:t>neoadjuvant</a:t>
            </a:r>
            <a:r>
              <a:rPr lang="pt-BR" sz="1300">
                <a:solidFill>
                  <a:schemeClr val="dk1"/>
                </a:solidFill>
              </a:rPr>
              <a:t>  CRT</a:t>
            </a:r>
            <a:endParaRPr sz="1300">
              <a:solidFill>
                <a:schemeClr val="dk1"/>
              </a:solidFill>
            </a:endParaRPr>
          </a:p>
          <a:p>
            <a:pPr marL="0" lvl="0" indent="0" algn="l" rtl="0">
              <a:lnSpc>
                <a:spcPct val="150000"/>
              </a:lnSpc>
              <a:spcBef>
                <a:spcPts val="0"/>
              </a:spcBef>
              <a:spcAft>
                <a:spcPts val="0"/>
              </a:spcAft>
              <a:buNone/>
            </a:pPr>
            <a:r>
              <a:rPr lang="pt-BR" sz="1300" err="1">
                <a:solidFill>
                  <a:schemeClr val="dk1"/>
                </a:solidFill>
              </a:rPr>
              <a:t>Anastomotic</a:t>
            </a:r>
            <a:r>
              <a:rPr lang="pt-BR" sz="1300">
                <a:solidFill>
                  <a:schemeClr val="dk1"/>
                </a:solidFill>
              </a:rPr>
              <a:t> </a:t>
            </a:r>
            <a:r>
              <a:rPr lang="pt-BR" sz="1300" err="1">
                <a:solidFill>
                  <a:schemeClr val="dk1"/>
                </a:solidFill>
              </a:rPr>
              <a:t>dehiscence</a:t>
            </a:r>
            <a:endParaRPr sz="1300">
              <a:solidFill>
                <a:schemeClr val="dk1"/>
              </a:solidFill>
            </a:endParaRPr>
          </a:p>
          <a:p>
            <a:pPr marL="0" lvl="0" indent="0" algn="l" rtl="0">
              <a:lnSpc>
                <a:spcPct val="150000"/>
              </a:lnSpc>
              <a:spcBef>
                <a:spcPts val="0"/>
              </a:spcBef>
              <a:spcAft>
                <a:spcPts val="0"/>
              </a:spcAft>
              <a:buNone/>
            </a:pPr>
            <a:r>
              <a:rPr lang="pt-BR" sz="1300">
                <a:solidFill>
                  <a:schemeClr val="dk1"/>
                </a:solidFill>
              </a:rPr>
              <a:t>Tumor </a:t>
            </a:r>
            <a:r>
              <a:rPr lang="pt-BR" sz="1300" err="1">
                <a:solidFill>
                  <a:schemeClr val="dk1"/>
                </a:solidFill>
              </a:rPr>
              <a:t>perforation</a:t>
            </a:r>
            <a:r>
              <a:rPr lang="pt-BR" sz="1300">
                <a:solidFill>
                  <a:schemeClr val="dk1"/>
                </a:solidFill>
              </a:rPr>
              <a:t> </a:t>
            </a:r>
            <a:r>
              <a:rPr lang="pt-BR" sz="1300" err="1">
                <a:solidFill>
                  <a:schemeClr val="dk1"/>
                </a:solidFill>
              </a:rPr>
              <a:t>during</a:t>
            </a:r>
            <a:r>
              <a:rPr lang="pt-BR" sz="1300">
                <a:solidFill>
                  <a:schemeClr val="dk1"/>
                </a:solidFill>
              </a:rPr>
              <a:t> </a:t>
            </a:r>
            <a:r>
              <a:rPr lang="pt-BR" sz="1300" err="1">
                <a:solidFill>
                  <a:schemeClr val="dk1"/>
                </a:solidFill>
              </a:rPr>
              <a:t>surgery</a:t>
            </a:r>
            <a:endParaRPr sz="1300">
              <a:solidFill>
                <a:schemeClr val="dk1"/>
              </a:solidFill>
            </a:endParaRPr>
          </a:p>
          <a:p>
            <a:pPr marL="0" lvl="0" indent="0" algn="l" rtl="0">
              <a:lnSpc>
                <a:spcPct val="150000"/>
              </a:lnSpc>
              <a:spcBef>
                <a:spcPts val="0"/>
              </a:spcBef>
              <a:spcAft>
                <a:spcPts val="0"/>
              </a:spcAft>
              <a:buNone/>
            </a:pPr>
            <a:r>
              <a:rPr lang="pt-BR" sz="1300" err="1">
                <a:solidFill>
                  <a:schemeClr val="dk1"/>
                </a:solidFill>
              </a:rPr>
              <a:t>Specimen</a:t>
            </a:r>
            <a:r>
              <a:rPr lang="pt-BR" sz="1300">
                <a:solidFill>
                  <a:schemeClr val="dk1"/>
                </a:solidFill>
              </a:rPr>
              <a:t> </a:t>
            </a:r>
            <a:r>
              <a:rPr lang="pt-BR" sz="1300" err="1">
                <a:solidFill>
                  <a:schemeClr val="dk1"/>
                </a:solidFill>
              </a:rPr>
              <a:t>with</a:t>
            </a:r>
            <a:r>
              <a:rPr lang="pt-BR" sz="1300">
                <a:solidFill>
                  <a:schemeClr val="dk1"/>
                </a:solidFill>
              </a:rPr>
              <a:t> </a:t>
            </a:r>
            <a:r>
              <a:rPr lang="pt-BR" sz="1300" err="1">
                <a:solidFill>
                  <a:schemeClr val="dk1"/>
                </a:solidFill>
              </a:rPr>
              <a:t>incomplete</a:t>
            </a:r>
            <a:r>
              <a:rPr lang="pt-BR" sz="1300">
                <a:solidFill>
                  <a:schemeClr val="dk1"/>
                </a:solidFill>
              </a:rPr>
              <a:t> </a:t>
            </a:r>
            <a:r>
              <a:rPr lang="pt-BR" sz="1300" err="1">
                <a:solidFill>
                  <a:schemeClr val="dk1"/>
                </a:solidFill>
              </a:rPr>
              <a:t>mesorectum</a:t>
            </a:r>
            <a:r>
              <a:rPr lang="pt-BR" sz="1300">
                <a:solidFill>
                  <a:schemeClr val="dk1"/>
                </a:solidFill>
              </a:rPr>
              <a:t> </a:t>
            </a:r>
            <a:r>
              <a:rPr lang="pt-BR" sz="1300" err="1">
                <a:solidFill>
                  <a:schemeClr val="dk1"/>
                </a:solidFill>
              </a:rPr>
              <a:t>reported</a:t>
            </a:r>
            <a:r>
              <a:rPr lang="pt-BR" sz="1300">
                <a:solidFill>
                  <a:schemeClr val="dk1"/>
                </a:solidFill>
              </a:rPr>
              <a:t> </a:t>
            </a:r>
            <a:r>
              <a:rPr lang="pt-BR" sz="1300" err="1">
                <a:solidFill>
                  <a:schemeClr val="dk1"/>
                </a:solidFill>
              </a:rPr>
              <a:t>by</a:t>
            </a:r>
            <a:r>
              <a:rPr lang="pt-BR" sz="1300">
                <a:solidFill>
                  <a:schemeClr val="dk1"/>
                </a:solidFill>
              </a:rPr>
              <a:t> </a:t>
            </a:r>
            <a:r>
              <a:rPr lang="pt-BR" sz="1300" err="1">
                <a:solidFill>
                  <a:schemeClr val="dk1"/>
                </a:solidFill>
              </a:rPr>
              <a:t>pathologists</a:t>
            </a:r>
            <a:endParaRPr sz="1300">
              <a:solidFill>
                <a:schemeClr val="dk1"/>
              </a:solidFill>
            </a:endParaRPr>
          </a:p>
          <a:p>
            <a:pPr marL="0" lvl="0" indent="0" algn="l" rtl="0">
              <a:lnSpc>
                <a:spcPct val="150000"/>
              </a:lnSpc>
              <a:spcBef>
                <a:spcPts val="0"/>
              </a:spcBef>
              <a:spcAft>
                <a:spcPts val="0"/>
              </a:spcAft>
              <a:buNone/>
            </a:pPr>
            <a:r>
              <a:rPr lang="pt-BR" sz="1300" err="1">
                <a:solidFill>
                  <a:schemeClr val="dk1"/>
                </a:solidFill>
              </a:rPr>
              <a:t>Advanced</a:t>
            </a:r>
            <a:r>
              <a:rPr lang="pt-BR" sz="1300">
                <a:solidFill>
                  <a:schemeClr val="dk1"/>
                </a:solidFill>
              </a:rPr>
              <a:t> tumor</a:t>
            </a:r>
            <a:endParaRPr sz="1300" b="1">
              <a:solidFill>
                <a:srgbClr val="FFE599"/>
              </a:solidFill>
            </a:endParaRPr>
          </a:p>
          <a:p>
            <a:pPr marL="0" lvl="0" indent="0" algn="l" rtl="0">
              <a:spcBef>
                <a:spcPts val="0"/>
              </a:spcBef>
              <a:spcAft>
                <a:spcPts val="0"/>
              </a:spcAft>
              <a:buNone/>
            </a:pPr>
            <a:endParaRPr/>
          </a:p>
        </p:txBody>
      </p:sp>
      <p:sp>
        <p:nvSpPr>
          <p:cNvPr id="287" name="Google Shape;287;p47"/>
          <p:cNvSpPr txBox="1"/>
          <p:nvPr/>
        </p:nvSpPr>
        <p:spPr>
          <a:xfrm>
            <a:off x="245850" y="505550"/>
            <a:ext cx="4421100" cy="4525200"/>
          </a:xfrm>
          <a:prstGeom prst="rect">
            <a:avLst/>
          </a:prstGeom>
          <a:noFill/>
          <a:ln w="19050" cap="flat" cmpd="sng">
            <a:solidFill>
              <a:srgbClr val="FCFCFC"/>
            </a:solidFill>
            <a:prstDash val="solid"/>
            <a:round/>
            <a:headEnd type="none" w="sm" len="sm"/>
            <a:tailEnd type="none" w="sm" len="sm"/>
          </a:ln>
        </p:spPr>
        <p:txBody>
          <a:bodyPr spcFirstLastPara="1" wrap="square" lIns="91425" tIns="91425" rIns="91425" bIns="91425" anchor="t" anchorCtr="0">
            <a:spAutoFit/>
          </a:bodyPr>
          <a:lstStyle/>
          <a:p>
            <a:pPr marL="0" lvl="0" indent="0" algn="just" rtl="0">
              <a:lnSpc>
                <a:spcPct val="150000"/>
              </a:lnSpc>
              <a:spcBef>
                <a:spcPts val="0"/>
              </a:spcBef>
              <a:spcAft>
                <a:spcPts val="0"/>
              </a:spcAft>
              <a:buNone/>
            </a:pPr>
            <a:r>
              <a:rPr lang="pt-BR" sz="1200">
                <a:solidFill>
                  <a:schemeClr val="dk1"/>
                </a:solidFill>
              </a:rPr>
              <a:t>Major </a:t>
            </a:r>
            <a:r>
              <a:rPr lang="pt-BR" sz="1200" err="1">
                <a:solidFill>
                  <a:schemeClr val="dk1"/>
                </a:solidFill>
              </a:rPr>
              <a:t>concerns</a:t>
            </a:r>
            <a:r>
              <a:rPr lang="pt-BR" sz="1200">
                <a:solidFill>
                  <a:schemeClr val="dk1"/>
                </a:solidFill>
              </a:rPr>
              <a:t> of </a:t>
            </a:r>
            <a:r>
              <a:rPr lang="pt-BR" sz="1200" err="1">
                <a:solidFill>
                  <a:schemeClr val="dk1"/>
                </a:solidFill>
              </a:rPr>
              <a:t>treating</a:t>
            </a:r>
            <a:r>
              <a:rPr lang="pt-BR" sz="1200">
                <a:solidFill>
                  <a:schemeClr val="dk1"/>
                </a:solidFill>
              </a:rPr>
              <a:t> </a:t>
            </a:r>
            <a:r>
              <a:rPr lang="pt-BR" sz="1200" err="1">
                <a:solidFill>
                  <a:schemeClr val="dk1"/>
                </a:solidFill>
              </a:rPr>
              <a:t>patients</a:t>
            </a:r>
            <a:r>
              <a:rPr lang="pt-BR" sz="1200">
                <a:solidFill>
                  <a:schemeClr val="dk1"/>
                </a:solidFill>
              </a:rPr>
              <a:t> </a:t>
            </a:r>
            <a:r>
              <a:rPr lang="pt-BR" sz="1200" err="1">
                <a:solidFill>
                  <a:schemeClr val="dk1"/>
                </a:solidFill>
              </a:rPr>
              <a:t>with</a:t>
            </a:r>
            <a:r>
              <a:rPr lang="pt-BR" sz="1200">
                <a:solidFill>
                  <a:schemeClr val="dk1"/>
                </a:solidFill>
              </a:rPr>
              <a:t> rectal </a:t>
            </a:r>
            <a:r>
              <a:rPr lang="pt-BR" sz="1200" err="1">
                <a:solidFill>
                  <a:schemeClr val="dk1"/>
                </a:solidFill>
              </a:rPr>
              <a:t>cancer</a:t>
            </a:r>
            <a:r>
              <a:rPr lang="pt-BR" sz="1200">
                <a:solidFill>
                  <a:schemeClr val="dk1"/>
                </a:solidFill>
              </a:rPr>
              <a:t> are </a:t>
            </a:r>
            <a:r>
              <a:rPr lang="pt-BR" sz="1200" err="1">
                <a:solidFill>
                  <a:schemeClr val="dk1"/>
                </a:solidFill>
              </a:rPr>
              <a:t>related</a:t>
            </a:r>
            <a:r>
              <a:rPr lang="pt-BR" sz="1200">
                <a:solidFill>
                  <a:schemeClr val="dk1"/>
                </a:solidFill>
              </a:rPr>
              <a:t> </a:t>
            </a:r>
            <a:r>
              <a:rPr lang="pt-BR" sz="1200" err="1">
                <a:solidFill>
                  <a:schemeClr val="dk1"/>
                </a:solidFill>
              </a:rPr>
              <a:t>to</a:t>
            </a:r>
            <a:r>
              <a:rPr lang="pt-BR" sz="1200">
                <a:solidFill>
                  <a:schemeClr val="dk1"/>
                </a:solidFill>
              </a:rPr>
              <a:t>:</a:t>
            </a:r>
            <a:endParaRPr sz="1200">
              <a:solidFill>
                <a:schemeClr val="dk1"/>
              </a:solidFill>
            </a:endParaRPr>
          </a:p>
          <a:p>
            <a:pPr marL="457200" lvl="0" indent="-304800" algn="just" rtl="0">
              <a:lnSpc>
                <a:spcPct val="150000"/>
              </a:lnSpc>
              <a:spcBef>
                <a:spcPts val="0"/>
              </a:spcBef>
              <a:spcAft>
                <a:spcPts val="0"/>
              </a:spcAft>
              <a:buClr>
                <a:srgbClr val="F1C232"/>
              </a:buClr>
              <a:buSzPts val="1200"/>
              <a:buChar char="-"/>
            </a:pPr>
            <a:r>
              <a:rPr lang="pt-BR" sz="1200" err="1">
                <a:solidFill>
                  <a:srgbClr val="F1C232"/>
                </a:solidFill>
              </a:rPr>
              <a:t>Systemic</a:t>
            </a:r>
            <a:r>
              <a:rPr lang="pt-BR" sz="1200">
                <a:solidFill>
                  <a:srgbClr val="F1C232"/>
                </a:solidFill>
              </a:rPr>
              <a:t> </a:t>
            </a:r>
            <a:r>
              <a:rPr lang="pt-BR" sz="1200" err="1">
                <a:solidFill>
                  <a:srgbClr val="F1C232"/>
                </a:solidFill>
              </a:rPr>
              <a:t>disease</a:t>
            </a:r>
            <a:endParaRPr sz="1200">
              <a:solidFill>
                <a:srgbClr val="F1C232"/>
              </a:solidFill>
            </a:endParaRPr>
          </a:p>
          <a:p>
            <a:pPr marL="457200" lvl="0" indent="-304800" algn="just" rtl="0">
              <a:lnSpc>
                <a:spcPct val="150000"/>
              </a:lnSpc>
              <a:spcBef>
                <a:spcPts val="0"/>
              </a:spcBef>
              <a:spcAft>
                <a:spcPts val="0"/>
              </a:spcAft>
              <a:buClr>
                <a:srgbClr val="F1C232"/>
              </a:buClr>
              <a:buSzPts val="1200"/>
              <a:buChar char="-"/>
            </a:pPr>
            <a:r>
              <a:rPr lang="pt-BR" sz="1200">
                <a:solidFill>
                  <a:srgbClr val="F1C232"/>
                </a:solidFill>
              </a:rPr>
              <a:t>Local </a:t>
            </a:r>
            <a:r>
              <a:rPr lang="pt-BR" sz="1200" err="1">
                <a:solidFill>
                  <a:srgbClr val="F1C232"/>
                </a:solidFill>
              </a:rPr>
              <a:t>recurrence</a:t>
            </a:r>
            <a:endParaRPr sz="1200">
              <a:solidFill>
                <a:srgbClr val="F1C232"/>
              </a:solidFill>
            </a:endParaRPr>
          </a:p>
          <a:p>
            <a:pPr marL="457200" lvl="0" indent="0" algn="just" rtl="0">
              <a:lnSpc>
                <a:spcPct val="150000"/>
              </a:lnSpc>
              <a:spcBef>
                <a:spcPts val="0"/>
              </a:spcBef>
              <a:spcAft>
                <a:spcPts val="0"/>
              </a:spcAft>
              <a:buNone/>
            </a:pPr>
            <a:endParaRPr sz="1200">
              <a:solidFill>
                <a:srgbClr val="F1C232"/>
              </a:solidFill>
            </a:endParaRPr>
          </a:p>
          <a:p>
            <a:pPr marL="0" lvl="0" indent="0" algn="just" rtl="0">
              <a:lnSpc>
                <a:spcPct val="150000"/>
              </a:lnSpc>
              <a:spcBef>
                <a:spcPts val="0"/>
              </a:spcBef>
              <a:spcAft>
                <a:spcPts val="0"/>
              </a:spcAft>
              <a:buNone/>
            </a:pPr>
            <a:r>
              <a:rPr lang="pt-BR" sz="1200" err="1">
                <a:solidFill>
                  <a:schemeClr val="dk1"/>
                </a:solidFill>
              </a:rPr>
              <a:t>Treatment</a:t>
            </a:r>
            <a:r>
              <a:rPr lang="pt-BR" sz="1200">
                <a:solidFill>
                  <a:schemeClr val="dk1"/>
                </a:solidFill>
              </a:rPr>
              <a:t> </a:t>
            </a:r>
            <a:r>
              <a:rPr lang="pt-BR" sz="1200" err="1">
                <a:solidFill>
                  <a:schemeClr val="dk1"/>
                </a:solidFill>
              </a:rPr>
              <a:t>options</a:t>
            </a:r>
            <a:r>
              <a:rPr lang="pt-BR" sz="1200">
                <a:solidFill>
                  <a:schemeClr val="dk1"/>
                </a:solidFill>
              </a:rPr>
              <a:t> of </a:t>
            </a:r>
            <a:r>
              <a:rPr lang="pt-BR" sz="1200" err="1">
                <a:solidFill>
                  <a:schemeClr val="dk1"/>
                </a:solidFill>
              </a:rPr>
              <a:t>locally</a:t>
            </a:r>
            <a:r>
              <a:rPr lang="pt-BR" sz="1200">
                <a:solidFill>
                  <a:schemeClr val="dk1"/>
                </a:solidFill>
              </a:rPr>
              <a:t> </a:t>
            </a:r>
            <a:r>
              <a:rPr lang="pt-BR" sz="1200" err="1">
                <a:solidFill>
                  <a:schemeClr val="dk1"/>
                </a:solidFill>
              </a:rPr>
              <a:t>advanced</a:t>
            </a:r>
            <a:r>
              <a:rPr lang="pt-BR" sz="1200">
                <a:solidFill>
                  <a:schemeClr val="dk1"/>
                </a:solidFill>
              </a:rPr>
              <a:t> rectal </a:t>
            </a:r>
            <a:r>
              <a:rPr lang="pt-BR" sz="1200" err="1">
                <a:solidFill>
                  <a:schemeClr val="dk1"/>
                </a:solidFill>
              </a:rPr>
              <a:t>cancer</a:t>
            </a:r>
            <a:r>
              <a:rPr lang="pt-BR" sz="1200">
                <a:solidFill>
                  <a:schemeClr val="dk1"/>
                </a:solidFill>
              </a:rPr>
              <a:t> </a:t>
            </a:r>
            <a:r>
              <a:rPr lang="pt-BR" sz="1200" err="1">
                <a:solidFill>
                  <a:schemeClr val="dk1"/>
                </a:solidFill>
              </a:rPr>
              <a:t>aim</a:t>
            </a:r>
            <a:r>
              <a:rPr lang="pt-BR" sz="1200">
                <a:solidFill>
                  <a:schemeClr val="dk1"/>
                </a:solidFill>
              </a:rPr>
              <a:t> </a:t>
            </a:r>
            <a:r>
              <a:rPr lang="pt-BR" sz="1200" err="1">
                <a:solidFill>
                  <a:schemeClr val="dk1"/>
                </a:solidFill>
              </a:rPr>
              <a:t>avoidance</a:t>
            </a:r>
            <a:r>
              <a:rPr lang="pt-BR" sz="1200">
                <a:solidFill>
                  <a:schemeClr val="dk1"/>
                </a:solidFill>
              </a:rPr>
              <a:t> of local </a:t>
            </a:r>
            <a:r>
              <a:rPr lang="pt-BR" sz="1200" err="1">
                <a:solidFill>
                  <a:schemeClr val="dk1"/>
                </a:solidFill>
              </a:rPr>
              <a:t>recurrence</a:t>
            </a:r>
            <a:r>
              <a:rPr lang="pt-BR" sz="1200">
                <a:solidFill>
                  <a:schemeClr val="dk1"/>
                </a:solidFill>
              </a:rPr>
              <a:t> and </a:t>
            </a:r>
            <a:r>
              <a:rPr lang="pt-BR" sz="1200" err="1">
                <a:solidFill>
                  <a:schemeClr val="dk1"/>
                </a:solidFill>
              </a:rPr>
              <a:t>reduction</a:t>
            </a:r>
            <a:r>
              <a:rPr lang="pt-BR" sz="1200">
                <a:solidFill>
                  <a:schemeClr val="dk1"/>
                </a:solidFill>
              </a:rPr>
              <a:t> of the </a:t>
            </a:r>
            <a:r>
              <a:rPr lang="pt-BR" sz="1200" err="1">
                <a:solidFill>
                  <a:schemeClr val="dk1"/>
                </a:solidFill>
              </a:rPr>
              <a:t>risk</a:t>
            </a:r>
            <a:r>
              <a:rPr lang="pt-BR" sz="1200">
                <a:solidFill>
                  <a:schemeClr val="dk1"/>
                </a:solidFill>
              </a:rPr>
              <a:t> of </a:t>
            </a:r>
            <a:r>
              <a:rPr lang="pt-BR" sz="1200" err="1">
                <a:solidFill>
                  <a:schemeClr val="dk1"/>
                </a:solidFill>
              </a:rPr>
              <a:t>metastatic</a:t>
            </a:r>
            <a:r>
              <a:rPr lang="pt-BR" sz="1200">
                <a:solidFill>
                  <a:schemeClr val="dk1"/>
                </a:solidFill>
              </a:rPr>
              <a:t> </a:t>
            </a:r>
            <a:r>
              <a:rPr lang="pt-BR" sz="1200" err="1">
                <a:solidFill>
                  <a:schemeClr val="dk1"/>
                </a:solidFill>
              </a:rPr>
              <a:t>disease</a:t>
            </a:r>
            <a:r>
              <a:rPr lang="pt-BR" sz="1200">
                <a:solidFill>
                  <a:schemeClr val="dk1"/>
                </a:solidFill>
              </a:rPr>
              <a:t>. </a:t>
            </a:r>
            <a:endParaRPr sz="1200">
              <a:solidFill>
                <a:schemeClr val="dk1"/>
              </a:solidFill>
            </a:endParaRPr>
          </a:p>
          <a:p>
            <a:pPr marL="0" lvl="0" indent="0" algn="just" rtl="0">
              <a:lnSpc>
                <a:spcPct val="150000"/>
              </a:lnSpc>
              <a:spcBef>
                <a:spcPts val="0"/>
              </a:spcBef>
              <a:spcAft>
                <a:spcPts val="0"/>
              </a:spcAft>
              <a:buNone/>
            </a:pPr>
            <a:endParaRPr sz="1200">
              <a:solidFill>
                <a:schemeClr val="dk1"/>
              </a:solidFill>
            </a:endParaRPr>
          </a:p>
          <a:p>
            <a:pPr marL="0" lvl="0" indent="0" algn="just" rtl="0">
              <a:lnSpc>
                <a:spcPct val="150000"/>
              </a:lnSpc>
              <a:spcBef>
                <a:spcPts val="0"/>
              </a:spcBef>
              <a:spcAft>
                <a:spcPts val="0"/>
              </a:spcAft>
              <a:buNone/>
            </a:pPr>
            <a:r>
              <a:rPr lang="pt-BR" sz="1200">
                <a:solidFill>
                  <a:schemeClr val="dk1"/>
                </a:solidFill>
              </a:rPr>
              <a:t>Local </a:t>
            </a:r>
            <a:r>
              <a:rPr lang="pt-BR" sz="1200" err="1">
                <a:solidFill>
                  <a:schemeClr val="dk1"/>
                </a:solidFill>
              </a:rPr>
              <a:t>recurrence</a:t>
            </a:r>
            <a:r>
              <a:rPr lang="pt-BR" sz="1200">
                <a:solidFill>
                  <a:schemeClr val="dk1"/>
                </a:solidFill>
              </a:rPr>
              <a:t> </a:t>
            </a:r>
            <a:r>
              <a:rPr lang="pt-BR" sz="1200" err="1">
                <a:solidFill>
                  <a:schemeClr val="dk1"/>
                </a:solidFill>
              </a:rPr>
              <a:t>compromises</a:t>
            </a:r>
            <a:r>
              <a:rPr lang="pt-BR" sz="1200">
                <a:solidFill>
                  <a:schemeClr val="dk1"/>
                </a:solidFill>
              </a:rPr>
              <a:t> </a:t>
            </a:r>
            <a:r>
              <a:rPr lang="pt-BR" sz="1200" err="1">
                <a:solidFill>
                  <a:schemeClr val="dk1"/>
                </a:solidFill>
              </a:rPr>
              <a:t>quality</a:t>
            </a:r>
            <a:r>
              <a:rPr lang="pt-BR" sz="1200">
                <a:solidFill>
                  <a:schemeClr val="dk1"/>
                </a:solidFill>
              </a:rPr>
              <a:t> of </a:t>
            </a:r>
            <a:r>
              <a:rPr lang="pt-BR" sz="1200" err="1">
                <a:solidFill>
                  <a:schemeClr val="dk1"/>
                </a:solidFill>
              </a:rPr>
              <a:t>life</a:t>
            </a:r>
            <a:r>
              <a:rPr lang="pt-BR" sz="1200">
                <a:solidFill>
                  <a:schemeClr val="dk1"/>
                </a:solidFill>
              </a:rPr>
              <a:t> and pose as a </a:t>
            </a:r>
            <a:r>
              <a:rPr lang="pt-BR" sz="1200" err="1">
                <a:solidFill>
                  <a:schemeClr val="dk1"/>
                </a:solidFill>
              </a:rPr>
              <a:t>risk</a:t>
            </a:r>
            <a:r>
              <a:rPr lang="pt-BR" sz="1200">
                <a:solidFill>
                  <a:schemeClr val="dk1"/>
                </a:solidFill>
              </a:rPr>
              <a:t> </a:t>
            </a:r>
            <a:r>
              <a:rPr lang="pt-BR" sz="1200" err="1">
                <a:solidFill>
                  <a:schemeClr val="dk1"/>
                </a:solidFill>
              </a:rPr>
              <a:t>factor</a:t>
            </a:r>
            <a:r>
              <a:rPr lang="pt-BR" sz="1200">
                <a:solidFill>
                  <a:schemeClr val="dk1"/>
                </a:solidFill>
              </a:rPr>
              <a:t> for </a:t>
            </a:r>
            <a:r>
              <a:rPr lang="pt-BR" sz="1200" err="1">
                <a:solidFill>
                  <a:schemeClr val="dk1"/>
                </a:solidFill>
              </a:rPr>
              <a:t>metastatic</a:t>
            </a:r>
            <a:r>
              <a:rPr lang="pt-BR" sz="1200">
                <a:solidFill>
                  <a:schemeClr val="dk1"/>
                </a:solidFill>
              </a:rPr>
              <a:t> </a:t>
            </a:r>
            <a:r>
              <a:rPr lang="pt-BR" sz="1200" err="1">
                <a:solidFill>
                  <a:schemeClr val="dk1"/>
                </a:solidFill>
              </a:rPr>
              <a:t>disease</a:t>
            </a:r>
            <a:r>
              <a:rPr lang="pt-BR" sz="1200">
                <a:solidFill>
                  <a:schemeClr val="dk1"/>
                </a:solidFill>
              </a:rPr>
              <a:t>.</a:t>
            </a:r>
            <a:endParaRPr sz="1200">
              <a:solidFill>
                <a:schemeClr val="dk1"/>
              </a:solidFill>
            </a:endParaRPr>
          </a:p>
          <a:p>
            <a:pPr marL="0" lvl="0" indent="0" algn="just" rtl="0">
              <a:lnSpc>
                <a:spcPct val="150000"/>
              </a:lnSpc>
              <a:spcBef>
                <a:spcPts val="0"/>
              </a:spcBef>
              <a:spcAft>
                <a:spcPts val="0"/>
              </a:spcAft>
              <a:buNone/>
            </a:pPr>
            <a:endParaRPr sz="1200">
              <a:solidFill>
                <a:schemeClr val="dk1"/>
              </a:solidFill>
            </a:endParaRPr>
          </a:p>
          <a:p>
            <a:pPr marL="0" lvl="0" indent="0" algn="just" rtl="0">
              <a:lnSpc>
                <a:spcPct val="150000"/>
              </a:lnSpc>
              <a:spcBef>
                <a:spcPts val="0"/>
              </a:spcBef>
              <a:spcAft>
                <a:spcPts val="0"/>
              </a:spcAft>
              <a:buNone/>
            </a:pPr>
            <a:r>
              <a:rPr lang="pt-BR" sz="1200" err="1">
                <a:solidFill>
                  <a:schemeClr val="dk1"/>
                </a:solidFill>
              </a:rPr>
              <a:t>Optimal</a:t>
            </a:r>
            <a:r>
              <a:rPr lang="pt-BR" sz="1200">
                <a:solidFill>
                  <a:schemeClr val="dk1"/>
                </a:solidFill>
              </a:rPr>
              <a:t> </a:t>
            </a:r>
            <a:r>
              <a:rPr lang="pt-BR" sz="1200" err="1">
                <a:solidFill>
                  <a:schemeClr val="dk1"/>
                </a:solidFill>
              </a:rPr>
              <a:t>surgery</a:t>
            </a:r>
            <a:r>
              <a:rPr lang="pt-BR" sz="1200">
                <a:solidFill>
                  <a:schemeClr val="dk1"/>
                </a:solidFill>
              </a:rPr>
              <a:t> and </a:t>
            </a:r>
            <a:r>
              <a:rPr lang="pt-BR" sz="1200" err="1">
                <a:solidFill>
                  <a:schemeClr val="dk1"/>
                </a:solidFill>
              </a:rPr>
              <a:t>neoadjuvant</a:t>
            </a:r>
            <a:r>
              <a:rPr lang="pt-BR" sz="1200">
                <a:solidFill>
                  <a:schemeClr val="dk1"/>
                </a:solidFill>
              </a:rPr>
              <a:t> </a:t>
            </a:r>
            <a:r>
              <a:rPr lang="pt-BR" sz="1200" err="1">
                <a:solidFill>
                  <a:schemeClr val="dk1"/>
                </a:solidFill>
              </a:rPr>
              <a:t>treatment</a:t>
            </a:r>
            <a:r>
              <a:rPr lang="pt-BR" sz="1200">
                <a:solidFill>
                  <a:schemeClr val="dk1"/>
                </a:solidFill>
              </a:rPr>
              <a:t> </a:t>
            </a:r>
            <a:r>
              <a:rPr lang="pt-BR" sz="1200" err="1">
                <a:solidFill>
                  <a:schemeClr val="dk1"/>
                </a:solidFill>
              </a:rPr>
              <a:t>that</a:t>
            </a:r>
            <a:r>
              <a:rPr lang="pt-BR" sz="1200">
                <a:solidFill>
                  <a:schemeClr val="dk1"/>
                </a:solidFill>
              </a:rPr>
              <a:t> helps </a:t>
            </a:r>
            <a:r>
              <a:rPr lang="pt-BR" sz="1200" err="1">
                <a:solidFill>
                  <a:schemeClr val="dk1"/>
                </a:solidFill>
              </a:rPr>
              <a:t>improving</a:t>
            </a:r>
            <a:r>
              <a:rPr lang="pt-BR" sz="1200">
                <a:solidFill>
                  <a:schemeClr val="dk1"/>
                </a:solidFill>
              </a:rPr>
              <a:t> the rates of R0 </a:t>
            </a:r>
            <a:r>
              <a:rPr lang="pt-BR" sz="1200" err="1">
                <a:solidFill>
                  <a:schemeClr val="dk1"/>
                </a:solidFill>
              </a:rPr>
              <a:t>resection</a:t>
            </a:r>
            <a:r>
              <a:rPr lang="pt-BR" sz="1200">
                <a:solidFill>
                  <a:schemeClr val="dk1"/>
                </a:solidFill>
              </a:rPr>
              <a:t> </a:t>
            </a:r>
            <a:r>
              <a:rPr lang="pt-BR" sz="1200" err="1">
                <a:solidFill>
                  <a:schemeClr val="dk1"/>
                </a:solidFill>
              </a:rPr>
              <a:t>changed</a:t>
            </a:r>
            <a:r>
              <a:rPr lang="pt-BR" sz="1200">
                <a:solidFill>
                  <a:schemeClr val="dk1"/>
                </a:solidFill>
              </a:rPr>
              <a:t> the </a:t>
            </a:r>
            <a:r>
              <a:rPr lang="pt-BR" sz="1200" err="1">
                <a:solidFill>
                  <a:schemeClr val="dk1"/>
                </a:solidFill>
              </a:rPr>
              <a:t>outcomes</a:t>
            </a:r>
            <a:r>
              <a:rPr lang="pt-BR" sz="1200">
                <a:solidFill>
                  <a:schemeClr val="dk1"/>
                </a:solidFill>
              </a:rPr>
              <a:t> of rectal </a:t>
            </a:r>
            <a:r>
              <a:rPr lang="pt-BR" sz="1200" err="1">
                <a:solidFill>
                  <a:schemeClr val="dk1"/>
                </a:solidFill>
              </a:rPr>
              <a:t>cancer</a:t>
            </a:r>
            <a:r>
              <a:rPr lang="pt-BR" sz="1200">
                <a:solidFill>
                  <a:schemeClr val="dk1"/>
                </a:solidFill>
              </a:rPr>
              <a:t>. Still, some </a:t>
            </a:r>
            <a:r>
              <a:rPr lang="pt-BR" sz="1200" err="1">
                <a:solidFill>
                  <a:schemeClr val="dk1"/>
                </a:solidFill>
              </a:rPr>
              <a:t>patients</a:t>
            </a:r>
            <a:r>
              <a:rPr lang="pt-BR" sz="1200">
                <a:solidFill>
                  <a:schemeClr val="dk1"/>
                </a:solidFill>
              </a:rPr>
              <a:t> </a:t>
            </a:r>
            <a:r>
              <a:rPr lang="pt-BR" sz="1200" err="1">
                <a:solidFill>
                  <a:schemeClr val="dk1"/>
                </a:solidFill>
              </a:rPr>
              <a:t>end</a:t>
            </a:r>
            <a:r>
              <a:rPr lang="pt-BR" sz="1200">
                <a:solidFill>
                  <a:schemeClr val="dk1"/>
                </a:solidFill>
              </a:rPr>
              <a:t> </a:t>
            </a:r>
            <a:r>
              <a:rPr lang="pt-BR" sz="1200" err="1">
                <a:solidFill>
                  <a:schemeClr val="dk1"/>
                </a:solidFill>
              </a:rPr>
              <a:t>up</a:t>
            </a:r>
            <a:r>
              <a:rPr lang="pt-BR" sz="1200">
                <a:solidFill>
                  <a:schemeClr val="dk1"/>
                </a:solidFill>
              </a:rPr>
              <a:t> </a:t>
            </a:r>
            <a:r>
              <a:rPr lang="pt-BR" sz="1200" err="1">
                <a:solidFill>
                  <a:schemeClr val="dk1"/>
                </a:solidFill>
              </a:rPr>
              <a:t>with</a:t>
            </a:r>
            <a:r>
              <a:rPr lang="pt-BR" sz="1200">
                <a:solidFill>
                  <a:schemeClr val="dk1"/>
                </a:solidFill>
              </a:rPr>
              <a:t> pelvic </a:t>
            </a:r>
            <a:r>
              <a:rPr lang="pt-BR" sz="1200" err="1">
                <a:solidFill>
                  <a:schemeClr val="dk1"/>
                </a:solidFill>
              </a:rPr>
              <a:t>recurrence</a:t>
            </a:r>
            <a:r>
              <a:rPr lang="pt-BR" sz="1200">
                <a:solidFill>
                  <a:schemeClr val="dk1"/>
                </a:solidFill>
              </a:rPr>
              <a:t>.   </a:t>
            </a:r>
            <a:endParaRPr sz="1200">
              <a:solidFill>
                <a:schemeClr val="dk1"/>
              </a:solidFill>
            </a:endParaRPr>
          </a:p>
        </p:txBody>
      </p:sp>
      <p:pic>
        <p:nvPicPr>
          <p:cNvPr id="5" name="Imagem 4">
            <a:extLst>
              <a:ext uri="{FF2B5EF4-FFF2-40B4-BE49-F238E27FC236}">
                <a16:creationId xmlns:a16="http://schemas.microsoft.com/office/drawing/2014/main" id="{A4A9A796-773E-4B54-83F9-BDC0F69CF455}"/>
              </a:ext>
            </a:extLst>
          </p:cNvPr>
          <p:cNvPicPr>
            <a:picLocks noChangeAspect="1"/>
          </p:cNvPicPr>
          <p:nvPr/>
        </p:nvPicPr>
        <p:blipFill>
          <a:blip r:embed="rId4"/>
          <a:stretch>
            <a:fillRect/>
          </a:stretch>
        </p:blipFill>
        <p:spPr>
          <a:xfrm>
            <a:off x="785101" y="450733"/>
            <a:ext cx="3467400" cy="4580017"/>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000"/>
                                          </p:stCondLst>
                                        </p:cTn>
                                        <p:tgtEl>
                                          <p:spTgt spid="28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4" name="Google Shape;294;p48"/>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800" b="1">
                <a:solidFill>
                  <a:schemeClr val="lt1"/>
                </a:solidFill>
              </a:rPr>
              <a:t>PELVIC RECURRENCE</a:t>
            </a:r>
            <a:endParaRPr sz="1800" b="1">
              <a:solidFill>
                <a:schemeClr val="lt1"/>
              </a:solidFill>
            </a:endParaRPr>
          </a:p>
        </p:txBody>
      </p:sp>
      <p:pic>
        <p:nvPicPr>
          <p:cNvPr id="295" name="Google Shape;295;p48"/>
          <p:cNvPicPr preferRelativeResize="0"/>
          <p:nvPr/>
        </p:nvPicPr>
        <p:blipFill>
          <a:blip r:embed="rId3">
            <a:alphaModFix/>
          </a:blip>
          <a:stretch>
            <a:fillRect/>
          </a:stretch>
        </p:blipFill>
        <p:spPr>
          <a:xfrm>
            <a:off x="7763975" y="50952"/>
            <a:ext cx="1282751" cy="288975"/>
          </a:xfrm>
          <a:prstGeom prst="rect">
            <a:avLst/>
          </a:prstGeom>
          <a:noFill/>
          <a:ln>
            <a:noFill/>
          </a:ln>
        </p:spPr>
      </p:pic>
      <p:sp>
        <p:nvSpPr>
          <p:cNvPr id="296" name="Google Shape;296;p48"/>
          <p:cNvSpPr txBox="1"/>
          <p:nvPr/>
        </p:nvSpPr>
        <p:spPr>
          <a:xfrm>
            <a:off x="297180" y="484638"/>
            <a:ext cx="8604868" cy="2126700"/>
          </a:xfrm>
          <a:prstGeom prst="rect">
            <a:avLst/>
          </a:prstGeom>
          <a:noFill/>
          <a:ln w="19050" cap="flat" cmpd="sng">
            <a:solidFill>
              <a:srgbClr val="3C78D8"/>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sz="1500" b="1" err="1">
                <a:solidFill>
                  <a:srgbClr val="FFD966"/>
                </a:solidFill>
              </a:rPr>
              <a:t>Types</a:t>
            </a:r>
            <a:r>
              <a:rPr lang="pt-BR" sz="1500" b="1">
                <a:solidFill>
                  <a:srgbClr val="FFD966"/>
                </a:solidFill>
              </a:rPr>
              <a:t> of </a:t>
            </a:r>
            <a:r>
              <a:rPr lang="pt-BR" sz="1500" b="1" err="1">
                <a:solidFill>
                  <a:srgbClr val="FFD966"/>
                </a:solidFill>
              </a:rPr>
              <a:t>recurrence</a:t>
            </a:r>
            <a:r>
              <a:rPr lang="pt-BR" sz="1500" b="1">
                <a:solidFill>
                  <a:srgbClr val="FFD966"/>
                </a:solidFill>
              </a:rPr>
              <a:t>:</a:t>
            </a:r>
            <a:endParaRPr sz="1500" b="1">
              <a:solidFill>
                <a:srgbClr val="FFD966"/>
              </a:solidFill>
            </a:endParaRPr>
          </a:p>
          <a:p>
            <a:pPr marL="0" lvl="0" indent="0" algn="l" rtl="0">
              <a:lnSpc>
                <a:spcPct val="100000"/>
              </a:lnSpc>
              <a:spcBef>
                <a:spcPts val="0"/>
              </a:spcBef>
              <a:spcAft>
                <a:spcPts val="0"/>
              </a:spcAft>
              <a:buNone/>
            </a:pPr>
            <a:endParaRPr sz="700" b="1">
              <a:solidFill>
                <a:schemeClr val="dk1"/>
              </a:solidFill>
            </a:endParaRPr>
          </a:p>
          <a:p>
            <a:pPr marL="0" lvl="0" indent="0" algn="l" rtl="0">
              <a:lnSpc>
                <a:spcPct val="100000"/>
              </a:lnSpc>
              <a:spcBef>
                <a:spcPts val="0"/>
              </a:spcBef>
              <a:spcAft>
                <a:spcPts val="0"/>
              </a:spcAft>
              <a:buNone/>
            </a:pPr>
            <a:r>
              <a:rPr lang="pt-BR" sz="1300" b="1">
                <a:solidFill>
                  <a:srgbClr val="93C47D"/>
                </a:solidFill>
              </a:rPr>
              <a:t>Axial:</a:t>
            </a:r>
            <a:r>
              <a:rPr lang="pt-BR" sz="1300" b="1">
                <a:solidFill>
                  <a:schemeClr val="dk1"/>
                </a:solidFill>
              </a:rPr>
              <a:t> </a:t>
            </a:r>
            <a:r>
              <a:rPr lang="pt-BR" sz="1300" err="1">
                <a:solidFill>
                  <a:schemeClr val="dk1"/>
                </a:solidFill>
              </a:rPr>
              <a:t>anastomosis</a:t>
            </a:r>
            <a:r>
              <a:rPr lang="pt-BR" sz="1300">
                <a:solidFill>
                  <a:schemeClr val="dk1"/>
                </a:solidFill>
              </a:rPr>
              <a:t> (</a:t>
            </a:r>
            <a:r>
              <a:rPr lang="pt-BR" sz="1300" err="1">
                <a:solidFill>
                  <a:schemeClr val="dk1"/>
                </a:solidFill>
              </a:rPr>
              <a:t>most</a:t>
            </a:r>
            <a:r>
              <a:rPr lang="pt-BR" sz="1300">
                <a:solidFill>
                  <a:schemeClr val="dk1"/>
                </a:solidFill>
              </a:rPr>
              <a:t> common anterior </a:t>
            </a:r>
            <a:r>
              <a:rPr lang="pt-BR" sz="1300" err="1">
                <a:solidFill>
                  <a:schemeClr val="dk1"/>
                </a:solidFill>
              </a:rPr>
              <a:t>or</a:t>
            </a:r>
            <a:r>
              <a:rPr lang="pt-BR" sz="1300">
                <a:solidFill>
                  <a:schemeClr val="dk1"/>
                </a:solidFill>
              </a:rPr>
              <a:t> </a:t>
            </a:r>
            <a:r>
              <a:rPr lang="pt-BR" sz="1300" err="1">
                <a:solidFill>
                  <a:schemeClr val="dk1"/>
                </a:solidFill>
              </a:rPr>
              <a:t>lower</a:t>
            </a:r>
            <a:r>
              <a:rPr lang="pt-BR" sz="1300">
                <a:solidFill>
                  <a:schemeClr val="dk1"/>
                </a:solidFill>
              </a:rPr>
              <a:t> </a:t>
            </a:r>
            <a:r>
              <a:rPr lang="pt-BR" sz="1300" err="1">
                <a:solidFill>
                  <a:schemeClr val="dk1"/>
                </a:solidFill>
              </a:rPr>
              <a:t>anastomosis</a:t>
            </a:r>
            <a:r>
              <a:rPr lang="pt-BR" sz="1300">
                <a:solidFill>
                  <a:schemeClr val="dk1"/>
                </a:solidFill>
              </a:rPr>
              <a:t>, on the </a:t>
            </a:r>
            <a:r>
              <a:rPr lang="pt-BR" sz="1300" err="1">
                <a:solidFill>
                  <a:schemeClr val="dk1"/>
                </a:solidFill>
              </a:rPr>
              <a:t>staple</a:t>
            </a:r>
            <a:r>
              <a:rPr lang="pt-BR" sz="1300">
                <a:solidFill>
                  <a:schemeClr val="dk1"/>
                </a:solidFill>
              </a:rPr>
              <a:t> </a:t>
            </a:r>
            <a:r>
              <a:rPr lang="pt-BR" sz="1300" err="1">
                <a:solidFill>
                  <a:schemeClr val="dk1"/>
                </a:solidFill>
              </a:rPr>
              <a:t>line</a:t>
            </a:r>
            <a:r>
              <a:rPr lang="pt-BR" sz="1300">
                <a:solidFill>
                  <a:schemeClr val="dk1"/>
                </a:solidFill>
              </a:rPr>
              <a:t>), residual </a:t>
            </a:r>
            <a:r>
              <a:rPr lang="pt-BR" sz="1300" err="1">
                <a:solidFill>
                  <a:schemeClr val="dk1"/>
                </a:solidFill>
              </a:rPr>
              <a:t>mesorectum</a:t>
            </a:r>
            <a:r>
              <a:rPr lang="pt-BR" sz="1300">
                <a:solidFill>
                  <a:schemeClr val="dk1"/>
                </a:solidFill>
              </a:rPr>
              <a:t>, perineal soft tissue.</a:t>
            </a:r>
            <a:endParaRPr sz="1300">
              <a:solidFill>
                <a:schemeClr val="dk1"/>
              </a:solidFill>
            </a:endParaRPr>
          </a:p>
          <a:p>
            <a:pPr marL="0" lvl="0" indent="0" algn="l" rtl="0">
              <a:lnSpc>
                <a:spcPct val="100000"/>
              </a:lnSpc>
              <a:spcBef>
                <a:spcPts val="0"/>
              </a:spcBef>
              <a:spcAft>
                <a:spcPts val="0"/>
              </a:spcAft>
              <a:buNone/>
            </a:pPr>
            <a:endParaRPr sz="1300" b="1">
              <a:solidFill>
                <a:schemeClr val="dk1"/>
              </a:solidFill>
            </a:endParaRPr>
          </a:p>
          <a:p>
            <a:pPr marL="0" lvl="0" indent="0" algn="l" rtl="0">
              <a:lnSpc>
                <a:spcPct val="100000"/>
              </a:lnSpc>
              <a:spcBef>
                <a:spcPts val="0"/>
              </a:spcBef>
              <a:spcAft>
                <a:spcPts val="0"/>
              </a:spcAft>
              <a:buNone/>
            </a:pPr>
            <a:r>
              <a:rPr lang="pt-BR" sz="1300" b="1">
                <a:solidFill>
                  <a:srgbClr val="EA9999"/>
                </a:solidFill>
              </a:rPr>
              <a:t>Posterior:</a:t>
            </a:r>
            <a:r>
              <a:rPr lang="pt-BR" sz="1300" b="1">
                <a:solidFill>
                  <a:schemeClr val="dk1"/>
                </a:solidFill>
              </a:rPr>
              <a:t> </a:t>
            </a:r>
            <a:r>
              <a:rPr lang="pt-BR" sz="1300" err="1">
                <a:solidFill>
                  <a:schemeClr val="dk1"/>
                </a:solidFill>
              </a:rPr>
              <a:t>presacral</a:t>
            </a:r>
            <a:r>
              <a:rPr lang="pt-BR" sz="1300">
                <a:solidFill>
                  <a:schemeClr val="dk1"/>
                </a:solidFill>
              </a:rPr>
              <a:t> fascia, </a:t>
            </a:r>
            <a:r>
              <a:rPr lang="pt-BR" sz="1300" err="1">
                <a:solidFill>
                  <a:schemeClr val="dk1"/>
                </a:solidFill>
              </a:rPr>
              <a:t>sacrum</a:t>
            </a:r>
            <a:r>
              <a:rPr lang="pt-BR" sz="1300">
                <a:solidFill>
                  <a:schemeClr val="dk1"/>
                </a:solidFill>
              </a:rPr>
              <a:t>, </a:t>
            </a:r>
            <a:r>
              <a:rPr lang="pt-BR" sz="1300" err="1">
                <a:solidFill>
                  <a:schemeClr val="dk1"/>
                </a:solidFill>
              </a:rPr>
              <a:t>coccyx</a:t>
            </a:r>
            <a:r>
              <a:rPr lang="pt-BR" sz="1300">
                <a:solidFill>
                  <a:schemeClr val="dk1"/>
                </a:solidFill>
              </a:rPr>
              <a:t>, </a:t>
            </a:r>
            <a:r>
              <a:rPr lang="pt-BR" sz="1300" err="1">
                <a:solidFill>
                  <a:schemeClr val="dk1"/>
                </a:solidFill>
              </a:rPr>
              <a:t>nerve</a:t>
            </a:r>
            <a:r>
              <a:rPr lang="pt-BR" sz="1300">
                <a:solidFill>
                  <a:schemeClr val="dk1"/>
                </a:solidFill>
              </a:rPr>
              <a:t> roots.</a:t>
            </a:r>
            <a:endParaRPr sz="1300">
              <a:solidFill>
                <a:schemeClr val="dk1"/>
              </a:solidFill>
            </a:endParaRPr>
          </a:p>
          <a:p>
            <a:pPr marL="0" lvl="0" indent="0" algn="l" rtl="0">
              <a:lnSpc>
                <a:spcPct val="100000"/>
              </a:lnSpc>
              <a:spcBef>
                <a:spcPts val="0"/>
              </a:spcBef>
              <a:spcAft>
                <a:spcPts val="0"/>
              </a:spcAft>
              <a:buNone/>
            </a:pPr>
            <a:endParaRPr sz="1300" b="1">
              <a:solidFill>
                <a:schemeClr val="dk1"/>
              </a:solidFill>
            </a:endParaRPr>
          </a:p>
          <a:p>
            <a:pPr marL="0" lvl="0" indent="0" algn="l" rtl="0">
              <a:lnSpc>
                <a:spcPct val="100000"/>
              </a:lnSpc>
              <a:spcBef>
                <a:spcPts val="0"/>
              </a:spcBef>
              <a:spcAft>
                <a:spcPts val="0"/>
              </a:spcAft>
              <a:buNone/>
            </a:pPr>
            <a:r>
              <a:rPr lang="pt-BR" sz="1300" b="1">
                <a:solidFill>
                  <a:srgbClr val="F6B26B"/>
                </a:solidFill>
              </a:rPr>
              <a:t>Anterior:</a:t>
            </a:r>
            <a:r>
              <a:rPr lang="pt-BR" sz="1300" b="1">
                <a:solidFill>
                  <a:schemeClr val="dk1"/>
                </a:solidFill>
              </a:rPr>
              <a:t> </a:t>
            </a:r>
            <a:r>
              <a:rPr lang="pt-BR" sz="1300" err="1">
                <a:solidFill>
                  <a:schemeClr val="dk1"/>
                </a:solidFill>
              </a:rPr>
              <a:t>bladder</a:t>
            </a:r>
            <a:r>
              <a:rPr lang="pt-BR" sz="1300">
                <a:solidFill>
                  <a:schemeClr val="dk1"/>
                </a:solidFill>
              </a:rPr>
              <a:t>, </a:t>
            </a:r>
            <a:r>
              <a:rPr lang="pt-BR" sz="1300" err="1">
                <a:solidFill>
                  <a:schemeClr val="dk1"/>
                </a:solidFill>
              </a:rPr>
              <a:t>uterus</a:t>
            </a:r>
            <a:r>
              <a:rPr lang="pt-BR" sz="1300">
                <a:solidFill>
                  <a:schemeClr val="dk1"/>
                </a:solidFill>
              </a:rPr>
              <a:t>, vagina, </a:t>
            </a:r>
            <a:r>
              <a:rPr lang="pt-BR" sz="1300" err="1">
                <a:solidFill>
                  <a:schemeClr val="dk1"/>
                </a:solidFill>
              </a:rPr>
              <a:t>prostate</a:t>
            </a:r>
            <a:r>
              <a:rPr lang="pt-BR" sz="1300">
                <a:solidFill>
                  <a:schemeClr val="dk1"/>
                </a:solidFill>
              </a:rPr>
              <a:t>, seminal </a:t>
            </a:r>
            <a:r>
              <a:rPr lang="pt-BR" sz="1300" err="1">
                <a:solidFill>
                  <a:schemeClr val="dk1"/>
                </a:solidFill>
              </a:rPr>
              <a:t>vesicle</a:t>
            </a:r>
            <a:r>
              <a:rPr lang="pt-BR" sz="1300">
                <a:solidFill>
                  <a:schemeClr val="dk1"/>
                </a:solidFill>
              </a:rPr>
              <a:t>.</a:t>
            </a:r>
            <a:endParaRPr sz="1300">
              <a:solidFill>
                <a:schemeClr val="dk1"/>
              </a:solidFill>
            </a:endParaRPr>
          </a:p>
          <a:p>
            <a:pPr marL="0" lvl="0" indent="0" algn="l" rtl="0">
              <a:lnSpc>
                <a:spcPct val="100000"/>
              </a:lnSpc>
              <a:spcBef>
                <a:spcPts val="0"/>
              </a:spcBef>
              <a:spcAft>
                <a:spcPts val="0"/>
              </a:spcAft>
              <a:buNone/>
            </a:pPr>
            <a:endParaRPr sz="1300" b="1">
              <a:solidFill>
                <a:schemeClr val="dk1"/>
              </a:solidFill>
            </a:endParaRPr>
          </a:p>
          <a:p>
            <a:pPr marL="0" lvl="0" indent="0" algn="l" rtl="0">
              <a:lnSpc>
                <a:spcPct val="100000"/>
              </a:lnSpc>
              <a:spcBef>
                <a:spcPts val="0"/>
              </a:spcBef>
              <a:spcAft>
                <a:spcPts val="0"/>
              </a:spcAft>
              <a:buNone/>
            </a:pPr>
            <a:r>
              <a:rPr lang="pt-BR" sz="1300" b="1">
                <a:solidFill>
                  <a:srgbClr val="6D9EEB"/>
                </a:solidFill>
              </a:rPr>
              <a:t>Lateral:</a:t>
            </a:r>
            <a:r>
              <a:rPr lang="pt-BR" sz="1300" b="1">
                <a:solidFill>
                  <a:schemeClr val="dk1"/>
                </a:solidFill>
              </a:rPr>
              <a:t> </a:t>
            </a:r>
            <a:r>
              <a:rPr lang="pt-BR" sz="1300" err="1">
                <a:solidFill>
                  <a:schemeClr val="dk1"/>
                </a:solidFill>
              </a:rPr>
              <a:t>ureters</a:t>
            </a:r>
            <a:r>
              <a:rPr lang="pt-BR" sz="1300">
                <a:solidFill>
                  <a:schemeClr val="dk1"/>
                </a:solidFill>
              </a:rPr>
              <a:t>, </a:t>
            </a:r>
            <a:r>
              <a:rPr lang="pt-BR" sz="1300" err="1">
                <a:solidFill>
                  <a:schemeClr val="dk1"/>
                </a:solidFill>
              </a:rPr>
              <a:t>iliac</a:t>
            </a:r>
            <a:r>
              <a:rPr lang="pt-BR" sz="1300">
                <a:solidFill>
                  <a:schemeClr val="dk1"/>
                </a:solidFill>
              </a:rPr>
              <a:t> </a:t>
            </a:r>
            <a:r>
              <a:rPr lang="pt-BR" sz="1300" err="1">
                <a:solidFill>
                  <a:schemeClr val="dk1"/>
                </a:solidFill>
              </a:rPr>
              <a:t>vessels</a:t>
            </a:r>
            <a:r>
              <a:rPr lang="pt-BR" sz="1300">
                <a:solidFill>
                  <a:schemeClr val="dk1"/>
                </a:solidFill>
              </a:rPr>
              <a:t>, pelvic lymph nodes, </a:t>
            </a:r>
            <a:r>
              <a:rPr lang="pt-BR" sz="1300" err="1">
                <a:solidFill>
                  <a:schemeClr val="dk1"/>
                </a:solidFill>
              </a:rPr>
              <a:t>nerves</a:t>
            </a:r>
            <a:r>
              <a:rPr lang="pt-BR" sz="1300">
                <a:solidFill>
                  <a:schemeClr val="dk1"/>
                </a:solidFill>
              </a:rPr>
              <a:t>, lateral wall </a:t>
            </a:r>
            <a:r>
              <a:rPr lang="pt-BR" sz="1300" err="1">
                <a:solidFill>
                  <a:schemeClr val="dk1"/>
                </a:solidFill>
              </a:rPr>
              <a:t>musculature</a:t>
            </a:r>
            <a:r>
              <a:rPr lang="pt-BR" sz="1300">
                <a:solidFill>
                  <a:schemeClr val="dk1"/>
                </a:solidFill>
              </a:rPr>
              <a:t>, pelvic </a:t>
            </a:r>
            <a:r>
              <a:rPr lang="pt-BR" sz="1300" err="1">
                <a:solidFill>
                  <a:schemeClr val="dk1"/>
                </a:solidFill>
              </a:rPr>
              <a:t>bones</a:t>
            </a:r>
            <a:r>
              <a:rPr lang="pt-BR" sz="1300">
                <a:solidFill>
                  <a:schemeClr val="dk1"/>
                </a:solidFill>
              </a:rPr>
              <a:t>.</a:t>
            </a:r>
            <a:endParaRPr sz="1300">
              <a:solidFill>
                <a:schemeClr val="dk1"/>
              </a:solidFill>
            </a:endParaRPr>
          </a:p>
          <a:p>
            <a:pPr marL="0" lvl="0" indent="0" algn="l" rtl="0">
              <a:lnSpc>
                <a:spcPct val="115000"/>
              </a:lnSpc>
              <a:spcBef>
                <a:spcPts val="0"/>
              </a:spcBef>
              <a:spcAft>
                <a:spcPts val="0"/>
              </a:spcAft>
              <a:buNone/>
            </a:pPr>
            <a:endParaRPr sz="1300">
              <a:solidFill>
                <a:schemeClr val="dk1"/>
              </a:solidFill>
            </a:endParaRPr>
          </a:p>
          <a:p>
            <a:pPr marL="0" lvl="0" indent="0" algn="l" rtl="0">
              <a:spcBef>
                <a:spcPts val="0"/>
              </a:spcBef>
              <a:spcAft>
                <a:spcPts val="0"/>
              </a:spcAft>
              <a:buNone/>
            </a:pPr>
            <a:endParaRPr/>
          </a:p>
        </p:txBody>
      </p:sp>
      <p:pic>
        <p:nvPicPr>
          <p:cNvPr id="1026" name="Picture 2">
            <a:extLst>
              <a:ext uri="{FF2B5EF4-FFF2-40B4-BE49-F238E27FC236}">
                <a16:creationId xmlns:a16="http://schemas.microsoft.com/office/drawing/2014/main" id="{9C0D2CFA-2DFE-49D3-9A1B-9846BC570A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 y="2781732"/>
            <a:ext cx="2169936" cy="21267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08D43BB9-45F8-4626-ADA6-19D329809A0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980"/>
          <a:stretch/>
        </p:blipFill>
        <p:spPr bwMode="auto">
          <a:xfrm>
            <a:off x="2994731" y="2783201"/>
            <a:ext cx="2252134" cy="2125231"/>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501C678-AAC6-478B-93D4-DD948A1069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8713" y="2781732"/>
            <a:ext cx="3098107" cy="21267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9"/>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b="1">
              <a:solidFill>
                <a:schemeClr val="lt1"/>
              </a:solidFill>
            </a:endParaRPr>
          </a:p>
          <a:p>
            <a:pPr marL="0" lvl="0" indent="0" algn="ctr" rtl="0">
              <a:spcBef>
                <a:spcPts val="0"/>
              </a:spcBef>
              <a:spcAft>
                <a:spcPts val="0"/>
              </a:spcAft>
              <a:buNone/>
            </a:pPr>
            <a:r>
              <a:rPr lang="pt-BR" sz="1800" b="1">
                <a:solidFill>
                  <a:schemeClr val="lt1"/>
                </a:solidFill>
              </a:rPr>
              <a:t>TABLE OF CONTENTS</a:t>
            </a:r>
            <a:endParaRPr sz="1800" b="1">
              <a:solidFill>
                <a:schemeClr val="lt1"/>
              </a:solidFill>
            </a:endParaRPr>
          </a:p>
          <a:p>
            <a:pPr marL="0" lvl="0" indent="0" algn="ctr" rtl="0">
              <a:spcBef>
                <a:spcPts val="0"/>
              </a:spcBef>
              <a:spcAft>
                <a:spcPts val="0"/>
              </a:spcAft>
              <a:buNone/>
            </a:pPr>
            <a:endParaRPr sz="2000" b="1">
              <a:solidFill>
                <a:schemeClr val="lt1"/>
              </a:solidFill>
            </a:endParaRPr>
          </a:p>
        </p:txBody>
      </p:sp>
      <p:pic>
        <p:nvPicPr>
          <p:cNvPr id="305" name="Google Shape;305;p49"/>
          <p:cNvPicPr preferRelativeResize="0"/>
          <p:nvPr/>
        </p:nvPicPr>
        <p:blipFill>
          <a:blip r:embed="rId3">
            <a:alphaModFix/>
          </a:blip>
          <a:stretch>
            <a:fillRect/>
          </a:stretch>
        </p:blipFill>
        <p:spPr>
          <a:xfrm>
            <a:off x="7763975" y="50952"/>
            <a:ext cx="1282751" cy="288975"/>
          </a:xfrm>
          <a:prstGeom prst="rect">
            <a:avLst/>
          </a:prstGeom>
          <a:noFill/>
          <a:ln>
            <a:noFill/>
          </a:ln>
        </p:spPr>
      </p:pic>
      <p:pic>
        <p:nvPicPr>
          <p:cNvPr id="306" name="Google Shape;306;p49"/>
          <p:cNvPicPr preferRelativeResize="0"/>
          <p:nvPr/>
        </p:nvPicPr>
        <p:blipFill rotWithShape="1">
          <a:blip r:embed="rId4">
            <a:alphaModFix/>
          </a:blip>
          <a:srcRect l="11798" t="8926" r="19487" b="3645"/>
          <a:stretch/>
        </p:blipFill>
        <p:spPr>
          <a:xfrm>
            <a:off x="6325825" y="593025"/>
            <a:ext cx="2766100" cy="4393800"/>
          </a:xfrm>
          <a:prstGeom prst="rect">
            <a:avLst/>
          </a:prstGeom>
          <a:noFill/>
          <a:ln>
            <a:noFill/>
          </a:ln>
        </p:spPr>
      </p:pic>
      <p:sp>
        <p:nvSpPr>
          <p:cNvPr id="307" name="Google Shape;307;p49"/>
          <p:cNvSpPr txBox="1">
            <a:spLocks noGrp="1"/>
          </p:cNvSpPr>
          <p:nvPr>
            <p:ph type="body" idx="1"/>
          </p:nvPr>
        </p:nvSpPr>
        <p:spPr>
          <a:xfrm>
            <a:off x="218975" y="779291"/>
            <a:ext cx="9188400" cy="3416400"/>
          </a:xfrm>
          <a:prstGeom prst="rect">
            <a:avLst/>
          </a:prstGeom>
        </p:spPr>
        <p:txBody>
          <a:bodyPr spcFirstLastPara="1" wrap="square" lIns="91425" tIns="91425" rIns="91425" bIns="91425" anchor="ctr" anchorCtr="0">
            <a:noAutofit/>
          </a:bodyPr>
          <a:lstStyle/>
          <a:p>
            <a:pPr marL="0" lvl="0" indent="0" algn="l" rtl="0">
              <a:lnSpc>
                <a:spcPct val="200000"/>
              </a:lnSpc>
              <a:spcBef>
                <a:spcPts val="1000"/>
              </a:spcBef>
              <a:spcAft>
                <a:spcPts val="0"/>
              </a:spcAft>
              <a:buNone/>
            </a:pPr>
            <a:r>
              <a:rPr lang="pt-BR" sz="1600">
                <a:solidFill>
                  <a:schemeClr val="dk1"/>
                </a:solidFill>
              </a:rPr>
              <a:t>Review on the </a:t>
            </a:r>
            <a:r>
              <a:rPr lang="pt-BR" sz="1600" err="1">
                <a:solidFill>
                  <a:schemeClr val="dk1"/>
                </a:solidFill>
              </a:rPr>
              <a:t>main</a:t>
            </a:r>
            <a:r>
              <a:rPr lang="pt-BR" sz="1600">
                <a:solidFill>
                  <a:schemeClr val="dk1"/>
                </a:solidFill>
              </a:rPr>
              <a:t> </a:t>
            </a:r>
            <a:r>
              <a:rPr lang="pt-BR" sz="1600" err="1">
                <a:solidFill>
                  <a:schemeClr val="dk1"/>
                </a:solidFill>
              </a:rPr>
              <a:t>imaging</a:t>
            </a:r>
            <a:r>
              <a:rPr lang="pt-BR" sz="1600">
                <a:solidFill>
                  <a:schemeClr val="dk1"/>
                </a:solidFill>
              </a:rPr>
              <a:t> and </a:t>
            </a:r>
            <a:r>
              <a:rPr lang="pt-BR" sz="1600" err="1">
                <a:solidFill>
                  <a:schemeClr val="dk1"/>
                </a:solidFill>
              </a:rPr>
              <a:t>histopathological</a:t>
            </a:r>
            <a:r>
              <a:rPr lang="pt-BR" sz="1600">
                <a:solidFill>
                  <a:schemeClr val="dk1"/>
                </a:solidFill>
              </a:rPr>
              <a:t> </a:t>
            </a:r>
            <a:r>
              <a:rPr lang="pt-BR" sz="1600" err="1">
                <a:solidFill>
                  <a:schemeClr val="dk1"/>
                </a:solidFill>
              </a:rPr>
              <a:t>findings</a:t>
            </a:r>
            <a:r>
              <a:rPr lang="pt-BR" sz="1600">
                <a:solidFill>
                  <a:schemeClr val="dk1"/>
                </a:solidFill>
              </a:rPr>
              <a:t> </a:t>
            </a:r>
            <a:r>
              <a:rPr lang="pt-BR" sz="1600" err="1">
                <a:solidFill>
                  <a:schemeClr val="dk1"/>
                </a:solidFill>
              </a:rPr>
              <a:t>related</a:t>
            </a:r>
            <a:r>
              <a:rPr lang="pt-BR" sz="1600">
                <a:solidFill>
                  <a:schemeClr val="dk1"/>
                </a:solidFill>
              </a:rPr>
              <a:t> </a:t>
            </a:r>
            <a:r>
              <a:rPr lang="pt-BR" sz="1600" err="1">
                <a:solidFill>
                  <a:schemeClr val="dk1"/>
                </a:solidFill>
              </a:rPr>
              <a:t>to</a:t>
            </a:r>
            <a:r>
              <a:rPr lang="pt-BR" sz="1600">
                <a:solidFill>
                  <a:schemeClr val="dk1"/>
                </a:solidFill>
              </a:rPr>
              <a:t> </a:t>
            </a:r>
            <a:r>
              <a:rPr lang="pt-BR" sz="1600" err="1">
                <a:solidFill>
                  <a:schemeClr val="dk1"/>
                </a:solidFill>
              </a:rPr>
              <a:t>increased</a:t>
            </a:r>
            <a:r>
              <a:rPr lang="pt-BR" sz="1600">
                <a:solidFill>
                  <a:schemeClr val="dk1"/>
                </a:solidFill>
              </a:rPr>
              <a:t> </a:t>
            </a:r>
            <a:r>
              <a:rPr lang="pt-BR" sz="1600" err="1">
                <a:solidFill>
                  <a:schemeClr val="dk1"/>
                </a:solidFill>
              </a:rPr>
              <a:t>risk</a:t>
            </a:r>
            <a:r>
              <a:rPr lang="pt-BR" sz="1600">
                <a:solidFill>
                  <a:schemeClr val="dk1"/>
                </a:solidFill>
              </a:rPr>
              <a:t> of local </a:t>
            </a:r>
            <a:r>
              <a:rPr lang="pt-BR" sz="1600" err="1">
                <a:solidFill>
                  <a:schemeClr val="dk1"/>
                </a:solidFill>
              </a:rPr>
              <a:t>recurrence</a:t>
            </a:r>
            <a:endParaRPr sz="1600">
              <a:solidFill>
                <a:schemeClr val="dk1"/>
              </a:solidFill>
            </a:endParaRPr>
          </a:p>
          <a:p>
            <a:pPr marL="0" lvl="0" indent="0" algn="l" rtl="0">
              <a:lnSpc>
                <a:spcPct val="150000"/>
              </a:lnSpc>
              <a:spcBef>
                <a:spcPts val="1000"/>
              </a:spcBef>
              <a:spcAft>
                <a:spcPts val="0"/>
              </a:spcAft>
              <a:buNone/>
            </a:pPr>
            <a:r>
              <a:rPr lang="pt-BR" sz="1600" b="1">
                <a:solidFill>
                  <a:srgbClr val="F1C232"/>
                </a:solidFill>
              </a:rPr>
              <a:t>Case-based </a:t>
            </a:r>
            <a:r>
              <a:rPr lang="pt-BR" sz="1600" b="1" err="1">
                <a:solidFill>
                  <a:srgbClr val="F1C232"/>
                </a:solidFill>
              </a:rPr>
              <a:t>recognition</a:t>
            </a:r>
            <a:r>
              <a:rPr lang="pt-BR" sz="1600" b="1">
                <a:solidFill>
                  <a:srgbClr val="F1C232"/>
                </a:solidFill>
              </a:rPr>
              <a:t> of </a:t>
            </a:r>
            <a:r>
              <a:rPr lang="pt-BR" sz="1600" b="1" err="1">
                <a:solidFill>
                  <a:srgbClr val="F1C232"/>
                </a:solidFill>
              </a:rPr>
              <a:t>patterns</a:t>
            </a:r>
            <a:r>
              <a:rPr lang="pt-BR" sz="1600" b="1">
                <a:solidFill>
                  <a:srgbClr val="F1C232"/>
                </a:solidFill>
              </a:rPr>
              <a:t> of local </a:t>
            </a:r>
            <a:r>
              <a:rPr lang="pt-BR" sz="1600" b="1" err="1">
                <a:solidFill>
                  <a:srgbClr val="F1C232"/>
                </a:solidFill>
              </a:rPr>
              <a:t>recurrence</a:t>
            </a:r>
            <a:r>
              <a:rPr lang="pt-BR" sz="1600" b="1">
                <a:solidFill>
                  <a:srgbClr val="F1C232"/>
                </a:solidFill>
              </a:rPr>
              <a:t> </a:t>
            </a:r>
            <a:r>
              <a:rPr lang="pt-BR" sz="1600" b="1" err="1">
                <a:solidFill>
                  <a:srgbClr val="F1C232"/>
                </a:solidFill>
              </a:rPr>
              <a:t>imaging</a:t>
            </a:r>
            <a:r>
              <a:rPr lang="pt-BR" sz="1600" b="1">
                <a:solidFill>
                  <a:srgbClr val="F1C232"/>
                </a:solidFill>
              </a:rPr>
              <a:t> </a:t>
            </a:r>
            <a:r>
              <a:rPr lang="pt-BR" sz="1600" b="1" err="1">
                <a:solidFill>
                  <a:srgbClr val="F1C232"/>
                </a:solidFill>
              </a:rPr>
              <a:t>findings</a:t>
            </a:r>
            <a:r>
              <a:rPr lang="pt-BR" sz="1600" b="1">
                <a:solidFill>
                  <a:srgbClr val="F1C232"/>
                </a:solidFill>
              </a:rPr>
              <a:t> </a:t>
            </a:r>
            <a:r>
              <a:rPr lang="pt-BR" sz="1600" b="1" err="1">
                <a:solidFill>
                  <a:srgbClr val="F1C232"/>
                </a:solidFill>
              </a:rPr>
              <a:t>during</a:t>
            </a:r>
            <a:r>
              <a:rPr lang="pt-BR" sz="1600" b="1">
                <a:solidFill>
                  <a:srgbClr val="F1C232"/>
                </a:solidFill>
              </a:rPr>
              <a:t> follow-up</a:t>
            </a:r>
            <a:endParaRPr sz="1600" b="1">
              <a:solidFill>
                <a:srgbClr val="F1C232"/>
              </a:solidFill>
            </a:endParaRPr>
          </a:p>
          <a:p>
            <a:pPr marL="0" lvl="0" indent="0" algn="l" rtl="0">
              <a:lnSpc>
                <a:spcPct val="200000"/>
              </a:lnSpc>
              <a:spcBef>
                <a:spcPts val="1000"/>
              </a:spcBef>
              <a:spcAft>
                <a:spcPts val="0"/>
              </a:spcAft>
              <a:buNone/>
            </a:pPr>
            <a:r>
              <a:rPr lang="pt-BR" sz="1600" b="1" err="1">
                <a:solidFill>
                  <a:srgbClr val="F1C232"/>
                </a:solidFill>
              </a:rPr>
              <a:t>Illustrative</a:t>
            </a:r>
            <a:r>
              <a:rPr lang="pt-BR" sz="1600" b="1">
                <a:solidFill>
                  <a:srgbClr val="F1C232"/>
                </a:solidFill>
              </a:rPr>
              <a:t> </a:t>
            </a:r>
            <a:r>
              <a:rPr lang="pt-BR" sz="1600" b="1" err="1">
                <a:solidFill>
                  <a:srgbClr val="F1C232"/>
                </a:solidFill>
              </a:rPr>
              <a:t>key</a:t>
            </a:r>
            <a:r>
              <a:rPr lang="pt-BR" sz="1600" b="1">
                <a:solidFill>
                  <a:srgbClr val="F1C232"/>
                </a:solidFill>
              </a:rPr>
              <a:t> points </a:t>
            </a:r>
            <a:r>
              <a:rPr lang="pt-BR" sz="1600" b="1" err="1">
                <a:solidFill>
                  <a:srgbClr val="F1C232"/>
                </a:solidFill>
              </a:rPr>
              <a:t>during</a:t>
            </a:r>
            <a:r>
              <a:rPr lang="pt-BR" sz="1600" b="1">
                <a:solidFill>
                  <a:srgbClr val="F1C232"/>
                </a:solidFill>
              </a:rPr>
              <a:t> pelvic </a:t>
            </a:r>
            <a:r>
              <a:rPr lang="pt-BR" sz="1600" b="1" err="1">
                <a:solidFill>
                  <a:srgbClr val="F1C232"/>
                </a:solidFill>
              </a:rPr>
              <a:t>recurrence</a:t>
            </a:r>
            <a:r>
              <a:rPr lang="pt-BR" sz="1600" b="1">
                <a:solidFill>
                  <a:srgbClr val="F1C232"/>
                </a:solidFill>
              </a:rPr>
              <a:t> </a:t>
            </a:r>
            <a:r>
              <a:rPr lang="pt-BR" sz="1600" b="1" err="1">
                <a:solidFill>
                  <a:srgbClr val="F1C232"/>
                </a:solidFill>
              </a:rPr>
              <a:t>staging</a:t>
            </a:r>
            <a:endParaRPr sz="1600" b="1">
              <a:solidFill>
                <a:srgbClr val="F1C232"/>
              </a:solidFill>
            </a:endParaRPr>
          </a:p>
          <a:p>
            <a:pPr marL="0" lvl="0" indent="0" algn="l" rtl="0">
              <a:lnSpc>
                <a:spcPct val="200000"/>
              </a:lnSpc>
              <a:spcBef>
                <a:spcPts val="1000"/>
              </a:spcBef>
              <a:spcAft>
                <a:spcPts val="0"/>
              </a:spcAft>
              <a:buNone/>
            </a:pPr>
            <a:r>
              <a:rPr lang="pt-BR" sz="1600" err="1">
                <a:solidFill>
                  <a:schemeClr val="dk1"/>
                </a:solidFill>
              </a:rPr>
              <a:t>Pitfalls</a:t>
            </a:r>
            <a:endParaRPr sz="1600">
              <a:solidFill>
                <a:schemeClr val="dk1"/>
              </a:solidFill>
            </a:endParaRPr>
          </a:p>
          <a:p>
            <a:pPr marL="0" lvl="0" indent="0" algn="l" rtl="0">
              <a:lnSpc>
                <a:spcPct val="200000"/>
              </a:lnSpc>
              <a:spcBef>
                <a:spcPts val="1000"/>
              </a:spcBef>
              <a:spcAft>
                <a:spcPts val="0"/>
              </a:spcAft>
              <a:buNone/>
            </a:pPr>
            <a:r>
              <a:rPr lang="pt-BR" sz="1600" err="1">
                <a:solidFill>
                  <a:schemeClr val="dk1"/>
                </a:solidFill>
              </a:rPr>
              <a:t>Discussion</a:t>
            </a:r>
            <a:r>
              <a:rPr lang="pt-BR" sz="1600">
                <a:solidFill>
                  <a:schemeClr val="dk1"/>
                </a:solidFill>
              </a:rPr>
              <a:t> on </a:t>
            </a:r>
            <a:r>
              <a:rPr lang="pt-BR" sz="1600" err="1">
                <a:solidFill>
                  <a:schemeClr val="dk1"/>
                </a:solidFill>
              </a:rPr>
              <a:t>resectability</a:t>
            </a:r>
            <a:r>
              <a:rPr lang="pt-BR" sz="1600">
                <a:solidFill>
                  <a:schemeClr val="dk1"/>
                </a:solidFill>
              </a:rPr>
              <a:t> and </a:t>
            </a:r>
            <a:r>
              <a:rPr lang="pt-BR" sz="1600" err="1">
                <a:solidFill>
                  <a:schemeClr val="dk1"/>
                </a:solidFill>
              </a:rPr>
              <a:t>unresectability</a:t>
            </a:r>
            <a:r>
              <a:rPr lang="pt-BR" sz="1600">
                <a:solidFill>
                  <a:schemeClr val="dk1"/>
                </a:solidFill>
              </a:rPr>
              <a:t> </a:t>
            </a:r>
            <a:r>
              <a:rPr lang="pt-BR" sz="1600" err="1">
                <a:solidFill>
                  <a:schemeClr val="dk1"/>
                </a:solidFill>
              </a:rPr>
              <a:t>criteria</a:t>
            </a:r>
            <a:endParaRPr sz="1600">
              <a:solidFill>
                <a:schemeClr val="dk1"/>
              </a:solidFill>
            </a:endParaRPr>
          </a:p>
          <a:p>
            <a:pPr marL="0" lvl="0" indent="0" algn="l" rtl="0">
              <a:lnSpc>
                <a:spcPct val="200000"/>
              </a:lnSpc>
              <a:spcBef>
                <a:spcPts val="1000"/>
              </a:spcBef>
              <a:spcAft>
                <a:spcPts val="1000"/>
              </a:spcAft>
              <a:buNone/>
            </a:pPr>
            <a:r>
              <a:rPr lang="pt-BR" sz="1600">
                <a:solidFill>
                  <a:schemeClr val="dk1"/>
                </a:solidFill>
              </a:rPr>
              <a:t>Checklist of </a:t>
            </a:r>
            <a:r>
              <a:rPr lang="pt-BR" sz="1600" err="1">
                <a:solidFill>
                  <a:schemeClr val="dk1"/>
                </a:solidFill>
              </a:rPr>
              <a:t>information</a:t>
            </a:r>
            <a:r>
              <a:rPr lang="pt-BR" sz="1600">
                <a:solidFill>
                  <a:schemeClr val="dk1"/>
                </a:solidFill>
              </a:rPr>
              <a:t> </a:t>
            </a:r>
            <a:r>
              <a:rPr lang="pt-BR" sz="1600" err="1">
                <a:solidFill>
                  <a:schemeClr val="dk1"/>
                </a:solidFill>
              </a:rPr>
              <a:t>that</a:t>
            </a:r>
            <a:r>
              <a:rPr lang="pt-BR" sz="1600">
                <a:solidFill>
                  <a:schemeClr val="dk1"/>
                </a:solidFill>
              </a:rPr>
              <a:t> </a:t>
            </a:r>
            <a:r>
              <a:rPr lang="pt-BR" sz="1600" err="1">
                <a:solidFill>
                  <a:schemeClr val="dk1"/>
                </a:solidFill>
              </a:rPr>
              <a:t>aid</a:t>
            </a:r>
            <a:r>
              <a:rPr lang="pt-BR" sz="1600">
                <a:solidFill>
                  <a:schemeClr val="dk1"/>
                </a:solidFill>
              </a:rPr>
              <a:t> </a:t>
            </a:r>
            <a:r>
              <a:rPr lang="pt-BR" sz="1600" err="1">
                <a:solidFill>
                  <a:schemeClr val="dk1"/>
                </a:solidFill>
              </a:rPr>
              <a:t>surgical</a:t>
            </a:r>
            <a:r>
              <a:rPr lang="pt-BR" sz="1600">
                <a:solidFill>
                  <a:schemeClr val="dk1"/>
                </a:solidFill>
              </a:rPr>
              <a:t> </a:t>
            </a:r>
            <a:r>
              <a:rPr lang="pt-BR" sz="1600" err="1">
                <a:solidFill>
                  <a:schemeClr val="dk1"/>
                </a:solidFill>
              </a:rPr>
              <a:t>decisions</a:t>
            </a:r>
            <a:endParaRPr sz="1600">
              <a:solidFill>
                <a:schemeClr val="dk1"/>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07">
                                            <p:txEl>
                                              <p:pRg st="0" end="0"/>
                                            </p:txEl>
                                          </p:spTgt>
                                        </p:tgtEl>
                                        <p:attrNameLst>
                                          <p:attrName>style.opacity</p:attrName>
                                        </p:attrNameLst>
                                      </p:cBhvr>
                                      <p:to>
                                        <p:strVal val="0.5"/>
                                      </p:to>
                                    </p:set>
                                    <p:animEffect filter="image" prLst="opacity: 0.5">
                                      <p:cBhvr rctx="IE">
                                        <p:cTn id="7" dur="indefinite"/>
                                        <p:tgtEl>
                                          <p:spTgt spid="307">
                                            <p:txEl>
                                              <p:pRg st="0" end="0"/>
                                            </p:txEl>
                                          </p:spTgt>
                                        </p:tgtEl>
                                      </p:cBhvr>
                                    </p:animEffect>
                                  </p:childTnLst>
                                </p:cTn>
                              </p:par>
                              <p:par>
                                <p:cTn id="8" presetID="9" presetClass="emph" presetSubtype="0" nodeType="withEffect">
                                  <p:stCondLst>
                                    <p:cond delay="0"/>
                                  </p:stCondLst>
                                  <p:childTnLst>
                                    <p:set>
                                      <p:cBhvr>
                                        <p:cTn id="9" dur="indefinite"/>
                                        <p:tgtEl>
                                          <p:spTgt spid="307">
                                            <p:txEl>
                                              <p:pRg st="3" end="3"/>
                                            </p:txEl>
                                          </p:spTgt>
                                        </p:tgtEl>
                                        <p:attrNameLst>
                                          <p:attrName>style.opacity</p:attrName>
                                        </p:attrNameLst>
                                      </p:cBhvr>
                                      <p:to>
                                        <p:strVal val="0.5"/>
                                      </p:to>
                                    </p:set>
                                    <p:animEffect filter="image" prLst="opacity: 0.5">
                                      <p:cBhvr rctx="IE">
                                        <p:cTn id="10" dur="indefinite"/>
                                        <p:tgtEl>
                                          <p:spTgt spid="307">
                                            <p:txEl>
                                              <p:pRg st="3" end="3"/>
                                            </p:txEl>
                                          </p:spTgt>
                                        </p:tgtEl>
                                      </p:cBhvr>
                                    </p:animEffect>
                                  </p:childTnLst>
                                </p:cTn>
                              </p:par>
                              <p:par>
                                <p:cTn id="11" presetID="9" presetClass="emph" presetSubtype="0" nodeType="withEffect">
                                  <p:stCondLst>
                                    <p:cond delay="0"/>
                                  </p:stCondLst>
                                  <p:childTnLst>
                                    <p:set>
                                      <p:cBhvr>
                                        <p:cTn id="12" dur="indefinite"/>
                                        <p:tgtEl>
                                          <p:spTgt spid="307">
                                            <p:txEl>
                                              <p:pRg st="4" end="4"/>
                                            </p:txEl>
                                          </p:spTgt>
                                        </p:tgtEl>
                                        <p:attrNameLst>
                                          <p:attrName>style.opacity</p:attrName>
                                        </p:attrNameLst>
                                      </p:cBhvr>
                                      <p:to>
                                        <p:strVal val="0.5"/>
                                      </p:to>
                                    </p:set>
                                    <p:animEffect filter="image" prLst="opacity: 0.5">
                                      <p:cBhvr rctx="IE">
                                        <p:cTn id="13" dur="indefinite"/>
                                        <p:tgtEl>
                                          <p:spTgt spid="307">
                                            <p:txEl>
                                              <p:pRg st="4" end="4"/>
                                            </p:txEl>
                                          </p:spTgt>
                                        </p:tgtEl>
                                      </p:cBhvr>
                                    </p:animEffect>
                                  </p:childTnLst>
                                </p:cTn>
                              </p:par>
                              <p:par>
                                <p:cTn id="14" presetID="9" presetClass="emph" presetSubtype="0" nodeType="withEffect">
                                  <p:stCondLst>
                                    <p:cond delay="0"/>
                                  </p:stCondLst>
                                  <p:childTnLst>
                                    <p:set>
                                      <p:cBhvr>
                                        <p:cTn id="15" dur="indefinite"/>
                                        <p:tgtEl>
                                          <p:spTgt spid="307">
                                            <p:txEl>
                                              <p:pRg st="5" end="5"/>
                                            </p:txEl>
                                          </p:spTgt>
                                        </p:tgtEl>
                                        <p:attrNameLst>
                                          <p:attrName>style.opacity</p:attrName>
                                        </p:attrNameLst>
                                      </p:cBhvr>
                                      <p:to>
                                        <p:strVal val="0.5"/>
                                      </p:to>
                                    </p:set>
                                    <p:animEffect filter="image" prLst="opacity: 0.5">
                                      <p:cBhvr rctx="IE">
                                        <p:cTn id="16" dur="indefinite"/>
                                        <p:tgtEl>
                                          <p:spTgt spid="3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p50"/>
          <p:cNvPicPr preferRelativeResize="0"/>
          <p:nvPr/>
        </p:nvPicPr>
        <p:blipFill>
          <a:blip r:embed="rId3">
            <a:alphaModFix/>
          </a:blip>
          <a:stretch>
            <a:fillRect/>
          </a:stretch>
        </p:blipFill>
        <p:spPr>
          <a:xfrm>
            <a:off x="5779575" y="508700"/>
            <a:ext cx="1720825" cy="3039250"/>
          </a:xfrm>
          <a:prstGeom prst="rect">
            <a:avLst/>
          </a:prstGeom>
          <a:noFill/>
          <a:ln w="19050" cap="flat" cmpd="sng">
            <a:solidFill>
              <a:schemeClr val="dk1"/>
            </a:solidFill>
            <a:prstDash val="solid"/>
            <a:round/>
            <a:headEnd type="none" w="sm" len="sm"/>
            <a:tailEnd type="none" w="sm" len="sm"/>
          </a:ln>
        </p:spPr>
      </p:pic>
      <p:pic>
        <p:nvPicPr>
          <p:cNvPr id="313" name="Google Shape;313;p50"/>
          <p:cNvPicPr preferRelativeResize="0"/>
          <p:nvPr/>
        </p:nvPicPr>
        <p:blipFill>
          <a:blip r:embed="rId4">
            <a:alphaModFix/>
          </a:blip>
          <a:stretch>
            <a:fillRect/>
          </a:stretch>
        </p:blipFill>
        <p:spPr>
          <a:xfrm>
            <a:off x="3920250" y="508700"/>
            <a:ext cx="1720800" cy="3026575"/>
          </a:xfrm>
          <a:prstGeom prst="rect">
            <a:avLst/>
          </a:prstGeom>
          <a:noFill/>
          <a:ln w="19050" cap="flat" cmpd="sng">
            <a:solidFill>
              <a:schemeClr val="dk1"/>
            </a:solidFill>
            <a:prstDash val="solid"/>
            <a:round/>
            <a:headEnd type="none" w="sm" len="sm"/>
            <a:tailEnd type="none" w="sm" len="sm"/>
          </a:ln>
        </p:spPr>
      </p:pic>
      <p:pic>
        <p:nvPicPr>
          <p:cNvPr id="314" name="Google Shape;314;p50"/>
          <p:cNvPicPr preferRelativeResize="0"/>
          <p:nvPr/>
        </p:nvPicPr>
        <p:blipFill rotWithShape="1">
          <a:blip r:embed="rId5">
            <a:alphaModFix/>
          </a:blip>
          <a:srcRect l="17081" t="6994"/>
          <a:stretch/>
        </p:blipFill>
        <p:spPr>
          <a:xfrm>
            <a:off x="132825" y="508700"/>
            <a:ext cx="1775900" cy="3026575"/>
          </a:xfrm>
          <a:prstGeom prst="rect">
            <a:avLst/>
          </a:prstGeom>
          <a:noFill/>
          <a:ln w="19050" cap="flat" cmpd="sng">
            <a:solidFill>
              <a:schemeClr val="dk1"/>
            </a:solidFill>
            <a:prstDash val="solid"/>
            <a:round/>
            <a:headEnd type="none" w="sm" len="sm"/>
            <a:tailEnd type="none" w="sm" len="sm"/>
          </a:ln>
        </p:spPr>
      </p:pic>
      <p:sp>
        <p:nvSpPr>
          <p:cNvPr id="315" name="Google Shape;315;p50"/>
          <p:cNvSpPr txBox="1"/>
          <p:nvPr/>
        </p:nvSpPr>
        <p:spPr>
          <a:xfrm>
            <a:off x="52400" y="3409950"/>
            <a:ext cx="180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16" name="Google Shape;316;p50"/>
          <p:cNvSpPr/>
          <p:nvPr/>
        </p:nvSpPr>
        <p:spPr>
          <a:xfrm>
            <a:off x="3909963" y="3634525"/>
            <a:ext cx="1776000" cy="2238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Postoperative</a:t>
            </a:r>
            <a:endParaRPr sz="1100" b="1"/>
          </a:p>
        </p:txBody>
      </p:sp>
      <p:sp>
        <p:nvSpPr>
          <p:cNvPr id="317" name="Google Shape;317;p50"/>
          <p:cNvSpPr/>
          <p:nvPr/>
        </p:nvSpPr>
        <p:spPr>
          <a:xfrm>
            <a:off x="128300" y="3634523"/>
            <a:ext cx="1800300" cy="2238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Staging</a:t>
            </a:r>
            <a:endParaRPr sz="1100" b="1"/>
          </a:p>
        </p:txBody>
      </p:sp>
      <p:sp>
        <p:nvSpPr>
          <p:cNvPr id="318" name="Google Shape;318;p50"/>
          <p:cNvSpPr/>
          <p:nvPr/>
        </p:nvSpPr>
        <p:spPr>
          <a:xfrm>
            <a:off x="2020150" y="3630700"/>
            <a:ext cx="1800300" cy="223800"/>
          </a:xfrm>
          <a:prstGeom prst="roundRect">
            <a:avLst>
              <a:gd name="adj" fmla="val 16667"/>
            </a:avLst>
          </a:prstGeom>
          <a:solidFill>
            <a:srgbClr val="DD7E6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Restaging after CRT</a:t>
            </a:r>
            <a:endParaRPr sz="1100" b="1"/>
          </a:p>
        </p:txBody>
      </p:sp>
      <p:sp>
        <p:nvSpPr>
          <p:cNvPr id="319" name="Google Shape;319;p50"/>
          <p:cNvSpPr/>
          <p:nvPr/>
        </p:nvSpPr>
        <p:spPr>
          <a:xfrm>
            <a:off x="5774438" y="3635638"/>
            <a:ext cx="1776000" cy="2139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rPr>
              <a:t>Recurrence </a:t>
            </a:r>
            <a:endParaRPr sz="1100" b="1">
              <a:solidFill>
                <a:schemeClr val="lt1"/>
              </a:solidFill>
            </a:endParaRPr>
          </a:p>
        </p:txBody>
      </p:sp>
      <p:sp>
        <p:nvSpPr>
          <p:cNvPr id="320" name="Google Shape;320;p50"/>
          <p:cNvSpPr txBox="1"/>
          <p:nvPr/>
        </p:nvSpPr>
        <p:spPr>
          <a:xfrm>
            <a:off x="122344" y="3781375"/>
            <a:ext cx="1887600" cy="1015800"/>
          </a:xfrm>
          <a:prstGeom prst="rect">
            <a:avLst/>
          </a:prstGeom>
          <a:noFill/>
          <a:ln>
            <a:noFill/>
          </a:ln>
        </p:spPr>
        <p:txBody>
          <a:bodyPr spcFirstLastPara="1" wrap="square" lIns="90000" tIns="91425" rIns="91425" bIns="91425" anchor="t" anchorCtr="0">
            <a:spAutoFit/>
          </a:bodyPr>
          <a:lstStyle/>
          <a:p>
            <a:pPr marL="0" lvl="0" indent="0" algn="just" rtl="0">
              <a:spcBef>
                <a:spcPts val="0"/>
              </a:spcBef>
              <a:spcAft>
                <a:spcPts val="0"/>
              </a:spcAft>
              <a:buNone/>
            </a:pPr>
            <a:r>
              <a:rPr lang="pt-BR" sz="900">
                <a:solidFill>
                  <a:schemeClr val="dk1"/>
                </a:solidFill>
              </a:rPr>
              <a:t>Male, 58 </a:t>
            </a:r>
            <a:r>
              <a:rPr lang="pt-BR" sz="900" err="1">
                <a:solidFill>
                  <a:schemeClr val="dk1"/>
                </a:solidFill>
              </a:rPr>
              <a:t>yo</a:t>
            </a:r>
            <a:r>
              <a:rPr lang="pt-BR" sz="900">
                <a:solidFill>
                  <a:schemeClr val="dk1"/>
                </a:solidFill>
              </a:rPr>
              <a:t> </a:t>
            </a:r>
            <a:endParaRPr sz="900">
              <a:solidFill>
                <a:schemeClr val="dk1"/>
              </a:solidFill>
            </a:endParaRPr>
          </a:p>
          <a:p>
            <a:pPr marL="0" lvl="0" indent="0" algn="just" rtl="0">
              <a:spcBef>
                <a:spcPts val="0"/>
              </a:spcBef>
              <a:spcAft>
                <a:spcPts val="0"/>
              </a:spcAft>
              <a:buNone/>
            </a:pPr>
            <a:r>
              <a:rPr lang="pt-BR" sz="900">
                <a:solidFill>
                  <a:schemeClr val="dk1"/>
                </a:solidFill>
              </a:rPr>
              <a:t>Baseline mrT2N1</a:t>
            </a:r>
            <a:endParaRPr sz="900">
              <a:solidFill>
                <a:schemeClr val="dk1"/>
              </a:solidFill>
            </a:endParaRPr>
          </a:p>
          <a:p>
            <a:pPr marL="0" lvl="0" indent="0" algn="just" rtl="0">
              <a:spcBef>
                <a:spcPts val="0"/>
              </a:spcBef>
              <a:spcAft>
                <a:spcPts val="0"/>
              </a:spcAft>
              <a:buNone/>
            </a:pPr>
            <a:r>
              <a:rPr lang="pt-BR" sz="900">
                <a:solidFill>
                  <a:schemeClr val="dk1"/>
                </a:solidFill>
              </a:rPr>
              <a:t>Mesorectal fascia (MRF): </a:t>
            </a:r>
            <a:r>
              <a:rPr lang="pt-BR" sz="900" err="1">
                <a:solidFill>
                  <a:schemeClr val="dk1"/>
                </a:solidFill>
              </a:rPr>
              <a:t>clear</a:t>
            </a:r>
            <a:endParaRPr sz="900">
              <a:solidFill>
                <a:schemeClr val="dk1"/>
              </a:solidFill>
            </a:endParaRPr>
          </a:p>
          <a:p>
            <a:pPr marL="0" lvl="0" indent="0" algn="just" rtl="0">
              <a:spcBef>
                <a:spcPts val="0"/>
              </a:spcBef>
              <a:spcAft>
                <a:spcPts val="0"/>
              </a:spcAft>
              <a:buNone/>
            </a:pPr>
            <a:r>
              <a:rPr lang="pt-BR" sz="900">
                <a:solidFill>
                  <a:schemeClr val="dk1"/>
                </a:solidFill>
              </a:rPr>
              <a:t>No extramural vascular invasion (EMVI)</a:t>
            </a:r>
            <a:endParaRPr sz="900">
              <a:solidFill>
                <a:schemeClr val="dk1"/>
              </a:solidFill>
            </a:endParaRPr>
          </a:p>
          <a:p>
            <a:pPr marL="0" lvl="0" indent="0" algn="l" rtl="0">
              <a:spcBef>
                <a:spcPts val="0"/>
              </a:spcBef>
              <a:spcAft>
                <a:spcPts val="0"/>
              </a:spcAft>
              <a:buNone/>
            </a:pPr>
            <a:endParaRPr sz="900">
              <a:solidFill>
                <a:schemeClr val="dk1"/>
              </a:solidFill>
            </a:endParaRPr>
          </a:p>
        </p:txBody>
      </p:sp>
      <p:pic>
        <p:nvPicPr>
          <p:cNvPr id="321" name="Google Shape;321;p50"/>
          <p:cNvPicPr preferRelativeResize="0"/>
          <p:nvPr/>
        </p:nvPicPr>
        <p:blipFill>
          <a:blip r:embed="rId6">
            <a:alphaModFix/>
          </a:blip>
          <a:stretch>
            <a:fillRect/>
          </a:stretch>
        </p:blipFill>
        <p:spPr>
          <a:xfrm>
            <a:off x="6746550" y="555699"/>
            <a:ext cx="700422" cy="581450"/>
          </a:xfrm>
          <a:prstGeom prst="rect">
            <a:avLst/>
          </a:prstGeom>
          <a:noFill/>
          <a:ln w="9525" cap="flat" cmpd="sng">
            <a:solidFill>
              <a:schemeClr val="dk2"/>
            </a:solidFill>
            <a:prstDash val="solid"/>
            <a:round/>
            <a:headEnd type="none" w="sm" len="sm"/>
            <a:tailEnd type="none" w="sm" len="sm"/>
          </a:ln>
        </p:spPr>
      </p:pic>
      <p:sp>
        <p:nvSpPr>
          <p:cNvPr id="322" name="Google Shape;322;p50"/>
          <p:cNvSpPr/>
          <p:nvPr/>
        </p:nvSpPr>
        <p:spPr>
          <a:xfrm>
            <a:off x="7027874" y="1203600"/>
            <a:ext cx="419100" cy="662400"/>
          </a:xfrm>
          <a:prstGeom prst="leftUpArrow">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50"/>
          <p:cNvSpPr txBox="1"/>
          <p:nvPr/>
        </p:nvSpPr>
        <p:spPr>
          <a:xfrm>
            <a:off x="5794850" y="3759125"/>
            <a:ext cx="1887600" cy="877200"/>
          </a:xfrm>
          <a:prstGeom prst="rect">
            <a:avLst/>
          </a:prstGeom>
          <a:noFill/>
          <a:ln>
            <a:noFill/>
          </a:ln>
        </p:spPr>
        <p:txBody>
          <a:bodyPr spcFirstLastPara="1" wrap="square" lIns="91425" tIns="91425" rIns="91425" bIns="91425" anchor="t" anchorCtr="0">
            <a:spAutoFit/>
          </a:bodyPr>
          <a:lstStyle/>
          <a:p>
            <a:pPr marL="0" lvl="0" indent="0" rtl="0">
              <a:spcBef>
                <a:spcPts val="0"/>
              </a:spcBef>
              <a:spcAft>
                <a:spcPts val="0"/>
              </a:spcAft>
              <a:buNone/>
            </a:pPr>
            <a:r>
              <a:rPr lang="pt-BR" sz="900">
                <a:solidFill>
                  <a:schemeClr val="dk1"/>
                </a:solidFill>
              </a:rPr>
              <a:t>4 </a:t>
            </a:r>
            <a:r>
              <a:rPr lang="pt-BR" sz="900" err="1">
                <a:solidFill>
                  <a:schemeClr val="dk1"/>
                </a:solidFill>
              </a:rPr>
              <a:t>months</a:t>
            </a:r>
            <a:r>
              <a:rPr lang="pt-BR" sz="900">
                <a:solidFill>
                  <a:schemeClr val="dk1"/>
                </a:solidFill>
              </a:rPr>
              <a:t> </a:t>
            </a:r>
            <a:r>
              <a:rPr lang="pt-BR" sz="900" err="1">
                <a:solidFill>
                  <a:schemeClr val="dk1"/>
                </a:solidFill>
              </a:rPr>
              <a:t>after</a:t>
            </a:r>
            <a:r>
              <a:rPr lang="pt-BR" sz="900">
                <a:solidFill>
                  <a:schemeClr val="dk1"/>
                </a:solidFill>
              </a:rPr>
              <a:t> </a:t>
            </a:r>
            <a:r>
              <a:rPr lang="pt-BR" sz="900" err="1">
                <a:solidFill>
                  <a:schemeClr val="dk1"/>
                </a:solidFill>
              </a:rPr>
              <a:t>surgery</a:t>
            </a:r>
            <a:endParaRPr sz="900">
              <a:solidFill>
                <a:schemeClr val="dk1"/>
              </a:solidFill>
            </a:endParaRPr>
          </a:p>
          <a:p>
            <a:pPr marL="0" lvl="0" indent="0" rtl="0">
              <a:spcBef>
                <a:spcPts val="0"/>
              </a:spcBef>
              <a:spcAft>
                <a:spcPts val="0"/>
              </a:spcAft>
              <a:buNone/>
            </a:pPr>
            <a:r>
              <a:rPr lang="pt-BR" sz="900" err="1">
                <a:solidFill>
                  <a:schemeClr val="dk1"/>
                </a:solidFill>
              </a:rPr>
              <a:t>Colorectal</a:t>
            </a:r>
            <a:r>
              <a:rPr lang="pt-BR" sz="900">
                <a:solidFill>
                  <a:schemeClr val="dk1"/>
                </a:solidFill>
              </a:rPr>
              <a:t> </a:t>
            </a:r>
            <a:r>
              <a:rPr lang="pt-BR" sz="900" err="1">
                <a:solidFill>
                  <a:schemeClr val="dk1"/>
                </a:solidFill>
              </a:rPr>
              <a:t>anastomosis</a:t>
            </a:r>
            <a:r>
              <a:rPr lang="pt-BR" sz="900">
                <a:solidFill>
                  <a:schemeClr val="dk1"/>
                </a:solidFill>
              </a:rPr>
              <a:t> </a:t>
            </a:r>
            <a:r>
              <a:rPr lang="pt-BR" sz="900" err="1">
                <a:solidFill>
                  <a:schemeClr val="dk1"/>
                </a:solidFill>
              </a:rPr>
              <a:t>recurrence</a:t>
            </a:r>
            <a:r>
              <a:rPr lang="pt-BR" sz="900">
                <a:solidFill>
                  <a:schemeClr val="dk1"/>
                </a:solidFill>
              </a:rPr>
              <a:t> </a:t>
            </a:r>
            <a:r>
              <a:rPr lang="pt-BR" sz="900" err="1">
                <a:solidFill>
                  <a:schemeClr val="dk1"/>
                </a:solidFill>
              </a:rPr>
              <a:t>detected</a:t>
            </a:r>
            <a:r>
              <a:rPr lang="pt-BR" sz="900">
                <a:solidFill>
                  <a:schemeClr val="dk1"/>
                </a:solidFill>
              </a:rPr>
              <a:t> </a:t>
            </a:r>
            <a:r>
              <a:rPr lang="pt-BR" sz="900" err="1">
                <a:solidFill>
                  <a:schemeClr val="dk1"/>
                </a:solidFill>
              </a:rPr>
              <a:t>by</a:t>
            </a:r>
            <a:r>
              <a:rPr lang="pt-BR" sz="900">
                <a:solidFill>
                  <a:schemeClr val="dk1"/>
                </a:solidFill>
              </a:rPr>
              <a:t> </a:t>
            </a:r>
            <a:r>
              <a:rPr lang="pt-BR" sz="900" err="1">
                <a:solidFill>
                  <a:schemeClr val="dk1"/>
                </a:solidFill>
              </a:rPr>
              <a:t>endoscopic</a:t>
            </a:r>
            <a:r>
              <a:rPr lang="pt-BR" sz="900">
                <a:solidFill>
                  <a:schemeClr val="dk1"/>
                </a:solidFill>
              </a:rPr>
              <a:t> </a:t>
            </a:r>
            <a:r>
              <a:rPr lang="pt-BR" sz="900" err="1">
                <a:solidFill>
                  <a:schemeClr val="dk1"/>
                </a:solidFill>
              </a:rPr>
              <a:t>examination</a:t>
            </a:r>
            <a:endParaRPr sz="900">
              <a:solidFill>
                <a:schemeClr val="dk1"/>
              </a:solidFill>
            </a:endParaRPr>
          </a:p>
          <a:p>
            <a:pPr marL="0" lvl="0" indent="0" rtl="0">
              <a:spcBef>
                <a:spcPts val="0"/>
              </a:spcBef>
              <a:spcAft>
                <a:spcPts val="0"/>
              </a:spcAft>
              <a:buNone/>
            </a:pPr>
            <a:r>
              <a:rPr lang="pt-BR" sz="900">
                <a:solidFill>
                  <a:schemeClr val="dk1"/>
                </a:solidFill>
              </a:rPr>
              <a:t>MRI </a:t>
            </a:r>
            <a:r>
              <a:rPr lang="pt-BR" sz="900" err="1">
                <a:solidFill>
                  <a:schemeClr val="dk1"/>
                </a:solidFill>
              </a:rPr>
              <a:t>to</a:t>
            </a:r>
            <a:r>
              <a:rPr lang="pt-BR" sz="900">
                <a:solidFill>
                  <a:schemeClr val="dk1"/>
                </a:solidFill>
              </a:rPr>
              <a:t> </a:t>
            </a:r>
            <a:r>
              <a:rPr lang="pt-BR" sz="900" err="1">
                <a:solidFill>
                  <a:schemeClr val="dk1"/>
                </a:solidFill>
              </a:rPr>
              <a:t>plan</a:t>
            </a:r>
            <a:r>
              <a:rPr lang="pt-BR" sz="900">
                <a:solidFill>
                  <a:schemeClr val="dk1"/>
                </a:solidFill>
              </a:rPr>
              <a:t> </a:t>
            </a:r>
            <a:r>
              <a:rPr lang="pt-BR" sz="900" err="1">
                <a:solidFill>
                  <a:schemeClr val="dk1"/>
                </a:solidFill>
              </a:rPr>
              <a:t>surgical</a:t>
            </a:r>
            <a:r>
              <a:rPr lang="pt-BR" sz="900">
                <a:solidFill>
                  <a:schemeClr val="dk1"/>
                </a:solidFill>
              </a:rPr>
              <a:t> </a:t>
            </a:r>
            <a:r>
              <a:rPr lang="pt-BR" sz="900" err="1">
                <a:solidFill>
                  <a:schemeClr val="dk1"/>
                </a:solidFill>
              </a:rPr>
              <a:t>resection</a:t>
            </a:r>
            <a:endParaRPr sz="900">
              <a:solidFill>
                <a:schemeClr val="dk1"/>
              </a:solidFill>
            </a:endParaRPr>
          </a:p>
        </p:txBody>
      </p:sp>
      <p:sp>
        <p:nvSpPr>
          <p:cNvPr id="324" name="Google Shape;324;p50"/>
          <p:cNvSpPr txBox="1"/>
          <p:nvPr/>
        </p:nvSpPr>
        <p:spPr>
          <a:xfrm>
            <a:off x="3863901" y="3781375"/>
            <a:ext cx="2012400" cy="1031400"/>
          </a:xfrm>
          <a:prstGeom prst="rect">
            <a:avLst/>
          </a:prstGeom>
          <a:noFill/>
          <a:ln>
            <a:noFill/>
          </a:ln>
        </p:spPr>
        <p:txBody>
          <a:bodyPr spcFirstLastPara="1" wrap="square" lIns="0" tIns="91425" rIns="91425" bIns="91425" anchor="t" anchorCtr="0">
            <a:spAutoFit/>
          </a:bodyPr>
          <a:lstStyle/>
          <a:p>
            <a:pPr marL="89999" lvl="0" indent="0" rtl="0">
              <a:spcBef>
                <a:spcPts val="0"/>
              </a:spcBef>
              <a:spcAft>
                <a:spcPts val="0"/>
              </a:spcAft>
              <a:buNone/>
            </a:pPr>
            <a:r>
              <a:rPr lang="pt-BR" sz="900">
                <a:solidFill>
                  <a:schemeClr val="dk1"/>
                </a:solidFill>
                <a:highlight>
                  <a:srgbClr val="000000"/>
                </a:highlight>
              </a:rPr>
              <a:t>Follow-up </a:t>
            </a:r>
            <a:r>
              <a:rPr lang="pt-BR" sz="900" err="1">
                <a:solidFill>
                  <a:schemeClr val="dk1"/>
                </a:solidFill>
                <a:highlight>
                  <a:srgbClr val="000000"/>
                </a:highlight>
              </a:rPr>
              <a:t>after</a:t>
            </a:r>
            <a:r>
              <a:rPr lang="pt-BR" sz="900">
                <a:solidFill>
                  <a:schemeClr val="dk1"/>
                </a:solidFill>
                <a:highlight>
                  <a:srgbClr val="000000"/>
                </a:highlight>
              </a:rPr>
              <a:t> mesorectal </a:t>
            </a:r>
            <a:r>
              <a:rPr lang="pt-BR" sz="900" err="1">
                <a:solidFill>
                  <a:schemeClr val="dk1"/>
                </a:solidFill>
                <a:highlight>
                  <a:srgbClr val="000000"/>
                </a:highlight>
              </a:rPr>
              <a:t>excision</a:t>
            </a:r>
            <a:endParaRPr sz="900">
              <a:solidFill>
                <a:schemeClr val="dk1"/>
              </a:solidFill>
              <a:highlight>
                <a:srgbClr val="000000"/>
              </a:highlight>
            </a:endParaRPr>
          </a:p>
          <a:p>
            <a:pPr marL="89999" lvl="0" indent="0" rtl="0">
              <a:spcBef>
                <a:spcPts val="0"/>
              </a:spcBef>
              <a:spcAft>
                <a:spcPts val="0"/>
              </a:spcAft>
              <a:buNone/>
            </a:pPr>
            <a:r>
              <a:rPr lang="pt-BR" sz="900">
                <a:solidFill>
                  <a:schemeClr val="dk1"/>
                </a:solidFill>
              </a:rPr>
              <a:t>ypT2N0</a:t>
            </a:r>
            <a:endParaRPr sz="900">
              <a:solidFill>
                <a:schemeClr val="dk1"/>
              </a:solidFill>
            </a:endParaRPr>
          </a:p>
          <a:p>
            <a:pPr marL="89999" lvl="0" indent="0" rtl="0">
              <a:spcBef>
                <a:spcPts val="0"/>
              </a:spcBef>
              <a:spcAft>
                <a:spcPts val="0"/>
              </a:spcAft>
              <a:buNone/>
            </a:pPr>
            <a:r>
              <a:rPr lang="pt-BR" sz="900" err="1">
                <a:solidFill>
                  <a:schemeClr val="dk1"/>
                </a:solidFill>
              </a:rPr>
              <a:t>Clear</a:t>
            </a:r>
            <a:r>
              <a:rPr lang="pt-BR" sz="900">
                <a:solidFill>
                  <a:schemeClr val="dk1"/>
                </a:solidFill>
              </a:rPr>
              <a:t> </a:t>
            </a:r>
            <a:r>
              <a:rPr lang="pt-BR" sz="900" err="1">
                <a:solidFill>
                  <a:schemeClr val="dk1"/>
                </a:solidFill>
              </a:rPr>
              <a:t>circumferential</a:t>
            </a:r>
            <a:r>
              <a:rPr lang="pt-BR" sz="900">
                <a:solidFill>
                  <a:schemeClr val="dk1"/>
                </a:solidFill>
              </a:rPr>
              <a:t> </a:t>
            </a:r>
            <a:r>
              <a:rPr lang="pt-BR" sz="900" err="1">
                <a:solidFill>
                  <a:schemeClr val="dk1"/>
                </a:solidFill>
              </a:rPr>
              <a:t>resection</a:t>
            </a:r>
            <a:r>
              <a:rPr lang="pt-BR" sz="900">
                <a:solidFill>
                  <a:schemeClr val="dk1"/>
                </a:solidFill>
              </a:rPr>
              <a:t> </a:t>
            </a:r>
            <a:r>
              <a:rPr lang="pt-BR" sz="900" err="1">
                <a:solidFill>
                  <a:schemeClr val="dk1"/>
                </a:solidFill>
              </a:rPr>
              <a:t>margin</a:t>
            </a:r>
            <a:r>
              <a:rPr lang="pt-BR" sz="900">
                <a:solidFill>
                  <a:schemeClr val="dk1"/>
                </a:solidFill>
              </a:rPr>
              <a:t> (5 mm)</a:t>
            </a:r>
            <a:endParaRPr sz="900">
              <a:solidFill>
                <a:schemeClr val="dk1"/>
              </a:solidFill>
            </a:endParaRPr>
          </a:p>
          <a:p>
            <a:pPr marL="89999" lvl="0" indent="0" rtl="0">
              <a:spcBef>
                <a:spcPts val="0"/>
              </a:spcBef>
              <a:spcAft>
                <a:spcPts val="0"/>
              </a:spcAft>
              <a:buNone/>
            </a:pPr>
            <a:r>
              <a:rPr lang="pt-BR" sz="900" err="1">
                <a:solidFill>
                  <a:schemeClr val="dk1"/>
                </a:solidFill>
              </a:rPr>
              <a:t>Insufficient</a:t>
            </a:r>
            <a:r>
              <a:rPr lang="pt-BR" sz="900">
                <a:solidFill>
                  <a:schemeClr val="dk1"/>
                </a:solidFill>
              </a:rPr>
              <a:t> distal </a:t>
            </a:r>
            <a:r>
              <a:rPr lang="pt-BR" sz="900" err="1">
                <a:solidFill>
                  <a:schemeClr val="dk1"/>
                </a:solidFill>
              </a:rPr>
              <a:t>margin</a:t>
            </a:r>
            <a:r>
              <a:rPr lang="pt-BR" sz="900">
                <a:solidFill>
                  <a:schemeClr val="dk1"/>
                </a:solidFill>
              </a:rPr>
              <a:t>: 1,6 cm</a:t>
            </a:r>
            <a:endParaRPr sz="900">
              <a:solidFill>
                <a:schemeClr val="dk1"/>
              </a:solidFill>
            </a:endParaRPr>
          </a:p>
          <a:p>
            <a:pPr marL="457200" lvl="0" indent="0" algn="l" rtl="0">
              <a:spcBef>
                <a:spcPts val="0"/>
              </a:spcBef>
              <a:spcAft>
                <a:spcPts val="0"/>
              </a:spcAft>
              <a:buNone/>
            </a:pPr>
            <a:endParaRPr sz="1000">
              <a:solidFill>
                <a:schemeClr val="dk1"/>
              </a:solidFill>
            </a:endParaRPr>
          </a:p>
        </p:txBody>
      </p:sp>
      <p:sp>
        <p:nvSpPr>
          <p:cNvPr id="325" name="Google Shape;325;p50"/>
          <p:cNvSpPr/>
          <p:nvPr/>
        </p:nvSpPr>
        <p:spPr>
          <a:xfrm>
            <a:off x="1908725" y="3667150"/>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50"/>
          <p:cNvSpPr/>
          <p:nvPr/>
        </p:nvSpPr>
        <p:spPr>
          <a:xfrm>
            <a:off x="6348975" y="1450649"/>
            <a:ext cx="678900" cy="662400"/>
          </a:xfrm>
          <a:prstGeom prst="rect">
            <a:avLst/>
          </a:prstGeom>
          <a:noFill/>
          <a:ln w="19050" cap="flat" cmpd="sng">
            <a:solidFill>
              <a:schemeClr val="dk1"/>
            </a:solidFill>
            <a:prstDash val="dot"/>
            <a:round/>
            <a:headEnd type="none" w="sm" len="sm"/>
            <a:tailEnd type="none" w="sm" len="sm"/>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50"/>
          <p:cNvSpPr/>
          <p:nvPr/>
        </p:nvSpPr>
        <p:spPr>
          <a:xfrm>
            <a:off x="907200" y="645475"/>
            <a:ext cx="415500" cy="3222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200">
                <a:solidFill>
                  <a:schemeClr val="dk1"/>
                </a:solidFill>
              </a:rPr>
              <a:t>N1</a:t>
            </a:r>
            <a:endParaRPr sz="1200">
              <a:solidFill>
                <a:schemeClr val="dk1"/>
              </a:solidFill>
            </a:endParaRPr>
          </a:p>
        </p:txBody>
      </p:sp>
      <p:sp>
        <p:nvSpPr>
          <p:cNvPr id="328" name="Google Shape;328;p50"/>
          <p:cNvSpPr txBox="1"/>
          <p:nvPr/>
        </p:nvSpPr>
        <p:spPr>
          <a:xfrm>
            <a:off x="4664250" y="713550"/>
            <a:ext cx="976800" cy="338700"/>
          </a:xfrm>
          <a:prstGeom prst="rect">
            <a:avLst/>
          </a:prstGeom>
          <a:noFill/>
          <a:ln>
            <a:noFill/>
          </a:ln>
        </p:spPr>
        <p:txBody>
          <a:bodyPr spcFirstLastPara="1" wrap="square" lIns="91425" tIns="91425" rIns="91425" bIns="91425" anchor="t" anchorCtr="0">
            <a:spAutoFit/>
          </a:bodyPr>
          <a:lstStyle/>
          <a:p>
            <a:pPr marL="85725" lvl="0" indent="-85725" algn="l" rtl="0">
              <a:spcBef>
                <a:spcPts val="0"/>
              </a:spcBef>
              <a:spcAft>
                <a:spcPts val="0"/>
              </a:spcAft>
              <a:buNone/>
            </a:pPr>
            <a:r>
              <a:rPr lang="pt-BR" sz="1000">
                <a:solidFill>
                  <a:schemeClr val="dk1"/>
                </a:solidFill>
              </a:rPr>
              <a:t>Anastomosis </a:t>
            </a:r>
            <a:endParaRPr/>
          </a:p>
        </p:txBody>
      </p:sp>
      <p:cxnSp>
        <p:nvCxnSpPr>
          <p:cNvPr id="329" name="Google Shape;329;p50"/>
          <p:cNvCxnSpPr>
            <a:stCxn id="330" idx="2"/>
          </p:cNvCxnSpPr>
          <p:nvPr/>
        </p:nvCxnSpPr>
        <p:spPr>
          <a:xfrm flipH="1">
            <a:off x="4936725" y="1033350"/>
            <a:ext cx="183900" cy="549300"/>
          </a:xfrm>
          <a:prstGeom prst="straightConnector1">
            <a:avLst/>
          </a:prstGeom>
          <a:noFill/>
          <a:ln w="9525" cap="flat" cmpd="sng">
            <a:solidFill>
              <a:schemeClr val="dk1"/>
            </a:solidFill>
            <a:prstDash val="solid"/>
            <a:round/>
            <a:headEnd type="none" w="med" len="med"/>
            <a:tailEnd type="triangle" w="med" len="med"/>
          </a:ln>
        </p:spPr>
      </p:cxnSp>
      <p:cxnSp>
        <p:nvCxnSpPr>
          <p:cNvPr id="331" name="Google Shape;331;p50"/>
          <p:cNvCxnSpPr/>
          <p:nvPr/>
        </p:nvCxnSpPr>
        <p:spPr>
          <a:xfrm rot="10800000">
            <a:off x="389100" y="669800"/>
            <a:ext cx="518100" cy="106800"/>
          </a:xfrm>
          <a:prstGeom prst="straightConnector1">
            <a:avLst/>
          </a:prstGeom>
          <a:noFill/>
          <a:ln w="9525" cap="flat" cmpd="sng">
            <a:solidFill>
              <a:schemeClr val="dk1"/>
            </a:solidFill>
            <a:prstDash val="solid"/>
            <a:round/>
            <a:headEnd type="none" w="med" len="med"/>
            <a:tailEnd type="triangle" w="med" len="med"/>
          </a:ln>
        </p:spPr>
      </p:cxnSp>
      <p:sp>
        <p:nvSpPr>
          <p:cNvPr id="332" name="Google Shape;332;p50"/>
          <p:cNvSpPr txBox="1"/>
          <p:nvPr/>
        </p:nvSpPr>
        <p:spPr>
          <a:xfrm>
            <a:off x="10249450" y="4417650"/>
            <a:ext cx="7208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33" name="Google Shape;333;p50"/>
          <p:cNvSpPr txBox="1"/>
          <p:nvPr/>
        </p:nvSpPr>
        <p:spPr>
          <a:xfrm>
            <a:off x="7663325" y="493800"/>
            <a:ext cx="1314000" cy="4155900"/>
          </a:xfrm>
          <a:prstGeom prst="rect">
            <a:avLst/>
          </a:prstGeom>
          <a:solidFill>
            <a:srgbClr val="000000"/>
          </a:solidFill>
          <a:ln w="19050" cap="flat" cmpd="sng">
            <a:solidFill>
              <a:srgbClr val="3D85C6"/>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pt-BR" sz="1300" b="1" dirty="0" err="1">
                <a:solidFill>
                  <a:srgbClr val="FFD966"/>
                </a:solidFill>
              </a:rPr>
              <a:t>Teaching</a:t>
            </a:r>
            <a:r>
              <a:rPr lang="pt-BR" sz="1300" b="1" dirty="0">
                <a:solidFill>
                  <a:srgbClr val="FFD966"/>
                </a:solidFill>
              </a:rPr>
              <a:t> Points</a:t>
            </a:r>
            <a:endParaRPr sz="1300" b="1" dirty="0">
              <a:solidFill>
                <a:srgbClr val="FFD966"/>
              </a:solidFill>
            </a:endParaRPr>
          </a:p>
          <a:p>
            <a:pPr marL="0" lvl="0" indent="0" algn="ctr" rtl="0">
              <a:spcBef>
                <a:spcPts val="0"/>
              </a:spcBef>
              <a:spcAft>
                <a:spcPts val="0"/>
              </a:spcAft>
              <a:buNone/>
            </a:pPr>
            <a:endParaRPr sz="1300" b="1" dirty="0">
              <a:solidFill>
                <a:srgbClr val="FFD966"/>
              </a:solidFill>
            </a:endParaRPr>
          </a:p>
          <a:p>
            <a:pPr marL="93663" lvl="0" indent="-93663" algn="l" rtl="0">
              <a:spcBef>
                <a:spcPts val="0"/>
              </a:spcBef>
              <a:spcAft>
                <a:spcPts val="0"/>
              </a:spcAft>
              <a:buClr>
                <a:schemeClr val="dk1"/>
              </a:buClr>
              <a:buSzPts val="1000"/>
              <a:buChar char="-"/>
            </a:pPr>
            <a:r>
              <a:rPr lang="pt-BR" sz="1000" dirty="0" err="1">
                <a:solidFill>
                  <a:schemeClr val="dk1"/>
                </a:solidFill>
              </a:rPr>
              <a:t>Optimal</a:t>
            </a:r>
            <a:r>
              <a:rPr lang="pt-BR" sz="1000" dirty="0">
                <a:solidFill>
                  <a:schemeClr val="dk1"/>
                </a:solidFill>
              </a:rPr>
              <a:t> TME </a:t>
            </a:r>
            <a:r>
              <a:rPr lang="pt-BR" sz="1000" dirty="0" err="1">
                <a:solidFill>
                  <a:schemeClr val="dk1"/>
                </a:solidFill>
              </a:rPr>
              <a:t>is</a:t>
            </a:r>
            <a:r>
              <a:rPr lang="pt-BR" sz="1000" dirty="0">
                <a:solidFill>
                  <a:schemeClr val="dk1"/>
                </a:solidFill>
              </a:rPr>
              <a:t> </a:t>
            </a:r>
            <a:r>
              <a:rPr lang="pt-BR" sz="1000" dirty="0" err="1">
                <a:solidFill>
                  <a:schemeClr val="dk1"/>
                </a:solidFill>
              </a:rPr>
              <a:t>required</a:t>
            </a:r>
            <a:r>
              <a:rPr lang="pt-BR" sz="1000" dirty="0">
                <a:solidFill>
                  <a:schemeClr val="dk1"/>
                </a:solidFill>
              </a:rPr>
              <a:t> </a:t>
            </a:r>
            <a:r>
              <a:rPr lang="pt-BR" sz="1000" dirty="0" err="1">
                <a:solidFill>
                  <a:schemeClr val="dk1"/>
                </a:solidFill>
              </a:rPr>
              <a:t>to</a:t>
            </a:r>
            <a:r>
              <a:rPr lang="pt-BR" sz="1000" dirty="0">
                <a:solidFill>
                  <a:schemeClr val="dk1"/>
                </a:solidFill>
              </a:rPr>
              <a:t> improve local </a:t>
            </a:r>
            <a:r>
              <a:rPr lang="pt-BR" sz="1000" dirty="0" err="1">
                <a:solidFill>
                  <a:schemeClr val="dk1"/>
                </a:solidFill>
              </a:rPr>
              <a:t>recurrence</a:t>
            </a:r>
            <a:r>
              <a:rPr lang="pt-BR" sz="1000" dirty="0">
                <a:solidFill>
                  <a:schemeClr val="dk1"/>
                </a:solidFill>
              </a:rPr>
              <a:t> rates; </a:t>
            </a:r>
            <a:endParaRPr sz="1000" dirty="0">
              <a:solidFill>
                <a:schemeClr val="dk1"/>
              </a:solidFill>
            </a:endParaRPr>
          </a:p>
          <a:p>
            <a:pPr marL="93663" lvl="0" indent="-93663" algn="l" rtl="0">
              <a:spcBef>
                <a:spcPts val="0"/>
              </a:spcBef>
              <a:spcAft>
                <a:spcPts val="0"/>
              </a:spcAft>
              <a:buNone/>
            </a:pPr>
            <a:endParaRPr sz="1000" dirty="0">
              <a:solidFill>
                <a:schemeClr val="dk1"/>
              </a:solidFill>
            </a:endParaRPr>
          </a:p>
          <a:p>
            <a:pPr marL="93663" lvl="0" indent="-93663" algn="l" rtl="0">
              <a:spcBef>
                <a:spcPts val="0"/>
              </a:spcBef>
              <a:spcAft>
                <a:spcPts val="0"/>
              </a:spcAft>
              <a:buClr>
                <a:schemeClr val="dk1"/>
              </a:buClr>
              <a:buSzPts val="1000"/>
              <a:buChar char="-"/>
            </a:pPr>
            <a:r>
              <a:rPr lang="pt-BR" sz="1000" dirty="0" err="1">
                <a:solidFill>
                  <a:schemeClr val="dk1"/>
                </a:solidFill>
              </a:rPr>
              <a:t>Insufficient</a:t>
            </a:r>
            <a:r>
              <a:rPr lang="pt-BR" sz="1000" dirty="0">
                <a:solidFill>
                  <a:schemeClr val="dk1"/>
                </a:solidFill>
              </a:rPr>
              <a:t> distal </a:t>
            </a:r>
            <a:r>
              <a:rPr lang="pt-BR" sz="1000" dirty="0" err="1">
                <a:solidFill>
                  <a:schemeClr val="dk1"/>
                </a:solidFill>
              </a:rPr>
              <a:t>margin</a:t>
            </a:r>
            <a:r>
              <a:rPr lang="pt-BR" sz="1000" dirty="0">
                <a:solidFill>
                  <a:schemeClr val="dk1"/>
                </a:solidFill>
              </a:rPr>
              <a:t> </a:t>
            </a:r>
            <a:r>
              <a:rPr lang="pt-BR" sz="1000" dirty="0" err="1">
                <a:solidFill>
                  <a:schemeClr val="dk1"/>
                </a:solidFill>
              </a:rPr>
              <a:t>is</a:t>
            </a:r>
            <a:r>
              <a:rPr lang="pt-BR" sz="1000" dirty="0">
                <a:solidFill>
                  <a:schemeClr val="dk1"/>
                </a:solidFill>
              </a:rPr>
              <a:t> a </a:t>
            </a:r>
            <a:r>
              <a:rPr lang="pt-BR" sz="1000" dirty="0" err="1">
                <a:solidFill>
                  <a:schemeClr val="dk1"/>
                </a:solidFill>
              </a:rPr>
              <a:t>risk</a:t>
            </a:r>
            <a:r>
              <a:rPr lang="pt-BR" sz="1000" dirty="0">
                <a:solidFill>
                  <a:schemeClr val="dk1"/>
                </a:solidFill>
              </a:rPr>
              <a:t> </a:t>
            </a:r>
            <a:r>
              <a:rPr lang="pt-BR" sz="1000" dirty="0" err="1">
                <a:solidFill>
                  <a:schemeClr val="dk1"/>
                </a:solidFill>
              </a:rPr>
              <a:t>factor</a:t>
            </a:r>
            <a:r>
              <a:rPr lang="pt-BR" sz="1000" dirty="0">
                <a:solidFill>
                  <a:schemeClr val="dk1"/>
                </a:solidFill>
              </a:rPr>
              <a:t> for </a:t>
            </a:r>
            <a:r>
              <a:rPr lang="pt-BR" sz="1000" dirty="0" err="1">
                <a:solidFill>
                  <a:schemeClr val="dk1"/>
                </a:solidFill>
              </a:rPr>
              <a:t>anastomotic</a:t>
            </a:r>
            <a:r>
              <a:rPr lang="pt-BR" sz="1000" dirty="0">
                <a:solidFill>
                  <a:schemeClr val="dk1"/>
                </a:solidFill>
              </a:rPr>
              <a:t> </a:t>
            </a:r>
            <a:r>
              <a:rPr lang="pt-BR" sz="1000" dirty="0" err="1">
                <a:solidFill>
                  <a:schemeClr val="dk1"/>
                </a:solidFill>
              </a:rPr>
              <a:t>recurrence</a:t>
            </a:r>
            <a:r>
              <a:rPr lang="pt-BR" sz="1000" dirty="0">
                <a:solidFill>
                  <a:schemeClr val="dk1"/>
                </a:solidFill>
              </a:rPr>
              <a:t>;</a:t>
            </a:r>
            <a:endParaRPr sz="1000" dirty="0">
              <a:solidFill>
                <a:schemeClr val="dk1"/>
              </a:solidFill>
            </a:endParaRPr>
          </a:p>
          <a:p>
            <a:pPr marL="93663" lvl="0" indent="-93663" algn="l" rtl="0">
              <a:spcBef>
                <a:spcPts val="0"/>
              </a:spcBef>
              <a:spcAft>
                <a:spcPts val="0"/>
              </a:spcAft>
              <a:buNone/>
            </a:pPr>
            <a:endParaRPr sz="1000" dirty="0">
              <a:solidFill>
                <a:schemeClr val="dk1"/>
              </a:solidFill>
            </a:endParaRPr>
          </a:p>
          <a:p>
            <a:pPr marL="93663" lvl="0" indent="-93663" algn="l" rtl="0">
              <a:spcBef>
                <a:spcPts val="0"/>
              </a:spcBef>
              <a:spcAft>
                <a:spcPts val="0"/>
              </a:spcAft>
              <a:buClr>
                <a:schemeClr val="dk1"/>
              </a:buClr>
              <a:buSzPts val="1000"/>
              <a:buChar char="-"/>
            </a:pPr>
            <a:r>
              <a:rPr lang="pt-BR" sz="1000" dirty="0">
                <a:solidFill>
                  <a:schemeClr val="dk1"/>
                </a:solidFill>
              </a:rPr>
              <a:t>Look </a:t>
            </a:r>
            <a:r>
              <a:rPr lang="pt-BR" sz="1000" dirty="0" err="1">
                <a:solidFill>
                  <a:schemeClr val="dk1"/>
                </a:solidFill>
              </a:rPr>
              <a:t>carefully</a:t>
            </a:r>
            <a:r>
              <a:rPr lang="pt-BR" sz="1000" dirty="0">
                <a:solidFill>
                  <a:schemeClr val="dk1"/>
                </a:solidFill>
              </a:rPr>
              <a:t> </a:t>
            </a:r>
            <a:r>
              <a:rPr lang="pt-BR" sz="1000" dirty="0" err="1">
                <a:solidFill>
                  <a:schemeClr val="dk1"/>
                </a:solidFill>
              </a:rPr>
              <a:t>at</a:t>
            </a:r>
            <a:r>
              <a:rPr lang="pt-BR" sz="1000" dirty="0">
                <a:solidFill>
                  <a:schemeClr val="dk1"/>
                </a:solidFill>
              </a:rPr>
              <a:t> </a:t>
            </a:r>
            <a:r>
              <a:rPr lang="pt-BR" sz="1000" dirty="0" err="1">
                <a:solidFill>
                  <a:schemeClr val="dk1"/>
                </a:solidFill>
              </a:rPr>
              <a:t>the</a:t>
            </a:r>
            <a:r>
              <a:rPr lang="pt-BR" sz="1000" dirty="0">
                <a:solidFill>
                  <a:schemeClr val="dk1"/>
                </a:solidFill>
              </a:rPr>
              <a:t> </a:t>
            </a:r>
            <a:r>
              <a:rPr lang="pt-BR" sz="1000" dirty="0" err="1">
                <a:solidFill>
                  <a:schemeClr val="dk1"/>
                </a:solidFill>
              </a:rPr>
              <a:t>anastomosis</a:t>
            </a:r>
            <a:r>
              <a:rPr lang="pt-BR" sz="1000" dirty="0">
                <a:solidFill>
                  <a:schemeClr val="dk1"/>
                </a:solidFill>
              </a:rPr>
              <a:t>; </a:t>
            </a:r>
            <a:r>
              <a:rPr lang="pt-BR" sz="1000" dirty="0" err="1">
                <a:solidFill>
                  <a:schemeClr val="dk1"/>
                </a:solidFill>
              </a:rPr>
              <a:t>check</a:t>
            </a:r>
            <a:r>
              <a:rPr lang="pt-BR" sz="1000" dirty="0">
                <a:solidFill>
                  <a:schemeClr val="dk1"/>
                </a:solidFill>
              </a:rPr>
              <a:t> for </a:t>
            </a:r>
            <a:r>
              <a:rPr lang="pt-BR" sz="1000" dirty="0" err="1">
                <a:solidFill>
                  <a:schemeClr val="dk1"/>
                </a:solidFill>
              </a:rPr>
              <a:t>endoscopy</a:t>
            </a:r>
            <a:r>
              <a:rPr lang="pt-BR" sz="1000" dirty="0">
                <a:solidFill>
                  <a:schemeClr val="dk1"/>
                </a:solidFill>
              </a:rPr>
              <a:t> </a:t>
            </a:r>
            <a:r>
              <a:rPr lang="pt-BR" sz="1000" dirty="0" err="1">
                <a:solidFill>
                  <a:schemeClr val="dk1"/>
                </a:solidFill>
              </a:rPr>
              <a:t>or</a:t>
            </a:r>
            <a:r>
              <a:rPr lang="pt-BR" sz="1000" dirty="0">
                <a:solidFill>
                  <a:schemeClr val="dk1"/>
                </a:solidFill>
              </a:rPr>
              <a:t> digital </a:t>
            </a:r>
            <a:r>
              <a:rPr lang="pt-BR" sz="1000" dirty="0" err="1">
                <a:solidFill>
                  <a:schemeClr val="dk1"/>
                </a:solidFill>
              </a:rPr>
              <a:t>rectal</a:t>
            </a:r>
            <a:r>
              <a:rPr lang="pt-BR" sz="1000" dirty="0">
                <a:solidFill>
                  <a:schemeClr val="dk1"/>
                </a:solidFill>
              </a:rPr>
              <a:t> </a:t>
            </a:r>
            <a:r>
              <a:rPr lang="pt-BR" sz="1000" dirty="0" err="1">
                <a:solidFill>
                  <a:schemeClr val="dk1"/>
                </a:solidFill>
              </a:rPr>
              <a:t>examination</a:t>
            </a:r>
            <a:r>
              <a:rPr lang="pt-BR" sz="1000" dirty="0">
                <a:solidFill>
                  <a:schemeClr val="dk1"/>
                </a:solidFill>
              </a:rPr>
              <a:t>;</a:t>
            </a:r>
            <a:endParaRPr sz="1000" dirty="0">
              <a:solidFill>
                <a:schemeClr val="dk1"/>
              </a:solidFill>
            </a:endParaRPr>
          </a:p>
          <a:p>
            <a:pPr marL="93663" lvl="0" indent="-93663" algn="l" rtl="0">
              <a:spcBef>
                <a:spcPts val="0"/>
              </a:spcBef>
              <a:spcAft>
                <a:spcPts val="0"/>
              </a:spcAft>
              <a:buNone/>
            </a:pPr>
            <a:endParaRPr sz="1000" dirty="0">
              <a:solidFill>
                <a:schemeClr val="dk1"/>
              </a:solidFill>
            </a:endParaRPr>
          </a:p>
          <a:p>
            <a:pPr marL="93663" lvl="0" indent="-93663" algn="l" rtl="0">
              <a:spcBef>
                <a:spcPts val="0"/>
              </a:spcBef>
              <a:spcAft>
                <a:spcPts val="0"/>
              </a:spcAft>
              <a:buClr>
                <a:schemeClr val="dk1"/>
              </a:buClr>
              <a:buSzPts val="1000"/>
              <a:buChar char="-"/>
            </a:pPr>
            <a:r>
              <a:rPr lang="pt-BR" sz="1000" dirty="0">
                <a:solidFill>
                  <a:schemeClr val="dk1"/>
                </a:solidFill>
              </a:rPr>
              <a:t>Map </a:t>
            </a:r>
            <a:r>
              <a:rPr lang="pt-BR" sz="1000" dirty="0" err="1">
                <a:solidFill>
                  <a:schemeClr val="dk1"/>
                </a:solidFill>
              </a:rPr>
              <a:t>lesion</a:t>
            </a:r>
            <a:r>
              <a:rPr lang="pt-BR" sz="1000" dirty="0">
                <a:solidFill>
                  <a:schemeClr val="dk1"/>
                </a:solidFill>
              </a:rPr>
              <a:t> </a:t>
            </a:r>
            <a:r>
              <a:rPr lang="pt-BR" sz="1000" dirty="0" err="1">
                <a:solidFill>
                  <a:schemeClr val="dk1"/>
                </a:solidFill>
              </a:rPr>
              <a:t>to</a:t>
            </a:r>
            <a:r>
              <a:rPr lang="pt-BR" sz="1000" dirty="0">
                <a:solidFill>
                  <a:schemeClr val="dk1"/>
                </a:solidFill>
              </a:rPr>
              <a:t> </a:t>
            </a:r>
            <a:r>
              <a:rPr lang="pt-BR" sz="1000" dirty="0" err="1">
                <a:solidFill>
                  <a:schemeClr val="dk1"/>
                </a:solidFill>
              </a:rPr>
              <a:t>plan</a:t>
            </a:r>
            <a:r>
              <a:rPr lang="pt-BR" sz="1000" dirty="0">
                <a:solidFill>
                  <a:schemeClr val="dk1"/>
                </a:solidFill>
              </a:rPr>
              <a:t> </a:t>
            </a:r>
            <a:r>
              <a:rPr lang="pt-BR" sz="1000" dirty="0" err="1">
                <a:solidFill>
                  <a:schemeClr val="dk1"/>
                </a:solidFill>
              </a:rPr>
              <a:t>surgical</a:t>
            </a:r>
            <a:r>
              <a:rPr lang="pt-BR" sz="1000" dirty="0">
                <a:solidFill>
                  <a:schemeClr val="dk1"/>
                </a:solidFill>
              </a:rPr>
              <a:t> </a:t>
            </a:r>
            <a:r>
              <a:rPr lang="pt-BR" sz="1000" dirty="0" err="1">
                <a:solidFill>
                  <a:schemeClr val="dk1"/>
                </a:solidFill>
              </a:rPr>
              <a:t>resection</a:t>
            </a:r>
            <a:r>
              <a:rPr lang="pt-BR" sz="1000" dirty="0">
                <a:solidFill>
                  <a:schemeClr val="dk1"/>
                </a:solidFill>
              </a:rPr>
              <a:t>.</a:t>
            </a:r>
            <a:endParaRPr sz="1000" dirty="0">
              <a:solidFill>
                <a:schemeClr val="dk1"/>
              </a:solidFill>
            </a:endParaRPr>
          </a:p>
          <a:p>
            <a:pPr marL="89999" lvl="0" indent="-85725" algn="l" rtl="0">
              <a:spcBef>
                <a:spcPts val="0"/>
              </a:spcBef>
              <a:spcAft>
                <a:spcPts val="0"/>
              </a:spcAft>
              <a:buNone/>
            </a:pPr>
            <a:endParaRPr sz="900" dirty="0">
              <a:solidFill>
                <a:schemeClr val="dk1"/>
              </a:solidFill>
            </a:endParaRPr>
          </a:p>
        </p:txBody>
      </p:sp>
      <p:pic>
        <p:nvPicPr>
          <p:cNvPr id="334" name="Google Shape;334;p50"/>
          <p:cNvPicPr preferRelativeResize="0"/>
          <p:nvPr/>
        </p:nvPicPr>
        <p:blipFill>
          <a:blip r:embed="rId7">
            <a:alphaModFix/>
          </a:blip>
          <a:stretch>
            <a:fillRect/>
          </a:stretch>
        </p:blipFill>
        <p:spPr>
          <a:xfrm>
            <a:off x="2034000" y="508700"/>
            <a:ext cx="1775925" cy="3026575"/>
          </a:xfrm>
          <a:prstGeom prst="rect">
            <a:avLst/>
          </a:prstGeom>
          <a:noFill/>
          <a:ln w="19050" cap="flat" cmpd="sng">
            <a:solidFill>
              <a:schemeClr val="dk1"/>
            </a:solidFill>
            <a:prstDash val="solid"/>
            <a:round/>
            <a:headEnd type="none" w="sm" len="sm"/>
            <a:tailEnd type="none" w="sm" len="sm"/>
          </a:ln>
        </p:spPr>
      </p:pic>
      <p:sp>
        <p:nvSpPr>
          <p:cNvPr id="330" name="Google Shape;330;p50"/>
          <p:cNvSpPr/>
          <p:nvPr/>
        </p:nvSpPr>
        <p:spPr>
          <a:xfrm>
            <a:off x="4675725" y="732450"/>
            <a:ext cx="889800" cy="3009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50"/>
          <p:cNvSpPr/>
          <p:nvPr/>
        </p:nvSpPr>
        <p:spPr>
          <a:xfrm>
            <a:off x="3768062" y="3667150"/>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50"/>
          <p:cNvSpPr/>
          <p:nvPr/>
        </p:nvSpPr>
        <p:spPr>
          <a:xfrm>
            <a:off x="5639537" y="3670975"/>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50"/>
          <p:cNvSpPr txBox="1"/>
          <p:nvPr/>
        </p:nvSpPr>
        <p:spPr>
          <a:xfrm>
            <a:off x="2023900" y="3759125"/>
            <a:ext cx="1579800" cy="877200"/>
          </a:xfrm>
          <a:prstGeom prst="rect">
            <a:avLst/>
          </a:prstGeom>
          <a:noFill/>
          <a:ln>
            <a:noFill/>
          </a:ln>
        </p:spPr>
        <p:txBody>
          <a:bodyPr spcFirstLastPara="1" wrap="square" lIns="90000" tIns="91425" rIns="91425" bIns="91425" anchor="t" anchorCtr="0">
            <a:spAutoFit/>
          </a:bodyPr>
          <a:lstStyle/>
          <a:p>
            <a:pPr marL="0" lvl="0" indent="0" rtl="0">
              <a:spcBef>
                <a:spcPts val="0"/>
              </a:spcBef>
              <a:spcAft>
                <a:spcPts val="0"/>
              </a:spcAft>
              <a:buNone/>
            </a:pPr>
            <a:r>
              <a:rPr lang="pt-BR" sz="900">
                <a:solidFill>
                  <a:schemeClr val="dk1"/>
                </a:solidFill>
              </a:rPr>
              <a:t>Post </a:t>
            </a:r>
            <a:r>
              <a:rPr lang="pt-BR" sz="900" err="1">
                <a:solidFill>
                  <a:schemeClr val="dk1"/>
                </a:solidFill>
              </a:rPr>
              <a:t>long</a:t>
            </a:r>
            <a:r>
              <a:rPr lang="pt-BR" sz="900">
                <a:solidFill>
                  <a:schemeClr val="dk1"/>
                </a:solidFill>
              </a:rPr>
              <a:t> </a:t>
            </a:r>
            <a:r>
              <a:rPr lang="pt-BR" sz="900" err="1">
                <a:solidFill>
                  <a:schemeClr val="dk1"/>
                </a:solidFill>
              </a:rPr>
              <a:t>course</a:t>
            </a:r>
            <a:r>
              <a:rPr lang="pt-BR" sz="900">
                <a:solidFill>
                  <a:schemeClr val="dk1"/>
                </a:solidFill>
              </a:rPr>
              <a:t>     </a:t>
            </a:r>
            <a:r>
              <a:rPr lang="pt-BR" sz="900" err="1">
                <a:solidFill>
                  <a:schemeClr val="dk1"/>
                </a:solidFill>
              </a:rPr>
              <a:t>chemoradiotherapy</a:t>
            </a:r>
            <a:r>
              <a:rPr lang="pt-BR" sz="900">
                <a:solidFill>
                  <a:schemeClr val="dk1"/>
                </a:solidFill>
              </a:rPr>
              <a:t> (CRT) </a:t>
            </a:r>
            <a:r>
              <a:rPr lang="pt-BR" sz="900" err="1">
                <a:solidFill>
                  <a:schemeClr val="dk1"/>
                </a:solidFill>
              </a:rPr>
              <a:t>restaging</a:t>
            </a:r>
            <a:r>
              <a:rPr lang="pt-BR" sz="900">
                <a:solidFill>
                  <a:schemeClr val="dk1"/>
                </a:solidFill>
              </a:rPr>
              <a:t> shows response</a:t>
            </a:r>
            <a:endParaRPr sz="900">
              <a:solidFill>
                <a:schemeClr val="dk1"/>
              </a:solidFill>
            </a:endParaRPr>
          </a:p>
          <a:p>
            <a:pPr marL="0" lvl="0" indent="0" rtl="0">
              <a:spcBef>
                <a:spcPts val="0"/>
              </a:spcBef>
              <a:spcAft>
                <a:spcPts val="0"/>
              </a:spcAft>
              <a:buNone/>
            </a:pPr>
            <a:r>
              <a:rPr lang="pt-BR" sz="900">
                <a:solidFill>
                  <a:schemeClr val="dk1"/>
                </a:solidFill>
              </a:rPr>
              <a:t>Tumor </a:t>
            </a:r>
            <a:r>
              <a:rPr lang="pt-BR" sz="900" err="1">
                <a:solidFill>
                  <a:schemeClr val="dk1"/>
                </a:solidFill>
              </a:rPr>
              <a:t>Regression</a:t>
            </a:r>
            <a:r>
              <a:rPr lang="pt-BR" sz="900">
                <a:solidFill>
                  <a:schemeClr val="dk1"/>
                </a:solidFill>
              </a:rPr>
              <a:t> Grade  </a:t>
            </a:r>
            <a:r>
              <a:rPr lang="pt-BR" sz="900" err="1">
                <a:solidFill>
                  <a:schemeClr val="dk1"/>
                </a:solidFill>
              </a:rPr>
              <a:t>mrTRG</a:t>
            </a:r>
            <a:r>
              <a:rPr lang="pt-BR" sz="900">
                <a:solidFill>
                  <a:schemeClr val="dk1"/>
                </a:solidFill>
              </a:rPr>
              <a:t> 2 </a:t>
            </a:r>
            <a:endParaRPr sz="900">
              <a:solidFill>
                <a:schemeClr val="dk1"/>
              </a:solidFill>
            </a:endParaRPr>
          </a:p>
        </p:txBody>
      </p:sp>
      <p:sp>
        <p:nvSpPr>
          <p:cNvPr id="338" name="Google Shape;338;p50"/>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1: ANASTOMOTIC RECURRENCE</a:t>
            </a:r>
            <a:endParaRPr sz="1600" b="1">
              <a:solidFill>
                <a:schemeClr val="lt1"/>
              </a:solidFill>
            </a:endParaRPr>
          </a:p>
        </p:txBody>
      </p:sp>
      <p:pic>
        <p:nvPicPr>
          <p:cNvPr id="339" name="Google Shape;339;p50"/>
          <p:cNvPicPr preferRelativeResize="0"/>
          <p:nvPr/>
        </p:nvPicPr>
        <p:blipFill>
          <a:blip r:embed="rId8">
            <a:alphaModFix/>
          </a:blip>
          <a:stretch>
            <a:fillRect/>
          </a:stretch>
        </p:blipFill>
        <p:spPr>
          <a:xfrm>
            <a:off x="7763975" y="50952"/>
            <a:ext cx="1282751" cy="288975"/>
          </a:xfrm>
          <a:prstGeom prst="rect">
            <a:avLst/>
          </a:prstGeom>
          <a:noFill/>
          <a:ln>
            <a:noFill/>
          </a:ln>
        </p:spPr>
      </p:pic>
      <p:pic>
        <p:nvPicPr>
          <p:cNvPr id="340" name="Google Shape;340;p50"/>
          <p:cNvPicPr preferRelativeResize="0"/>
          <p:nvPr/>
        </p:nvPicPr>
        <p:blipFill rotWithShape="1">
          <a:blip r:embed="rId9">
            <a:alphaModFix/>
          </a:blip>
          <a:srcRect r="15203" b="5329"/>
          <a:stretch/>
        </p:blipFill>
        <p:spPr>
          <a:xfrm>
            <a:off x="1015094" y="456213"/>
            <a:ext cx="2808999" cy="2592027"/>
          </a:xfrm>
          <a:prstGeom prst="rect">
            <a:avLst/>
          </a:prstGeom>
          <a:noFill/>
          <a:ln w="19050" cap="flat" cmpd="sng">
            <a:solidFill>
              <a:schemeClr val="dk1"/>
            </a:solidFill>
            <a:prstDash val="solid"/>
            <a:round/>
            <a:headEnd type="none" w="sm" len="sm"/>
            <a:tailEnd type="none" w="sm" len="sm"/>
          </a:ln>
        </p:spPr>
      </p:pic>
      <p:pic>
        <p:nvPicPr>
          <p:cNvPr id="341" name="Google Shape;341;p50"/>
          <p:cNvPicPr preferRelativeResize="0"/>
          <p:nvPr/>
        </p:nvPicPr>
        <p:blipFill>
          <a:blip r:embed="rId10">
            <a:alphaModFix/>
          </a:blip>
          <a:stretch>
            <a:fillRect/>
          </a:stretch>
        </p:blipFill>
        <p:spPr>
          <a:xfrm>
            <a:off x="3851564" y="456213"/>
            <a:ext cx="3511105" cy="2582363"/>
          </a:xfrm>
          <a:prstGeom prst="rect">
            <a:avLst/>
          </a:prstGeom>
          <a:noFill/>
          <a:ln w="19050" cap="flat" cmpd="sng">
            <a:solidFill>
              <a:schemeClr val="dk1"/>
            </a:solidFill>
            <a:prstDash val="solid"/>
            <a:round/>
            <a:headEnd type="none" w="sm" len="sm"/>
            <a:tailEnd type="none" w="sm" len="sm"/>
          </a:ln>
        </p:spPr>
      </p:pic>
      <p:sp>
        <p:nvSpPr>
          <p:cNvPr id="342" name="Google Shape;342;p50"/>
          <p:cNvSpPr txBox="1"/>
          <p:nvPr/>
        </p:nvSpPr>
        <p:spPr>
          <a:xfrm>
            <a:off x="1012175" y="3076167"/>
            <a:ext cx="6347575" cy="461635"/>
          </a:xfrm>
          <a:prstGeom prst="rect">
            <a:avLst/>
          </a:prstGeom>
          <a:solidFill>
            <a:schemeClr val="bg1"/>
          </a:solidFill>
          <a:ln w="28575" cap="flat" cmpd="sng">
            <a:solidFill>
              <a:schemeClr val="bg1"/>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None/>
            </a:pPr>
            <a:r>
              <a:rPr lang="pt-BR" sz="900" b="1" err="1">
                <a:solidFill>
                  <a:schemeClr val="tx1"/>
                </a:solidFill>
              </a:rPr>
              <a:t>Absence</a:t>
            </a:r>
            <a:r>
              <a:rPr lang="pt-BR" sz="900" b="1">
                <a:solidFill>
                  <a:schemeClr val="tx1"/>
                </a:solidFill>
              </a:rPr>
              <a:t> of sacral, neural, lateral wall and </a:t>
            </a:r>
            <a:r>
              <a:rPr lang="pt-BR" sz="900" b="1" err="1">
                <a:solidFill>
                  <a:schemeClr val="tx1"/>
                </a:solidFill>
              </a:rPr>
              <a:t>other</a:t>
            </a:r>
            <a:r>
              <a:rPr lang="pt-BR" sz="900" b="1">
                <a:solidFill>
                  <a:schemeClr val="tx1"/>
                </a:solidFill>
              </a:rPr>
              <a:t> </a:t>
            </a:r>
            <a:r>
              <a:rPr lang="pt-BR" sz="900" b="1" err="1">
                <a:solidFill>
                  <a:schemeClr val="tx1"/>
                </a:solidFill>
              </a:rPr>
              <a:t>adjacent</a:t>
            </a:r>
            <a:r>
              <a:rPr lang="pt-BR" sz="900" b="1">
                <a:solidFill>
                  <a:schemeClr val="tx1"/>
                </a:solidFill>
              </a:rPr>
              <a:t> </a:t>
            </a:r>
            <a:r>
              <a:rPr lang="pt-BR" sz="900" b="1" err="1">
                <a:solidFill>
                  <a:schemeClr val="tx1"/>
                </a:solidFill>
              </a:rPr>
              <a:t>organs</a:t>
            </a:r>
            <a:r>
              <a:rPr lang="pt-BR" sz="900" b="1">
                <a:solidFill>
                  <a:schemeClr val="tx1"/>
                </a:solidFill>
              </a:rPr>
              <a:t> invasion. </a:t>
            </a:r>
            <a:r>
              <a:rPr lang="pt-BR" sz="900" b="1" err="1">
                <a:solidFill>
                  <a:schemeClr val="tx1"/>
                </a:solidFill>
              </a:rPr>
              <a:t>Rectosigmoidectomy</a:t>
            </a:r>
            <a:r>
              <a:rPr lang="pt-BR" sz="900" b="1">
                <a:solidFill>
                  <a:schemeClr val="tx1"/>
                </a:solidFill>
              </a:rPr>
              <a:t> for </a:t>
            </a:r>
            <a:r>
              <a:rPr lang="pt-BR" sz="900" b="1" err="1">
                <a:solidFill>
                  <a:schemeClr val="tx1"/>
                </a:solidFill>
              </a:rPr>
              <a:t>anastomotic</a:t>
            </a:r>
            <a:r>
              <a:rPr lang="pt-BR" sz="900" b="1">
                <a:solidFill>
                  <a:schemeClr val="tx1"/>
                </a:solidFill>
              </a:rPr>
              <a:t> </a:t>
            </a:r>
            <a:r>
              <a:rPr lang="pt-BR" sz="900" b="1" err="1">
                <a:solidFill>
                  <a:schemeClr val="tx1"/>
                </a:solidFill>
              </a:rPr>
              <a:t>recurrence</a:t>
            </a:r>
            <a:r>
              <a:rPr lang="pt-BR" sz="900" b="1">
                <a:solidFill>
                  <a:schemeClr val="tx1"/>
                </a:solidFill>
              </a:rPr>
              <a:t> </a:t>
            </a:r>
            <a:r>
              <a:rPr lang="pt-BR" sz="900" b="1" err="1">
                <a:solidFill>
                  <a:schemeClr val="tx1"/>
                </a:solidFill>
              </a:rPr>
              <a:t>resection</a:t>
            </a:r>
            <a:r>
              <a:rPr lang="pt-BR" sz="900" b="1">
                <a:solidFill>
                  <a:schemeClr val="tx1"/>
                </a:solidFill>
              </a:rPr>
              <a:t> </a:t>
            </a:r>
            <a:r>
              <a:rPr lang="pt-BR" sz="900" b="1" err="1">
                <a:solidFill>
                  <a:schemeClr val="tx1"/>
                </a:solidFill>
              </a:rPr>
              <a:t>was</a:t>
            </a:r>
            <a:r>
              <a:rPr lang="pt-BR" sz="900" b="1">
                <a:solidFill>
                  <a:schemeClr val="tx1"/>
                </a:solidFill>
              </a:rPr>
              <a:t> </a:t>
            </a:r>
            <a:r>
              <a:rPr lang="pt-BR" sz="900" b="1" err="1">
                <a:solidFill>
                  <a:schemeClr val="tx1"/>
                </a:solidFill>
              </a:rPr>
              <a:t>proposed</a:t>
            </a:r>
            <a:r>
              <a:rPr lang="pt-BR" sz="900" b="1">
                <a:solidFill>
                  <a:schemeClr val="tx1"/>
                </a:solidFill>
              </a:rPr>
              <a:t>.</a:t>
            </a:r>
            <a:endParaRPr sz="900" b="1">
              <a:solidFill>
                <a:schemeClr val="tx1"/>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33"/>
                                        </p:tgtEl>
                                        <p:attrNameLst>
                                          <p:attrName>style.visibility</p:attrName>
                                        </p:attrNameLst>
                                      </p:cBhvr>
                                      <p:to>
                                        <p:strVal val="visible"/>
                                      </p:to>
                                    </p:set>
                                    <p:anim calcmode="lin" valueType="num">
                                      <p:cBhvr additive="base">
                                        <p:cTn id="7" dur="1000"/>
                                        <p:tgtEl>
                                          <p:spTgt spid="333"/>
                                        </p:tgtEl>
                                        <p:attrNameLst>
                                          <p:attrName>ppt_w</p:attrName>
                                        </p:attrNameLst>
                                      </p:cBhvr>
                                      <p:tavLst>
                                        <p:tav tm="0">
                                          <p:val>
                                            <p:strVal val="0"/>
                                          </p:val>
                                        </p:tav>
                                        <p:tav tm="100000">
                                          <p:val>
                                            <p:strVal val="#ppt_w"/>
                                          </p:val>
                                        </p:tav>
                                      </p:tavLst>
                                    </p:anim>
                                    <p:anim calcmode="lin" valueType="num">
                                      <p:cBhvr additive="base">
                                        <p:cTn id="8" dur="1000"/>
                                        <p:tgtEl>
                                          <p:spTgt spid="33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41"/>
                                        </p:tgtEl>
                                        <p:attrNameLst>
                                          <p:attrName>style.visibility</p:attrName>
                                        </p:attrNameLst>
                                      </p:cBhvr>
                                      <p:to>
                                        <p:strVal val="visible"/>
                                      </p:to>
                                    </p:set>
                                    <p:animEffect transition="in" filter="fade">
                                      <p:cBhvr>
                                        <p:cTn id="13" dur="1000"/>
                                        <p:tgtEl>
                                          <p:spTgt spid="341"/>
                                        </p:tgtEl>
                                      </p:cBhvr>
                                    </p:animEffect>
                                  </p:childTnLst>
                                </p:cTn>
                              </p:par>
                              <p:par>
                                <p:cTn id="14" presetID="10" presetClass="entr" presetSubtype="0" fill="hold" nodeType="withEffect">
                                  <p:stCondLst>
                                    <p:cond delay="0"/>
                                  </p:stCondLst>
                                  <p:childTnLst>
                                    <p:set>
                                      <p:cBhvr>
                                        <p:cTn id="15" dur="1" fill="hold">
                                          <p:stCondLst>
                                            <p:cond delay="0"/>
                                          </p:stCondLst>
                                        </p:cTn>
                                        <p:tgtEl>
                                          <p:spTgt spid="342"/>
                                        </p:tgtEl>
                                        <p:attrNameLst>
                                          <p:attrName>style.visibility</p:attrName>
                                        </p:attrNameLst>
                                      </p:cBhvr>
                                      <p:to>
                                        <p:strVal val="visible"/>
                                      </p:to>
                                    </p:set>
                                    <p:animEffect transition="in" filter="fade">
                                      <p:cBhvr>
                                        <p:cTn id="16" dur="1000"/>
                                        <p:tgtEl>
                                          <p:spTgt spid="342"/>
                                        </p:tgtEl>
                                      </p:cBhvr>
                                    </p:animEffect>
                                  </p:childTnLst>
                                </p:cTn>
                              </p:par>
                              <p:par>
                                <p:cTn id="17" presetID="10" presetClass="entr" presetSubtype="0" fill="hold" nodeType="withEffect">
                                  <p:stCondLst>
                                    <p:cond delay="0"/>
                                  </p:stCondLst>
                                  <p:childTnLst>
                                    <p:set>
                                      <p:cBhvr>
                                        <p:cTn id="18" dur="1" fill="hold">
                                          <p:stCondLst>
                                            <p:cond delay="0"/>
                                          </p:stCondLst>
                                        </p:cTn>
                                        <p:tgtEl>
                                          <p:spTgt spid="340"/>
                                        </p:tgtEl>
                                        <p:attrNameLst>
                                          <p:attrName>style.visibility</p:attrName>
                                        </p:attrNameLst>
                                      </p:cBhvr>
                                      <p:to>
                                        <p:strVal val="visible"/>
                                      </p:to>
                                    </p:set>
                                    <p:animEffect transition="in" filter="fade">
                                      <p:cBhvr>
                                        <p:cTn id="19" dur="1000"/>
                                        <p:tgtEl>
                                          <p:spTgt spid="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346"/>
        <p:cNvGrpSpPr/>
        <p:nvPr/>
      </p:nvGrpSpPr>
      <p:grpSpPr>
        <a:xfrm>
          <a:off x="0" y="0"/>
          <a:ext cx="0" cy="0"/>
          <a:chOff x="0" y="0"/>
          <a:chExt cx="0" cy="0"/>
        </a:xfrm>
      </p:grpSpPr>
      <p:pic>
        <p:nvPicPr>
          <p:cNvPr id="347" name="Google Shape;347;p51"/>
          <p:cNvPicPr preferRelativeResize="0"/>
          <p:nvPr/>
        </p:nvPicPr>
        <p:blipFill>
          <a:blip r:embed="rId3">
            <a:alphaModFix/>
          </a:blip>
          <a:stretch>
            <a:fillRect/>
          </a:stretch>
        </p:blipFill>
        <p:spPr>
          <a:xfrm>
            <a:off x="7213073" y="1211289"/>
            <a:ext cx="1766077" cy="1361925"/>
          </a:xfrm>
          <a:prstGeom prst="rect">
            <a:avLst/>
          </a:prstGeom>
          <a:noFill/>
          <a:ln w="19050" cap="flat" cmpd="sng">
            <a:solidFill>
              <a:schemeClr val="dk1"/>
            </a:solidFill>
            <a:prstDash val="solid"/>
            <a:round/>
            <a:headEnd type="none" w="sm" len="sm"/>
            <a:tailEnd type="none" w="sm" len="sm"/>
          </a:ln>
        </p:spPr>
      </p:pic>
      <p:pic>
        <p:nvPicPr>
          <p:cNvPr id="348" name="Google Shape;348;p51"/>
          <p:cNvPicPr preferRelativeResize="0"/>
          <p:nvPr/>
        </p:nvPicPr>
        <p:blipFill>
          <a:blip r:embed="rId4">
            <a:alphaModFix/>
          </a:blip>
          <a:stretch>
            <a:fillRect/>
          </a:stretch>
        </p:blipFill>
        <p:spPr>
          <a:xfrm>
            <a:off x="1496600" y="2263850"/>
            <a:ext cx="1520775" cy="1641850"/>
          </a:xfrm>
          <a:prstGeom prst="rect">
            <a:avLst/>
          </a:prstGeom>
          <a:noFill/>
          <a:ln w="19050" cap="flat" cmpd="sng">
            <a:solidFill>
              <a:schemeClr val="dk1"/>
            </a:solidFill>
            <a:prstDash val="solid"/>
            <a:round/>
            <a:headEnd type="none" w="sm" len="sm"/>
            <a:tailEnd type="none" w="sm" len="sm"/>
          </a:ln>
        </p:spPr>
      </p:pic>
      <p:sp>
        <p:nvSpPr>
          <p:cNvPr id="349" name="Google Shape;349;p51"/>
          <p:cNvSpPr txBox="1"/>
          <p:nvPr/>
        </p:nvSpPr>
        <p:spPr>
          <a:xfrm>
            <a:off x="281000" y="3714750"/>
            <a:ext cx="180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50" name="Google Shape;350;p51"/>
          <p:cNvSpPr/>
          <p:nvPr/>
        </p:nvSpPr>
        <p:spPr>
          <a:xfrm>
            <a:off x="5295125" y="3965450"/>
            <a:ext cx="1827300" cy="1872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Postoperative</a:t>
            </a:r>
            <a:r>
              <a:rPr lang="pt-BR" sz="1100" b="1">
                <a:solidFill>
                  <a:schemeClr val="lt1"/>
                </a:solidFill>
              </a:rPr>
              <a:t> </a:t>
            </a:r>
            <a:endParaRPr sz="1100" b="1"/>
          </a:p>
        </p:txBody>
      </p:sp>
      <p:sp>
        <p:nvSpPr>
          <p:cNvPr id="351" name="Google Shape;351;p51"/>
          <p:cNvSpPr/>
          <p:nvPr/>
        </p:nvSpPr>
        <p:spPr>
          <a:xfrm>
            <a:off x="169375" y="3965250"/>
            <a:ext cx="2847900" cy="1872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a:t>
            </a:r>
            <a:r>
              <a:rPr lang="pt-BR" sz="1100" b="1" err="1"/>
              <a:t>staging</a:t>
            </a:r>
            <a:endParaRPr sz="1100" b="1"/>
          </a:p>
        </p:txBody>
      </p:sp>
      <p:sp>
        <p:nvSpPr>
          <p:cNvPr id="352" name="Google Shape;352;p51"/>
          <p:cNvSpPr/>
          <p:nvPr/>
        </p:nvSpPr>
        <p:spPr>
          <a:xfrm>
            <a:off x="3271400" y="3961475"/>
            <a:ext cx="1827300" cy="187200"/>
          </a:xfrm>
          <a:prstGeom prst="roundRect">
            <a:avLst>
              <a:gd name="adj" fmla="val 16667"/>
            </a:avLst>
          </a:prstGeom>
          <a:solidFill>
            <a:srgbClr val="DD7E6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Restaging after CRT</a:t>
            </a:r>
            <a:endParaRPr sz="1100" b="1"/>
          </a:p>
        </p:txBody>
      </p:sp>
      <p:sp>
        <p:nvSpPr>
          <p:cNvPr id="353" name="Google Shape;353;p51"/>
          <p:cNvSpPr/>
          <p:nvPr/>
        </p:nvSpPr>
        <p:spPr>
          <a:xfrm>
            <a:off x="7194275" y="3965225"/>
            <a:ext cx="1800300" cy="1872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rPr>
              <a:t>Recurrence </a:t>
            </a:r>
            <a:endParaRPr sz="1100" b="1">
              <a:solidFill>
                <a:schemeClr val="lt1"/>
              </a:solidFill>
            </a:endParaRPr>
          </a:p>
        </p:txBody>
      </p:sp>
      <p:sp>
        <p:nvSpPr>
          <p:cNvPr id="354" name="Google Shape;354;p51"/>
          <p:cNvSpPr txBox="1"/>
          <p:nvPr/>
        </p:nvSpPr>
        <p:spPr>
          <a:xfrm>
            <a:off x="130300" y="4112000"/>
            <a:ext cx="2814600" cy="1015800"/>
          </a:xfrm>
          <a:prstGeom prst="rect">
            <a:avLst/>
          </a:prstGeom>
          <a:noFill/>
          <a:ln>
            <a:noFill/>
          </a:ln>
        </p:spPr>
        <p:txBody>
          <a:bodyPr spcFirstLastPara="1" wrap="square" lIns="90000" tIns="91425" rIns="91425" bIns="91425" anchor="t" anchorCtr="0">
            <a:spAutoFit/>
          </a:bodyPr>
          <a:lstStyle/>
          <a:p>
            <a:pPr marL="0" lvl="0" indent="0" algn="l" rtl="0">
              <a:spcBef>
                <a:spcPts val="0"/>
              </a:spcBef>
              <a:spcAft>
                <a:spcPts val="0"/>
              </a:spcAft>
              <a:buNone/>
            </a:pPr>
            <a:r>
              <a:rPr lang="pt-BR" sz="900">
                <a:solidFill>
                  <a:schemeClr val="dk1"/>
                </a:solidFill>
              </a:rPr>
              <a:t>Male, 58 </a:t>
            </a:r>
            <a:r>
              <a:rPr lang="pt-BR" sz="900" err="1">
                <a:solidFill>
                  <a:schemeClr val="dk1"/>
                </a:solidFill>
              </a:rPr>
              <a:t>yo</a:t>
            </a:r>
            <a:r>
              <a:rPr lang="pt-BR" sz="900">
                <a:solidFill>
                  <a:schemeClr val="dk1"/>
                </a:solidFill>
              </a:rPr>
              <a:t>. Baseline mrT4N1</a:t>
            </a:r>
            <a:endParaRPr sz="900">
              <a:solidFill>
                <a:schemeClr val="dk1"/>
              </a:solidFill>
            </a:endParaRPr>
          </a:p>
          <a:p>
            <a:pPr marL="0" lvl="0" indent="0" algn="l" rtl="0">
              <a:spcBef>
                <a:spcPts val="0"/>
              </a:spcBef>
              <a:spcAft>
                <a:spcPts val="0"/>
              </a:spcAft>
              <a:buNone/>
            </a:pPr>
            <a:r>
              <a:rPr lang="pt-BR" sz="900">
                <a:solidFill>
                  <a:schemeClr val="dk1"/>
                </a:solidFill>
              </a:rPr>
              <a:t>Infiltration of the </a:t>
            </a:r>
            <a:r>
              <a:rPr lang="pt-BR" sz="900" err="1">
                <a:solidFill>
                  <a:schemeClr val="dk1"/>
                </a:solidFill>
              </a:rPr>
              <a:t>levator-ani</a:t>
            </a:r>
            <a:r>
              <a:rPr lang="pt-BR" sz="900">
                <a:solidFill>
                  <a:schemeClr val="dk1"/>
                </a:solidFill>
              </a:rPr>
              <a:t> </a:t>
            </a:r>
            <a:r>
              <a:rPr lang="pt-BR" sz="900" err="1">
                <a:solidFill>
                  <a:schemeClr val="dk1"/>
                </a:solidFill>
              </a:rPr>
              <a:t>muscle</a:t>
            </a:r>
            <a:endParaRPr sz="900">
              <a:solidFill>
                <a:schemeClr val="dk1"/>
              </a:solidFill>
            </a:endParaRPr>
          </a:p>
          <a:p>
            <a:pPr marL="0" lvl="0" indent="0" algn="l" rtl="0">
              <a:spcBef>
                <a:spcPts val="0"/>
              </a:spcBef>
              <a:spcAft>
                <a:spcPts val="0"/>
              </a:spcAft>
              <a:buNone/>
            </a:pPr>
            <a:r>
              <a:rPr lang="pt-BR" sz="900">
                <a:solidFill>
                  <a:schemeClr val="dk1"/>
                </a:solidFill>
              </a:rPr>
              <a:t>Extramural vascular invasion (EMVI): </a:t>
            </a:r>
            <a:r>
              <a:rPr lang="pt-BR" sz="900" err="1">
                <a:solidFill>
                  <a:schemeClr val="dk1"/>
                </a:solidFill>
              </a:rPr>
              <a:t>present</a:t>
            </a:r>
            <a:endParaRPr sz="900">
              <a:solidFill>
                <a:schemeClr val="dk1"/>
              </a:solidFill>
            </a:endParaRPr>
          </a:p>
          <a:p>
            <a:pPr marL="0" lvl="0" indent="0" algn="l" rtl="0">
              <a:spcBef>
                <a:spcPts val="0"/>
              </a:spcBef>
              <a:spcAft>
                <a:spcPts val="0"/>
              </a:spcAft>
              <a:buNone/>
            </a:pPr>
            <a:r>
              <a:rPr lang="pt-BR" sz="900">
                <a:solidFill>
                  <a:schemeClr val="dk1"/>
                </a:solidFill>
              </a:rPr>
              <a:t>Involved MRF and </a:t>
            </a:r>
            <a:r>
              <a:rPr lang="pt-BR" sz="900" err="1">
                <a:solidFill>
                  <a:schemeClr val="dk1"/>
                </a:solidFill>
              </a:rPr>
              <a:t>intersphincteric</a:t>
            </a:r>
            <a:r>
              <a:rPr lang="pt-BR" sz="900">
                <a:solidFill>
                  <a:schemeClr val="dk1"/>
                </a:solidFill>
              </a:rPr>
              <a:t> plane</a:t>
            </a:r>
            <a:endParaRPr sz="900">
              <a:solidFill>
                <a:schemeClr val="dk1"/>
              </a:solidFill>
            </a:endParaRPr>
          </a:p>
          <a:p>
            <a:pPr marL="0" lvl="0" indent="0" algn="l" rtl="0">
              <a:spcBef>
                <a:spcPts val="0"/>
              </a:spcBef>
              <a:spcAft>
                <a:spcPts val="0"/>
              </a:spcAft>
              <a:buNone/>
            </a:pPr>
            <a:r>
              <a:rPr lang="pt-BR" sz="900">
                <a:solidFill>
                  <a:schemeClr val="dk1"/>
                </a:solidFill>
              </a:rPr>
              <a:t>Pelvic </a:t>
            </a:r>
            <a:r>
              <a:rPr lang="pt-BR" sz="900" err="1">
                <a:solidFill>
                  <a:schemeClr val="dk1"/>
                </a:solidFill>
              </a:rPr>
              <a:t>sidewall</a:t>
            </a:r>
            <a:r>
              <a:rPr lang="pt-BR" sz="900">
                <a:solidFill>
                  <a:schemeClr val="dk1"/>
                </a:solidFill>
              </a:rPr>
              <a:t> nodes: </a:t>
            </a:r>
            <a:r>
              <a:rPr lang="pt-BR" sz="900" err="1">
                <a:solidFill>
                  <a:schemeClr val="dk1"/>
                </a:solidFill>
              </a:rPr>
              <a:t>involved</a:t>
            </a:r>
            <a:endParaRPr sz="900">
              <a:solidFill>
                <a:schemeClr val="dk1"/>
              </a:solidFill>
            </a:endParaRPr>
          </a:p>
          <a:p>
            <a:pPr marL="0" lvl="0" indent="0" algn="l" rtl="0">
              <a:spcBef>
                <a:spcPts val="0"/>
              </a:spcBef>
              <a:spcAft>
                <a:spcPts val="0"/>
              </a:spcAft>
              <a:buNone/>
            </a:pPr>
            <a:endParaRPr sz="900">
              <a:solidFill>
                <a:schemeClr val="dk1"/>
              </a:solidFill>
            </a:endParaRPr>
          </a:p>
        </p:txBody>
      </p:sp>
      <p:sp>
        <p:nvSpPr>
          <p:cNvPr id="355" name="Google Shape;355;p51"/>
          <p:cNvSpPr txBox="1"/>
          <p:nvPr/>
        </p:nvSpPr>
        <p:spPr>
          <a:xfrm>
            <a:off x="3271425" y="4114950"/>
            <a:ext cx="2085000" cy="738900"/>
          </a:xfrm>
          <a:prstGeom prst="rect">
            <a:avLst/>
          </a:prstGeom>
          <a:noFill/>
          <a:ln>
            <a:noFill/>
          </a:ln>
        </p:spPr>
        <p:txBody>
          <a:bodyPr spcFirstLastPara="1" wrap="square" lIns="90000" tIns="91425" rIns="91425" bIns="91425" anchor="t" anchorCtr="0">
            <a:spAutoFit/>
          </a:bodyPr>
          <a:lstStyle/>
          <a:p>
            <a:pPr marL="0" lvl="0" indent="0" algn="l" rtl="0">
              <a:spcBef>
                <a:spcPts val="0"/>
              </a:spcBef>
              <a:spcAft>
                <a:spcPts val="0"/>
              </a:spcAft>
              <a:buNone/>
            </a:pPr>
            <a:r>
              <a:rPr lang="pt-BR" sz="900">
                <a:solidFill>
                  <a:schemeClr val="dk1"/>
                </a:solidFill>
              </a:rPr>
              <a:t>8 </a:t>
            </a:r>
            <a:r>
              <a:rPr lang="pt-BR" sz="900" err="1">
                <a:solidFill>
                  <a:schemeClr val="dk1"/>
                </a:solidFill>
              </a:rPr>
              <a:t>weeks</a:t>
            </a:r>
            <a:r>
              <a:rPr lang="pt-BR" sz="900">
                <a:solidFill>
                  <a:schemeClr val="dk1"/>
                </a:solidFill>
              </a:rPr>
              <a:t> </a:t>
            </a:r>
            <a:r>
              <a:rPr lang="pt-BR" sz="900" err="1">
                <a:solidFill>
                  <a:schemeClr val="dk1"/>
                </a:solidFill>
              </a:rPr>
              <a:t>after</a:t>
            </a:r>
            <a:r>
              <a:rPr lang="pt-BR" sz="900">
                <a:solidFill>
                  <a:schemeClr val="dk1"/>
                </a:solidFill>
              </a:rPr>
              <a:t> </a:t>
            </a:r>
            <a:r>
              <a:rPr lang="pt-BR" sz="900" err="1">
                <a:solidFill>
                  <a:schemeClr val="dk1"/>
                </a:solidFill>
              </a:rPr>
              <a:t>neoadjuvant</a:t>
            </a:r>
            <a:r>
              <a:rPr lang="pt-BR" sz="900">
                <a:solidFill>
                  <a:schemeClr val="dk1"/>
                </a:solidFill>
              </a:rPr>
              <a:t> CRT</a:t>
            </a:r>
            <a:endParaRPr sz="900">
              <a:solidFill>
                <a:schemeClr val="dk1"/>
              </a:solidFill>
            </a:endParaRPr>
          </a:p>
          <a:p>
            <a:pPr marL="0" lvl="0" indent="0" algn="l" rtl="0">
              <a:spcBef>
                <a:spcPts val="0"/>
              </a:spcBef>
              <a:spcAft>
                <a:spcPts val="0"/>
              </a:spcAft>
              <a:buNone/>
            </a:pPr>
            <a:r>
              <a:rPr lang="pt-BR" sz="900" err="1">
                <a:solidFill>
                  <a:schemeClr val="dk1"/>
                </a:solidFill>
              </a:rPr>
              <a:t>Poor</a:t>
            </a:r>
            <a:r>
              <a:rPr lang="pt-BR" sz="900">
                <a:solidFill>
                  <a:schemeClr val="dk1"/>
                </a:solidFill>
              </a:rPr>
              <a:t> response:  </a:t>
            </a:r>
            <a:r>
              <a:rPr lang="pt-BR" sz="900" err="1">
                <a:solidFill>
                  <a:schemeClr val="dk1"/>
                </a:solidFill>
              </a:rPr>
              <a:t>mrTRG</a:t>
            </a:r>
            <a:r>
              <a:rPr lang="pt-BR" sz="900">
                <a:solidFill>
                  <a:schemeClr val="dk1"/>
                </a:solidFill>
              </a:rPr>
              <a:t> 4</a:t>
            </a:r>
            <a:endParaRPr sz="900">
              <a:solidFill>
                <a:schemeClr val="dk1"/>
              </a:solidFill>
            </a:endParaRPr>
          </a:p>
          <a:p>
            <a:pPr marL="0" lvl="0" indent="0" algn="l" rtl="0">
              <a:spcBef>
                <a:spcPts val="0"/>
              </a:spcBef>
              <a:spcAft>
                <a:spcPts val="0"/>
              </a:spcAft>
              <a:buNone/>
            </a:pPr>
            <a:r>
              <a:rPr lang="pt-BR" sz="900">
                <a:solidFill>
                  <a:schemeClr val="dk1"/>
                </a:solidFill>
              </a:rPr>
              <a:t>yrmT4 and </a:t>
            </a:r>
            <a:r>
              <a:rPr lang="pt-BR" sz="900" err="1">
                <a:solidFill>
                  <a:schemeClr val="dk1"/>
                </a:solidFill>
              </a:rPr>
              <a:t>involved</a:t>
            </a:r>
            <a:r>
              <a:rPr lang="pt-BR" sz="900">
                <a:solidFill>
                  <a:schemeClr val="dk1"/>
                </a:solidFill>
              </a:rPr>
              <a:t> </a:t>
            </a:r>
            <a:r>
              <a:rPr lang="pt-BR" sz="900" err="1">
                <a:solidFill>
                  <a:schemeClr val="dk1"/>
                </a:solidFill>
              </a:rPr>
              <a:t>intersphincteric</a:t>
            </a:r>
            <a:r>
              <a:rPr lang="pt-BR" sz="900">
                <a:solidFill>
                  <a:schemeClr val="dk1"/>
                </a:solidFill>
              </a:rPr>
              <a:t> plane</a:t>
            </a:r>
            <a:endParaRPr sz="900">
              <a:solidFill>
                <a:schemeClr val="dk1"/>
              </a:solidFill>
            </a:endParaRPr>
          </a:p>
        </p:txBody>
      </p:sp>
      <p:sp>
        <p:nvSpPr>
          <p:cNvPr id="356" name="Google Shape;356;p51"/>
          <p:cNvSpPr txBox="1"/>
          <p:nvPr/>
        </p:nvSpPr>
        <p:spPr>
          <a:xfrm>
            <a:off x="7002024" y="4104200"/>
            <a:ext cx="2188200" cy="877200"/>
          </a:xfrm>
          <a:prstGeom prst="rect">
            <a:avLst/>
          </a:prstGeom>
          <a:noFill/>
          <a:ln>
            <a:noFill/>
          </a:ln>
        </p:spPr>
        <p:txBody>
          <a:bodyPr spcFirstLastPara="1" wrap="square" lIns="91425" tIns="91425" rIns="91425" bIns="91425" anchor="t" anchorCtr="0">
            <a:spAutoFit/>
          </a:bodyPr>
          <a:lstStyle/>
          <a:p>
            <a:pPr marL="179999" lvl="0" indent="0" algn="l" rtl="0">
              <a:spcBef>
                <a:spcPts val="0"/>
              </a:spcBef>
              <a:spcAft>
                <a:spcPts val="0"/>
              </a:spcAft>
              <a:buNone/>
            </a:pPr>
            <a:r>
              <a:rPr lang="pt-BR" sz="900" err="1">
                <a:solidFill>
                  <a:schemeClr val="dk1"/>
                </a:solidFill>
              </a:rPr>
              <a:t>Signs</a:t>
            </a:r>
            <a:r>
              <a:rPr lang="pt-BR" sz="900">
                <a:solidFill>
                  <a:schemeClr val="dk1"/>
                </a:solidFill>
              </a:rPr>
              <a:t> of </a:t>
            </a:r>
            <a:r>
              <a:rPr lang="pt-BR" sz="900" err="1">
                <a:solidFill>
                  <a:schemeClr val="dk1"/>
                </a:solidFill>
              </a:rPr>
              <a:t>unresectable</a:t>
            </a:r>
            <a:r>
              <a:rPr lang="pt-BR" sz="900">
                <a:solidFill>
                  <a:schemeClr val="dk1"/>
                </a:solidFill>
              </a:rPr>
              <a:t> pelvic </a:t>
            </a:r>
            <a:r>
              <a:rPr lang="pt-BR" sz="900" err="1">
                <a:solidFill>
                  <a:schemeClr val="dk1"/>
                </a:solidFill>
              </a:rPr>
              <a:t>sidewall</a:t>
            </a:r>
            <a:r>
              <a:rPr lang="pt-BR" sz="900">
                <a:solidFill>
                  <a:schemeClr val="dk1"/>
                </a:solidFill>
              </a:rPr>
              <a:t> </a:t>
            </a:r>
            <a:r>
              <a:rPr lang="pt-BR" sz="900" err="1">
                <a:solidFill>
                  <a:schemeClr val="dk1"/>
                </a:solidFill>
              </a:rPr>
              <a:t>recurrence</a:t>
            </a:r>
            <a:r>
              <a:rPr lang="pt-BR" sz="900">
                <a:solidFill>
                  <a:schemeClr val="dk1"/>
                </a:solidFill>
              </a:rPr>
              <a:t> 1 </a:t>
            </a:r>
            <a:r>
              <a:rPr lang="pt-BR" sz="900" err="1">
                <a:solidFill>
                  <a:schemeClr val="dk1"/>
                </a:solidFill>
              </a:rPr>
              <a:t>year</a:t>
            </a:r>
            <a:r>
              <a:rPr lang="pt-BR" sz="900">
                <a:solidFill>
                  <a:schemeClr val="dk1"/>
                </a:solidFill>
              </a:rPr>
              <a:t> </a:t>
            </a:r>
            <a:r>
              <a:rPr lang="pt-BR" sz="900" err="1">
                <a:solidFill>
                  <a:schemeClr val="dk1"/>
                </a:solidFill>
              </a:rPr>
              <a:t>after</a:t>
            </a:r>
            <a:r>
              <a:rPr lang="pt-BR" sz="900">
                <a:solidFill>
                  <a:schemeClr val="dk1"/>
                </a:solidFill>
              </a:rPr>
              <a:t> </a:t>
            </a:r>
            <a:r>
              <a:rPr lang="pt-BR" sz="900" err="1">
                <a:solidFill>
                  <a:schemeClr val="dk1"/>
                </a:solidFill>
              </a:rPr>
              <a:t>surgery</a:t>
            </a:r>
            <a:r>
              <a:rPr lang="pt-BR" sz="900">
                <a:solidFill>
                  <a:schemeClr val="dk1"/>
                </a:solidFill>
              </a:rPr>
              <a:t> </a:t>
            </a:r>
            <a:r>
              <a:rPr lang="pt-BR" sz="900" err="1">
                <a:solidFill>
                  <a:schemeClr val="dk1"/>
                </a:solidFill>
              </a:rPr>
              <a:t>with</a:t>
            </a:r>
            <a:r>
              <a:rPr lang="pt-BR" sz="900">
                <a:solidFill>
                  <a:schemeClr val="dk1"/>
                </a:solidFill>
              </a:rPr>
              <a:t> </a:t>
            </a:r>
            <a:r>
              <a:rPr lang="pt-BR" sz="900" err="1">
                <a:solidFill>
                  <a:schemeClr val="dk1"/>
                </a:solidFill>
              </a:rPr>
              <a:t>involvement</a:t>
            </a:r>
            <a:r>
              <a:rPr lang="pt-BR" sz="900">
                <a:solidFill>
                  <a:schemeClr val="dk1"/>
                </a:solidFill>
              </a:rPr>
              <a:t> of the </a:t>
            </a:r>
            <a:r>
              <a:rPr lang="pt-BR" sz="900" err="1">
                <a:solidFill>
                  <a:schemeClr val="dk1"/>
                </a:solidFill>
              </a:rPr>
              <a:t>peritoneum</a:t>
            </a:r>
            <a:r>
              <a:rPr lang="pt-BR" sz="900">
                <a:solidFill>
                  <a:schemeClr val="dk1"/>
                </a:solidFill>
              </a:rPr>
              <a:t>, </a:t>
            </a:r>
            <a:r>
              <a:rPr lang="pt-BR" sz="900" err="1">
                <a:solidFill>
                  <a:schemeClr val="dk1"/>
                </a:solidFill>
              </a:rPr>
              <a:t>bladder</a:t>
            </a:r>
            <a:r>
              <a:rPr lang="pt-BR" sz="900">
                <a:solidFill>
                  <a:schemeClr val="dk1"/>
                </a:solidFill>
              </a:rPr>
              <a:t>, seminal </a:t>
            </a:r>
            <a:r>
              <a:rPr lang="pt-BR" sz="900" err="1">
                <a:solidFill>
                  <a:schemeClr val="dk1"/>
                </a:solidFill>
              </a:rPr>
              <a:t>vesicles</a:t>
            </a:r>
            <a:r>
              <a:rPr lang="pt-BR" sz="900">
                <a:solidFill>
                  <a:schemeClr val="dk1"/>
                </a:solidFill>
              </a:rPr>
              <a:t> and </a:t>
            </a:r>
            <a:r>
              <a:rPr lang="pt-BR" sz="900" err="1">
                <a:solidFill>
                  <a:schemeClr val="dk1"/>
                </a:solidFill>
              </a:rPr>
              <a:t>presacral</a:t>
            </a:r>
            <a:r>
              <a:rPr lang="pt-BR" sz="900">
                <a:solidFill>
                  <a:schemeClr val="dk1"/>
                </a:solidFill>
              </a:rPr>
              <a:t> </a:t>
            </a:r>
            <a:r>
              <a:rPr lang="pt-BR" sz="900" err="1">
                <a:solidFill>
                  <a:schemeClr val="dk1"/>
                </a:solidFill>
              </a:rPr>
              <a:t>space</a:t>
            </a:r>
            <a:endParaRPr sz="900">
              <a:solidFill>
                <a:schemeClr val="dk1"/>
              </a:solidFill>
            </a:endParaRPr>
          </a:p>
        </p:txBody>
      </p:sp>
      <p:sp>
        <p:nvSpPr>
          <p:cNvPr id="357" name="Google Shape;357;p51"/>
          <p:cNvSpPr txBox="1"/>
          <p:nvPr/>
        </p:nvSpPr>
        <p:spPr>
          <a:xfrm>
            <a:off x="5176275" y="4104200"/>
            <a:ext cx="1940400" cy="892800"/>
          </a:xfrm>
          <a:prstGeom prst="rect">
            <a:avLst/>
          </a:prstGeom>
          <a:noFill/>
          <a:ln>
            <a:noFill/>
          </a:ln>
        </p:spPr>
        <p:txBody>
          <a:bodyPr spcFirstLastPara="1" wrap="square" lIns="0" tIns="91425" rIns="91425" bIns="91425" anchor="t" anchorCtr="0">
            <a:spAutoFit/>
          </a:bodyPr>
          <a:lstStyle/>
          <a:p>
            <a:pPr marL="179999" lvl="0" indent="0" algn="l" rtl="0">
              <a:spcBef>
                <a:spcPts val="0"/>
              </a:spcBef>
              <a:spcAft>
                <a:spcPts val="0"/>
              </a:spcAft>
              <a:buNone/>
            </a:pPr>
            <a:r>
              <a:rPr lang="pt-BR" sz="900">
                <a:solidFill>
                  <a:schemeClr val="dk1"/>
                </a:solidFill>
                <a:highlight>
                  <a:srgbClr val="000000"/>
                </a:highlight>
              </a:rPr>
              <a:t>Abdominoperinal excision (APE)</a:t>
            </a:r>
            <a:endParaRPr sz="900">
              <a:solidFill>
                <a:schemeClr val="dk1"/>
              </a:solidFill>
              <a:highlight>
                <a:srgbClr val="000000"/>
              </a:highlight>
            </a:endParaRPr>
          </a:p>
          <a:p>
            <a:pPr marL="0" lvl="0" indent="0" algn="l" rtl="0">
              <a:spcBef>
                <a:spcPts val="0"/>
              </a:spcBef>
              <a:spcAft>
                <a:spcPts val="0"/>
              </a:spcAft>
              <a:buNone/>
            </a:pPr>
            <a:r>
              <a:rPr lang="pt-BR" sz="900">
                <a:solidFill>
                  <a:schemeClr val="dk1"/>
                </a:solidFill>
              </a:rPr>
              <a:t>      ypT3N1c</a:t>
            </a:r>
            <a:endParaRPr sz="900">
              <a:solidFill>
                <a:schemeClr val="dk1"/>
              </a:solidFill>
            </a:endParaRPr>
          </a:p>
          <a:p>
            <a:pPr marL="179999" lvl="0" indent="0" algn="l" rtl="0">
              <a:spcBef>
                <a:spcPts val="0"/>
              </a:spcBef>
              <a:spcAft>
                <a:spcPts val="0"/>
              </a:spcAft>
              <a:buNone/>
            </a:pPr>
            <a:r>
              <a:rPr lang="pt-BR" sz="900">
                <a:solidFill>
                  <a:schemeClr val="dk1"/>
                </a:solidFill>
              </a:rPr>
              <a:t>Clear circumferential resection margin (&gt; 1 mm)</a:t>
            </a:r>
            <a:endParaRPr sz="900">
              <a:solidFill>
                <a:schemeClr val="dk1"/>
              </a:solidFill>
            </a:endParaRPr>
          </a:p>
          <a:p>
            <a:pPr marL="0" lvl="0" indent="0" algn="l" rtl="0">
              <a:spcBef>
                <a:spcPts val="0"/>
              </a:spcBef>
              <a:spcAft>
                <a:spcPts val="0"/>
              </a:spcAft>
              <a:buNone/>
            </a:pPr>
            <a:endParaRPr sz="1000">
              <a:solidFill>
                <a:schemeClr val="dk1"/>
              </a:solidFill>
            </a:endParaRPr>
          </a:p>
        </p:txBody>
      </p:sp>
      <p:pic>
        <p:nvPicPr>
          <p:cNvPr id="358" name="Google Shape;358;p51"/>
          <p:cNvPicPr preferRelativeResize="0"/>
          <p:nvPr/>
        </p:nvPicPr>
        <p:blipFill>
          <a:blip r:embed="rId5">
            <a:alphaModFix/>
          </a:blip>
          <a:stretch>
            <a:fillRect/>
          </a:stretch>
        </p:blipFill>
        <p:spPr>
          <a:xfrm>
            <a:off x="169492" y="2265938"/>
            <a:ext cx="1197835" cy="1641862"/>
          </a:xfrm>
          <a:prstGeom prst="rect">
            <a:avLst/>
          </a:prstGeom>
          <a:noFill/>
          <a:ln w="19050" cap="flat" cmpd="sng">
            <a:solidFill>
              <a:schemeClr val="dk1"/>
            </a:solidFill>
            <a:prstDash val="solid"/>
            <a:round/>
            <a:headEnd type="none" w="sm" len="sm"/>
            <a:tailEnd type="none" w="sm" len="sm"/>
          </a:ln>
        </p:spPr>
      </p:pic>
      <p:sp>
        <p:nvSpPr>
          <p:cNvPr id="359" name="Google Shape;359;p51"/>
          <p:cNvSpPr/>
          <p:nvPr/>
        </p:nvSpPr>
        <p:spPr>
          <a:xfrm>
            <a:off x="485013" y="2588200"/>
            <a:ext cx="614700" cy="858600"/>
          </a:xfrm>
          <a:prstGeom prst="rect">
            <a:avLst/>
          </a:prstGeom>
          <a:noFill/>
          <a:ln w="19050" cap="flat" cmpd="sng">
            <a:solidFill>
              <a:schemeClr val="dk1"/>
            </a:solidFill>
            <a:prstDash val="dot"/>
            <a:round/>
            <a:headEnd type="none" w="sm" len="sm"/>
            <a:tailEnd type="none" w="sm" len="sm"/>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51"/>
          <p:cNvSpPr/>
          <p:nvPr/>
        </p:nvSpPr>
        <p:spPr>
          <a:xfrm rot="-396473">
            <a:off x="936928" y="2471780"/>
            <a:ext cx="1240944" cy="414389"/>
          </a:xfrm>
          <a:prstGeom prst="curvedDownArrow">
            <a:avLst>
              <a:gd name="adj1" fmla="val 25000"/>
              <a:gd name="adj2" fmla="val 50000"/>
              <a:gd name="adj3" fmla="val 2500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1" name="Google Shape;361;p51"/>
          <p:cNvPicPr preferRelativeResize="0"/>
          <p:nvPr/>
        </p:nvPicPr>
        <p:blipFill>
          <a:blip r:embed="rId6">
            <a:alphaModFix/>
          </a:blip>
          <a:stretch>
            <a:fillRect/>
          </a:stretch>
        </p:blipFill>
        <p:spPr>
          <a:xfrm>
            <a:off x="1496577" y="1199747"/>
            <a:ext cx="1520802" cy="1002813"/>
          </a:xfrm>
          <a:prstGeom prst="rect">
            <a:avLst/>
          </a:prstGeom>
          <a:noFill/>
          <a:ln w="19050" cap="flat" cmpd="sng">
            <a:solidFill>
              <a:schemeClr val="dk1"/>
            </a:solidFill>
            <a:prstDash val="solid"/>
            <a:round/>
            <a:headEnd type="none" w="sm" len="sm"/>
            <a:tailEnd type="none" w="sm" len="sm"/>
          </a:ln>
        </p:spPr>
      </p:pic>
      <p:pic>
        <p:nvPicPr>
          <p:cNvPr id="362" name="Google Shape;362;p51"/>
          <p:cNvPicPr preferRelativeResize="0"/>
          <p:nvPr/>
        </p:nvPicPr>
        <p:blipFill>
          <a:blip r:embed="rId7">
            <a:alphaModFix/>
          </a:blip>
          <a:stretch>
            <a:fillRect/>
          </a:stretch>
        </p:blipFill>
        <p:spPr>
          <a:xfrm>
            <a:off x="169375" y="1196125"/>
            <a:ext cx="1205416" cy="1010057"/>
          </a:xfrm>
          <a:prstGeom prst="rect">
            <a:avLst/>
          </a:prstGeom>
          <a:noFill/>
          <a:ln w="19050" cap="flat" cmpd="sng">
            <a:solidFill>
              <a:schemeClr val="dk1"/>
            </a:solidFill>
            <a:prstDash val="solid"/>
            <a:round/>
            <a:headEnd type="none" w="sm" len="sm"/>
            <a:tailEnd type="none" w="sm" len="sm"/>
          </a:ln>
        </p:spPr>
      </p:pic>
      <p:pic>
        <p:nvPicPr>
          <p:cNvPr id="363" name="Google Shape;363;p51"/>
          <p:cNvPicPr preferRelativeResize="0"/>
          <p:nvPr/>
        </p:nvPicPr>
        <p:blipFill>
          <a:blip r:embed="rId8">
            <a:alphaModFix/>
          </a:blip>
          <a:stretch>
            <a:fillRect/>
          </a:stretch>
        </p:blipFill>
        <p:spPr>
          <a:xfrm>
            <a:off x="3283667" y="1196125"/>
            <a:ext cx="1800278" cy="2711675"/>
          </a:xfrm>
          <a:prstGeom prst="rect">
            <a:avLst/>
          </a:prstGeom>
          <a:noFill/>
          <a:ln w="19050" cap="flat" cmpd="sng">
            <a:solidFill>
              <a:schemeClr val="dk1"/>
            </a:solidFill>
            <a:prstDash val="solid"/>
            <a:round/>
            <a:headEnd type="none" w="sm" len="sm"/>
            <a:tailEnd type="none" w="sm" len="sm"/>
          </a:ln>
        </p:spPr>
      </p:pic>
      <p:sp>
        <p:nvSpPr>
          <p:cNvPr id="364" name="Google Shape;364;p51"/>
          <p:cNvSpPr/>
          <p:nvPr/>
        </p:nvSpPr>
        <p:spPr>
          <a:xfrm>
            <a:off x="1569063" y="3575000"/>
            <a:ext cx="1375800" cy="2382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900" err="1">
                <a:solidFill>
                  <a:schemeClr val="dk1"/>
                </a:solidFill>
              </a:rPr>
              <a:t>Puborectalis</a:t>
            </a:r>
            <a:r>
              <a:rPr lang="pt-BR" sz="900">
                <a:solidFill>
                  <a:schemeClr val="dk1"/>
                </a:solidFill>
              </a:rPr>
              <a:t> invasion</a:t>
            </a:r>
            <a:endParaRPr sz="900" b="1">
              <a:solidFill>
                <a:schemeClr val="dk1"/>
              </a:solidFill>
            </a:endParaRPr>
          </a:p>
        </p:txBody>
      </p:sp>
      <p:pic>
        <p:nvPicPr>
          <p:cNvPr id="365" name="Google Shape;365;p51"/>
          <p:cNvPicPr preferRelativeResize="0"/>
          <p:nvPr/>
        </p:nvPicPr>
        <p:blipFill>
          <a:blip r:embed="rId9">
            <a:alphaModFix/>
          </a:blip>
          <a:stretch>
            <a:fillRect/>
          </a:stretch>
        </p:blipFill>
        <p:spPr>
          <a:xfrm>
            <a:off x="5307033" y="1211289"/>
            <a:ext cx="1800302" cy="1361947"/>
          </a:xfrm>
          <a:prstGeom prst="rect">
            <a:avLst/>
          </a:prstGeom>
          <a:noFill/>
          <a:ln w="19050" cap="flat" cmpd="sng">
            <a:solidFill>
              <a:schemeClr val="dk1"/>
            </a:solidFill>
            <a:prstDash val="solid"/>
            <a:round/>
            <a:headEnd type="none" w="sm" len="sm"/>
            <a:tailEnd type="none" w="sm" len="sm"/>
          </a:ln>
        </p:spPr>
      </p:pic>
      <p:pic>
        <p:nvPicPr>
          <p:cNvPr id="366" name="Google Shape;366;p51"/>
          <p:cNvPicPr preferRelativeResize="0"/>
          <p:nvPr/>
        </p:nvPicPr>
        <p:blipFill>
          <a:blip r:embed="rId10">
            <a:alphaModFix/>
          </a:blip>
          <a:stretch>
            <a:fillRect/>
          </a:stretch>
        </p:blipFill>
        <p:spPr>
          <a:xfrm>
            <a:off x="7209375" y="2637900"/>
            <a:ext cx="1766075" cy="1267800"/>
          </a:xfrm>
          <a:prstGeom prst="rect">
            <a:avLst/>
          </a:prstGeom>
          <a:noFill/>
          <a:ln w="19050" cap="flat" cmpd="sng">
            <a:solidFill>
              <a:schemeClr val="dk1"/>
            </a:solidFill>
            <a:prstDash val="solid"/>
            <a:round/>
            <a:headEnd type="none" w="sm" len="sm"/>
            <a:tailEnd type="none" w="sm" len="sm"/>
          </a:ln>
        </p:spPr>
      </p:pic>
      <p:sp>
        <p:nvSpPr>
          <p:cNvPr id="367" name="Google Shape;367;p51"/>
          <p:cNvSpPr/>
          <p:nvPr/>
        </p:nvSpPr>
        <p:spPr>
          <a:xfrm>
            <a:off x="1496600" y="1247538"/>
            <a:ext cx="614700" cy="2976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a:solidFill>
                  <a:schemeClr val="dk1"/>
                </a:solidFill>
              </a:rPr>
              <a:t>EMVI+</a:t>
            </a:r>
            <a:endParaRPr sz="1000">
              <a:solidFill>
                <a:schemeClr val="dk1"/>
              </a:solidFill>
            </a:endParaRPr>
          </a:p>
        </p:txBody>
      </p:sp>
      <p:sp>
        <p:nvSpPr>
          <p:cNvPr id="368" name="Google Shape;368;p51"/>
          <p:cNvSpPr/>
          <p:nvPr/>
        </p:nvSpPr>
        <p:spPr>
          <a:xfrm>
            <a:off x="805425" y="1247538"/>
            <a:ext cx="561900" cy="2976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a:solidFill>
                  <a:schemeClr val="dk1"/>
                </a:solidFill>
              </a:rPr>
              <a:t>LN+</a:t>
            </a:r>
            <a:endParaRPr sz="1000">
              <a:solidFill>
                <a:schemeClr val="dk1"/>
              </a:solidFill>
            </a:endParaRPr>
          </a:p>
        </p:txBody>
      </p:sp>
      <p:cxnSp>
        <p:nvCxnSpPr>
          <p:cNvPr id="369" name="Google Shape;369;p51"/>
          <p:cNvCxnSpPr>
            <a:stCxn id="368" idx="1"/>
          </p:cNvCxnSpPr>
          <p:nvPr/>
        </p:nvCxnSpPr>
        <p:spPr>
          <a:xfrm rot="10800000">
            <a:off x="430125" y="1303338"/>
            <a:ext cx="375300" cy="93000"/>
          </a:xfrm>
          <a:prstGeom prst="straightConnector1">
            <a:avLst/>
          </a:prstGeom>
          <a:noFill/>
          <a:ln w="9525" cap="flat" cmpd="sng">
            <a:solidFill>
              <a:schemeClr val="dk1"/>
            </a:solidFill>
            <a:prstDash val="solid"/>
            <a:round/>
            <a:headEnd type="none" w="med" len="med"/>
            <a:tailEnd type="triangle" w="med" len="med"/>
          </a:ln>
        </p:spPr>
      </p:cxnSp>
      <p:cxnSp>
        <p:nvCxnSpPr>
          <p:cNvPr id="370" name="Google Shape;370;p51"/>
          <p:cNvCxnSpPr>
            <a:stCxn id="367" idx="3"/>
          </p:cNvCxnSpPr>
          <p:nvPr/>
        </p:nvCxnSpPr>
        <p:spPr>
          <a:xfrm>
            <a:off x="2111300" y="1396338"/>
            <a:ext cx="550500" cy="166500"/>
          </a:xfrm>
          <a:prstGeom prst="straightConnector1">
            <a:avLst/>
          </a:prstGeom>
          <a:noFill/>
          <a:ln w="9525" cap="flat" cmpd="sng">
            <a:solidFill>
              <a:schemeClr val="dk1"/>
            </a:solidFill>
            <a:prstDash val="solid"/>
            <a:round/>
            <a:headEnd type="none" w="med" len="med"/>
            <a:tailEnd type="triangle" w="med" len="med"/>
          </a:ln>
        </p:spPr>
      </p:cxnSp>
      <p:cxnSp>
        <p:nvCxnSpPr>
          <p:cNvPr id="371" name="Google Shape;371;p51"/>
          <p:cNvCxnSpPr>
            <a:stCxn id="364" idx="0"/>
          </p:cNvCxnSpPr>
          <p:nvPr/>
        </p:nvCxnSpPr>
        <p:spPr>
          <a:xfrm rot="10800000" flipH="1">
            <a:off x="2256963" y="3315200"/>
            <a:ext cx="111000" cy="259800"/>
          </a:xfrm>
          <a:prstGeom prst="straightConnector1">
            <a:avLst/>
          </a:prstGeom>
          <a:noFill/>
          <a:ln w="9525" cap="flat" cmpd="sng">
            <a:solidFill>
              <a:schemeClr val="dk1"/>
            </a:solidFill>
            <a:prstDash val="solid"/>
            <a:round/>
            <a:headEnd type="none" w="med" len="med"/>
            <a:tailEnd type="triangle" w="med" len="med"/>
          </a:ln>
        </p:spPr>
      </p:cxnSp>
      <p:sp>
        <p:nvSpPr>
          <p:cNvPr id="372" name="Google Shape;372;p51"/>
          <p:cNvSpPr/>
          <p:nvPr/>
        </p:nvSpPr>
        <p:spPr>
          <a:xfrm>
            <a:off x="3889595" y="1824200"/>
            <a:ext cx="975300" cy="1588500"/>
          </a:xfrm>
          <a:prstGeom prst="rect">
            <a:avLst/>
          </a:prstGeom>
          <a:noFill/>
          <a:ln w="19050" cap="flat" cmpd="sng">
            <a:solidFill>
              <a:schemeClr val="dk1"/>
            </a:solidFill>
            <a:prstDash val="dot"/>
            <a:round/>
            <a:headEnd type="none" w="sm" len="sm"/>
            <a:tailEnd type="none" w="sm" len="sm"/>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3" name="Google Shape;373;p51"/>
          <p:cNvPicPr preferRelativeResize="0"/>
          <p:nvPr/>
        </p:nvPicPr>
        <p:blipFill rotWithShape="1">
          <a:blip r:embed="rId11">
            <a:alphaModFix/>
          </a:blip>
          <a:srcRect/>
          <a:stretch/>
        </p:blipFill>
        <p:spPr>
          <a:xfrm>
            <a:off x="5300225" y="2637888"/>
            <a:ext cx="1800275" cy="1267812"/>
          </a:xfrm>
          <a:prstGeom prst="rect">
            <a:avLst/>
          </a:prstGeom>
          <a:noFill/>
          <a:ln w="19050" cap="flat" cmpd="sng">
            <a:solidFill>
              <a:schemeClr val="dk1"/>
            </a:solidFill>
            <a:prstDash val="solid"/>
            <a:round/>
            <a:headEnd type="none" w="sm" len="sm"/>
            <a:tailEnd type="none" w="sm" len="sm"/>
          </a:ln>
        </p:spPr>
      </p:pic>
      <p:sp>
        <p:nvSpPr>
          <p:cNvPr id="374" name="Google Shape;374;p51"/>
          <p:cNvSpPr/>
          <p:nvPr/>
        </p:nvSpPr>
        <p:spPr>
          <a:xfrm>
            <a:off x="6530975" y="2351863"/>
            <a:ext cx="1251300" cy="400200"/>
          </a:xfrm>
          <a:prstGeom prst="roundRect">
            <a:avLst>
              <a:gd name="adj" fmla="val 16667"/>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Pelvic </a:t>
            </a:r>
            <a:r>
              <a:rPr lang="pt-BR" sz="1100" b="1" err="1"/>
              <a:t>sidewall</a:t>
            </a:r>
            <a:r>
              <a:rPr lang="pt-BR" sz="1100" b="1"/>
              <a:t> </a:t>
            </a:r>
            <a:r>
              <a:rPr lang="pt-BR" sz="1100" b="1" err="1"/>
              <a:t>recurrence</a:t>
            </a:r>
            <a:endParaRPr sz="1100" b="1"/>
          </a:p>
        </p:txBody>
      </p:sp>
      <p:cxnSp>
        <p:nvCxnSpPr>
          <p:cNvPr id="375" name="Google Shape;375;p51"/>
          <p:cNvCxnSpPr>
            <a:stCxn id="374" idx="0"/>
          </p:cNvCxnSpPr>
          <p:nvPr/>
        </p:nvCxnSpPr>
        <p:spPr>
          <a:xfrm rot="10800000">
            <a:off x="5737025" y="1547263"/>
            <a:ext cx="1419600" cy="804600"/>
          </a:xfrm>
          <a:prstGeom prst="straightConnector1">
            <a:avLst/>
          </a:prstGeom>
          <a:noFill/>
          <a:ln w="19050" cap="flat" cmpd="sng">
            <a:solidFill>
              <a:srgbClr val="FFD966"/>
            </a:solidFill>
            <a:prstDash val="solid"/>
            <a:round/>
            <a:headEnd type="none" w="med" len="med"/>
            <a:tailEnd type="triangle" w="med" len="med"/>
          </a:ln>
        </p:spPr>
      </p:cxnSp>
      <p:cxnSp>
        <p:nvCxnSpPr>
          <p:cNvPr id="376" name="Google Shape;376;p51"/>
          <p:cNvCxnSpPr>
            <a:stCxn id="374" idx="2"/>
          </p:cNvCxnSpPr>
          <p:nvPr/>
        </p:nvCxnSpPr>
        <p:spPr>
          <a:xfrm flipH="1">
            <a:off x="6337025" y="2752063"/>
            <a:ext cx="819600" cy="193800"/>
          </a:xfrm>
          <a:prstGeom prst="straightConnector1">
            <a:avLst/>
          </a:prstGeom>
          <a:noFill/>
          <a:ln w="19050" cap="flat" cmpd="sng">
            <a:solidFill>
              <a:srgbClr val="FFD966"/>
            </a:solidFill>
            <a:prstDash val="solid"/>
            <a:round/>
            <a:headEnd type="none" w="med" len="med"/>
            <a:tailEnd type="triangle" w="med" len="med"/>
          </a:ln>
        </p:spPr>
      </p:cxnSp>
      <p:cxnSp>
        <p:nvCxnSpPr>
          <p:cNvPr id="377" name="Google Shape;377;p51"/>
          <p:cNvCxnSpPr>
            <a:stCxn id="374" idx="0"/>
          </p:cNvCxnSpPr>
          <p:nvPr/>
        </p:nvCxnSpPr>
        <p:spPr>
          <a:xfrm rot="10800000" flipH="1">
            <a:off x="7156625" y="1780663"/>
            <a:ext cx="478200" cy="571200"/>
          </a:xfrm>
          <a:prstGeom prst="straightConnector1">
            <a:avLst/>
          </a:prstGeom>
          <a:noFill/>
          <a:ln w="19050" cap="flat" cmpd="sng">
            <a:solidFill>
              <a:srgbClr val="FFD966"/>
            </a:solidFill>
            <a:prstDash val="solid"/>
            <a:round/>
            <a:headEnd type="none" w="med" len="med"/>
            <a:tailEnd type="triangle" w="med" len="med"/>
          </a:ln>
        </p:spPr>
      </p:cxnSp>
      <p:cxnSp>
        <p:nvCxnSpPr>
          <p:cNvPr id="378" name="Google Shape;378;p51"/>
          <p:cNvCxnSpPr/>
          <p:nvPr/>
        </p:nvCxnSpPr>
        <p:spPr>
          <a:xfrm>
            <a:off x="7194275" y="2722750"/>
            <a:ext cx="771900" cy="403200"/>
          </a:xfrm>
          <a:prstGeom prst="straightConnector1">
            <a:avLst/>
          </a:prstGeom>
          <a:noFill/>
          <a:ln w="19050" cap="flat" cmpd="sng">
            <a:solidFill>
              <a:srgbClr val="FFD966"/>
            </a:solidFill>
            <a:prstDash val="solid"/>
            <a:round/>
            <a:headEnd type="none" w="med" len="med"/>
            <a:tailEnd type="triangle" w="med" len="med"/>
          </a:ln>
        </p:spPr>
      </p:cxnSp>
      <p:sp>
        <p:nvSpPr>
          <p:cNvPr id="379" name="Google Shape;379;p51"/>
          <p:cNvSpPr/>
          <p:nvPr/>
        </p:nvSpPr>
        <p:spPr>
          <a:xfrm>
            <a:off x="6530975" y="1296150"/>
            <a:ext cx="561900" cy="2976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a:solidFill>
                  <a:schemeClr val="dk1"/>
                </a:solidFill>
              </a:rPr>
              <a:t>LN+</a:t>
            </a:r>
            <a:endParaRPr sz="1000">
              <a:solidFill>
                <a:schemeClr val="dk1"/>
              </a:solidFill>
            </a:endParaRPr>
          </a:p>
        </p:txBody>
      </p:sp>
      <p:cxnSp>
        <p:nvCxnSpPr>
          <p:cNvPr id="380" name="Google Shape;380;p51"/>
          <p:cNvCxnSpPr>
            <a:stCxn id="379" idx="2"/>
          </p:cNvCxnSpPr>
          <p:nvPr/>
        </p:nvCxnSpPr>
        <p:spPr>
          <a:xfrm flipH="1">
            <a:off x="6788825" y="1593750"/>
            <a:ext cx="23100" cy="369000"/>
          </a:xfrm>
          <a:prstGeom prst="straightConnector1">
            <a:avLst/>
          </a:prstGeom>
          <a:noFill/>
          <a:ln w="9525" cap="flat" cmpd="sng">
            <a:solidFill>
              <a:schemeClr val="dk1"/>
            </a:solidFill>
            <a:prstDash val="solid"/>
            <a:round/>
            <a:headEnd type="none" w="med" len="med"/>
            <a:tailEnd type="triangle" w="med" len="med"/>
          </a:ln>
        </p:spPr>
      </p:cxnSp>
      <p:sp>
        <p:nvSpPr>
          <p:cNvPr id="381" name="Google Shape;381;p51"/>
          <p:cNvSpPr/>
          <p:nvPr/>
        </p:nvSpPr>
        <p:spPr>
          <a:xfrm>
            <a:off x="3054212" y="3983600"/>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51"/>
          <p:cNvSpPr/>
          <p:nvPr/>
        </p:nvSpPr>
        <p:spPr>
          <a:xfrm>
            <a:off x="5098712" y="3983363"/>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51"/>
          <p:cNvSpPr/>
          <p:nvPr/>
        </p:nvSpPr>
        <p:spPr>
          <a:xfrm>
            <a:off x="7066475" y="3983363"/>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51"/>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2: LATERAL RECURRENCE</a:t>
            </a:r>
            <a:endParaRPr sz="1600" b="1">
              <a:solidFill>
                <a:schemeClr val="lt1"/>
              </a:solidFill>
            </a:endParaRPr>
          </a:p>
        </p:txBody>
      </p:sp>
      <p:pic>
        <p:nvPicPr>
          <p:cNvPr id="385" name="Google Shape;385;p51"/>
          <p:cNvPicPr preferRelativeResize="0"/>
          <p:nvPr/>
        </p:nvPicPr>
        <p:blipFill>
          <a:blip r:embed="rId12">
            <a:alphaModFix/>
          </a:blip>
          <a:stretch>
            <a:fillRect/>
          </a:stretch>
        </p:blipFill>
        <p:spPr>
          <a:xfrm>
            <a:off x="7763975" y="50952"/>
            <a:ext cx="1282751" cy="288975"/>
          </a:xfrm>
          <a:prstGeom prst="rect">
            <a:avLst/>
          </a:prstGeom>
          <a:noFill/>
          <a:ln>
            <a:noFill/>
          </a:ln>
        </p:spPr>
      </p:pic>
      <p:sp>
        <p:nvSpPr>
          <p:cNvPr id="386" name="Google Shape;386;p51"/>
          <p:cNvSpPr txBox="1"/>
          <p:nvPr/>
        </p:nvSpPr>
        <p:spPr>
          <a:xfrm>
            <a:off x="169500" y="493425"/>
            <a:ext cx="8517900" cy="508900"/>
          </a:xfrm>
          <a:prstGeom prst="rect">
            <a:avLst/>
          </a:prstGeom>
          <a:solidFill>
            <a:srgbClr val="000000"/>
          </a:solidFill>
          <a:ln w="19050" cap="flat" cmpd="sng">
            <a:solidFill>
              <a:srgbClr val="3C78D8"/>
            </a:solidFill>
            <a:prstDash val="solid"/>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pt-BR" sz="1000" b="1" err="1">
                <a:solidFill>
                  <a:srgbClr val="FFD966"/>
                </a:solidFill>
              </a:rPr>
              <a:t>Teaching</a:t>
            </a:r>
            <a:r>
              <a:rPr lang="pt-BR" sz="1000" b="1">
                <a:solidFill>
                  <a:srgbClr val="FFD966"/>
                </a:solidFill>
              </a:rPr>
              <a:t> Point: </a:t>
            </a:r>
            <a:r>
              <a:rPr lang="pt-BR" sz="1000">
                <a:solidFill>
                  <a:schemeClr val="dk1"/>
                </a:solidFill>
              </a:rPr>
              <a:t>Pelvic lateral lymph nodes are </a:t>
            </a:r>
            <a:r>
              <a:rPr lang="pt-BR" sz="1000" err="1">
                <a:solidFill>
                  <a:schemeClr val="dk1"/>
                </a:solidFill>
              </a:rPr>
              <a:t>not</a:t>
            </a:r>
            <a:r>
              <a:rPr lang="pt-BR" sz="1000">
                <a:solidFill>
                  <a:schemeClr val="dk1"/>
                </a:solidFill>
              </a:rPr>
              <a:t> </a:t>
            </a:r>
            <a:r>
              <a:rPr lang="pt-BR" sz="1000" err="1">
                <a:solidFill>
                  <a:schemeClr val="dk1"/>
                </a:solidFill>
              </a:rPr>
              <a:t>routinely</a:t>
            </a:r>
            <a:r>
              <a:rPr lang="pt-BR" sz="1000">
                <a:solidFill>
                  <a:schemeClr val="dk1"/>
                </a:solidFill>
              </a:rPr>
              <a:t> </a:t>
            </a:r>
            <a:r>
              <a:rPr lang="pt-BR" sz="1000" err="1">
                <a:solidFill>
                  <a:schemeClr val="dk1"/>
                </a:solidFill>
              </a:rPr>
              <a:t>resected</a:t>
            </a:r>
            <a:r>
              <a:rPr lang="pt-BR" sz="1000">
                <a:solidFill>
                  <a:schemeClr val="dk1"/>
                </a:solidFill>
              </a:rPr>
              <a:t> </a:t>
            </a:r>
            <a:r>
              <a:rPr lang="pt-BR" sz="1000" err="1">
                <a:solidFill>
                  <a:schemeClr val="dk1"/>
                </a:solidFill>
              </a:rPr>
              <a:t>during</a:t>
            </a:r>
            <a:r>
              <a:rPr lang="pt-BR" sz="1000">
                <a:solidFill>
                  <a:schemeClr val="dk1"/>
                </a:solidFill>
              </a:rPr>
              <a:t> TME </a:t>
            </a:r>
            <a:r>
              <a:rPr lang="pt-BR" sz="1000" err="1">
                <a:solidFill>
                  <a:schemeClr val="dk1"/>
                </a:solidFill>
              </a:rPr>
              <a:t>or</a:t>
            </a:r>
            <a:r>
              <a:rPr lang="pt-BR" sz="1000">
                <a:solidFill>
                  <a:schemeClr val="dk1"/>
                </a:solidFill>
              </a:rPr>
              <a:t> APE and pose as a </a:t>
            </a:r>
            <a:r>
              <a:rPr lang="pt-BR" sz="1000" err="1">
                <a:solidFill>
                  <a:schemeClr val="dk1"/>
                </a:solidFill>
              </a:rPr>
              <a:t>risk</a:t>
            </a:r>
            <a:r>
              <a:rPr lang="pt-BR" sz="1000">
                <a:solidFill>
                  <a:schemeClr val="dk1"/>
                </a:solidFill>
              </a:rPr>
              <a:t> </a:t>
            </a:r>
            <a:r>
              <a:rPr lang="pt-BR" sz="1000" err="1">
                <a:solidFill>
                  <a:schemeClr val="dk1"/>
                </a:solidFill>
              </a:rPr>
              <a:t>factor</a:t>
            </a:r>
            <a:r>
              <a:rPr lang="pt-BR" sz="1000">
                <a:solidFill>
                  <a:schemeClr val="dk1"/>
                </a:solidFill>
              </a:rPr>
              <a:t> for lateral pelvic </a:t>
            </a:r>
            <a:r>
              <a:rPr lang="pt-BR" sz="1000" err="1">
                <a:solidFill>
                  <a:schemeClr val="dk1"/>
                </a:solidFill>
              </a:rPr>
              <a:t>recurrence</a:t>
            </a:r>
            <a:r>
              <a:rPr lang="pt-BR" sz="1000">
                <a:solidFill>
                  <a:schemeClr val="dk1"/>
                </a:solidFill>
              </a:rPr>
              <a:t>. </a:t>
            </a:r>
            <a:r>
              <a:rPr lang="pt-BR" sz="1000" err="1">
                <a:solidFill>
                  <a:schemeClr val="dk1"/>
                </a:solidFill>
              </a:rPr>
              <a:t>Attention</a:t>
            </a:r>
            <a:r>
              <a:rPr lang="pt-BR" sz="1000">
                <a:solidFill>
                  <a:schemeClr val="dk1"/>
                </a:solidFill>
              </a:rPr>
              <a:t> </a:t>
            </a:r>
            <a:r>
              <a:rPr lang="pt-BR" sz="1000" err="1">
                <a:solidFill>
                  <a:schemeClr val="dk1"/>
                </a:solidFill>
              </a:rPr>
              <a:t>should</a:t>
            </a:r>
            <a:r>
              <a:rPr lang="pt-BR" sz="1000">
                <a:solidFill>
                  <a:schemeClr val="dk1"/>
                </a:solidFill>
              </a:rPr>
              <a:t> </a:t>
            </a:r>
            <a:r>
              <a:rPr lang="pt-BR" sz="1000" err="1">
                <a:solidFill>
                  <a:schemeClr val="dk1"/>
                </a:solidFill>
              </a:rPr>
              <a:t>be</a:t>
            </a:r>
            <a:r>
              <a:rPr lang="pt-BR" sz="1000">
                <a:solidFill>
                  <a:schemeClr val="dk1"/>
                </a:solidFill>
              </a:rPr>
              <a:t> </a:t>
            </a:r>
            <a:r>
              <a:rPr lang="pt-BR" sz="1000" err="1">
                <a:solidFill>
                  <a:schemeClr val="dk1"/>
                </a:solidFill>
              </a:rPr>
              <a:t>given</a:t>
            </a:r>
            <a:r>
              <a:rPr lang="pt-BR" sz="1000">
                <a:solidFill>
                  <a:schemeClr val="dk1"/>
                </a:solidFill>
              </a:rPr>
              <a:t> </a:t>
            </a:r>
            <a:r>
              <a:rPr lang="pt-BR" sz="1000" err="1">
                <a:solidFill>
                  <a:schemeClr val="dk1"/>
                </a:solidFill>
              </a:rPr>
              <a:t>to</a:t>
            </a:r>
            <a:r>
              <a:rPr lang="pt-BR" sz="1000">
                <a:solidFill>
                  <a:schemeClr val="dk1"/>
                </a:solidFill>
              </a:rPr>
              <a:t> </a:t>
            </a:r>
            <a:r>
              <a:rPr lang="pt-BR" sz="1000" err="1">
                <a:solidFill>
                  <a:schemeClr val="dk1"/>
                </a:solidFill>
              </a:rPr>
              <a:t>enlarged</a:t>
            </a:r>
            <a:r>
              <a:rPr lang="pt-BR" sz="1000">
                <a:solidFill>
                  <a:schemeClr val="dk1"/>
                </a:solidFill>
              </a:rPr>
              <a:t> pelvic lateral nodes </a:t>
            </a:r>
            <a:r>
              <a:rPr lang="pt-BR" sz="1000" err="1">
                <a:solidFill>
                  <a:schemeClr val="dk1"/>
                </a:solidFill>
              </a:rPr>
              <a:t>during</a:t>
            </a:r>
            <a:r>
              <a:rPr lang="pt-BR" sz="1000">
                <a:solidFill>
                  <a:schemeClr val="dk1"/>
                </a:solidFill>
              </a:rPr>
              <a:t> </a:t>
            </a:r>
            <a:r>
              <a:rPr lang="pt-BR" sz="1000" err="1">
                <a:solidFill>
                  <a:schemeClr val="dk1"/>
                </a:solidFill>
              </a:rPr>
              <a:t>preoperative</a:t>
            </a:r>
            <a:r>
              <a:rPr lang="pt-BR" sz="1000">
                <a:solidFill>
                  <a:schemeClr val="dk1"/>
                </a:solidFill>
              </a:rPr>
              <a:t> </a:t>
            </a:r>
            <a:r>
              <a:rPr lang="pt-BR" sz="1000" err="1">
                <a:solidFill>
                  <a:schemeClr val="dk1"/>
                </a:solidFill>
              </a:rPr>
              <a:t>staging</a:t>
            </a:r>
            <a:r>
              <a:rPr lang="pt-BR" sz="1000">
                <a:solidFill>
                  <a:schemeClr val="dk1"/>
                </a:solidFill>
              </a:rPr>
              <a:t> </a:t>
            </a:r>
            <a:r>
              <a:rPr lang="pt-BR" sz="1000" err="1">
                <a:solidFill>
                  <a:schemeClr val="dk1"/>
                </a:solidFill>
              </a:rPr>
              <a:t>so</a:t>
            </a:r>
            <a:r>
              <a:rPr lang="pt-BR" sz="1000">
                <a:solidFill>
                  <a:schemeClr val="dk1"/>
                </a:solidFill>
              </a:rPr>
              <a:t> </a:t>
            </a:r>
            <a:r>
              <a:rPr lang="pt-BR" sz="1000" err="1">
                <a:solidFill>
                  <a:schemeClr val="dk1"/>
                </a:solidFill>
              </a:rPr>
              <a:t>that</a:t>
            </a:r>
            <a:r>
              <a:rPr lang="pt-BR" sz="1000">
                <a:solidFill>
                  <a:schemeClr val="dk1"/>
                </a:solidFill>
              </a:rPr>
              <a:t> lateral </a:t>
            </a:r>
            <a:r>
              <a:rPr lang="pt-BR" sz="1000" err="1">
                <a:solidFill>
                  <a:schemeClr val="dk1"/>
                </a:solidFill>
              </a:rPr>
              <a:t>lymphadenectomy</a:t>
            </a:r>
            <a:r>
              <a:rPr lang="pt-BR" sz="1000">
                <a:solidFill>
                  <a:schemeClr val="dk1"/>
                </a:solidFill>
              </a:rPr>
              <a:t> is </a:t>
            </a:r>
            <a:r>
              <a:rPr lang="pt-BR" sz="1000" err="1">
                <a:solidFill>
                  <a:schemeClr val="dk1"/>
                </a:solidFill>
              </a:rPr>
              <a:t>considered</a:t>
            </a:r>
            <a:r>
              <a:rPr lang="pt-BR" sz="1000">
                <a:solidFill>
                  <a:schemeClr val="dk1"/>
                </a:solidFill>
              </a:rPr>
              <a:t>.</a:t>
            </a:r>
            <a:endParaRPr sz="1000" b="1">
              <a:solidFill>
                <a:srgbClr val="FFD966"/>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6"/>
                                        </p:tgtEl>
                                        <p:attrNameLst>
                                          <p:attrName>style.visibility</p:attrName>
                                        </p:attrNameLst>
                                      </p:cBhvr>
                                      <p:to>
                                        <p:strVal val="visible"/>
                                      </p:to>
                                    </p:set>
                                    <p:animEffect transition="in" filter="fade">
                                      <p:cBhvr>
                                        <p:cTn id="7" dur="1000"/>
                                        <p:tgtEl>
                                          <p:spTgt spid="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52"/>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CASE 3: INTERNAL ILIAC LYMPH NODE RECURRENCE</a:t>
            </a:r>
            <a:endParaRPr sz="1600" b="1">
              <a:solidFill>
                <a:schemeClr val="lt1"/>
              </a:solidFill>
            </a:endParaRPr>
          </a:p>
        </p:txBody>
      </p:sp>
      <p:pic>
        <p:nvPicPr>
          <p:cNvPr id="392" name="Google Shape;392;p52"/>
          <p:cNvPicPr preferRelativeResize="0"/>
          <p:nvPr/>
        </p:nvPicPr>
        <p:blipFill>
          <a:blip r:embed="rId3">
            <a:alphaModFix/>
          </a:blip>
          <a:stretch>
            <a:fillRect/>
          </a:stretch>
        </p:blipFill>
        <p:spPr>
          <a:xfrm>
            <a:off x="7763975" y="50952"/>
            <a:ext cx="1282751" cy="288975"/>
          </a:xfrm>
          <a:prstGeom prst="rect">
            <a:avLst/>
          </a:prstGeom>
          <a:noFill/>
          <a:ln>
            <a:noFill/>
          </a:ln>
        </p:spPr>
      </p:pic>
      <p:pic>
        <p:nvPicPr>
          <p:cNvPr id="393" name="Google Shape;393;p52"/>
          <p:cNvPicPr preferRelativeResize="0"/>
          <p:nvPr/>
        </p:nvPicPr>
        <p:blipFill>
          <a:blip r:embed="rId4">
            <a:alphaModFix/>
          </a:blip>
          <a:stretch>
            <a:fillRect/>
          </a:stretch>
        </p:blipFill>
        <p:spPr>
          <a:xfrm>
            <a:off x="152400" y="533118"/>
            <a:ext cx="2291474" cy="3587356"/>
          </a:xfrm>
          <a:prstGeom prst="rect">
            <a:avLst/>
          </a:prstGeom>
          <a:noFill/>
          <a:ln w="19050" cap="flat" cmpd="sng">
            <a:solidFill>
              <a:schemeClr val="dk1"/>
            </a:solidFill>
            <a:prstDash val="solid"/>
            <a:round/>
            <a:headEnd type="none" w="sm" len="sm"/>
            <a:tailEnd type="none" w="sm" len="sm"/>
          </a:ln>
        </p:spPr>
      </p:pic>
      <p:pic>
        <p:nvPicPr>
          <p:cNvPr id="394" name="Google Shape;394;p52"/>
          <p:cNvPicPr preferRelativeResize="0"/>
          <p:nvPr/>
        </p:nvPicPr>
        <p:blipFill>
          <a:blip r:embed="rId5">
            <a:alphaModFix/>
          </a:blip>
          <a:stretch>
            <a:fillRect/>
          </a:stretch>
        </p:blipFill>
        <p:spPr>
          <a:xfrm>
            <a:off x="2528400" y="533113"/>
            <a:ext cx="1923625" cy="2108765"/>
          </a:xfrm>
          <a:prstGeom prst="rect">
            <a:avLst/>
          </a:prstGeom>
          <a:noFill/>
          <a:ln w="19050" cap="flat" cmpd="sng">
            <a:solidFill>
              <a:schemeClr val="dk1"/>
            </a:solidFill>
            <a:prstDash val="solid"/>
            <a:round/>
            <a:headEnd type="none" w="sm" len="sm"/>
            <a:tailEnd type="none" w="sm" len="sm"/>
          </a:ln>
        </p:spPr>
      </p:pic>
      <p:pic>
        <p:nvPicPr>
          <p:cNvPr id="395" name="Google Shape;395;p52"/>
          <p:cNvPicPr preferRelativeResize="0"/>
          <p:nvPr/>
        </p:nvPicPr>
        <p:blipFill>
          <a:blip r:embed="rId6">
            <a:alphaModFix/>
          </a:blip>
          <a:stretch>
            <a:fillRect/>
          </a:stretch>
        </p:blipFill>
        <p:spPr>
          <a:xfrm>
            <a:off x="2528399" y="2699359"/>
            <a:ext cx="1923625" cy="1421108"/>
          </a:xfrm>
          <a:prstGeom prst="rect">
            <a:avLst/>
          </a:prstGeom>
          <a:noFill/>
          <a:ln w="19050" cap="flat" cmpd="sng">
            <a:solidFill>
              <a:schemeClr val="dk1"/>
            </a:solidFill>
            <a:prstDash val="solid"/>
            <a:round/>
            <a:headEnd type="none" w="sm" len="sm"/>
            <a:tailEnd type="none" w="sm" len="sm"/>
          </a:ln>
        </p:spPr>
      </p:pic>
      <p:pic>
        <p:nvPicPr>
          <p:cNvPr id="396" name="Google Shape;396;p52"/>
          <p:cNvPicPr preferRelativeResize="0"/>
          <p:nvPr/>
        </p:nvPicPr>
        <p:blipFill>
          <a:blip r:embed="rId7">
            <a:alphaModFix/>
          </a:blip>
          <a:stretch>
            <a:fillRect/>
          </a:stretch>
        </p:blipFill>
        <p:spPr>
          <a:xfrm>
            <a:off x="4565425" y="2339675"/>
            <a:ext cx="2174176" cy="1780799"/>
          </a:xfrm>
          <a:prstGeom prst="rect">
            <a:avLst/>
          </a:prstGeom>
          <a:noFill/>
          <a:ln w="19050" cap="flat" cmpd="sng">
            <a:solidFill>
              <a:schemeClr val="dk1"/>
            </a:solidFill>
            <a:prstDash val="solid"/>
            <a:round/>
            <a:headEnd type="none" w="sm" len="sm"/>
            <a:tailEnd type="none" w="sm" len="sm"/>
          </a:ln>
        </p:spPr>
      </p:pic>
      <p:pic>
        <p:nvPicPr>
          <p:cNvPr id="397" name="Google Shape;397;p52"/>
          <p:cNvPicPr preferRelativeResize="0"/>
          <p:nvPr/>
        </p:nvPicPr>
        <p:blipFill>
          <a:blip r:embed="rId8">
            <a:alphaModFix/>
          </a:blip>
          <a:stretch>
            <a:fillRect/>
          </a:stretch>
        </p:blipFill>
        <p:spPr>
          <a:xfrm>
            <a:off x="6853000" y="2221275"/>
            <a:ext cx="2108475" cy="1899200"/>
          </a:xfrm>
          <a:prstGeom prst="rect">
            <a:avLst/>
          </a:prstGeom>
          <a:noFill/>
          <a:ln w="19050" cap="flat" cmpd="sng">
            <a:solidFill>
              <a:schemeClr val="dk1"/>
            </a:solidFill>
            <a:prstDash val="solid"/>
            <a:round/>
            <a:headEnd type="none" w="sm" len="sm"/>
            <a:tailEnd type="none" w="sm" len="sm"/>
          </a:ln>
        </p:spPr>
      </p:pic>
      <p:pic>
        <p:nvPicPr>
          <p:cNvPr id="398" name="Google Shape;398;p52"/>
          <p:cNvPicPr preferRelativeResize="0"/>
          <p:nvPr/>
        </p:nvPicPr>
        <p:blipFill>
          <a:blip r:embed="rId9">
            <a:alphaModFix/>
          </a:blip>
          <a:stretch>
            <a:fillRect/>
          </a:stretch>
        </p:blipFill>
        <p:spPr>
          <a:xfrm>
            <a:off x="6853000" y="533100"/>
            <a:ext cx="2108475" cy="1617425"/>
          </a:xfrm>
          <a:prstGeom prst="rect">
            <a:avLst/>
          </a:prstGeom>
          <a:noFill/>
          <a:ln w="19050" cap="flat" cmpd="sng">
            <a:solidFill>
              <a:schemeClr val="dk1"/>
            </a:solidFill>
            <a:prstDash val="solid"/>
            <a:round/>
            <a:headEnd type="none" w="sm" len="sm"/>
            <a:tailEnd type="none" w="sm" len="sm"/>
          </a:ln>
        </p:spPr>
      </p:pic>
      <p:sp>
        <p:nvSpPr>
          <p:cNvPr id="399" name="Google Shape;399;p52"/>
          <p:cNvSpPr/>
          <p:nvPr/>
        </p:nvSpPr>
        <p:spPr>
          <a:xfrm>
            <a:off x="152424" y="4200475"/>
            <a:ext cx="4299600" cy="2238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a:t>
            </a:r>
            <a:r>
              <a:rPr lang="pt-BR" sz="1100" b="1" err="1"/>
              <a:t>staging</a:t>
            </a:r>
            <a:endParaRPr sz="1100" b="1"/>
          </a:p>
        </p:txBody>
      </p:sp>
      <p:sp>
        <p:nvSpPr>
          <p:cNvPr id="400" name="Google Shape;400;p52"/>
          <p:cNvSpPr/>
          <p:nvPr/>
        </p:nvSpPr>
        <p:spPr>
          <a:xfrm>
            <a:off x="4572000" y="4205425"/>
            <a:ext cx="4389600" cy="2139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rPr>
              <a:t>Recurrence </a:t>
            </a:r>
            <a:endParaRPr sz="1100" b="1">
              <a:solidFill>
                <a:schemeClr val="lt1"/>
              </a:solidFill>
            </a:endParaRPr>
          </a:p>
        </p:txBody>
      </p:sp>
      <p:sp>
        <p:nvSpPr>
          <p:cNvPr id="401" name="Google Shape;401;p52"/>
          <p:cNvSpPr/>
          <p:nvPr/>
        </p:nvSpPr>
        <p:spPr>
          <a:xfrm>
            <a:off x="4452037" y="4236925"/>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52"/>
          <p:cNvSpPr txBox="1"/>
          <p:nvPr/>
        </p:nvSpPr>
        <p:spPr>
          <a:xfrm>
            <a:off x="164437" y="4230550"/>
            <a:ext cx="4196400" cy="936300"/>
          </a:xfrm>
          <a:prstGeom prst="rect">
            <a:avLst/>
          </a:prstGeom>
          <a:noFill/>
          <a:ln>
            <a:noFill/>
          </a:ln>
        </p:spPr>
        <p:txBody>
          <a:bodyPr spcFirstLastPara="1" wrap="square" lIns="91425" tIns="91425" rIns="91425" bIns="91425" anchor="t" anchorCtr="0">
            <a:spAutoFit/>
          </a:bodyPr>
          <a:lstStyle/>
          <a:p>
            <a:pPr marL="0" lvl="0" indent="0" algn="just" rtl="0">
              <a:lnSpc>
                <a:spcPct val="90000"/>
              </a:lnSpc>
              <a:spcBef>
                <a:spcPts val="1000"/>
              </a:spcBef>
              <a:spcAft>
                <a:spcPts val="0"/>
              </a:spcAft>
              <a:buNone/>
            </a:pPr>
            <a:r>
              <a:rPr lang="pt-BR" sz="900" err="1">
                <a:solidFill>
                  <a:schemeClr val="dk1"/>
                </a:solidFill>
              </a:rPr>
              <a:t>Female</a:t>
            </a:r>
            <a:r>
              <a:rPr lang="pt-BR" sz="900">
                <a:solidFill>
                  <a:schemeClr val="dk1"/>
                </a:solidFill>
              </a:rPr>
              <a:t> 48 </a:t>
            </a:r>
            <a:r>
              <a:rPr lang="pt-BR" sz="900" err="1">
                <a:solidFill>
                  <a:schemeClr val="dk1"/>
                </a:solidFill>
              </a:rPr>
              <a:t>yo</a:t>
            </a:r>
            <a:r>
              <a:rPr lang="pt-BR" sz="900">
                <a:solidFill>
                  <a:schemeClr val="dk1"/>
                </a:solidFill>
              </a:rPr>
              <a:t>, </a:t>
            </a:r>
            <a:r>
              <a:rPr lang="pt-BR" sz="900" err="1">
                <a:solidFill>
                  <a:schemeClr val="dk1"/>
                </a:solidFill>
              </a:rPr>
              <a:t>rm</a:t>
            </a:r>
            <a:r>
              <a:rPr lang="pt-BR" sz="900">
                <a:solidFill>
                  <a:schemeClr val="dk1"/>
                </a:solidFill>
              </a:rPr>
              <a:t> T4 N0. MRF+ / EMVI -. Infiltration of the posterior vaginal wall. </a:t>
            </a:r>
            <a:r>
              <a:rPr lang="pt-BR" sz="900" err="1">
                <a:solidFill>
                  <a:schemeClr val="dk1"/>
                </a:solidFill>
              </a:rPr>
              <a:t>Left</a:t>
            </a:r>
            <a:r>
              <a:rPr lang="pt-BR" sz="900">
                <a:solidFill>
                  <a:schemeClr val="dk1"/>
                </a:solidFill>
              </a:rPr>
              <a:t> </a:t>
            </a:r>
            <a:r>
              <a:rPr lang="pt-BR" sz="900" err="1">
                <a:solidFill>
                  <a:schemeClr val="dk1"/>
                </a:solidFill>
              </a:rPr>
              <a:t>internal</a:t>
            </a:r>
            <a:r>
              <a:rPr lang="pt-BR" sz="900">
                <a:solidFill>
                  <a:schemeClr val="dk1"/>
                </a:solidFill>
              </a:rPr>
              <a:t> </a:t>
            </a:r>
            <a:r>
              <a:rPr lang="pt-BR" sz="900" err="1">
                <a:solidFill>
                  <a:schemeClr val="dk1"/>
                </a:solidFill>
              </a:rPr>
              <a:t>iliac</a:t>
            </a:r>
            <a:r>
              <a:rPr lang="pt-BR" sz="900">
                <a:solidFill>
                  <a:schemeClr val="dk1"/>
                </a:solidFill>
              </a:rPr>
              <a:t> positive node. </a:t>
            </a:r>
            <a:r>
              <a:rPr lang="pt-BR" sz="900" err="1">
                <a:solidFill>
                  <a:schemeClr val="dk1"/>
                </a:solidFill>
              </a:rPr>
              <a:t>Poor</a:t>
            </a:r>
            <a:r>
              <a:rPr lang="pt-BR" sz="900">
                <a:solidFill>
                  <a:schemeClr val="dk1"/>
                </a:solidFill>
              </a:rPr>
              <a:t> response </a:t>
            </a:r>
            <a:r>
              <a:rPr lang="pt-BR" sz="900" err="1">
                <a:solidFill>
                  <a:schemeClr val="dk1"/>
                </a:solidFill>
              </a:rPr>
              <a:t>to</a:t>
            </a:r>
            <a:r>
              <a:rPr lang="pt-BR" sz="900">
                <a:solidFill>
                  <a:schemeClr val="dk1"/>
                </a:solidFill>
              </a:rPr>
              <a:t> CRT (TRG 4).  APE =  ypT4b pN0; posterior vaginal wall </a:t>
            </a:r>
            <a:r>
              <a:rPr lang="pt-BR" sz="900" err="1">
                <a:solidFill>
                  <a:schemeClr val="dk1"/>
                </a:solidFill>
              </a:rPr>
              <a:t>was</a:t>
            </a:r>
            <a:r>
              <a:rPr lang="pt-BR" sz="900">
                <a:solidFill>
                  <a:schemeClr val="dk1"/>
                </a:solidFill>
              </a:rPr>
              <a:t> </a:t>
            </a:r>
            <a:r>
              <a:rPr lang="pt-BR" sz="900" err="1">
                <a:solidFill>
                  <a:schemeClr val="dk1"/>
                </a:solidFill>
              </a:rPr>
              <a:t>also</a:t>
            </a:r>
            <a:r>
              <a:rPr lang="pt-BR" sz="900">
                <a:solidFill>
                  <a:schemeClr val="dk1"/>
                </a:solidFill>
              </a:rPr>
              <a:t> </a:t>
            </a:r>
            <a:r>
              <a:rPr lang="pt-BR" sz="900" err="1">
                <a:solidFill>
                  <a:schemeClr val="dk1"/>
                </a:solidFill>
              </a:rPr>
              <a:t>partially</a:t>
            </a:r>
            <a:r>
              <a:rPr lang="pt-BR" sz="900">
                <a:solidFill>
                  <a:schemeClr val="dk1"/>
                </a:solidFill>
              </a:rPr>
              <a:t> </a:t>
            </a:r>
            <a:r>
              <a:rPr lang="pt-BR" sz="900" err="1">
                <a:solidFill>
                  <a:schemeClr val="dk1"/>
                </a:solidFill>
              </a:rPr>
              <a:t>resected</a:t>
            </a:r>
            <a:r>
              <a:rPr lang="pt-BR" sz="900">
                <a:solidFill>
                  <a:schemeClr val="dk1"/>
                </a:solidFill>
              </a:rPr>
              <a:t>. </a:t>
            </a:r>
            <a:r>
              <a:rPr lang="pt-BR" sz="900" err="1">
                <a:solidFill>
                  <a:schemeClr val="dk1"/>
                </a:solidFill>
              </a:rPr>
              <a:t>Internal</a:t>
            </a:r>
            <a:r>
              <a:rPr lang="pt-BR" sz="900">
                <a:solidFill>
                  <a:schemeClr val="dk1"/>
                </a:solidFill>
              </a:rPr>
              <a:t> </a:t>
            </a:r>
            <a:r>
              <a:rPr lang="pt-BR" sz="900" err="1">
                <a:solidFill>
                  <a:schemeClr val="dk1"/>
                </a:solidFill>
              </a:rPr>
              <a:t>iliac</a:t>
            </a:r>
            <a:r>
              <a:rPr lang="pt-BR" sz="900">
                <a:solidFill>
                  <a:schemeClr val="dk1"/>
                </a:solidFill>
              </a:rPr>
              <a:t> lymph node </a:t>
            </a:r>
            <a:r>
              <a:rPr lang="pt-BR" sz="900" err="1">
                <a:solidFill>
                  <a:schemeClr val="dk1"/>
                </a:solidFill>
              </a:rPr>
              <a:t>was</a:t>
            </a:r>
            <a:r>
              <a:rPr lang="pt-BR" sz="900">
                <a:solidFill>
                  <a:schemeClr val="dk1"/>
                </a:solidFill>
              </a:rPr>
              <a:t> </a:t>
            </a:r>
            <a:r>
              <a:rPr lang="pt-BR" sz="900" err="1">
                <a:solidFill>
                  <a:schemeClr val="dk1"/>
                </a:solidFill>
              </a:rPr>
              <a:t>not</a:t>
            </a:r>
            <a:r>
              <a:rPr lang="pt-BR" sz="900">
                <a:solidFill>
                  <a:schemeClr val="dk1"/>
                </a:solidFill>
              </a:rPr>
              <a:t> </a:t>
            </a:r>
            <a:r>
              <a:rPr lang="pt-BR" sz="900" err="1">
                <a:solidFill>
                  <a:schemeClr val="dk1"/>
                </a:solidFill>
              </a:rPr>
              <a:t>resected</a:t>
            </a:r>
            <a:r>
              <a:rPr lang="pt-BR" sz="900">
                <a:solidFill>
                  <a:schemeClr val="dk1"/>
                </a:solidFill>
              </a:rPr>
              <a:t>. </a:t>
            </a:r>
            <a:r>
              <a:rPr lang="pt-BR" sz="900" err="1">
                <a:solidFill>
                  <a:schemeClr val="dk1"/>
                </a:solidFill>
              </a:rPr>
              <a:t>Clear</a:t>
            </a:r>
            <a:r>
              <a:rPr lang="pt-BR" sz="900">
                <a:solidFill>
                  <a:schemeClr val="dk1"/>
                </a:solidFill>
              </a:rPr>
              <a:t> </a:t>
            </a:r>
            <a:r>
              <a:rPr lang="pt-BR" sz="900" err="1">
                <a:solidFill>
                  <a:schemeClr val="dk1"/>
                </a:solidFill>
              </a:rPr>
              <a:t>circumferential</a:t>
            </a:r>
            <a:r>
              <a:rPr lang="pt-BR" sz="900">
                <a:solidFill>
                  <a:schemeClr val="dk1"/>
                </a:solidFill>
              </a:rPr>
              <a:t> </a:t>
            </a:r>
            <a:r>
              <a:rPr lang="pt-BR" sz="900" err="1">
                <a:solidFill>
                  <a:schemeClr val="dk1"/>
                </a:solidFill>
              </a:rPr>
              <a:t>resection</a:t>
            </a:r>
            <a:r>
              <a:rPr lang="pt-BR" sz="900">
                <a:solidFill>
                  <a:schemeClr val="dk1"/>
                </a:solidFill>
              </a:rPr>
              <a:t> </a:t>
            </a:r>
            <a:r>
              <a:rPr lang="pt-BR" sz="900" err="1">
                <a:solidFill>
                  <a:schemeClr val="dk1"/>
                </a:solidFill>
              </a:rPr>
              <a:t>margin</a:t>
            </a:r>
            <a:r>
              <a:rPr lang="pt-BR" sz="900">
                <a:solidFill>
                  <a:schemeClr val="dk1"/>
                </a:solidFill>
              </a:rPr>
              <a:t> (&gt; 1 mm).</a:t>
            </a:r>
            <a:endParaRPr sz="900">
              <a:solidFill>
                <a:schemeClr val="dk1"/>
              </a:solidFill>
            </a:endParaRPr>
          </a:p>
          <a:p>
            <a:pPr marL="0" lvl="0" indent="0" algn="l" rtl="0">
              <a:lnSpc>
                <a:spcPct val="90000"/>
              </a:lnSpc>
              <a:spcBef>
                <a:spcPts val="1000"/>
              </a:spcBef>
              <a:spcAft>
                <a:spcPts val="0"/>
              </a:spcAft>
              <a:buNone/>
            </a:pPr>
            <a:endParaRPr sz="900">
              <a:solidFill>
                <a:schemeClr val="dk1"/>
              </a:solidFill>
            </a:endParaRPr>
          </a:p>
        </p:txBody>
      </p:sp>
      <p:sp>
        <p:nvSpPr>
          <p:cNvPr id="403" name="Google Shape;403;p52"/>
          <p:cNvSpPr txBox="1"/>
          <p:nvPr/>
        </p:nvSpPr>
        <p:spPr>
          <a:xfrm>
            <a:off x="4510969" y="4236925"/>
            <a:ext cx="4572000" cy="808200"/>
          </a:xfrm>
          <a:prstGeom prst="rect">
            <a:avLst/>
          </a:prstGeom>
          <a:noFill/>
          <a:ln>
            <a:noFill/>
          </a:ln>
        </p:spPr>
        <p:txBody>
          <a:bodyPr spcFirstLastPara="1" wrap="square" lIns="91425" tIns="91425" rIns="91425" bIns="91425" anchor="t" anchorCtr="0">
            <a:spAutoFit/>
          </a:bodyPr>
          <a:lstStyle/>
          <a:p>
            <a:pPr marL="0" lvl="0" indent="0" algn="just" rtl="0">
              <a:lnSpc>
                <a:spcPct val="90000"/>
              </a:lnSpc>
              <a:spcBef>
                <a:spcPts val="1000"/>
              </a:spcBef>
              <a:spcAft>
                <a:spcPts val="0"/>
              </a:spcAft>
              <a:buNone/>
            </a:pPr>
            <a:r>
              <a:rPr lang="pt-BR" sz="900">
                <a:solidFill>
                  <a:schemeClr val="dk1"/>
                </a:solidFill>
              </a:rPr>
              <a:t>(A) Lateral pelvic </a:t>
            </a:r>
            <a:r>
              <a:rPr lang="pt-BR" sz="900" err="1">
                <a:solidFill>
                  <a:schemeClr val="dk1"/>
                </a:solidFill>
              </a:rPr>
              <a:t>recurrence</a:t>
            </a:r>
            <a:r>
              <a:rPr lang="pt-BR" sz="900">
                <a:solidFill>
                  <a:schemeClr val="dk1"/>
                </a:solidFill>
              </a:rPr>
              <a:t> </a:t>
            </a:r>
            <a:r>
              <a:rPr lang="pt-BR" sz="900" err="1">
                <a:solidFill>
                  <a:schemeClr val="dk1"/>
                </a:solidFill>
              </a:rPr>
              <a:t>infiltrates</a:t>
            </a:r>
            <a:r>
              <a:rPr lang="pt-BR" sz="900">
                <a:solidFill>
                  <a:schemeClr val="dk1"/>
                </a:solidFill>
              </a:rPr>
              <a:t> the </a:t>
            </a:r>
            <a:r>
              <a:rPr lang="pt-BR" sz="900" err="1">
                <a:solidFill>
                  <a:schemeClr val="dk1"/>
                </a:solidFill>
              </a:rPr>
              <a:t>left</a:t>
            </a:r>
            <a:r>
              <a:rPr lang="pt-BR" sz="900">
                <a:solidFill>
                  <a:schemeClr val="dk1"/>
                </a:solidFill>
              </a:rPr>
              <a:t> pelvic lateral </a:t>
            </a:r>
            <a:r>
              <a:rPr lang="pt-BR" sz="900" err="1">
                <a:solidFill>
                  <a:schemeClr val="dk1"/>
                </a:solidFill>
              </a:rPr>
              <a:t>space</a:t>
            </a:r>
            <a:r>
              <a:rPr lang="pt-BR" sz="900">
                <a:solidFill>
                  <a:schemeClr val="dk1"/>
                </a:solidFill>
              </a:rPr>
              <a:t> (</a:t>
            </a:r>
            <a:r>
              <a:rPr lang="pt-BR" sz="900" err="1">
                <a:solidFill>
                  <a:schemeClr val="dk1"/>
                </a:solidFill>
              </a:rPr>
              <a:t>topography</a:t>
            </a:r>
            <a:r>
              <a:rPr lang="pt-BR" sz="900">
                <a:solidFill>
                  <a:schemeClr val="dk1"/>
                </a:solidFill>
              </a:rPr>
              <a:t> of </a:t>
            </a:r>
            <a:r>
              <a:rPr lang="pt-BR" sz="900" err="1">
                <a:solidFill>
                  <a:schemeClr val="dk1"/>
                </a:solidFill>
              </a:rPr>
              <a:t>internal</a:t>
            </a:r>
            <a:r>
              <a:rPr lang="pt-BR" sz="900">
                <a:solidFill>
                  <a:schemeClr val="dk1"/>
                </a:solidFill>
              </a:rPr>
              <a:t> </a:t>
            </a:r>
            <a:r>
              <a:rPr lang="pt-BR" sz="900" err="1">
                <a:solidFill>
                  <a:schemeClr val="dk1"/>
                </a:solidFill>
              </a:rPr>
              <a:t>iliac</a:t>
            </a:r>
            <a:r>
              <a:rPr lang="pt-BR" sz="900">
                <a:solidFill>
                  <a:schemeClr val="dk1"/>
                </a:solidFill>
              </a:rPr>
              <a:t> lymph node </a:t>
            </a:r>
            <a:r>
              <a:rPr lang="pt-BR" sz="900" err="1">
                <a:solidFill>
                  <a:schemeClr val="dk1"/>
                </a:solidFill>
              </a:rPr>
              <a:t>seen</a:t>
            </a:r>
            <a:r>
              <a:rPr lang="pt-BR" sz="900">
                <a:solidFill>
                  <a:schemeClr val="dk1"/>
                </a:solidFill>
              </a:rPr>
              <a:t> on baseline MRI). At </a:t>
            </a:r>
            <a:r>
              <a:rPr lang="pt-BR" sz="900" err="1">
                <a:solidFill>
                  <a:schemeClr val="dk1"/>
                </a:solidFill>
              </a:rPr>
              <a:t>this</a:t>
            </a:r>
            <a:r>
              <a:rPr lang="pt-BR" sz="900">
                <a:solidFill>
                  <a:schemeClr val="dk1"/>
                </a:solidFill>
              </a:rPr>
              <a:t> time, </a:t>
            </a:r>
            <a:r>
              <a:rPr lang="pt-BR" sz="900" err="1">
                <a:solidFill>
                  <a:schemeClr val="dk1"/>
                </a:solidFill>
              </a:rPr>
              <a:t>pulmonary</a:t>
            </a:r>
            <a:r>
              <a:rPr lang="pt-BR" sz="900">
                <a:solidFill>
                  <a:schemeClr val="dk1"/>
                </a:solidFill>
              </a:rPr>
              <a:t> metastasis </a:t>
            </a:r>
            <a:r>
              <a:rPr lang="pt-BR" sz="900" err="1">
                <a:solidFill>
                  <a:schemeClr val="dk1"/>
                </a:solidFill>
              </a:rPr>
              <a:t>were</a:t>
            </a:r>
            <a:r>
              <a:rPr lang="pt-BR" sz="900">
                <a:solidFill>
                  <a:schemeClr val="dk1"/>
                </a:solidFill>
              </a:rPr>
              <a:t> </a:t>
            </a:r>
            <a:r>
              <a:rPr lang="pt-BR" sz="900" err="1">
                <a:solidFill>
                  <a:schemeClr val="dk1"/>
                </a:solidFill>
              </a:rPr>
              <a:t>diagnosed</a:t>
            </a:r>
            <a:r>
              <a:rPr lang="pt-BR" sz="900">
                <a:solidFill>
                  <a:schemeClr val="dk1"/>
                </a:solidFill>
              </a:rPr>
              <a:t>, and pelvic </a:t>
            </a:r>
            <a:r>
              <a:rPr lang="pt-BR" sz="900" err="1">
                <a:solidFill>
                  <a:schemeClr val="dk1"/>
                </a:solidFill>
              </a:rPr>
              <a:t>surgery</a:t>
            </a:r>
            <a:r>
              <a:rPr lang="pt-BR" sz="900">
                <a:solidFill>
                  <a:schemeClr val="dk1"/>
                </a:solidFill>
              </a:rPr>
              <a:t> </a:t>
            </a:r>
            <a:r>
              <a:rPr lang="pt-BR" sz="900" err="1">
                <a:solidFill>
                  <a:schemeClr val="dk1"/>
                </a:solidFill>
              </a:rPr>
              <a:t>was</a:t>
            </a:r>
            <a:r>
              <a:rPr lang="pt-BR" sz="900">
                <a:solidFill>
                  <a:schemeClr val="dk1"/>
                </a:solidFill>
              </a:rPr>
              <a:t> </a:t>
            </a:r>
            <a:r>
              <a:rPr lang="pt-BR" sz="900" err="1">
                <a:solidFill>
                  <a:schemeClr val="dk1"/>
                </a:solidFill>
              </a:rPr>
              <a:t>contraindicated</a:t>
            </a:r>
            <a:r>
              <a:rPr lang="pt-BR" sz="900">
                <a:solidFill>
                  <a:schemeClr val="dk1"/>
                </a:solidFill>
              </a:rPr>
              <a:t>. B) </a:t>
            </a:r>
            <a:r>
              <a:rPr lang="pt-BR" sz="900" err="1">
                <a:solidFill>
                  <a:schemeClr val="dk1"/>
                </a:solidFill>
              </a:rPr>
              <a:t>Unresectable</a:t>
            </a:r>
            <a:r>
              <a:rPr lang="pt-BR" sz="900">
                <a:solidFill>
                  <a:schemeClr val="dk1"/>
                </a:solidFill>
              </a:rPr>
              <a:t> pelvic </a:t>
            </a:r>
            <a:r>
              <a:rPr lang="pt-BR" sz="900" err="1">
                <a:solidFill>
                  <a:schemeClr val="dk1"/>
                </a:solidFill>
              </a:rPr>
              <a:t>sidewall</a:t>
            </a:r>
            <a:r>
              <a:rPr lang="pt-BR" sz="900">
                <a:solidFill>
                  <a:schemeClr val="dk1"/>
                </a:solidFill>
              </a:rPr>
              <a:t> </a:t>
            </a:r>
            <a:r>
              <a:rPr lang="pt-BR" sz="900" err="1">
                <a:solidFill>
                  <a:schemeClr val="dk1"/>
                </a:solidFill>
              </a:rPr>
              <a:t>recurrence</a:t>
            </a:r>
            <a:r>
              <a:rPr lang="pt-BR" sz="900">
                <a:solidFill>
                  <a:schemeClr val="dk1"/>
                </a:solidFill>
              </a:rPr>
              <a:t> </a:t>
            </a:r>
            <a:r>
              <a:rPr lang="pt-BR" sz="900" err="1">
                <a:solidFill>
                  <a:schemeClr val="dk1"/>
                </a:solidFill>
              </a:rPr>
              <a:t>involving</a:t>
            </a:r>
            <a:r>
              <a:rPr lang="pt-BR" sz="900">
                <a:solidFill>
                  <a:schemeClr val="dk1"/>
                </a:solidFill>
              </a:rPr>
              <a:t> the </a:t>
            </a:r>
            <a:r>
              <a:rPr lang="pt-BR" sz="900" err="1">
                <a:solidFill>
                  <a:schemeClr val="dk1"/>
                </a:solidFill>
              </a:rPr>
              <a:t>ischiatic</a:t>
            </a:r>
            <a:r>
              <a:rPr lang="pt-BR" sz="900">
                <a:solidFill>
                  <a:schemeClr val="dk1"/>
                </a:solidFill>
              </a:rPr>
              <a:t> </a:t>
            </a:r>
            <a:r>
              <a:rPr lang="pt-BR" sz="900" err="1">
                <a:solidFill>
                  <a:schemeClr val="dk1"/>
                </a:solidFill>
              </a:rPr>
              <a:t>nerve</a:t>
            </a:r>
            <a:r>
              <a:rPr lang="pt-BR" sz="900">
                <a:solidFill>
                  <a:schemeClr val="dk1"/>
                </a:solidFill>
              </a:rPr>
              <a:t>, </a:t>
            </a:r>
            <a:r>
              <a:rPr lang="pt-BR" sz="900" err="1">
                <a:solidFill>
                  <a:schemeClr val="dk1"/>
                </a:solidFill>
              </a:rPr>
              <a:t>ischiatic</a:t>
            </a:r>
            <a:r>
              <a:rPr lang="pt-BR" sz="900">
                <a:solidFill>
                  <a:schemeClr val="dk1"/>
                </a:solidFill>
              </a:rPr>
              <a:t> </a:t>
            </a:r>
            <a:r>
              <a:rPr lang="pt-BR" sz="900" err="1">
                <a:solidFill>
                  <a:schemeClr val="dk1"/>
                </a:solidFill>
              </a:rPr>
              <a:t>foramen</a:t>
            </a:r>
            <a:r>
              <a:rPr lang="pt-BR" sz="900">
                <a:solidFill>
                  <a:schemeClr val="dk1"/>
                </a:solidFill>
              </a:rPr>
              <a:t> and pelvic </a:t>
            </a:r>
            <a:r>
              <a:rPr lang="pt-BR" sz="900" err="1">
                <a:solidFill>
                  <a:schemeClr val="dk1"/>
                </a:solidFill>
              </a:rPr>
              <a:t>sidewall</a:t>
            </a:r>
            <a:r>
              <a:rPr lang="pt-BR" sz="900">
                <a:solidFill>
                  <a:schemeClr val="dk1"/>
                </a:solidFill>
              </a:rPr>
              <a:t> </a:t>
            </a:r>
            <a:r>
              <a:rPr lang="pt-BR" sz="900" err="1">
                <a:solidFill>
                  <a:schemeClr val="dk1"/>
                </a:solidFill>
              </a:rPr>
              <a:t>muscles</a:t>
            </a:r>
            <a:r>
              <a:rPr lang="pt-BR" sz="900">
                <a:solidFill>
                  <a:schemeClr val="dk1"/>
                </a:solidFill>
              </a:rPr>
              <a:t>.</a:t>
            </a:r>
            <a:endParaRPr sz="900">
              <a:solidFill>
                <a:schemeClr val="dk1"/>
              </a:solidFill>
            </a:endParaRPr>
          </a:p>
        </p:txBody>
      </p:sp>
      <p:sp>
        <p:nvSpPr>
          <p:cNvPr id="404" name="Google Shape;404;p52"/>
          <p:cNvSpPr txBox="1"/>
          <p:nvPr/>
        </p:nvSpPr>
        <p:spPr>
          <a:xfrm>
            <a:off x="4556750" y="533100"/>
            <a:ext cx="2205000" cy="1744225"/>
          </a:xfrm>
          <a:prstGeom prst="rect">
            <a:avLst/>
          </a:prstGeom>
          <a:noFill/>
          <a:ln w="19050" cap="flat" cmpd="sng">
            <a:solidFill>
              <a:srgbClr val="3D85C6"/>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pt-BR" sz="900" b="1" dirty="0" err="1">
                <a:solidFill>
                  <a:srgbClr val="FFD966"/>
                </a:solidFill>
              </a:rPr>
              <a:t>Teaching</a:t>
            </a:r>
            <a:r>
              <a:rPr lang="pt-BR" sz="900" b="1" dirty="0">
                <a:solidFill>
                  <a:srgbClr val="FFD966"/>
                </a:solidFill>
              </a:rPr>
              <a:t> Points</a:t>
            </a:r>
            <a:endParaRPr sz="900" b="1" dirty="0">
              <a:solidFill>
                <a:srgbClr val="FFD966"/>
              </a:solidFill>
            </a:endParaRPr>
          </a:p>
          <a:p>
            <a:pPr marL="0" lvl="0" indent="0" algn="just" rtl="0">
              <a:spcBef>
                <a:spcPts val="0"/>
              </a:spcBef>
              <a:spcAft>
                <a:spcPts val="0"/>
              </a:spcAft>
              <a:buNone/>
            </a:pPr>
            <a:r>
              <a:rPr lang="pt-BR" sz="900" dirty="0">
                <a:solidFill>
                  <a:schemeClr val="dk1"/>
                </a:solidFill>
              </a:rPr>
              <a:t>- Lateral </a:t>
            </a:r>
            <a:r>
              <a:rPr lang="pt-BR" sz="900" dirty="0" err="1">
                <a:solidFill>
                  <a:schemeClr val="dk1"/>
                </a:solidFill>
              </a:rPr>
              <a:t>pelvic</a:t>
            </a:r>
            <a:r>
              <a:rPr lang="pt-BR" sz="900" dirty="0">
                <a:solidFill>
                  <a:schemeClr val="dk1"/>
                </a:solidFill>
              </a:rPr>
              <a:t> </a:t>
            </a:r>
            <a:r>
              <a:rPr lang="pt-BR" sz="900" dirty="0" err="1">
                <a:solidFill>
                  <a:schemeClr val="dk1"/>
                </a:solidFill>
              </a:rPr>
              <a:t>lymph</a:t>
            </a:r>
            <a:r>
              <a:rPr lang="pt-BR" sz="900" dirty="0">
                <a:solidFill>
                  <a:schemeClr val="dk1"/>
                </a:solidFill>
              </a:rPr>
              <a:t> nodes are </a:t>
            </a:r>
            <a:r>
              <a:rPr lang="pt-BR" sz="900" dirty="0" err="1">
                <a:solidFill>
                  <a:schemeClr val="dk1"/>
                </a:solidFill>
              </a:rPr>
              <a:t>not</a:t>
            </a:r>
            <a:r>
              <a:rPr lang="pt-BR" sz="900" dirty="0">
                <a:solidFill>
                  <a:schemeClr val="dk1"/>
                </a:solidFill>
              </a:rPr>
              <a:t> </a:t>
            </a:r>
            <a:r>
              <a:rPr lang="pt-BR" sz="900" dirty="0" err="1">
                <a:solidFill>
                  <a:schemeClr val="dk1"/>
                </a:solidFill>
              </a:rPr>
              <a:t>routinely</a:t>
            </a:r>
            <a:r>
              <a:rPr lang="pt-BR" sz="900" dirty="0">
                <a:solidFill>
                  <a:schemeClr val="dk1"/>
                </a:solidFill>
              </a:rPr>
              <a:t> </a:t>
            </a:r>
            <a:r>
              <a:rPr lang="pt-BR" sz="900" dirty="0" err="1">
                <a:solidFill>
                  <a:schemeClr val="dk1"/>
                </a:solidFill>
              </a:rPr>
              <a:t>resected</a:t>
            </a:r>
            <a:r>
              <a:rPr lang="pt-BR" sz="900" dirty="0">
                <a:solidFill>
                  <a:schemeClr val="dk1"/>
                </a:solidFill>
              </a:rPr>
              <a:t> in TME.</a:t>
            </a:r>
            <a:endParaRPr sz="900" dirty="0">
              <a:solidFill>
                <a:schemeClr val="dk1"/>
              </a:solidFill>
            </a:endParaRPr>
          </a:p>
          <a:p>
            <a:pPr marL="0" lvl="0" indent="0" algn="just" rtl="0">
              <a:spcBef>
                <a:spcPts val="0"/>
              </a:spcBef>
              <a:spcAft>
                <a:spcPts val="0"/>
              </a:spcAft>
              <a:buNone/>
            </a:pPr>
            <a:r>
              <a:rPr lang="pt-BR" sz="900" dirty="0">
                <a:solidFill>
                  <a:schemeClr val="dk1"/>
                </a:solidFill>
              </a:rPr>
              <a:t>- </a:t>
            </a:r>
            <a:r>
              <a:rPr lang="pt-BR" sz="900" dirty="0" err="1">
                <a:solidFill>
                  <a:schemeClr val="dk1"/>
                </a:solidFill>
              </a:rPr>
              <a:t>Size</a:t>
            </a:r>
            <a:r>
              <a:rPr lang="pt-BR" sz="900" dirty="0">
                <a:solidFill>
                  <a:schemeClr val="dk1"/>
                </a:solidFill>
              </a:rPr>
              <a:t> </a:t>
            </a:r>
            <a:r>
              <a:rPr lang="pt-BR" sz="900" dirty="0" err="1">
                <a:solidFill>
                  <a:schemeClr val="dk1"/>
                </a:solidFill>
              </a:rPr>
              <a:t>seems</a:t>
            </a:r>
            <a:r>
              <a:rPr lang="pt-BR" sz="900" dirty="0">
                <a:solidFill>
                  <a:schemeClr val="dk1"/>
                </a:solidFill>
              </a:rPr>
              <a:t> </a:t>
            </a:r>
            <a:r>
              <a:rPr lang="pt-BR" sz="900" dirty="0" err="1">
                <a:solidFill>
                  <a:schemeClr val="dk1"/>
                </a:solidFill>
              </a:rPr>
              <a:t>to</a:t>
            </a:r>
            <a:r>
              <a:rPr lang="pt-BR" sz="900" dirty="0">
                <a:solidFill>
                  <a:schemeClr val="dk1"/>
                </a:solidFill>
              </a:rPr>
              <a:t> </a:t>
            </a:r>
            <a:r>
              <a:rPr lang="pt-BR" sz="900" dirty="0" err="1">
                <a:solidFill>
                  <a:schemeClr val="dk1"/>
                </a:solidFill>
              </a:rPr>
              <a:t>matter</a:t>
            </a:r>
            <a:r>
              <a:rPr lang="pt-BR" sz="900" dirty="0">
                <a:solidFill>
                  <a:schemeClr val="dk1"/>
                </a:solidFill>
              </a:rPr>
              <a:t> </a:t>
            </a:r>
            <a:r>
              <a:rPr lang="pt-BR" sz="900" dirty="0" err="1">
                <a:solidFill>
                  <a:schemeClr val="dk1"/>
                </a:solidFill>
              </a:rPr>
              <a:t>when</a:t>
            </a:r>
            <a:r>
              <a:rPr lang="pt-BR" sz="900" dirty="0">
                <a:solidFill>
                  <a:schemeClr val="dk1"/>
                </a:solidFill>
              </a:rPr>
              <a:t> </a:t>
            </a:r>
            <a:r>
              <a:rPr lang="pt-BR" sz="900" dirty="0" err="1">
                <a:solidFill>
                  <a:schemeClr val="dk1"/>
                </a:solidFill>
              </a:rPr>
              <a:t>staging</a:t>
            </a:r>
            <a:r>
              <a:rPr lang="pt-BR" sz="900" dirty="0">
                <a:solidFill>
                  <a:schemeClr val="dk1"/>
                </a:solidFill>
              </a:rPr>
              <a:t> lateral </a:t>
            </a:r>
            <a:r>
              <a:rPr lang="pt-BR" sz="900" dirty="0" err="1">
                <a:solidFill>
                  <a:schemeClr val="dk1"/>
                </a:solidFill>
              </a:rPr>
              <a:t>lymph</a:t>
            </a:r>
            <a:r>
              <a:rPr lang="pt-BR" sz="900" dirty="0">
                <a:solidFill>
                  <a:schemeClr val="dk1"/>
                </a:solidFill>
              </a:rPr>
              <a:t> nodes.</a:t>
            </a:r>
            <a:endParaRPr sz="900" dirty="0">
              <a:solidFill>
                <a:schemeClr val="dk1"/>
              </a:solidFill>
            </a:endParaRPr>
          </a:p>
          <a:p>
            <a:pPr marL="0" lvl="0" indent="0" algn="just" rtl="0">
              <a:spcBef>
                <a:spcPts val="0"/>
              </a:spcBef>
              <a:spcAft>
                <a:spcPts val="0"/>
              </a:spcAft>
              <a:buNone/>
            </a:pPr>
            <a:r>
              <a:rPr lang="pt-BR" sz="900" dirty="0">
                <a:solidFill>
                  <a:schemeClr val="dk1"/>
                </a:solidFill>
              </a:rPr>
              <a:t>- </a:t>
            </a:r>
            <a:r>
              <a:rPr lang="pt-BR" sz="900" dirty="0" err="1">
                <a:solidFill>
                  <a:schemeClr val="dk1"/>
                </a:solidFill>
              </a:rPr>
              <a:t>Lymph</a:t>
            </a:r>
            <a:r>
              <a:rPr lang="pt-BR" sz="900" dirty="0">
                <a:solidFill>
                  <a:schemeClr val="dk1"/>
                </a:solidFill>
              </a:rPr>
              <a:t> nodes </a:t>
            </a:r>
            <a:r>
              <a:rPr lang="pt-BR" sz="900" dirty="0" err="1">
                <a:solidFill>
                  <a:schemeClr val="dk1"/>
                </a:solidFill>
              </a:rPr>
              <a:t>with</a:t>
            </a:r>
            <a:r>
              <a:rPr lang="pt-BR" sz="900" dirty="0">
                <a:solidFill>
                  <a:schemeClr val="dk1"/>
                </a:solidFill>
              </a:rPr>
              <a:t> </a:t>
            </a:r>
            <a:r>
              <a:rPr lang="pt-BR" sz="900" dirty="0" err="1">
                <a:solidFill>
                  <a:schemeClr val="dk1"/>
                </a:solidFill>
              </a:rPr>
              <a:t>heterogeneous</a:t>
            </a:r>
            <a:r>
              <a:rPr lang="pt-BR" sz="900" dirty="0">
                <a:solidFill>
                  <a:schemeClr val="dk1"/>
                </a:solidFill>
              </a:rPr>
              <a:t> </a:t>
            </a:r>
            <a:r>
              <a:rPr lang="pt-BR" sz="900" dirty="0" err="1">
                <a:solidFill>
                  <a:schemeClr val="dk1"/>
                </a:solidFill>
              </a:rPr>
              <a:t>sign</a:t>
            </a:r>
            <a:r>
              <a:rPr lang="pt-BR" sz="900" dirty="0">
                <a:solidFill>
                  <a:schemeClr val="dk1"/>
                </a:solidFill>
              </a:rPr>
              <a:t> </a:t>
            </a:r>
            <a:r>
              <a:rPr lang="pt-BR" sz="900" dirty="0" err="1">
                <a:solidFill>
                  <a:schemeClr val="dk1"/>
                </a:solidFill>
              </a:rPr>
              <a:t>and</a:t>
            </a:r>
            <a:r>
              <a:rPr lang="pt-BR" sz="900" dirty="0">
                <a:solidFill>
                  <a:schemeClr val="dk1"/>
                </a:solidFill>
              </a:rPr>
              <a:t> irregular </a:t>
            </a:r>
            <a:r>
              <a:rPr lang="pt-BR" sz="900" dirty="0" err="1">
                <a:solidFill>
                  <a:schemeClr val="dk1"/>
                </a:solidFill>
              </a:rPr>
              <a:t>contours</a:t>
            </a:r>
            <a:r>
              <a:rPr lang="pt-BR" sz="900" dirty="0">
                <a:solidFill>
                  <a:schemeClr val="dk1"/>
                </a:solidFill>
              </a:rPr>
              <a:t> </a:t>
            </a:r>
            <a:r>
              <a:rPr lang="pt-BR" sz="900" dirty="0" err="1">
                <a:solidFill>
                  <a:schemeClr val="dk1"/>
                </a:solidFill>
              </a:rPr>
              <a:t>should</a:t>
            </a:r>
            <a:r>
              <a:rPr lang="pt-BR" sz="900" dirty="0">
                <a:solidFill>
                  <a:schemeClr val="dk1"/>
                </a:solidFill>
              </a:rPr>
              <a:t> </a:t>
            </a:r>
            <a:r>
              <a:rPr lang="pt-BR" sz="900" dirty="0" err="1">
                <a:solidFill>
                  <a:schemeClr val="dk1"/>
                </a:solidFill>
              </a:rPr>
              <a:t>be</a:t>
            </a:r>
            <a:r>
              <a:rPr lang="pt-BR" sz="900" dirty="0">
                <a:solidFill>
                  <a:schemeClr val="dk1"/>
                </a:solidFill>
              </a:rPr>
              <a:t> </a:t>
            </a:r>
            <a:r>
              <a:rPr lang="pt-BR" sz="900" dirty="0" err="1">
                <a:solidFill>
                  <a:schemeClr val="dk1"/>
                </a:solidFill>
              </a:rPr>
              <a:t>considered</a:t>
            </a:r>
            <a:r>
              <a:rPr lang="pt-BR" sz="900" dirty="0">
                <a:solidFill>
                  <a:schemeClr val="dk1"/>
                </a:solidFill>
              </a:rPr>
              <a:t> </a:t>
            </a:r>
            <a:r>
              <a:rPr lang="pt-BR" sz="900" dirty="0" err="1">
                <a:solidFill>
                  <a:schemeClr val="dk1"/>
                </a:solidFill>
              </a:rPr>
              <a:t>suspicious</a:t>
            </a:r>
            <a:r>
              <a:rPr lang="pt-BR" sz="900" dirty="0">
                <a:solidFill>
                  <a:schemeClr val="dk1"/>
                </a:solidFill>
              </a:rPr>
              <a:t> </a:t>
            </a:r>
            <a:r>
              <a:rPr lang="pt-BR" sz="900" dirty="0" err="1">
                <a:solidFill>
                  <a:schemeClr val="dk1"/>
                </a:solidFill>
              </a:rPr>
              <a:t>irrespective</a:t>
            </a:r>
            <a:r>
              <a:rPr lang="pt-BR" sz="900" dirty="0">
                <a:solidFill>
                  <a:schemeClr val="dk1"/>
                </a:solidFill>
              </a:rPr>
              <a:t> </a:t>
            </a:r>
            <a:r>
              <a:rPr lang="pt-BR" sz="900" dirty="0" err="1">
                <a:solidFill>
                  <a:schemeClr val="dk1"/>
                </a:solidFill>
              </a:rPr>
              <a:t>of</a:t>
            </a:r>
            <a:r>
              <a:rPr lang="pt-BR" sz="900" dirty="0">
                <a:solidFill>
                  <a:schemeClr val="dk1"/>
                </a:solidFill>
              </a:rPr>
              <a:t> </a:t>
            </a:r>
            <a:r>
              <a:rPr lang="pt-BR" sz="900" dirty="0" err="1">
                <a:solidFill>
                  <a:schemeClr val="dk1"/>
                </a:solidFill>
              </a:rPr>
              <a:t>size</a:t>
            </a:r>
            <a:r>
              <a:rPr lang="pt-BR" sz="900" dirty="0">
                <a:solidFill>
                  <a:schemeClr val="dk1"/>
                </a:solidFill>
              </a:rPr>
              <a:t>. </a:t>
            </a:r>
            <a:endParaRPr sz="900" dirty="0">
              <a:solidFill>
                <a:schemeClr val="dk1"/>
              </a:solidFill>
            </a:endParaRPr>
          </a:p>
          <a:p>
            <a:pPr marL="0" lvl="0" indent="0" algn="just" rtl="0">
              <a:spcBef>
                <a:spcPts val="0"/>
              </a:spcBef>
              <a:spcAft>
                <a:spcPts val="0"/>
              </a:spcAft>
              <a:buNone/>
            </a:pPr>
            <a:r>
              <a:rPr lang="pt-BR" sz="900" dirty="0">
                <a:solidFill>
                  <a:schemeClr val="dk1"/>
                </a:solidFill>
              </a:rPr>
              <a:t>- Lateral </a:t>
            </a:r>
            <a:r>
              <a:rPr lang="pt-BR" sz="900" dirty="0" err="1">
                <a:solidFill>
                  <a:schemeClr val="dk1"/>
                </a:solidFill>
              </a:rPr>
              <a:t>lymph</a:t>
            </a:r>
            <a:r>
              <a:rPr lang="pt-BR" sz="900" dirty="0">
                <a:solidFill>
                  <a:schemeClr val="dk1"/>
                </a:solidFill>
              </a:rPr>
              <a:t> nodes </a:t>
            </a:r>
            <a:r>
              <a:rPr lang="pt-BR" sz="900" dirty="0" err="1">
                <a:solidFill>
                  <a:schemeClr val="dk1"/>
                </a:solidFill>
              </a:rPr>
              <a:t>with</a:t>
            </a:r>
            <a:r>
              <a:rPr lang="pt-BR" sz="900" dirty="0">
                <a:solidFill>
                  <a:schemeClr val="dk1"/>
                </a:solidFill>
              </a:rPr>
              <a:t> short-</a:t>
            </a:r>
            <a:r>
              <a:rPr lang="pt-BR" sz="900" dirty="0" err="1">
                <a:solidFill>
                  <a:schemeClr val="dk1"/>
                </a:solidFill>
              </a:rPr>
              <a:t>axis</a:t>
            </a:r>
            <a:r>
              <a:rPr lang="pt-BR" sz="900" dirty="0">
                <a:solidFill>
                  <a:schemeClr val="dk1"/>
                </a:solidFill>
              </a:rPr>
              <a:t> &gt;=7mm </a:t>
            </a:r>
            <a:r>
              <a:rPr lang="pt-BR" sz="900" dirty="0" err="1">
                <a:solidFill>
                  <a:schemeClr val="dk1"/>
                </a:solidFill>
              </a:rPr>
              <a:t>should</a:t>
            </a:r>
            <a:r>
              <a:rPr lang="pt-BR" sz="900" dirty="0">
                <a:solidFill>
                  <a:schemeClr val="dk1"/>
                </a:solidFill>
              </a:rPr>
              <a:t> </a:t>
            </a:r>
            <a:r>
              <a:rPr lang="pt-BR" sz="900" dirty="0" err="1">
                <a:solidFill>
                  <a:schemeClr val="dk1"/>
                </a:solidFill>
              </a:rPr>
              <a:t>be</a:t>
            </a:r>
            <a:r>
              <a:rPr lang="pt-BR" sz="900" dirty="0">
                <a:solidFill>
                  <a:schemeClr val="dk1"/>
                </a:solidFill>
              </a:rPr>
              <a:t> </a:t>
            </a:r>
            <a:r>
              <a:rPr lang="pt-BR" sz="900" dirty="0" err="1">
                <a:solidFill>
                  <a:schemeClr val="dk1"/>
                </a:solidFill>
              </a:rPr>
              <a:t>considered</a:t>
            </a:r>
            <a:r>
              <a:rPr lang="pt-BR" sz="900" dirty="0">
                <a:solidFill>
                  <a:schemeClr val="dk1"/>
                </a:solidFill>
              </a:rPr>
              <a:t> </a:t>
            </a:r>
            <a:r>
              <a:rPr lang="pt-BR" sz="900" dirty="0" err="1">
                <a:solidFill>
                  <a:schemeClr val="dk1"/>
                </a:solidFill>
              </a:rPr>
              <a:t>suspicious</a:t>
            </a: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endParaRPr sz="1300" b="1" dirty="0">
              <a:solidFill>
                <a:srgbClr val="FFD966"/>
              </a:solidFill>
            </a:endParaRPr>
          </a:p>
        </p:txBody>
      </p:sp>
      <p:sp>
        <p:nvSpPr>
          <p:cNvPr id="405" name="Google Shape;405;p52"/>
          <p:cNvSpPr/>
          <p:nvPr/>
        </p:nvSpPr>
        <p:spPr>
          <a:xfrm>
            <a:off x="2587025" y="633325"/>
            <a:ext cx="1355100" cy="335400"/>
          </a:xfrm>
          <a:prstGeom prst="roundRect">
            <a:avLst>
              <a:gd name="adj" fmla="val 16667"/>
            </a:avLst>
          </a:pr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800" b="1"/>
              <a:t>Infiltration of the posterior vaginal wall</a:t>
            </a:r>
            <a:endParaRPr sz="800" b="1"/>
          </a:p>
        </p:txBody>
      </p:sp>
      <p:cxnSp>
        <p:nvCxnSpPr>
          <p:cNvPr id="406" name="Google Shape;406;p52"/>
          <p:cNvCxnSpPr/>
          <p:nvPr/>
        </p:nvCxnSpPr>
        <p:spPr>
          <a:xfrm>
            <a:off x="3202975" y="968725"/>
            <a:ext cx="254400" cy="452100"/>
          </a:xfrm>
          <a:prstGeom prst="straightConnector1">
            <a:avLst/>
          </a:prstGeom>
          <a:noFill/>
          <a:ln w="9525" cap="flat" cmpd="sng">
            <a:solidFill>
              <a:srgbClr val="FFD966"/>
            </a:solidFill>
            <a:prstDash val="solid"/>
            <a:round/>
            <a:headEnd type="none" w="med" len="med"/>
            <a:tailEnd type="triangle" w="med" len="med"/>
          </a:ln>
        </p:spPr>
      </p:cxnSp>
      <p:sp>
        <p:nvSpPr>
          <p:cNvPr id="407" name="Google Shape;407;p52"/>
          <p:cNvSpPr/>
          <p:nvPr/>
        </p:nvSpPr>
        <p:spPr>
          <a:xfrm>
            <a:off x="3968925" y="2744425"/>
            <a:ext cx="445200" cy="390900"/>
          </a:xfrm>
          <a:prstGeom prst="roundRect">
            <a:avLst>
              <a:gd name="adj" fmla="val 16667"/>
            </a:avLst>
          </a:prstGeom>
          <a:solidFill>
            <a:srgbClr val="FFD96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1000" b="1"/>
              <a:t>LN</a:t>
            </a:r>
            <a:endParaRPr sz="1000" b="1"/>
          </a:p>
        </p:txBody>
      </p:sp>
      <p:cxnSp>
        <p:nvCxnSpPr>
          <p:cNvPr id="408" name="Google Shape;408;p52"/>
          <p:cNvCxnSpPr>
            <a:stCxn id="407" idx="2"/>
          </p:cNvCxnSpPr>
          <p:nvPr/>
        </p:nvCxnSpPr>
        <p:spPr>
          <a:xfrm flipH="1">
            <a:off x="3874125" y="3135325"/>
            <a:ext cx="317400" cy="198900"/>
          </a:xfrm>
          <a:prstGeom prst="straightConnector1">
            <a:avLst/>
          </a:prstGeom>
          <a:noFill/>
          <a:ln w="9525" cap="flat" cmpd="sng">
            <a:solidFill>
              <a:srgbClr val="F1C232"/>
            </a:solidFill>
            <a:prstDash val="solid"/>
            <a:round/>
            <a:headEnd type="none" w="med" len="med"/>
            <a:tailEnd type="triangle" w="med" len="med"/>
          </a:ln>
        </p:spPr>
      </p:cxnSp>
      <p:sp>
        <p:nvSpPr>
          <p:cNvPr id="409" name="Google Shape;409;p52"/>
          <p:cNvSpPr txBox="1"/>
          <p:nvPr/>
        </p:nvSpPr>
        <p:spPr>
          <a:xfrm>
            <a:off x="776725" y="1856575"/>
            <a:ext cx="753300" cy="1617300"/>
          </a:xfrm>
          <a:prstGeom prst="rect">
            <a:avLst/>
          </a:prstGeom>
          <a:noFill/>
          <a:ln w="9525" cap="flat" cmpd="sng">
            <a:solidFill>
              <a:schemeClr val="dk1"/>
            </a:solid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0" name="Google Shape;410;p52"/>
          <p:cNvSpPr/>
          <p:nvPr/>
        </p:nvSpPr>
        <p:spPr>
          <a:xfrm rot="5400000">
            <a:off x="5986525" y="3096925"/>
            <a:ext cx="388500" cy="288900"/>
          </a:xfrm>
          <a:prstGeom prst="rightArrow">
            <a:avLst>
              <a:gd name="adj1" fmla="val 50000"/>
              <a:gd name="adj2" fmla="val 50000"/>
            </a:avLst>
          </a:pr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52"/>
          <p:cNvSpPr/>
          <p:nvPr/>
        </p:nvSpPr>
        <p:spPr>
          <a:xfrm rot="433756">
            <a:off x="7712933" y="2946188"/>
            <a:ext cx="388589" cy="288790"/>
          </a:xfrm>
          <a:prstGeom prst="rightArrow">
            <a:avLst>
              <a:gd name="adj1" fmla="val 50000"/>
              <a:gd name="adj2" fmla="val 50000"/>
            </a:avLst>
          </a:pr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52"/>
          <p:cNvSpPr/>
          <p:nvPr/>
        </p:nvSpPr>
        <p:spPr>
          <a:xfrm rot="7153076">
            <a:off x="8365903" y="1050358"/>
            <a:ext cx="388419" cy="288765"/>
          </a:xfrm>
          <a:prstGeom prst="rightArrow">
            <a:avLst>
              <a:gd name="adj1" fmla="val 50000"/>
              <a:gd name="adj2" fmla="val 50000"/>
            </a:avLst>
          </a:pr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04"/>
                                        </p:tgtEl>
                                        <p:attrNameLst>
                                          <p:attrName>style.visibility</p:attrName>
                                        </p:attrNameLst>
                                      </p:cBhvr>
                                      <p:to>
                                        <p:strVal val="visible"/>
                                      </p:to>
                                    </p:set>
                                    <p:anim calcmode="lin" valueType="num">
                                      <p:cBhvr additive="base">
                                        <p:cTn id="7" dur="1000"/>
                                        <p:tgtEl>
                                          <p:spTgt spid="404"/>
                                        </p:tgtEl>
                                        <p:attrNameLst>
                                          <p:attrName>ppt_w</p:attrName>
                                        </p:attrNameLst>
                                      </p:cBhvr>
                                      <p:tavLst>
                                        <p:tav tm="0">
                                          <p:val>
                                            <p:strVal val="0"/>
                                          </p:val>
                                        </p:tav>
                                        <p:tav tm="100000">
                                          <p:val>
                                            <p:strVal val="#ppt_w"/>
                                          </p:val>
                                        </p:tav>
                                      </p:tavLst>
                                    </p:anim>
                                    <p:anim calcmode="lin" valueType="num">
                                      <p:cBhvr additive="base">
                                        <p:cTn id="8" dur="1000"/>
                                        <p:tgtEl>
                                          <p:spTgt spid="40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pic>
        <p:nvPicPr>
          <p:cNvPr id="417" name="Google Shape;417;p53"/>
          <p:cNvPicPr preferRelativeResize="0"/>
          <p:nvPr/>
        </p:nvPicPr>
        <p:blipFill rotWithShape="1">
          <a:blip r:embed="rId3">
            <a:alphaModFix/>
          </a:blip>
          <a:srcRect l="32966" t="14118"/>
          <a:stretch/>
        </p:blipFill>
        <p:spPr>
          <a:xfrm>
            <a:off x="215525" y="517875"/>
            <a:ext cx="1482000" cy="2385525"/>
          </a:xfrm>
          <a:prstGeom prst="rect">
            <a:avLst/>
          </a:prstGeom>
          <a:noFill/>
          <a:ln w="19050" cap="flat" cmpd="sng">
            <a:solidFill>
              <a:schemeClr val="dk1"/>
            </a:solidFill>
            <a:prstDash val="solid"/>
            <a:round/>
            <a:headEnd type="none" w="sm" len="sm"/>
            <a:tailEnd type="none" w="sm" len="sm"/>
          </a:ln>
        </p:spPr>
      </p:pic>
      <p:pic>
        <p:nvPicPr>
          <p:cNvPr id="418" name="Google Shape;418;p53"/>
          <p:cNvPicPr preferRelativeResize="0"/>
          <p:nvPr/>
        </p:nvPicPr>
        <p:blipFill rotWithShape="1">
          <a:blip r:embed="rId4">
            <a:alphaModFix/>
          </a:blip>
          <a:srcRect t="9020" r="19034" b="8450"/>
          <a:stretch/>
        </p:blipFill>
        <p:spPr>
          <a:xfrm>
            <a:off x="1930550" y="508650"/>
            <a:ext cx="1535575" cy="2385525"/>
          </a:xfrm>
          <a:prstGeom prst="rect">
            <a:avLst/>
          </a:prstGeom>
          <a:noFill/>
          <a:ln w="19050" cap="flat" cmpd="sng">
            <a:solidFill>
              <a:schemeClr val="dk1"/>
            </a:solidFill>
            <a:prstDash val="solid"/>
            <a:round/>
            <a:headEnd type="none" w="sm" len="sm"/>
            <a:tailEnd type="none" w="sm" len="sm"/>
          </a:ln>
        </p:spPr>
      </p:pic>
      <p:sp>
        <p:nvSpPr>
          <p:cNvPr id="419" name="Google Shape;419;p53"/>
          <p:cNvSpPr/>
          <p:nvPr/>
        </p:nvSpPr>
        <p:spPr>
          <a:xfrm>
            <a:off x="215513" y="2997500"/>
            <a:ext cx="1482000" cy="2238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a:t>
            </a:r>
            <a:r>
              <a:rPr lang="pt-BR" sz="1100" b="1" err="1"/>
              <a:t>staging</a:t>
            </a:r>
            <a:endParaRPr sz="1100" b="1"/>
          </a:p>
        </p:txBody>
      </p:sp>
      <p:sp>
        <p:nvSpPr>
          <p:cNvPr id="420" name="Google Shape;420;p53"/>
          <p:cNvSpPr/>
          <p:nvPr/>
        </p:nvSpPr>
        <p:spPr>
          <a:xfrm>
            <a:off x="1898825" y="2997500"/>
            <a:ext cx="1567200" cy="223800"/>
          </a:xfrm>
          <a:prstGeom prst="roundRect">
            <a:avLst>
              <a:gd name="adj" fmla="val 16667"/>
            </a:avLst>
          </a:prstGeom>
          <a:solidFill>
            <a:srgbClr val="DD7E6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Restaging after CRT</a:t>
            </a:r>
            <a:endParaRPr sz="1100" b="1"/>
          </a:p>
        </p:txBody>
      </p:sp>
      <p:sp>
        <p:nvSpPr>
          <p:cNvPr id="421" name="Google Shape;421;p53"/>
          <p:cNvSpPr/>
          <p:nvPr/>
        </p:nvSpPr>
        <p:spPr>
          <a:xfrm>
            <a:off x="3744125" y="3002450"/>
            <a:ext cx="5265900" cy="2139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rPr>
              <a:t>Recurrence </a:t>
            </a:r>
            <a:endParaRPr sz="1100" b="1">
              <a:solidFill>
                <a:schemeClr val="lt1"/>
              </a:solidFill>
            </a:endParaRPr>
          </a:p>
        </p:txBody>
      </p:sp>
      <p:sp>
        <p:nvSpPr>
          <p:cNvPr id="422" name="Google Shape;422;p53"/>
          <p:cNvSpPr txBox="1"/>
          <p:nvPr/>
        </p:nvSpPr>
        <p:spPr>
          <a:xfrm>
            <a:off x="260500" y="3184850"/>
            <a:ext cx="1699800" cy="8771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900" err="1">
                <a:solidFill>
                  <a:schemeClr val="dk1"/>
                </a:solidFill>
              </a:rPr>
              <a:t>Female</a:t>
            </a:r>
            <a:r>
              <a:rPr lang="pt-BR" sz="900">
                <a:solidFill>
                  <a:schemeClr val="dk1"/>
                </a:solidFill>
              </a:rPr>
              <a:t>, 56 </a:t>
            </a:r>
            <a:r>
              <a:rPr lang="pt-BR" sz="900" err="1">
                <a:solidFill>
                  <a:schemeClr val="dk1"/>
                </a:solidFill>
              </a:rPr>
              <a:t>yo</a:t>
            </a:r>
            <a:r>
              <a:rPr lang="pt-BR" sz="900">
                <a:solidFill>
                  <a:schemeClr val="dk1"/>
                </a:solidFill>
              </a:rPr>
              <a:t> </a:t>
            </a:r>
            <a:endParaRPr sz="900">
              <a:solidFill>
                <a:schemeClr val="dk1"/>
              </a:solidFill>
            </a:endParaRPr>
          </a:p>
          <a:p>
            <a:pPr marL="0" lvl="0" indent="0" algn="l" rtl="0">
              <a:spcBef>
                <a:spcPts val="0"/>
              </a:spcBef>
              <a:spcAft>
                <a:spcPts val="0"/>
              </a:spcAft>
              <a:buNone/>
            </a:pPr>
            <a:r>
              <a:rPr lang="pt-BR" sz="900">
                <a:solidFill>
                  <a:schemeClr val="dk1"/>
                </a:solidFill>
              </a:rPr>
              <a:t>Baseline mrT3cN1, MRF: +</a:t>
            </a:r>
            <a:endParaRPr sz="900">
              <a:solidFill>
                <a:schemeClr val="dk1"/>
              </a:solidFill>
            </a:endParaRPr>
          </a:p>
          <a:p>
            <a:pPr marL="0" lvl="0" indent="0" algn="l" rtl="0">
              <a:spcBef>
                <a:spcPts val="0"/>
              </a:spcBef>
              <a:spcAft>
                <a:spcPts val="0"/>
              </a:spcAft>
              <a:buNone/>
            </a:pPr>
            <a:r>
              <a:rPr lang="pt-BR" sz="900">
                <a:solidFill>
                  <a:schemeClr val="dk1"/>
                </a:solidFill>
              </a:rPr>
              <a:t>EMVI: - / Pelvic </a:t>
            </a:r>
            <a:r>
              <a:rPr lang="pt-BR" sz="900" err="1">
                <a:solidFill>
                  <a:schemeClr val="dk1"/>
                </a:solidFill>
              </a:rPr>
              <a:t>sidewall</a:t>
            </a:r>
            <a:r>
              <a:rPr lang="pt-BR" sz="900">
                <a:solidFill>
                  <a:schemeClr val="dk1"/>
                </a:solidFill>
              </a:rPr>
              <a:t> nodes </a:t>
            </a:r>
            <a:r>
              <a:rPr lang="pt-BR" sz="900" err="1">
                <a:solidFill>
                  <a:schemeClr val="dk1"/>
                </a:solidFill>
              </a:rPr>
              <a:t>involved</a:t>
            </a:r>
            <a:endParaRPr sz="900">
              <a:solidFill>
                <a:schemeClr val="dk1"/>
              </a:solidFill>
            </a:endParaRPr>
          </a:p>
          <a:p>
            <a:pPr marL="0" lvl="0" indent="0" algn="l" rtl="0">
              <a:spcBef>
                <a:spcPts val="0"/>
              </a:spcBef>
              <a:spcAft>
                <a:spcPts val="0"/>
              </a:spcAft>
              <a:buNone/>
            </a:pPr>
            <a:endParaRPr sz="900">
              <a:solidFill>
                <a:schemeClr val="dk1"/>
              </a:solidFill>
            </a:endParaRPr>
          </a:p>
        </p:txBody>
      </p:sp>
      <p:sp>
        <p:nvSpPr>
          <p:cNvPr id="423" name="Google Shape;423;p53"/>
          <p:cNvSpPr txBox="1"/>
          <p:nvPr/>
        </p:nvSpPr>
        <p:spPr>
          <a:xfrm>
            <a:off x="1910688" y="3184850"/>
            <a:ext cx="1766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900">
                <a:solidFill>
                  <a:schemeClr val="dk1"/>
                </a:solidFill>
              </a:rPr>
              <a:t>8 weeks after neoadjuvant CRT</a:t>
            </a:r>
            <a:endParaRPr sz="900">
              <a:solidFill>
                <a:schemeClr val="dk1"/>
              </a:solidFill>
            </a:endParaRPr>
          </a:p>
          <a:p>
            <a:pPr marL="0" lvl="0" indent="0" algn="l" rtl="0">
              <a:spcBef>
                <a:spcPts val="0"/>
              </a:spcBef>
              <a:spcAft>
                <a:spcPts val="0"/>
              </a:spcAft>
              <a:buNone/>
            </a:pPr>
            <a:r>
              <a:rPr lang="pt-BR" sz="900">
                <a:solidFill>
                  <a:schemeClr val="dk1"/>
                </a:solidFill>
              </a:rPr>
              <a:t>Poor response:  mrTRG 4</a:t>
            </a:r>
            <a:endParaRPr/>
          </a:p>
        </p:txBody>
      </p:sp>
      <p:sp>
        <p:nvSpPr>
          <p:cNvPr id="424" name="Google Shape;424;p53"/>
          <p:cNvSpPr txBox="1"/>
          <p:nvPr/>
        </p:nvSpPr>
        <p:spPr>
          <a:xfrm>
            <a:off x="3845875" y="3131000"/>
            <a:ext cx="5265900" cy="15699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900" err="1">
                <a:solidFill>
                  <a:schemeClr val="dk1"/>
                </a:solidFill>
                <a:highlight>
                  <a:srgbClr val="000000"/>
                </a:highlight>
              </a:rPr>
              <a:t>Abdominoperinal</a:t>
            </a:r>
            <a:r>
              <a:rPr lang="pt-BR" sz="900">
                <a:solidFill>
                  <a:schemeClr val="dk1"/>
                </a:solidFill>
                <a:highlight>
                  <a:srgbClr val="000000"/>
                </a:highlight>
              </a:rPr>
              <a:t> </a:t>
            </a:r>
            <a:r>
              <a:rPr lang="pt-BR" sz="900" err="1">
                <a:solidFill>
                  <a:schemeClr val="dk1"/>
                </a:solidFill>
                <a:highlight>
                  <a:srgbClr val="000000"/>
                </a:highlight>
              </a:rPr>
              <a:t>excision</a:t>
            </a:r>
            <a:r>
              <a:rPr lang="pt-BR" sz="900">
                <a:solidFill>
                  <a:schemeClr val="dk1"/>
                </a:solidFill>
                <a:highlight>
                  <a:srgbClr val="000000"/>
                </a:highlight>
              </a:rPr>
              <a:t> (APE)  </a:t>
            </a:r>
            <a:r>
              <a:rPr lang="pt-BR" sz="900">
                <a:solidFill>
                  <a:schemeClr val="dk1"/>
                </a:solidFill>
              </a:rPr>
              <a:t> ypT3 pN0</a:t>
            </a:r>
            <a:endParaRPr sz="900">
              <a:solidFill>
                <a:schemeClr val="dk1"/>
              </a:solidFill>
            </a:endParaRPr>
          </a:p>
          <a:p>
            <a:pPr marL="0" lvl="0" indent="0" algn="just" rtl="0">
              <a:spcBef>
                <a:spcPts val="0"/>
              </a:spcBef>
              <a:spcAft>
                <a:spcPts val="0"/>
              </a:spcAft>
              <a:buNone/>
            </a:pPr>
            <a:r>
              <a:rPr lang="pt-BR" sz="900" err="1">
                <a:solidFill>
                  <a:schemeClr val="dk1"/>
                </a:solidFill>
              </a:rPr>
              <a:t>Clear</a:t>
            </a:r>
            <a:r>
              <a:rPr lang="pt-BR" sz="900">
                <a:solidFill>
                  <a:schemeClr val="dk1"/>
                </a:solidFill>
              </a:rPr>
              <a:t> </a:t>
            </a:r>
            <a:r>
              <a:rPr lang="pt-BR" sz="900" err="1">
                <a:solidFill>
                  <a:schemeClr val="dk1"/>
                </a:solidFill>
              </a:rPr>
              <a:t>circumferential</a:t>
            </a:r>
            <a:r>
              <a:rPr lang="pt-BR" sz="900">
                <a:solidFill>
                  <a:schemeClr val="dk1"/>
                </a:solidFill>
              </a:rPr>
              <a:t> </a:t>
            </a:r>
            <a:r>
              <a:rPr lang="pt-BR" sz="900" err="1">
                <a:solidFill>
                  <a:schemeClr val="dk1"/>
                </a:solidFill>
              </a:rPr>
              <a:t>resection</a:t>
            </a:r>
            <a:r>
              <a:rPr lang="pt-BR" sz="900">
                <a:solidFill>
                  <a:schemeClr val="dk1"/>
                </a:solidFill>
              </a:rPr>
              <a:t> </a:t>
            </a:r>
            <a:r>
              <a:rPr lang="pt-BR" sz="900" err="1">
                <a:solidFill>
                  <a:schemeClr val="dk1"/>
                </a:solidFill>
              </a:rPr>
              <a:t>margin</a:t>
            </a:r>
            <a:r>
              <a:rPr lang="pt-BR" sz="900">
                <a:solidFill>
                  <a:schemeClr val="dk1"/>
                </a:solidFill>
              </a:rPr>
              <a:t> (&gt; 1 mm)</a:t>
            </a:r>
            <a:endParaRPr sz="900">
              <a:solidFill>
                <a:schemeClr val="dk1"/>
              </a:solidFill>
            </a:endParaRPr>
          </a:p>
          <a:p>
            <a:pPr marL="457200" lvl="0" indent="-285750" algn="just" rtl="0">
              <a:spcBef>
                <a:spcPts val="0"/>
              </a:spcBef>
              <a:spcAft>
                <a:spcPts val="0"/>
              </a:spcAft>
              <a:buClr>
                <a:schemeClr val="dk1"/>
              </a:buClr>
              <a:buSzPts val="900"/>
              <a:buAutoNum type="alphaUcParenBoth"/>
            </a:pPr>
            <a:r>
              <a:rPr lang="pt-BR" sz="900" err="1">
                <a:solidFill>
                  <a:schemeClr val="dk1"/>
                </a:solidFill>
              </a:rPr>
              <a:t>Signs</a:t>
            </a:r>
            <a:r>
              <a:rPr lang="pt-BR" sz="900">
                <a:solidFill>
                  <a:schemeClr val="dk1"/>
                </a:solidFill>
              </a:rPr>
              <a:t> of pelvic </a:t>
            </a:r>
            <a:r>
              <a:rPr lang="pt-BR" sz="900" err="1">
                <a:solidFill>
                  <a:schemeClr val="dk1"/>
                </a:solidFill>
              </a:rPr>
              <a:t>recurrence</a:t>
            </a:r>
            <a:r>
              <a:rPr lang="pt-BR" sz="900">
                <a:solidFill>
                  <a:schemeClr val="dk1"/>
                </a:solidFill>
              </a:rPr>
              <a:t> 9 </a:t>
            </a:r>
            <a:r>
              <a:rPr lang="pt-BR" sz="900" err="1">
                <a:solidFill>
                  <a:schemeClr val="dk1"/>
                </a:solidFill>
              </a:rPr>
              <a:t>months</a:t>
            </a:r>
            <a:r>
              <a:rPr lang="pt-BR" sz="900">
                <a:solidFill>
                  <a:schemeClr val="dk1"/>
                </a:solidFill>
              </a:rPr>
              <a:t> </a:t>
            </a:r>
            <a:r>
              <a:rPr lang="pt-BR" sz="900" err="1">
                <a:solidFill>
                  <a:schemeClr val="dk1"/>
                </a:solidFill>
              </a:rPr>
              <a:t>after</a:t>
            </a:r>
            <a:r>
              <a:rPr lang="pt-BR" sz="900">
                <a:solidFill>
                  <a:schemeClr val="dk1"/>
                </a:solidFill>
              </a:rPr>
              <a:t> </a:t>
            </a:r>
            <a:r>
              <a:rPr lang="pt-BR" sz="900" err="1">
                <a:solidFill>
                  <a:schemeClr val="dk1"/>
                </a:solidFill>
              </a:rPr>
              <a:t>surgery</a:t>
            </a:r>
            <a:r>
              <a:rPr lang="pt-BR" sz="900">
                <a:solidFill>
                  <a:schemeClr val="dk1"/>
                </a:solidFill>
              </a:rPr>
              <a:t> </a:t>
            </a:r>
            <a:r>
              <a:rPr lang="pt-BR" sz="900" err="1">
                <a:solidFill>
                  <a:schemeClr val="dk1"/>
                </a:solidFill>
              </a:rPr>
              <a:t>with</a:t>
            </a:r>
            <a:r>
              <a:rPr lang="pt-BR" sz="900">
                <a:solidFill>
                  <a:schemeClr val="dk1"/>
                </a:solidFill>
              </a:rPr>
              <a:t> </a:t>
            </a:r>
            <a:r>
              <a:rPr lang="pt-BR" sz="900" err="1">
                <a:solidFill>
                  <a:schemeClr val="dk1"/>
                </a:solidFill>
              </a:rPr>
              <a:t>involvement</a:t>
            </a:r>
            <a:r>
              <a:rPr lang="pt-BR" sz="900">
                <a:solidFill>
                  <a:schemeClr val="dk1"/>
                </a:solidFill>
              </a:rPr>
              <a:t> of the </a:t>
            </a:r>
            <a:r>
              <a:rPr lang="pt-BR" sz="900" err="1">
                <a:solidFill>
                  <a:schemeClr val="dk1"/>
                </a:solidFill>
              </a:rPr>
              <a:t>remaining</a:t>
            </a:r>
            <a:r>
              <a:rPr lang="pt-BR" sz="900">
                <a:solidFill>
                  <a:schemeClr val="dk1"/>
                </a:solidFill>
              </a:rPr>
              <a:t> </a:t>
            </a:r>
            <a:r>
              <a:rPr lang="pt-BR" sz="900" err="1">
                <a:solidFill>
                  <a:schemeClr val="dk1"/>
                </a:solidFill>
              </a:rPr>
              <a:t>levator</a:t>
            </a:r>
            <a:r>
              <a:rPr lang="pt-BR" sz="900">
                <a:solidFill>
                  <a:schemeClr val="dk1"/>
                </a:solidFill>
              </a:rPr>
              <a:t> </a:t>
            </a:r>
            <a:r>
              <a:rPr lang="pt-BR" sz="900" err="1">
                <a:solidFill>
                  <a:schemeClr val="dk1"/>
                </a:solidFill>
              </a:rPr>
              <a:t>ani</a:t>
            </a:r>
            <a:r>
              <a:rPr lang="pt-BR" sz="900">
                <a:solidFill>
                  <a:schemeClr val="dk1"/>
                </a:solidFill>
              </a:rPr>
              <a:t> </a:t>
            </a:r>
            <a:r>
              <a:rPr lang="pt-BR" sz="900" err="1">
                <a:solidFill>
                  <a:schemeClr val="dk1"/>
                </a:solidFill>
              </a:rPr>
              <a:t>muscles</a:t>
            </a:r>
            <a:r>
              <a:rPr lang="pt-BR" sz="900">
                <a:solidFill>
                  <a:schemeClr val="dk1"/>
                </a:solidFill>
              </a:rPr>
              <a:t> and the </a:t>
            </a:r>
            <a:r>
              <a:rPr lang="pt-BR" sz="900" err="1">
                <a:solidFill>
                  <a:schemeClr val="dk1"/>
                </a:solidFill>
              </a:rPr>
              <a:t>right</a:t>
            </a:r>
            <a:r>
              <a:rPr lang="pt-BR" sz="900">
                <a:solidFill>
                  <a:schemeClr val="dk1"/>
                </a:solidFill>
              </a:rPr>
              <a:t> lateral wall of the vagina. Pelvic </a:t>
            </a:r>
            <a:r>
              <a:rPr lang="pt-BR" sz="900" err="1">
                <a:solidFill>
                  <a:schemeClr val="dk1"/>
                </a:solidFill>
              </a:rPr>
              <a:t>sidewall</a:t>
            </a:r>
            <a:r>
              <a:rPr lang="pt-BR" sz="900">
                <a:solidFill>
                  <a:schemeClr val="dk1"/>
                </a:solidFill>
              </a:rPr>
              <a:t> nodes are </a:t>
            </a:r>
            <a:r>
              <a:rPr lang="pt-BR" sz="900" err="1">
                <a:solidFill>
                  <a:schemeClr val="dk1"/>
                </a:solidFill>
              </a:rPr>
              <a:t>involved</a:t>
            </a:r>
            <a:r>
              <a:rPr lang="pt-BR" sz="900">
                <a:solidFill>
                  <a:schemeClr val="dk1"/>
                </a:solidFill>
              </a:rPr>
              <a:t>.</a:t>
            </a:r>
            <a:endParaRPr sz="900">
              <a:solidFill>
                <a:schemeClr val="dk1"/>
              </a:solidFill>
            </a:endParaRPr>
          </a:p>
          <a:p>
            <a:pPr marL="457200" lvl="0" indent="-285750" algn="just" rtl="0">
              <a:spcBef>
                <a:spcPts val="0"/>
              </a:spcBef>
              <a:spcAft>
                <a:spcPts val="0"/>
              </a:spcAft>
              <a:buClr>
                <a:schemeClr val="dk1"/>
              </a:buClr>
              <a:buSzPts val="900"/>
              <a:buAutoNum type="alphaUcParenBoth"/>
            </a:pPr>
            <a:r>
              <a:rPr lang="pt-BR" sz="900">
                <a:solidFill>
                  <a:schemeClr val="dk1"/>
                </a:solidFill>
              </a:rPr>
              <a:t>PET-CT: </a:t>
            </a:r>
            <a:r>
              <a:rPr lang="pt-BR" sz="900" err="1">
                <a:solidFill>
                  <a:schemeClr val="dk1"/>
                </a:solidFill>
              </a:rPr>
              <a:t>glycolytic</a:t>
            </a:r>
            <a:r>
              <a:rPr lang="pt-BR" sz="900">
                <a:solidFill>
                  <a:schemeClr val="dk1"/>
                </a:solidFill>
              </a:rPr>
              <a:t> </a:t>
            </a:r>
            <a:r>
              <a:rPr lang="pt-BR" sz="900" err="1">
                <a:solidFill>
                  <a:schemeClr val="dk1"/>
                </a:solidFill>
              </a:rPr>
              <a:t>hypermetabolism</a:t>
            </a:r>
            <a:r>
              <a:rPr lang="pt-BR" sz="900">
                <a:solidFill>
                  <a:schemeClr val="dk1"/>
                </a:solidFill>
              </a:rPr>
              <a:t> (FDG) in </a:t>
            </a:r>
            <a:r>
              <a:rPr lang="pt-BR" sz="900" err="1">
                <a:solidFill>
                  <a:schemeClr val="dk1"/>
                </a:solidFill>
              </a:rPr>
              <a:t>sidewall</a:t>
            </a:r>
            <a:r>
              <a:rPr lang="pt-BR" sz="900">
                <a:solidFill>
                  <a:schemeClr val="dk1"/>
                </a:solidFill>
              </a:rPr>
              <a:t> nodes </a:t>
            </a:r>
            <a:r>
              <a:rPr lang="pt-BR" sz="900" err="1">
                <a:solidFill>
                  <a:schemeClr val="dk1"/>
                </a:solidFill>
              </a:rPr>
              <a:t>suggests</a:t>
            </a:r>
            <a:r>
              <a:rPr lang="pt-BR" sz="900">
                <a:solidFill>
                  <a:schemeClr val="dk1"/>
                </a:solidFill>
              </a:rPr>
              <a:t> tumor </a:t>
            </a:r>
            <a:r>
              <a:rPr lang="pt-BR" sz="900" err="1">
                <a:solidFill>
                  <a:schemeClr val="dk1"/>
                </a:solidFill>
              </a:rPr>
              <a:t>recurrence</a:t>
            </a:r>
            <a:r>
              <a:rPr lang="pt-BR" sz="900">
                <a:solidFill>
                  <a:schemeClr val="dk1"/>
                </a:solidFill>
              </a:rPr>
              <a:t>. </a:t>
            </a:r>
            <a:r>
              <a:rPr lang="pt-BR" sz="900" err="1">
                <a:solidFill>
                  <a:schemeClr val="dk1"/>
                </a:solidFill>
              </a:rPr>
              <a:t>There</a:t>
            </a:r>
            <a:r>
              <a:rPr lang="pt-BR" sz="900">
                <a:solidFill>
                  <a:schemeClr val="dk1"/>
                </a:solidFill>
              </a:rPr>
              <a:t> </a:t>
            </a:r>
            <a:r>
              <a:rPr lang="pt-BR" sz="900" err="1">
                <a:solidFill>
                  <a:schemeClr val="dk1"/>
                </a:solidFill>
              </a:rPr>
              <a:t>was</a:t>
            </a:r>
            <a:r>
              <a:rPr lang="pt-BR" sz="900">
                <a:solidFill>
                  <a:schemeClr val="dk1"/>
                </a:solidFill>
              </a:rPr>
              <a:t> </a:t>
            </a:r>
            <a:r>
              <a:rPr lang="pt-BR" sz="900" err="1">
                <a:solidFill>
                  <a:schemeClr val="dk1"/>
                </a:solidFill>
              </a:rPr>
              <a:t>metastatic</a:t>
            </a:r>
            <a:r>
              <a:rPr lang="pt-BR" sz="900">
                <a:solidFill>
                  <a:schemeClr val="dk1"/>
                </a:solidFill>
              </a:rPr>
              <a:t> </a:t>
            </a:r>
            <a:r>
              <a:rPr lang="pt-BR" sz="900" err="1">
                <a:solidFill>
                  <a:schemeClr val="dk1"/>
                </a:solidFill>
              </a:rPr>
              <a:t>disease</a:t>
            </a:r>
            <a:r>
              <a:rPr lang="pt-BR" sz="900">
                <a:solidFill>
                  <a:schemeClr val="dk1"/>
                </a:solidFill>
              </a:rPr>
              <a:t> </a:t>
            </a:r>
            <a:r>
              <a:rPr lang="pt-BR" sz="900" err="1">
                <a:solidFill>
                  <a:schemeClr val="dk1"/>
                </a:solidFill>
              </a:rPr>
              <a:t>within</a:t>
            </a:r>
            <a:r>
              <a:rPr lang="pt-BR" sz="900">
                <a:solidFill>
                  <a:schemeClr val="dk1"/>
                </a:solidFill>
              </a:rPr>
              <a:t> inguinal nodes and </a:t>
            </a:r>
            <a:r>
              <a:rPr lang="pt-BR" sz="900" err="1">
                <a:solidFill>
                  <a:schemeClr val="dk1"/>
                </a:solidFill>
              </a:rPr>
              <a:t>liver</a:t>
            </a:r>
            <a:r>
              <a:rPr lang="pt-BR" sz="900">
                <a:solidFill>
                  <a:schemeClr val="dk1"/>
                </a:solidFill>
              </a:rPr>
              <a:t> as </a:t>
            </a:r>
            <a:r>
              <a:rPr lang="pt-BR" sz="900" err="1">
                <a:solidFill>
                  <a:schemeClr val="dk1"/>
                </a:solidFill>
              </a:rPr>
              <a:t>well</a:t>
            </a:r>
            <a:r>
              <a:rPr lang="pt-BR" sz="900">
                <a:solidFill>
                  <a:schemeClr val="dk1"/>
                </a:solidFill>
              </a:rPr>
              <a:t>.  </a:t>
            </a:r>
            <a:r>
              <a:rPr lang="pt-BR" sz="900" err="1">
                <a:solidFill>
                  <a:schemeClr val="dk1"/>
                </a:solidFill>
              </a:rPr>
              <a:t>Patient</a:t>
            </a:r>
            <a:r>
              <a:rPr lang="pt-BR" sz="900">
                <a:solidFill>
                  <a:schemeClr val="dk1"/>
                </a:solidFill>
              </a:rPr>
              <a:t> </a:t>
            </a:r>
            <a:r>
              <a:rPr lang="pt-BR" sz="900" err="1">
                <a:solidFill>
                  <a:schemeClr val="dk1"/>
                </a:solidFill>
              </a:rPr>
              <a:t>unfit</a:t>
            </a:r>
            <a:r>
              <a:rPr lang="pt-BR" sz="900">
                <a:solidFill>
                  <a:schemeClr val="dk1"/>
                </a:solidFill>
              </a:rPr>
              <a:t> for </a:t>
            </a:r>
            <a:r>
              <a:rPr lang="pt-BR" sz="900" err="1">
                <a:solidFill>
                  <a:schemeClr val="dk1"/>
                </a:solidFill>
              </a:rPr>
              <a:t>surgical</a:t>
            </a:r>
            <a:r>
              <a:rPr lang="pt-BR" sz="900">
                <a:solidFill>
                  <a:schemeClr val="dk1"/>
                </a:solidFill>
              </a:rPr>
              <a:t> </a:t>
            </a:r>
            <a:r>
              <a:rPr lang="pt-BR" sz="900" err="1">
                <a:solidFill>
                  <a:schemeClr val="dk1"/>
                </a:solidFill>
              </a:rPr>
              <a:t>resection</a:t>
            </a:r>
            <a:r>
              <a:rPr lang="pt-BR" sz="900">
                <a:solidFill>
                  <a:schemeClr val="dk1"/>
                </a:solidFill>
              </a:rPr>
              <a:t>, </a:t>
            </a:r>
            <a:r>
              <a:rPr lang="pt-BR" sz="900" err="1">
                <a:solidFill>
                  <a:schemeClr val="dk1"/>
                </a:solidFill>
              </a:rPr>
              <a:t>being</a:t>
            </a:r>
            <a:r>
              <a:rPr lang="pt-BR" sz="900">
                <a:solidFill>
                  <a:schemeClr val="dk1"/>
                </a:solidFill>
              </a:rPr>
              <a:t> </a:t>
            </a:r>
            <a:r>
              <a:rPr lang="pt-BR" sz="900" err="1">
                <a:solidFill>
                  <a:schemeClr val="dk1"/>
                </a:solidFill>
              </a:rPr>
              <a:t>contraindicated</a:t>
            </a:r>
            <a:r>
              <a:rPr lang="pt-BR" sz="900">
                <a:solidFill>
                  <a:schemeClr val="dk1"/>
                </a:solidFill>
              </a:rPr>
              <a:t> </a:t>
            </a:r>
            <a:r>
              <a:rPr lang="pt-BR" sz="900" err="1">
                <a:solidFill>
                  <a:schemeClr val="dk1"/>
                </a:solidFill>
              </a:rPr>
              <a:t>recurrence</a:t>
            </a:r>
            <a:r>
              <a:rPr lang="pt-BR" sz="900">
                <a:solidFill>
                  <a:schemeClr val="dk1"/>
                </a:solidFill>
              </a:rPr>
              <a:t> </a:t>
            </a:r>
            <a:r>
              <a:rPr lang="pt-BR" sz="900" err="1">
                <a:solidFill>
                  <a:schemeClr val="dk1"/>
                </a:solidFill>
              </a:rPr>
              <a:t>treatment</a:t>
            </a:r>
            <a:r>
              <a:rPr lang="pt-BR" sz="900">
                <a:solidFill>
                  <a:schemeClr val="dk1"/>
                </a:solidFill>
              </a:rPr>
              <a:t>.</a:t>
            </a:r>
            <a:endParaRPr sz="900">
              <a:solidFill>
                <a:schemeClr val="dk1"/>
              </a:solidFill>
            </a:endParaRPr>
          </a:p>
          <a:p>
            <a:pPr marL="457200" lvl="0" indent="-285750" algn="just" rtl="0">
              <a:spcBef>
                <a:spcPts val="0"/>
              </a:spcBef>
              <a:spcAft>
                <a:spcPts val="0"/>
              </a:spcAft>
              <a:buClr>
                <a:schemeClr val="dk1"/>
              </a:buClr>
              <a:buSzPts val="900"/>
              <a:buAutoNum type="alphaUcParenBoth"/>
            </a:pPr>
            <a:r>
              <a:rPr lang="pt-BR" sz="900">
                <a:solidFill>
                  <a:schemeClr val="dk1"/>
                </a:solidFill>
              </a:rPr>
              <a:t>5 </a:t>
            </a:r>
            <a:r>
              <a:rPr lang="pt-BR" sz="900" err="1">
                <a:solidFill>
                  <a:schemeClr val="dk1"/>
                </a:solidFill>
              </a:rPr>
              <a:t>years</a:t>
            </a:r>
            <a:r>
              <a:rPr lang="pt-BR" sz="900">
                <a:solidFill>
                  <a:schemeClr val="dk1"/>
                </a:solidFill>
              </a:rPr>
              <a:t> </a:t>
            </a:r>
            <a:r>
              <a:rPr lang="pt-BR" sz="900" err="1">
                <a:solidFill>
                  <a:schemeClr val="dk1"/>
                </a:solidFill>
              </a:rPr>
              <a:t>after</a:t>
            </a:r>
            <a:r>
              <a:rPr lang="pt-BR" sz="900">
                <a:solidFill>
                  <a:schemeClr val="dk1"/>
                </a:solidFill>
              </a:rPr>
              <a:t> </a:t>
            </a:r>
            <a:r>
              <a:rPr lang="pt-BR" sz="900" err="1">
                <a:solidFill>
                  <a:schemeClr val="dk1"/>
                </a:solidFill>
              </a:rPr>
              <a:t>surgery</a:t>
            </a:r>
            <a:r>
              <a:rPr lang="pt-BR" sz="900">
                <a:solidFill>
                  <a:schemeClr val="dk1"/>
                </a:solidFill>
              </a:rPr>
              <a:t>, the </a:t>
            </a:r>
            <a:r>
              <a:rPr lang="pt-BR" sz="900" err="1">
                <a:solidFill>
                  <a:schemeClr val="dk1"/>
                </a:solidFill>
              </a:rPr>
              <a:t>lesion</a:t>
            </a:r>
            <a:r>
              <a:rPr lang="pt-BR" sz="900">
                <a:solidFill>
                  <a:schemeClr val="dk1"/>
                </a:solidFill>
              </a:rPr>
              <a:t> </a:t>
            </a:r>
            <a:r>
              <a:rPr lang="pt-BR" sz="900" err="1">
                <a:solidFill>
                  <a:schemeClr val="dk1"/>
                </a:solidFill>
              </a:rPr>
              <a:t>infiltrates</a:t>
            </a:r>
            <a:r>
              <a:rPr lang="pt-BR" sz="900">
                <a:solidFill>
                  <a:schemeClr val="dk1"/>
                </a:solidFill>
              </a:rPr>
              <a:t> the vagina, </a:t>
            </a:r>
            <a:r>
              <a:rPr lang="pt-BR" sz="900" err="1">
                <a:solidFill>
                  <a:schemeClr val="dk1"/>
                </a:solidFill>
              </a:rPr>
              <a:t>bladder</a:t>
            </a:r>
            <a:r>
              <a:rPr lang="pt-BR" sz="900">
                <a:solidFill>
                  <a:schemeClr val="dk1"/>
                </a:solidFill>
              </a:rPr>
              <a:t>, </a:t>
            </a:r>
            <a:r>
              <a:rPr lang="pt-BR" sz="900" err="1">
                <a:solidFill>
                  <a:schemeClr val="dk1"/>
                </a:solidFill>
              </a:rPr>
              <a:t>urethra</a:t>
            </a:r>
            <a:r>
              <a:rPr lang="pt-BR" sz="900">
                <a:solidFill>
                  <a:schemeClr val="dk1"/>
                </a:solidFill>
              </a:rPr>
              <a:t>, </a:t>
            </a:r>
            <a:r>
              <a:rPr lang="pt-BR" sz="900" err="1">
                <a:solidFill>
                  <a:schemeClr val="dk1"/>
                </a:solidFill>
              </a:rPr>
              <a:t>levator</a:t>
            </a:r>
            <a:r>
              <a:rPr lang="pt-BR" sz="900">
                <a:solidFill>
                  <a:schemeClr val="dk1"/>
                </a:solidFill>
              </a:rPr>
              <a:t> </a:t>
            </a:r>
            <a:r>
              <a:rPr lang="pt-BR" sz="900" err="1">
                <a:solidFill>
                  <a:schemeClr val="dk1"/>
                </a:solidFill>
              </a:rPr>
              <a:t>ani</a:t>
            </a:r>
            <a:r>
              <a:rPr lang="pt-BR" sz="900">
                <a:solidFill>
                  <a:schemeClr val="dk1"/>
                </a:solidFill>
              </a:rPr>
              <a:t> </a:t>
            </a:r>
            <a:r>
              <a:rPr lang="pt-BR" sz="900" err="1">
                <a:solidFill>
                  <a:schemeClr val="dk1"/>
                </a:solidFill>
              </a:rPr>
              <a:t>muscles</a:t>
            </a:r>
            <a:r>
              <a:rPr lang="pt-BR" sz="900">
                <a:solidFill>
                  <a:schemeClr val="dk1"/>
                </a:solidFill>
              </a:rPr>
              <a:t> and pelvic </a:t>
            </a:r>
            <a:r>
              <a:rPr lang="pt-BR" sz="900" err="1">
                <a:solidFill>
                  <a:schemeClr val="dk1"/>
                </a:solidFill>
              </a:rPr>
              <a:t>muscle</a:t>
            </a:r>
            <a:r>
              <a:rPr lang="pt-BR" sz="900">
                <a:solidFill>
                  <a:schemeClr val="dk1"/>
                </a:solidFill>
              </a:rPr>
              <a:t> planes;  </a:t>
            </a:r>
            <a:r>
              <a:rPr lang="pt-BR" sz="900" err="1">
                <a:solidFill>
                  <a:schemeClr val="dk1"/>
                </a:solidFill>
              </a:rPr>
              <a:t>extends</a:t>
            </a:r>
            <a:r>
              <a:rPr lang="pt-BR" sz="900">
                <a:solidFill>
                  <a:schemeClr val="dk1"/>
                </a:solidFill>
              </a:rPr>
              <a:t> </a:t>
            </a:r>
            <a:r>
              <a:rPr lang="pt-BR" sz="900" err="1">
                <a:solidFill>
                  <a:schemeClr val="dk1"/>
                </a:solidFill>
              </a:rPr>
              <a:t>to</a:t>
            </a:r>
            <a:r>
              <a:rPr lang="pt-BR" sz="900">
                <a:solidFill>
                  <a:schemeClr val="dk1"/>
                </a:solidFill>
              </a:rPr>
              <a:t> the </a:t>
            </a:r>
            <a:r>
              <a:rPr lang="pt-BR" sz="900" err="1">
                <a:solidFill>
                  <a:schemeClr val="dk1"/>
                </a:solidFill>
              </a:rPr>
              <a:t>obturator</a:t>
            </a:r>
            <a:r>
              <a:rPr lang="pt-BR" sz="900">
                <a:solidFill>
                  <a:schemeClr val="dk1"/>
                </a:solidFill>
              </a:rPr>
              <a:t> and </a:t>
            </a:r>
            <a:r>
              <a:rPr lang="pt-BR" sz="900" err="1">
                <a:solidFill>
                  <a:schemeClr val="dk1"/>
                </a:solidFill>
              </a:rPr>
              <a:t>sciatic</a:t>
            </a:r>
            <a:r>
              <a:rPr lang="pt-BR" sz="900">
                <a:solidFill>
                  <a:schemeClr val="dk1"/>
                </a:solidFill>
              </a:rPr>
              <a:t> </a:t>
            </a:r>
            <a:r>
              <a:rPr lang="pt-BR" sz="900" err="1">
                <a:solidFill>
                  <a:schemeClr val="dk1"/>
                </a:solidFill>
              </a:rPr>
              <a:t>foramina</a:t>
            </a:r>
            <a:r>
              <a:rPr lang="pt-BR" sz="900">
                <a:solidFill>
                  <a:schemeClr val="dk1"/>
                </a:solidFill>
              </a:rPr>
              <a:t>, </a:t>
            </a:r>
            <a:r>
              <a:rPr lang="pt-BR" sz="900" err="1">
                <a:solidFill>
                  <a:schemeClr val="dk1"/>
                </a:solidFill>
              </a:rPr>
              <a:t>ischioanal</a:t>
            </a:r>
            <a:r>
              <a:rPr lang="pt-BR" sz="900">
                <a:solidFill>
                  <a:schemeClr val="dk1"/>
                </a:solidFill>
              </a:rPr>
              <a:t> fossa, </a:t>
            </a:r>
            <a:r>
              <a:rPr lang="pt-BR" sz="900" err="1">
                <a:solidFill>
                  <a:schemeClr val="dk1"/>
                </a:solidFill>
              </a:rPr>
              <a:t>with</a:t>
            </a:r>
            <a:r>
              <a:rPr lang="pt-BR" sz="900">
                <a:solidFill>
                  <a:schemeClr val="dk1"/>
                </a:solidFill>
              </a:rPr>
              <a:t> </a:t>
            </a:r>
            <a:r>
              <a:rPr lang="pt-BR" sz="900" err="1">
                <a:solidFill>
                  <a:schemeClr val="dk1"/>
                </a:solidFill>
              </a:rPr>
              <a:t>infiltration</a:t>
            </a:r>
            <a:r>
              <a:rPr lang="pt-BR" sz="900">
                <a:solidFill>
                  <a:schemeClr val="dk1"/>
                </a:solidFill>
              </a:rPr>
              <a:t> of the </a:t>
            </a:r>
            <a:r>
              <a:rPr lang="pt-BR" sz="900" err="1">
                <a:solidFill>
                  <a:schemeClr val="dk1"/>
                </a:solidFill>
              </a:rPr>
              <a:t>ischium</a:t>
            </a:r>
            <a:r>
              <a:rPr lang="pt-BR" sz="900">
                <a:solidFill>
                  <a:schemeClr val="dk1"/>
                </a:solidFill>
              </a:rPr>
              <a:t>, </a:t>
            </a:r>
            <a:r>
              <a:rPr lang="pt-BR" sz="900" err="1">
                <a:solidFill>
                  <a:schemeClr val="dk1"/>
                </a:solidFill>
              </a:rPr>
              <a:t>ischiopubic</a:t>
            </a:r>
            <a:r>
              <a:rPr lang="pt-BR" sz="900">
                <a:solidFill>
                  <a:schemeClr val="dk1"/>
                </a:solidFill>
              </a:rPr>
              <a:t> </a:t>
            </a:r>
            <a:r>
              <a:rPr lang="pt-BR" sz="900" err="1">
                <a:solidFill>
                  <a:schemeClr val="dk1"/>
                </a:solidFill>
              </a:rPr>
              <a:t>branch</a:t>
            </a:r>
            <a:r>
              <a:rPr lang="pt-BR" sz="900">
                <a:solidFill>
                  <a:schemeClr val="dk1"/>
                </a:solidFill>
              </a:rPr>
              <a:t> and the </a:t>
            </a:r>
            <a:r>
              <a:rPr lang="pt-BR" sz="900" err="1">
                <a:solidFill>
                  <a:schemeClr val="dk1"/>
                </a:solidFill>
              </a:rPr>
              <a:t>ischial</a:t>
            </a:r>
            <a:r>
              <a:rPr lang="pt-BR" sz="900">
                <a:solidFill>
                  <a:schemeClr val="dk1"/>
                </a:solidFill>
              </a:rPr>
              <a:t> </a:t>
            </a:r>
            <a:r>
              <a:rPr lang="pt-BR" sz="900" err="1">
                <a:solidFill>
                  <a:schemeClr val="dk1"/>
                </a:solidFill>
              </a:rPr>
              <a:t>tuberosity</a:t>
            </a:r>
            <a:r>
              <a:rPr lang="pt-BR" sz="900">
                <a:solidFill>
                  <a:schemeClr val="dk1"/>
                </a:solidFill>
              </a:rPr>
              <a:t>. </a:t>
            </a:r>
            <a:endParaRPr sz="900">
              <a:solidFill>
                <a:schemeClr val="dk1"/>
              </a:solidFill>
            </a:endParaRPr>
          </a:p>
        </p:txBody>
      </p:sp>
      <p:sp>
        <p:nvSpPr>
          <p:cNvPr id="425" name="Google Shape;425;p53"/>
          <p:cNvSpPr/>
          <p:nvPr/>
        </p:nvSpPr>
        <p:spPr>
          <a:xfrm>
            <a:off x="1708037" y="3033950"/>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53"/>
          <p:cNvSpPr/>
          <p:nvPr/>
        </p:nvSpPr>
        <p:spPr>
          <a:xfrm>
            <a:off x="3542825" y="3033950"/>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53"/>
          <p:cNvSpPr txBox="1"/>
          <p:nvPr/>
        </p:nvSpPr>
        <p:spPr>
          <a:xfrm>
            <a:off x="215513" y="3884500"/>
            <a:ext cx="3630300" cy="1149000"/>
          </a:xfrm>
          <a:prstGeom prst="rect">
            <a:avLst/>
          </a:prstGeom>
          <a:solidFill>
            <a:srgbClr val="000000"/>
          </a:solidFill>
          <a:ln w="19050" cap="flat" cmpd="sng">
            <a:solidFill>
              <a:srgbClr val="3D85C6"/>
            </a:solidFill>
            <a:prstDash val="solid"/>
            <a:round/>
            <a:headEnd type="none" w="sm" len="sm"/>
            <a:tailEnd type="none" w="sm" len="sm"/>
          </a:ln>
        </p:spPr>
        <p:txBody>
          <a:bodyPr spcFirstLastPara="1" wrap="square" lIns="91425" tIns="91425" rIns="91425" bIns="91425" anchor="t" anchorCtr="0">
            <a:noAutofit/>
          </a:bodyPr>
          <a:lstStyle/>
          <a:p>
            <a:pPr algn="just"/>
            <a:r>
              <a:rPr lang="pt-BR" sz="1000" b="1" err="1">
                <a:solidFill>
                  <a:srgbClr val="FFD966"/>
                </a:solidFill>
              </a:rPr>
              <a:t>Teaching</a:t>
            </a:r>
            <a:r>
              <a:rPr lang="pt-BR" sz="1000" b="1">
                <a:solidFill>
                  <a:srgbClr val="FFD966"/>
                </a:solidFill>
              </a:rPr>
              <a:t> Points:</a:t>
            </a:r>
            <a:r>
              <a:rPr lang="pt-BR" sz="1000" b="1">
                <a:solidFill>
                  <a:schemeClr val="tx1"/>
                </a:solidFill>
              </a:rPr>
              <a:t> </a:t>
            </a:r>
            <a:r>
              <a:rPr lang="pt-BR" sz="1000" err="1">
                <a:solidFill>
                  <a:schemeClr val="tx1"/>
                </a:solidFill>
              </a:rPr>
              <a:t>m</a:t>
            </a:r>
            <a:r>
              <a:rPr lang="pt-BR" sz="1000" err="1">
                <a:solidFill>
                  <a:schemeClr val="dk1"/>
                </a:solidFill>
              </a:rPr>
              <a:t>ucinous</a:t>
            </a:r>
            <a:r>
              <a:rPr lang="pt-BR" sz="1000">
                <a:solidFill>
                  <a:schemeClr val="dk1"/>
                </a:solidFill>
              </a:rPr>
              <a:t> adenocarcinoma  </a:t>
            </a:r>
            <a:r>
              <a:rPr lang="pt-BR" sz="1000" err="1">
                <a:solidFill>
                  <a:schemeClr val="dk1"/>
                </a:solidFill>
              </a:rPr>
              <a:t>have</a:t>
            </a:r>
            <a:r>
              <a:rPr lang="pt-BR" sz="1000">
                <a:solidFill>
                  <a:schemeClr val="dk1"/>
                </a:solidFill>
              </a:rPr>
              <a:t> a </a:t>
            </a:r>
            <a:r>
              <a:rPr lang="pt-BR" sz="1000" err="1">
                <a:solidFill>
                  <a:schemeClr val="dk1"/>
                </a:solidFill>
              </a:rPr>
              <a:t>worse</a:t>
            </a:r>
            <a:r>
              <a:rPr lang="pt-BR" sz="1000">
                <a:solidFill>
                  <a:schemeClr val="dk1"/>
                </a:solidFill>
              </a:rPr>
              <a:t> </a:t>
            </a:r>
            <a:r>
              <a:rPr lang="pt-BR" sz="1000" err="1">
                <a:solidFill>
                  <a:schemeClr val="dk1"/>
                </a:solidFill>
              </a:rPr>
              <a:t>prognosis</a:t>
            </a:r>
            <a:r>
              <a:rPr lang="pt-BR" sz="1000">
                <a:solidFill>
                  <a:schemeClr val="dk1"/>
                </a:solidFill>
              </a:rPr>
              <a:t>, </a:t>
            </a:r>
            <a:r>
              <a:rPr lang="pt-BR" sz="1000" err="1">
                <a:solidFill>
                  <a:schemeClr val="dk1"/>
                </a:solidFill>
              </a:rPr>
              <a:t>with</a:t>
            </a:r>
            <a:r>
              <a:rPr lang="pt-BR" sz="1000">
                <a:solidFill>
                  <a:schemeClr val="dk1"/>
                </a:solidFill>
              </a:rPr>
              <a:t> a </a:t>
            </a:r>
            <a:r>
              <a:rPr lang="pt-BR" sz="1000" err="1">
                <a:solidFill>
                  <a:schemeClr val="dk1"/>
                </a:solidFill>
              </a:rPr>
              <a:t>lower</a:t>
            </a:r>
            <a:r>
              <a:rPr lang="pt-BR" sz="1000">
                <a:solidFill>
                  <a:schemeClr val="dk1"/>
                </a:solidFill>
              </a:rPr>
              <a:t> CRT response rate.</a:t>
            </a:r>
            <a:endParaRPr sz="1000">
              <a:solidFill>
                <a:schemeClr val="dk1"/>
              </a:solidFill>
            </a:endParaRPr>
          </a:p>
          <a:p>
            <a:pPr marL="0" lvl="0" indent="0" algn="just" rtl="0">
              <a:spcBef>
                <a:spcPts val="0"/>
              </a:spcBef>
              <a:spcAft>
                <a:spcPts val="0"/>
              </a:spcAft>
              <a:buNone/>
            </a:pPr>
            <a:r>
              <a:rPr lang="pt-BR" sz="1000">
                <a:solidFill>
                  <a:schemeClr val="dk1"/>
                </a:solidFill>
              </a:rPr>
              <a:t>- Low rectal tumors </a:t>
            </a:r>
            <a:r>
              <a:rPr lang="pt-BR" sz="1000" err="1">
                <a:solidFill>
                  <a:schemeClr val="dk1"/>
                </a:solidFill>
              </a:rPr>
              <a:t>have</a:t>
            </a:r>
            <a:r>
              <a:rPr lang="pt-BR" sz="1000">
                <a:solidFill>
                  <a:schemeClr val="dk1"/>
                </a:solidFill>
              </a:rPr>
              <a:t> </a:t>
            </a:r>
            <a:r>
              <a:rPr lang="pt-BR" sz="1000" err="1">
                <a:solidFill>
                  <a:schemeClr val="dk1"/>
                </a:solidFill>
              </a:rPr>
              <a:t>higher</a:t>
            </a:r>
            <a:r>
              <a:rPr lang="pt-BR" sz="1000">
                <a:solidFill>
                  <a:schemeClr val="dk1"/>
                </a:solidFill>
              </a:rPr>
              <a:t> rates of local </a:t>
            </a:r>
            <a:r>
              <a:rPr lang="pt-BR" sz="1000" err="1">
                <a:solidFill>
                  <a:schemeClr val="dk1"/>
                </a:solidFill>
              </a:rPr>
              <a:t>recurrence</a:t>
            </a:r>
            <a:r>
              <a:rPr lang="pt-BR" sz="1000">
                <a:solidFill>
                  <a:schemeClr val="dk1"/>
                </a:solidFill>
              </a:rPr>
              <a:t> </a:t>
            </a:r>
            <a:r>
              <a:rPr lang="pt-BR" sz="1000" err="1">
                <a:solidFill>
                  <a:schemeClr val="dk1"/>
                </a:solidFill>
              </a:rPr>
              <a:t>due</a:t>
            </a:r>
            <a:r>
              <a:rPr lang="pt-BR" sz="1000">
                <a:solidFill>
                  <a:schemeClr val="dk1"/>
                </a:solidFill>
              </a:rPr>
              <a:t> </a:t>
            </a:r>
            <a:r>
              <a:rPr lang="pt-BR" sz="1000" err="1">
                <a:solidFill>
                  <a:schemeClr val="dk1"/>
                </a:solidFill>
              </a:rPr>
              <a:t>to</a:t>
            </a:r>
            <a:r>
              <a:rPr lang="pt-BR" sz="1000">
                <a:solidFill>
                  <a:schemeClr val="dk1"/>
                </a:solidFill>
              </a:rPr>
              <a:t> the mesorectal fascia </a:t>
            </a:r>
            <a:r>
              <a:rPr lang="pt-BR" sz="1000" err="1">
                <a:solidFill>
                  <a:schemeClr val="dk1"/>
                </a:solidFill>
              </a:rPr>
              <a:t>narrowing</a:t>
            </a:r>
            <a:r>
              <a:rPr lang="pt-BR" sz="1000">
                <a:solidFill>
                  <a:schemeClr val="dk1"/>
                </a:solidFill>
              </a:rPr>
              <a:t> </a:t>
            </a:r>
            <a:r>
              <a:rPr lang="pt-BR" sz="1000" err="1">
                <a:solidFill>
                  <a:schemeClr val="dk1"/>
                </a:solidFill>
              </a:rPr>
              <a:t>at</a:t>
            </a:r>
            <a:r>
              <a:rPr lang="pt-BR" sz="1000">
                <a:solidFill>
                  <a:schemeClr val="dk1"/>
                </a:solidFill>
              </a:rPr>
              <a:t> </a:t>
            </a:r>
            <a:r>
              <a:rPr lang="pt-BR" sz="1000" err="1">
                <a:solidFill>
                  <a:schemeClr val="dk1"/>
                </a:solidFill>
              </a:rPr>
              <a:t>this</a:t>
            </a:r>
            <a:r>
              <a:rPr lang="pt-BR" sz="1000">
                <a:solidFill>
                  <a:schemeClr val="dk1"/>
                </a:solidFill>
              </a:rPr>
              <a:t> </a:t>
            </a:r>
            <a:r>
              <a:rPr lang="pt-BR" sz="1000" err="1">
                <a:solidFill>
                  <a:schemeClr val="dk1"/>
                </a:solidFill>
              </a:rPr>
              <a:t>location</a:t>
            </a:r>
            <a:r>
              <a:rPr lang="pt-BR" sz="1000">
                <a:solidFill>
                  <a:schemeClr val="dk1"/>
                </a:solidFill>
              </a:rPr>
              <a:t>.</a:t>
            </a:r>
            <a:endParaRPr sz="1000">
              <a:solidFill>
                <a:schemeClr val="dk1"/>
              </a:solidFill>
            </a:endParaRPr>
          </a:p>
          <a:p>
            <a:pPr marL="0" lvl="0" indent="0" algn="just" rtl="0">
              <a:spcBef>
                <a:spcPts val="0"/>
              </a:spcBef>
              <a:spcAft>
                <a:spcPts val="0"/>
              </a:spcAft>
              <a:buNone/>
            </a:pPr>
            <a:r>
              <a:rPr lang="pt-BR" sz="1000">
                <a:solidFill>
                  <a:schemeClr val="dk1"/>
                </a:solidFill>
              </a:rPr>
              <a:t>- PET helps in the assessment of distant metastasis, </a:t>
            </a:r>
            <a:r>
              <a:rPr lang="pt-BR" sz="1000" err="1">
                <a:solidFill>
                  <a:schemeClr val="dk1"/>
                </a:solidFill>
              </a:rPr>
              <a:t>that</a:t>
            </a:r>
            <a:r>
              <a:rPr lang="pt-BR" sz="1000">
                <a:solidFill>
                  <a:schemeClr val="dk1"/>
                </a:solidFill>
              </a:rPr>
              <a:t> </a:t>
            </a:r>
            <a:r>
              <a:rPr lang="pt-BR" sz="1000" err="1">
                <a:solidFill>
                  <a:schemeClr val="dk1"/>
                </a:solidFill>
              </a:rPr>
              <a:t>may</a:t>
            </a:r>
            <a:r>
              <a:rPr lang="pt-BR" sz="1000">
                <a:solidFill>
                  <a:schemeClr val="dk1"/>
                </a:solidFill>
              </a:rPr>
              <a:t> </a:t>
            </a:r>
            <a:r>
              <a:rPr lang="pt-BR" sz="1000" err="1">
                <a:solidFill>
                  <a:schemeClr val="dk1"/>
                </a:solidFill>
              </a:rPr>
              <a:t>contraindicate</a:t>
            </a:r>
            <a:r>
              <a:rPr lang="pt-BR" sz="1000">
                <a:solidFill>
                  <a:schemeClr val="dk1"/>
                </a:solidFill>
              </a:rPr>
              <a:t> pelvic </a:t>
            </a:r>
            <a:r>
              <a:rPr lang="pt-BR" sz="1000" err="1">
                <a:solidFill>
                  <a:schemeClr val="dk1"/>
                </a:solidFill>
              </a:rPr>
              <a:t>recurrence</a:t>
            </a:r>
            <a:r>
              <a:rPr lang="pt-BR" sz="1000">
                <a:solidFill>
                  <a:schemeClr val="dk1"/>
                </a:solidFill>
              </a:rPr>
              <a:t> </a:t>
            </a:r>
            <a:r>
              <a:rPr lang="pt-BR" sz="1000" err="1">
                <a:solidFill>
                  <a:schemeClr val="dk1"/>
                </a:solidFill>
              </a:rPr>
              <a:t>surgical</a:t>
            </a:r>
            <a:r>
              <a:rPr lang="pt-BR" sz="1000">
                <a:solidFill>
                  <a:schemeClr val="dk1"/>
                </a:solidFill>
              </a:rPr>
              <a:t> </a:t>
            </a:r>
            <a:r>
              <a:rPr lang="pt-BR" sz="1000" err="1">
                <a:solidFill>
                  <a:schemeClr val="dk1"/>
                </a:solidFill>
              </a:rPr>
              <a:t>resection</a:t>
            </a:r>
            <a:r>
              <a:rPr lang="pt-BR" sz="1000">
                <a:solidFill>
                  <a:schemeClr val="dk1"/>
                </a:solidFill>
              </a:rPr>
              <a:t>.</a:t>
            </a:r>
            <a:endParaRPr sz="1000">
              <a:solidFill>
                <a:schemeClr val="dk1"/>
              </a:solidFill>
            </a:endParaRPr>
          </a:p>
          <a:p>
            <a:pPr marL="0" lvl="0" indent="0" algn="just" rtl="0">
              <a:spcBef>
                <a:spcPts val="0"/>
              </a:spcBef>
              <a:spcAft>
                <a:spcPts val="0"/>
              </a:spcAft>
              <a:buNone/>
            </a:pPr>
            <a:endParaRPr sz="800">
              <a:solidFill>
                <a:schemeClr val="dk1"/>
              </a:solidFill>
            </a:endParaRPr>
          </a:p>
          <a:p>
            <a:pPr marL="0" lvl="0" indent="0" algn="l" rtl="0">
              <a:spcBef>
                <a:spcPts val="0"/>
              </a:spcBef>
              <a:spcAft>
                <a:spcPts val="0"/>
              </a:spcAft>
              <a:buNone/>
            </a:pPr>
            <a:endParaRPr sz="900">
              <a:solidFill>
                <a:schemeClr val="dk1"/>
              </a:solidFill>
            </a:endParaRPr>
          </a:p>
        </p:txBody>
      </p:sp>
      <p:sp>
        <p:nvSpPr>
          <p:cNvPr id="428" name="Google Shape;428;p53"/>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4: ANTERIOR AND POSTERIOR RECURRENCE</a:t>
            </a:r>
            <a:endParaRPr sz="1600" b="1">
              <a:solidFill>
                <a:schemeClr val="lt1"/>
              </a:solidFill>
            </a:endParaRPr>
          </a:p>
        </p:txBody>
      </p:sp>
      <p:pic>
        <p:nvPicPr>
          <p:cNvPr id="429" name="Google Shape;429;p53"/>
          <p:cNvPicPr preferRelativeResize="0"/>
          <p:nvPr/>
        </p:nvPicPr>
        <p:blipFill>
          <a:blip r:embed="rId5">
            <a:alphaModFix/>
          </a:blip>
          <a:stretch>
            <a:fillRect/>
          </a:stretch>
        </p:blipFill>
        <p:spPr>
          <a:xfrm>
            <a:off x="7763975" y="50952"/>
            <a:ext cx="1282751" cy="288975"/>
          </a:xfrm>
          <a:prstGeom prst="rect">
            <a:avLst/>
          </a:prstGeom>
          <a:noFill/>
          <a:ln>
            <a:noFill/>
          </a:ln>
        </p:spPr>
      </p:pic>
      <p:pic>
        <p:nvPicPr>
          <p:cNvPr id="430" name="Google Shape;430;p53"/>
          <p:cNvPicPr preferRelativeResize="0"/>
          <p:nvPr/>
        </p:nvPicPr>
        <p:blipFill>
          <a:blip r:embed="rId6">
            <a:alphaModFix/>
          </a:blip>
          <a:stretch>
            <a:fillRect/>
          </a:stretch>
        </p:blipFill>
        <p:spPr>
          <a:xfrm>
            <a:off x="3744125" y="734050"/>
            <a:ext cx="2628099" cy="2178275"/>
          </a:xfrm>
          <a:prstGeom prst="rect">
            <a:avLst/>
          </a:prstGeom>
          <a:noFill/>
          <a:ln w="19050" cap="flat" cmpd="sng">
            <a:solidFill>
              <a:schemeClr val="dk1"/>
            </a:solidFill>
            <a:prstDash val="solid"/>
            <a:round/>
            <a:headEnd type="none" w="sm" len="sm"/>
            <a:tailEnd type="none" w="sm" len="sm"/>
          </a:ln>
        </p:spPr>
      </p:pic>
      <p:pic>
        <p:nvPicPr>
          <p:cNvPr id="431" name="Google Shape;431;p53"/>
          <p:cNvPicPr preferRelativeResize="0"/>
          <p:nvPr/>
        </p:nvPicPr>
        <p:blipFill>
          <a:blip r:embed="rId7">
            <a:alphaModFix/>
          </a:blip>
          <a:stretch>
            <a:fillRect/>
          </a:stretch>
        </p:blipFill>
        <p:spPr>
          <a:xfrm>
            <a:off x="6446600" y="729750"/>
            <a:ext cx="2526725" cy="2178250"/>
          </a:xfrm>
          <a:prstGeom prst="rect">
            <a:avLst/>
          </a:prstGeom>
          <a:noFill/>
          <a:ln w="19050" cap="flat" cmpd="sng">
            <a:solidFill>
              <a:schemeClr val="dk1"/>
            </a:solidFill>
            <a:prstDash val="solid"/>
            <a:round/>
            <a:headEnd type="none" w="sm" len="sm"/>
            <a:tailEnd type="none" w="sm" len="sm"/>
          </a:ln>
        </p:spPr>
      </p:pic>
      <p:sp>
        <p:nvSpPr>
          <p:cNvPr id="432" name="Google Shape;432;p53"/>
          <p:cNvSpPr txBox="1"/>
          <p:nvPr/>
        </p:nvSpPr>
        <p:spPr>
          <a:xfrm>
            <a:off x="3699150" y="2571750"/>
            <a:ext cx="238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A</a:t>
            </a:r>
            <a:endParaRPr b="1">
              <a:solidFill>
                <a:schemeClr val="dk1"/>
              </a:solidFill>
            </a:endParaRPr>
          </a:p>
        </p:txBody>
      </p:sp>
      <p:sp>
        <p:nvSpPr>
          <p:cNvPr id="433" name="Google Shape;433;p53"/>
          <p:cNvSpPr txBox="1"/>
          <p:nvPr/>
        </p:nvSpPr>
        <p:spPr>
          <a:xfrm>
            <a:off x="6446600" y="2571750"/>
            <a:ext cx="29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B</a:t>
            </a:r>
            <a:endParaRPr b="1">
              <a:solidFill>
                <a:schemeClr val="dk1"/>
              </a:solidFill>
            </a:endParaRPr>
          </a:p>
        </p:txBody>
      </p:sp>
      <p:pic>
        <p:nvPicPr>
          <p:cNvPr id="434" name="Google Shape;434;p53"/>
          <p:cNvPicPr preferRelativeResize="0"/>
          <p:nvPr/>
        </p:nvPicPr>
        <p:blipFill>
          <a:blip r:embed="rId8">
            <a:alphaModFix/>
          </a:blip>
          <a:stretch>
            <a:fillRect/>
          </a:stretch>
        </p:blipFill>
        <p:spPr>
          <a:xfrm>
            <a:off x="3699150" y="485025"/>
            <a:ext cx="5350400" cy="2454800"/>
          </a:xfrm>
          <a:prstGeom prst="rect">
            <a:avLst/>
          </a:prstGeom>
          <a:noFill/>
          <a:ln>
            <a:noFill/>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000"/>
                                          </p:stCondLst>
                                        </p:cTn>
                                        <p:tgtEl>
                                          <p:spTgt spid="430"/>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1000"/>
                                          </p:stCondLst>
                                        </p:cTn>
                                        <p:tgtEl>
                                          <p:spTgt spid="431"/>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1000"/>
                                          </p:stCondLst>
                                        </p:cTn>
                                        <p:tgtEl>
                                          <p:spTgt spid="43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1000"/>
                                          </p:stCondLst>
                                        </p:cTn>
                                        <p:tgtEl>
                                          <p:spTgt spid="43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4"/>
                                        </p:tgtEl>
                                        <p:attrNameLst>
                                          <p:attrName>style.visibility</p:attrName>
                                        </p:attrNameLst>
                                      </p:cBhvr>
                                      <p:to>
                                        <p:strVal val="visible"/>
                                      </p:to>
                                    </p:set>
                                    <p:animEffect transition="in" filter="fade">
                                      <p:cBhvr>
                                        <p:cTn id="17" dur="1400"/>
                                        <p:tgtEl>
                                          <p:spTgt spid="434"/>
                                        </p:tgtEl>
                                      </p:cBhvr>
                                    </p:animEffect>
                                  </p:childTnLst>
                                </p:cTn>
                              </p:par>
                            </p:childTnLst>
                          </p:cTn>
                        </p:par>
                        <p:par>
                          <p:cTn id="18" fill="hold">
                            <p:stCondLst>
                              <p:cond delay="1400"/>
                            </p:stCondLst>
                            <p:childTnLst>
                              <p:par>
                                <p:cTn id="19" presetID="23" presetClass="entr" presetSubtype="16" fill="hold" nodeType="afterEffect">
                                  <p:stCondLst>
                                    <p:cond delay="0"/>
                                  </p:stCondLst>
                                  <p:childTnLst>
                                    <p:set>
                                      <p:cBhvr>
                                        <p:cTn id="20" dur="1" fill="hold">
                                          <p:stCondLst>
                                            <p:cond delay="0"/>
                                          </p:stCondLst>
                                        </p:cTn>
                                        <p:tgtEl>
                                          <p:spTgt spid="427"/>
                                        </p:tgtEl>
                                        <p:attrNameLst>
                                          <p:attrName>style.visibility</p:attrName>
                                        </p:attrNameLst>
                                      </p:cBhvr>
                                      <p:to>
                                        <p:strVal val="visible"/>
                                      </p:to>
                                    </p:set>
                                    <p:anim calcmode="lin" valueType="num">
                                      <p:cBhvr additive="base">
                                        <p:cTn id="21" dur="1600"/>
                                        <p:tgtEl>
                                          <p:spTgt spid="427"/>
                                        </p:tgtEl>
                                        <p:attrNameLst>
                                          <p:attrName>ppt_w</p:attrName>
                                        </p:attrNameLst>
                                      </p:cBhvr>
                                      <p:tavLst>
                                        <p:tav tm="0">
                                          <p:val>
                                            <p:strVal val="0"/>
                                          </p:val>
                                        </p:tav>
                                        <p:tav tm="100000">
                                          <p:val>
                                            <p:strVal val="#ppt_w"/>
                                          </p:val>
                                        </p:tav>
                                      </p:tavLst>
                                    </p:anim>
                                    <p:anim calcmode="lin" valueType="num">
                                      <p:cBhvr additive="base">
                                        <p:cTn id="22" dur="1600"/>
                                        <p:tgtEl>
                                          <p:spTgt spid="42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pic>
        <p:nvPicPr>
          <p:cNvPr id="439" name="Google Shape;439;p54"/>
          <p:cNvPicPr preferRelativeResize="0"/>
          <p:nvPr/>
        </p:nvPicPr>
        <p:blipFill>
          <a:blip r:embed="rId3">
            <a:alphaModFix/>
          </a:blip>
          <a:stretch>
            <a:fillRect/>
          </a:stretch>
        </p:blipFill>
        <p:spPr>
          <a:xfrm>
            <a:off x="7604325" y="50625"/>
            <a:ext cx="1539675" cy="400050"/>
          </a:xfrm>
          <a:prstGeom prst="rect">
            <a:avLst/>
          </a:prstGeom>
          <a:noFill/>
          <a:ln>
            <a:noFill/>
          </a:ln>
        </p:spPr>
      </p:pic>
      <p:sp>
        <p:nvSpPr>
          <p:cNvPr id="440" name="Google Shape;440;p54"/>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pic>
        <p:nvPicPr>
          <p:cNvPr id="441" name="Google Shape;441;p54"/>
          <p:cNvPicPr preferRelativeResize="0"/>
          <p:nvPr/>
        </p:nvPicPr>
        <p:blipFill rotWithShape="1">
          <a:blip r:embed="rId4">
            <a:alphaModFix/>
          </a:blip>
          <a:srcRect l="15592" r="9835" b="14537"/>
          <a:stretch/>
        </p:blipFill>
        <p:spPr>
          <a:xfrm>
            <a:off x="155800" y="445025"/>
            <a:ext cx="2084825" cy="2809949"/>
          </a:xfrm>
          <a:prstGeom prst="rect">
            <a:avLst/>
          </a:prstGeom>
          <a:noFill/>
          <a:ln w="19050" cap="flat" cmpd="sng">
            <a:solidFill>
              <a:schemeClr val="dk1"/>
            </a:solidFill>
            <a:prstDash val="solid"/>
            <a:round/>
            <a:headEnd type="none" w="sm" len="sm"/>
            <a:tailEnd type="none" w="sm" len="sm"/>
          </a:ln>
        </p:spPr>
      </p:pic>
      <p:pic>
        <p:nvPicPr>
          <p:cNvPr id="442" name="Google Shape;442;p54"/>
          <p:cNvPicPr preferRelativeResize="0"/>
          <p:nvPr/>
        </p:nvPicPr>
        <p:blipFill rotWithShape="1">
          <a:blip r:embed="rId5">
            <a:alphaModFix/>
          </a:blip>
          <a:srcRect l="5551" t="8106" r="7838" b="7003"/>
          <a:stretch/>
        </p:blipFill>
        <p:spPr>
          <a:xfrm>
            <a:off x="6924675" y="445025"/>
            <a:ext cx="2036200" cy="1523700"/>
          </a:xfrm>
          <a:prstGeom prst="rect">
            <a:avLst/>
          </a:prstGeom>
          <a:noFill/>
          <a:ln w="19050" cap="flat" cmpd="sng">
            <a:solidFill>
              <a:schemeClr val="dk1"/>
            </a:solidFill>
            <a:prstDash val="solid"/>
            <a:round/>
            <a:headEnd type="none" w="sm" len="sm"/>
            <a:tailEnd type="none" w="sm" len="sm"/>
          </a:ln>
        </p:spPr>
      </p:pic>
      <p:pic>
        <p:nvPicPr>
          <p:cNvPr id="443" name="Google Shape;443;p54"/>
          <p:cNvPicPr preferRelativeResize="0"/>
          <p:nvPr/>
        </p:nvPicPr>
        <p:blipFill rotWithShape="1">
          <a:blip r:embed="rId6">
            <a:alphaModFix/>
          </a:blip>
          <a:srcRect/>
          <a:stretch/>
        </p:blipFill>
        <p:spPr>
          <a:xfrm>
            <a:off x="6924675" y="1968725"/>
            <a:ext cx="2036200" cy="1294375"/>
          </a:xfrm>
          <a:prstGeom prst="rect">
            <a:avLst/>
          </a:prstGeom>
          <a:noFill/>
          <a:ln w="19050" cap="flat" cmpd="sng">
            <a:solidFill>
              <a:schemeClr val="dk1"/>
            </a:solidFill>
            <a:prstDash val="solid"/>
            <a:round/>
            <a:headEnd type="none" w="sm" len="sm"/>
            <a:tailEnd type="none" w="sm" len="sm"/>
          </a:ln>
        </p:spPr>
      </p:pic>
      <p:pic>
        <p:nvPicPr>
          <p:cNvPr id="444" name="Google Shape;444;p54"/>
          <p:cNvPicPr preferRelativeResize="0"/>
          <p:nvPr/>
        </p:nvPicPr>
        <p:blipFill>
          <a:blip r:embed="rId7">
            <a:alphaModFix/>
          </a:blip>
          <a:stretch>
            <a:fillRect/>
          </a:stretch>
        </p:blipFill>
        <p:spPr>
          <a:xfrm>
            <a:off x="2333625" y="445025"/>
            <a:ext cx="1923075" cy="1500706"/>
          </a:xfrm>
          <a:prstGeom prst="rect">
            <a:avLst/>
          </a:prstGeom>
          <a:noFill/>
          <a:ln w="19050" cap="flat" cmpd="sng">
            <a:solidFill>
              <a:schemeClr val="dk1"/>
            </a:solidFill>
            <a:prstDash val="solid"/>
            <a:round/>
            <a:headEnd type="none" w="sm" len="sm"/>
            <a:tailEnd type="none" w="sm" len="sm"/>
          </a:ln>
          <a:effectLst>
            <a:outerShdw blurRad="57150" dist="19050" dir="5400000" algn="bl" rotWithShape="0">
              <a:srgbClr val="000000">
                <a:alpha val="50000"/>
              </a:srgbClr>
            </a:outerShdw>
            <a:reflection endPos="30000" dist="38100" dir="5400000" fadeDir="5400012" sy="-100000" algn="bl" rotWithShape="0"/>
          </a:effectLst>
        </p:spPr>
      </p:pic>
      <p:pic>
        <p:nvPicPr>
          <p:cNvPr id="445" name="Google Shape;445;p54"/>
          <p:cNvPicPr preferRelativeResize="0"/>
          <p:nvPr/>
        </p:nvPicPr>
        <p:blipFill rotWithShape="1">
          <a:blip r:embed="rId8">
            <a:alphaModFix/>
          </a:blip>
          <a:srcRect l="14993" r="19932"/>
          <a:stretch/>
        </p:blipFill>
        <p:spPr>
          <a:xfrm>
            <a:off x="2333625" y="1945732"/>
            <a:ext cx="1923075" cy="1303737"/>
          </a:xfrm>
          <a:prstGeom prst="rect">
            <a:avLst/>
          </a:prstGeom>
          <a:noFill/>
          <a:ln w="19050" cap="flat" cmpd="sng">
            <a:solidFill>
              <a:schemeClr val="dk1"/>
            </a:solidFill>
            <a:prstDash val="solid"/>
            <a:round/>
            <a:headEnd type="none" w="sm" len="sm"/>
            <a:tailEnd type="none" w="sm" len="sm"/>
          </a:ln>
        </p:spPr>
      </p:pic>
      <p:sp>
        <p:nvSpPr>
          <p:cNvPr id="446" name="Google Shape;446;p54"/>
          <p:cNvSpPr/>
          <p:nvPr/>
        </p:nvSpPr>
        <p:spPr>
          <a:xfrm>
            <a:off x="155800" y="3337325"/>
            <a:ext cx="4147200" cy="2139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Postoperative</a:t>
            </a:r>
            <a:r>
              <a:rPr lang="pt-BR" sz="1100" b="1">
                <a:solidFill>
                  <a:schemeClr val="lt1"/>
                </a:solidFill>
              </a:rPr>
              <a:t> </a:t>
            </a:r>
            <a:endParaRPr sz="1100" b="1"/>
          </a:p>
        </p:txBody>
      </p:sp>
      <p:sp>
        <p:nvSpPr>
          <p:cNvPr id="447" name="Google Shape;447;p54"/>
          <p:cNvSpPr/>
          <p:nvPr/>
        </p:nvSpPr>
        <p:spPr>
          <a:xfrm>
            <a:off x="4572000" y="3337325"/>
            <a:ext cx="4436100" cy="2139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rPr>
              <a:t>Follow </a:t>
            </a:r>
            <a:r>
              <a:rPr lang="pt-BR" sz="1100" b="1" err="1">
                <a:solidFill>
                  <a:schemeClr val="lt1"/>
                </a:solidFill>
              </a:rPr>
              <a:t>up</a:t>
            </a:r>
            <a:r>
              <a:rPr lang="pt-BR" sz="1100" b="1">
                <a:solidFill>
                  <a:schemeClr val="lt1"/>
                </a:solidFill>
              </a:rPr>
              <a:t> of pelvic </a:t>
            </a:r>
            <a:r>
              <a:rPr lang="pt-BR" sz="1100" b="1" err="1">
                <a:solidFill>
                  <a:schemeClr val="lt1"/>
                </a:solidFill>
              </a:rPr>
              <a:t>recurrence</a:t>
            </a:r>
            <a:r>
              <a:rPr lang="pt-BR" sz="1100" b="1">
                <a:solidFill>
                  <a:schemeClr val="lt1"/>
                </a:solidFill>
              </a:rPr>
              <a:t> </a:t>
            </a:r>
            <a:endParaRPr sz="1100" b="1">
              <a:solidFill>
                <a:schemeClr val="lt1"/>
              </a:solidFill>
            </a:endParaRPr>
          </a:p>
        </p:txBody>
      </p:sp>
      <p:sp>
        <p:nvSpPr>
          <p:cNvPr id="448" name="Google Shape;448;p54"/>
          <p:cNvSpPr txBox="1"/>
          <p:nvPr/>
        </p:nvSpPr>
        <p:spPr>
          <a:xfrm>
            <a:off x="220600" y="3487300"/>
            <a:ext cx="4082400" cy="1647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900" dirty="0">
                <a:solidFill>
                  <a:schemeClr val="dk1"/>
                </a:solidFill>
              </a:rPr>
              <a:t>Male, 49 </a:t>
            </a:r>
            <a:r>
              <a:rPr lang="pt-BR" sz="900" dirty="0" err="1">
                <a:solidFill>
                  <a:schemeClr val="dk1"/>
                </a:solidFill>
              </a:rPr>
              <a:t>yo</a:t>
            </a:r>
            <a:r>
              <a:rPr lang="pt-BR" sz="900" dirty="0">
                <a:solidFill>
                  <a:schemeClr val="dk1"/>
                </a:solidFill>
              </a:rPr>
              <a:t>; </a:t>
            </a:r>
            <a:r>
              <a:rPr lang="pt-BR" sz="900" dirty="0" err="1">
                <a:solidFill>
                  <a:schemeClr val="dk1"/>
                </a:solidFill>
              </a:rPr>
              <a:t>Low</a:t>
            </a:r>
            <a:r>
              <a:rPr lang="pt-BR" sz="900" dirty="0">
                <a:solidFill>
                  <a:schemeClr val="dk1"/>
                </a:solidFill>
              </a:rPr>
              <a:t> </a:t>
            </a:r>
            <a:r>
              <a:rPr lang="pt-BR" sz="900" dirty="0" err="1">
                <a:solidFill>
                  <a:schemeClr val="dk1"/>
                </a:solidFill>
              </a:rPr>
              <a:t>rectal</a:t>
            </a:r>
            <a:r>
              <a:rPr lang="pt-BR" sz="900" dirty="0">
                <a:solidFill>
                  <a:schemeClr val="dk1"/>
                </a:solidFill>
              </a:rPr>
              <a:t> </a:t>
            </a:r>
            <a:r>
              <a:rPr lang="pt-BR" sz="900" dirty="0" err="1">
                <a:solidFill>
                  <a:schemeClr val="dk1"/>
                </a:solidFill>
              </a:rPr>
              <a:t>cancer</a:t>
            </a:r>
            <a:r>
              <a:rPr lang="pt-BR" sz="900" dirty="0">
                <a:solidFill>
                  <a:schemeClr val="dk1"/>
                </a:solidFill>
              </a:rPr>
              <a:t>- </a:t>
            </a:r>
            <a:r>
              <a:rPr lang="pt-BR" sz="900" dirty="0" err="1">
                <a:solidFill>
                  <a:schemeClr val="dk1"/>
                </a:solidFill>
              </a:rPr>
              <a:t>Surgical</a:t>
            </a:r>
            <a:r>
              <a:rPr lang="pt-BR" sz="900" dirty="0">
                <a:solidFill>
                  <a:schemeClr val="dk1"/>
                </a:solidFill>
              </a:rPr>
              <a:t> </a:t>
            </a:r>
            <a:r>
              <a:rPr lang="pt-BR" sz="900" dirty="0" err="1">
                <a:solidFill>
                  <a:schemeClr val="dk1"/>
                </a:solidFill>
              </a:rPr>
              <a:t>resection</a:t>
            </a:r>
            <a:r>
              <a:rPr lang="pt-BR" sz="900" dirty="0">
                <a:solidFill>
                  <a:schemeClr val="dk1"/>
                </a:solidFill>
              </a:rPr>
              <a:t>: positive </a:t>
            </a:r>
            <a:r>
              <a:rPr lang="pt-BR" sz="900" dirty="0" err="1">
                <a:solidFill>
                  <a:schemeClr val="dk1"/>
                </a:solidFill>
              </a:rPr>
              <a:t>circumferential</a:t>
            </a:r>
            <a:r>
              <a:rPr lang="pt-BR" sz="900" dirty="0">
                <a:solidFill>
                  <a:schemeClr val="dk1"/>
                </a:solidFill>
              </a:rPr>
              <a:t> </a:t>
            </a:r>
            <a:r>
              <a:rPr lang="pt-BR" sz="900" dirty="0" err="1">
                <a:solidFill>
                  <a:schemeClr val="dk1"/>
                </a:solidFill>
              </a:rPr>
              <a:t>resection</a:t>
            </a:r>
            <a:r>
              <a:rPr lang="pt-BR" sz="900" dirty="0">
                <a:solidFill>
                  <a:schemeClr val="dk1"/>
                </a:solidFill>
              </a:rPr>
              <a:t> </a:t>
            </a:r>
            <a:r>
              <a:rPr lang="pt-BR" sz="900" dirty="0" err="1">
                <a:solidFill>
                  <a:schemeClr val="dk1"/>
                </a:solidFill>
              </a:rPr>
              <a:t>margin</a:t>
            </a:r>
            <a:r>
              <a:rPr lang="pt-BR" sz="900" dirty="0">
                <a:solidFill>
                  <a:schemeClr val="dk1"/>
                </a:solidFill>
              </a:rPr>
              <a:t>. Local </a:t>
            </a:r>
            <a:r>
              <a:rPr lang="pt-BR" sz="900" dirty="0" err="1">
                <a:solidFill>
                  <a:schemeClr val="dk1"/>
                </a:solidFill>
              </a:rPr>
              <a:t>recurrence</a:t>
            </a:r>
            <a:r>
              <a:rPr lang="pt-BR" sz="900" dirty="0">
                <a:solidFill>
                  <a:schemeClr val="dk1"/>
                </a:solidFill>
              </a:rPr>
              <a:t> 3 </a:t>
            </a:r>
            <a:r>
              <a:rPr lang="pt-BR" sz="900" dirty="0" err="1">
                <a:solidFill>
                  <a:schemeClr val="dk1"/>
                </a:solidFill>
              </a:rPr>
              <a:t>years</a:t>
            </a:r>
            <a:r>
              <a:rPr lang="pt-BR" sz="900" dirty="0">
                <a:solidFill>
                  <a:schemeClr val="dk1"/>
                </a:solidFill>
              </a:rPr>
              <a:t> later.</a:t>
            </a:r>
            <a:endParaRPr sz="900" dirty="0">
              <a:solidFill>
                <a:schemeClr val="dk1"/>
              </a:solidFill>
            </a:endParaRPr>
          </a:p>
          <a:p>
            <a:pPr marL="0" lvl="0" indent="0" algn="just" rtl="0">
              <a:spcBef>
                <a:spcPts val="0"/>
              </a:spcBef>
              <a:spcAft>
                <a:spcPts val="0"/>
              </a:spcAft>
              <a:buNone/>
            </a:pPr>
            <a:r>
              <a:rPr lang="pt-BR" sz="900" dirty="0" err="1">
                <a:solidFill>
                  <a:schemeClr val="dk1"/>
                </a:solidFill>
              </a:rPr>
              <a:t>Rectosigmoidectomy</a:t>
            </a:r>
            <a:r>
              <a:rPr lang="pt-BR" sz="900" dirty="0">
                <a:solidFill>
                  <a:schemeClr val="dk1"/>
                </a:solidFill>
              </a:rPr>
              <a:t> (pT3a/bN0). EMVI: positive. Negative </a:t>
            </a:r>
            <a:r>
              <a:rPr lang="pt-BR" sz="900" dirty="0" err="1">
                <a:solidFill>
                  <a:schemeClr val="dk1"/>
                </a:solidFill>
              </a:rPr>
              <a:t>circumferential</a:t>
            </a:r>
            <a:r>
              <a:rPr lang="pt-BR" sz="900" dirty="0">
                <a:solidFill>
                  <a:schemeClr val="dk1"/>
                </a:solidFill>
              </a:rPr>
              <a:t> </a:t>
            </a:r>
            <a:r>
              <a:rPr lang="pt-BR" sz="900" dirty="0" err="1">
                <a:solidFill>
                  <a:schemeClr val="dk1"/>
                </a:solidFill>
              </a:rPr>
              <a:t>resection</a:t>
            </a:r>
            <a:r>
              <a:rPr lang="pt-BR" sz="900" dirty="0">
                <a:solidFill>
                  <a:schemeClr val="dk1"/>
                </a:solidFill>
              </a:rPr>
              <a:t> </a:t>
            </a:r>
            <a:r>
              <a:rPr lang="pt-BR" sz="900" dirty="0" err="1">
                <a:solidFill>
                  <a:schemeClr val="dk1"/>
                </a:solidFill>
              </a:rPr>
              <a:t>margin</a:t>
            </a:r>
            <a:r>
              <a:rPr lang="pt-BR" sz="900" dirty="0">
                <a:solidFill>
                  <a:schemeClr val="dk1"/>
                </a:solidFill>
              </a:rPr>
              <a:t>.</a:t>
            </a:r>
            <a:endParaRPr sz="900" dirty="0">
              <a:solidFill>
                <a:schemeClr val="dk1"/>
              </a:solidFill>
            </a:endParaRPr>
          </a:p>
          <a:p>
            <a:pPr marL="0" lvl="0" indent="0" algn="just" rtl="0">
              <a:spcBef>
                <a:spcPts val="0"/>
              </a:spcBef>
              <a:spcAft>
                <a:spcPts val="0"/>
              </a:spcAft>
              <a:buNone/>
            </a:pPr>
            <a:r>
              <a:rPr lang="pt-BR" sz="900" dirty="0">
                <a:solidFill>
                  <a:schemeClr val="dk1"/>
                </a:solidFill>
              </a:rPr>
              <a:t>(A/B) </a:t>
            </a:r>
            <a:r>
              <a:rPr lang="pt-BR" sz="900" dirty="0" err="1">
                <a:solidFill>
                  <a:schemeClr val="dk1"/>
                </a:solidFill>
              </a:rPr>
              <a:t>One</a:t>
            </a:r>
            <a:r>
              <a:rPr lang="pt-BR" sz="900" dirty="0">
                <a:solidFill>
                  <a:schemeClr val="dk1"/>
                </a:solidFill>
              </a:rPr>
              <a:t> </a:t>
            </a:r>
            <a:r>
              <a:rPr lang="pt-BR" sz="900" dirty="0" err="1">
                <a:solidFill>
                  <a:schemeClr val="dk1"/>
                </a:solidFill>
              </a:rPr>
              <a:t>year</a:t>
            </a:r>
            <a:r>
              <a:rPr lang="pt-BR" sz="900" dirty="0">
                <a:solidFill>
                  <a:schemeClr val="dk1"/>
                </a:solidFill>
              </a:rPr>
              <a:t> later, </a:t>
            </a:r>
            <a:r>
              <a:rPr lang="pt-BR" sz="900" dirty="0" err="1">
                <a:solidFill>
                  <a:schemeClr val="dk1"/>
                </a:solidFill>
              </a:rPr>
              <a:t>there</a:t>
            </a:r>
            <a:r>
              <a:rPr lang="pt-BR" sz="900" dirty="0">
                <a:solidFill>
                  <a:schemeClr val="dk1"/>
                </a:solidFill>
              </a:rPr>
              <a:t> </a:t>
            </a:r>
            <a:r>
              <a:rPr lang="pt-BR" sz="900" dirty="0" err="1">
                <a:solidFill>
                  <a:schemeClr val="dk1"/>
                </a:solidFill>
              </a:rPr>
              <a:t>was</a:t>
            </a:r>
            <a:r>
              <a:rPr lang="pt-BR" sz="900" dirty="0">
                <a:solidFill>
                  <a:schemeClr val="dk1"/>
                </a:solidFill>
              </a:rPr>
              <a:t> </a:t>
            </a:r>
            <a:r>
              <a:rPr lang="pt-BR" sz="900" dirty="0" err="1">
                <a:solidFill>
                  <a:schemeClr val="dk1"/>
                </a:solidFill>
              </a:rPr>
              <a:t>another</a:t>
            </a:r>
            <a:r>
              <a:rPr lang="pt-BR" sz="900" dirty="0">
                <a:solidFill>
                  <a:schemeClr val="dk1"/>
                </a:solidFill>
              </a:rPr>
              <a:t> </a:t>
            </a:r>
            <a:r>
              <a:rPr lang="pt-BR" sz="900" dirty="0" err="1">
                <a:solidFill>
                  <a:schemeClr val="dk1"/>
                </a:solidFill>
              </a:rPr>
              <a:t>pelvic</a:t>
            </a:r>
            <a:r>
              <a:rPr lang="pt-BR" sz="900" dirty="0">
                <a:solidFill>
                  <a:schemeClr val="dk1"/>
                </a:solidFill>
              </a:rPr>
              <a:t> </a:t>
            </a:r>
            <a:r>
              <a:rPr lang="pt-BR" sz="900" dirty="0" err="1">
                <a:solidFill>
                  <a:schemeClr val="dk1"/>
                </a:solidFill>
              </a:rPr>
              <a:t>recurrence</a:t>
            </a:r>
            <a:r>
              <a:rPr lang="pt-BR" sz="900" dirty="0">
                <a:solidFill>
                  <a:schemeClr val="dk1"/>
                </a:solidFill>
              </a:rPr>
              <a:t>, </a:t>
            </a:r>
            <a:r>
              <a:rPr lang="pt-BR" sz="900" dirty="0" err="1">
                <a:solidFill>
                  <a:schemeClr val="dk1"/>
                </a:solidFill>
              </a:rPr>
              <a:t>with</a:t>
            </a:r>
            <a:r>
              <a:rPr lang="pt-BR" sz="900" dirty="0">
                <a:solidFill>
                  <a:schemeClr val="dk1"/>
                </a:solidFill>
              </a:rPr>
              <a:t> </a:t>
            </a:r>
            <a:r>
              <a:rPr lang="pt-BR" sz="900" dirty="0" err="1">
                <a:solidFill>
                  <a:schemeClr val="dk1"/>
                </a:solidFill>
              </a:rPr>
              <a:t>involvement</a:t>
            </a:r>
            <a:r>
              <a:rPr lang="pt-BR" sz="900" dirty="0">
                <a:solidFill>
                  <a:schemeClr val="dk1"/>
                </a:solidFill>
              </a:rPr>
              <a:t> </a:t>
            </a:r>
            <a:r>
              <a:rPr lang="pt-BR" sz="900" dirty="0" err="1">
                <a:solidFill>
                  <a:schemeClr val="dk1"/>
                </a:solidFill>
              </a:rPr>
              <a:t>of</a:t>
            </a:r>
            <a:r>
              <a:rPr lang="pt-BR" sz="900" dirty="0">
                <a:solidFill>
                  <a:schemeClr val="dk1"/>
                </a:solidFill>
              </a:rPr>
              <a:t> </a:t>
            </a:r>
            <a:r>
              <a:rPr lang="pt-BR" sz="900" dirty="0" err="1">
                <a:solidFill>
                  <a:schemeClr val="dk1"/>
                </a:solidFill>
              </a:rPr>
              <a:t>the</a:t>
            </a:r>
            <a:r>
              <a:rPr lang="pt-BR" sz="900" dirty="0">
                <a:solidFill>
                  <a:schemeClr val="dk1"/>
                </a:solidFill>
              </a:rPr>
              <a:t> posterior </a:t>
            </a:r>
            <a:r>
              <a:rPr lang="pt-BR" sz="900" dirty="0" err="1">
                <a:solidFill>
                  <a:schemeClr val="dk1"/>
                </a:solidFill>
              </a:rPr>
              <a:t>compartment</a:t>
            </a:r>
            <a:r>
              <a:rPr lang="pt-BR" sz="900" dirty="0">
                <a:solidFill>
                  <a:schemeClr val="dk1"/>
                </a:solidFill>
              </a:rPr>
              <a:t>.</a:t>
            </a:r>
            <a:endParaRPr sz="900" dirty="0">
              <a:solidFill>
                <a:schemeClr val="dk1"/>
              </a:solidFill>
            </a:endParaRPr>
          </a:p>
          <a:p>
            <a:pPr marL="0" lvl="0" indent="0" algn="just" rtl="0">
              <a:spcBef>
                <a:spcPts val="0"/>
              </a:spcBef>
              <a:spcAft>
                <a:spcPts val="0"/>
              </a:spcAft>
              <a:buNone/>
            </a:pPr>
            <a:r>
              <a:rPr lang="pt-BR" sz="900" dirty="0">
                <a:solidFill>
                  <a:schemeClr val="dk1"/>
                </a:solidFill>
              </a:rPr>
              <a:t>(C) PET-CT: </a:t>
            </a:r>
            <a:r>
              <a:rPr lang="pt-BR" sz="900" dirty="0" err="1">
                <a:solidFill>
                  <a:schemeClr val="dk1"/>
                </a:solidFill>
              </a:rPr>
              <a:t>increased</a:t>
            </a:r>
            <a:r>
              <a:rPr lang="pt-BR" sz="900" dirty="0">
                <a:solidFill>
                  <a:schemeClr val="dk1"/>
                </a:solidFill>
              </a:rPr>
              <a:t> </a:t>
            </a:r>
            <a:r>
              <a:rPr lang="pt-BR" sz="900" dirty="0" err="1">
                <a:solidFill>
                  <a:schemeClr val="dk1"/>
                </a:solidFill>
              </a:rPr>
              <a:t>glycolytic</a:t>
            </a:r>
            <a:r>
              <a:rPr lang="pt-BR" sz="900" dirty="0">
                <a:solidFill>
                  <a:schemeClr val="dk1"/>
                </a:solidFill>
              </a:rPr>
              <a:t> </a:t>
            </a:r>
            <a:r>
              <a:rPr lang="pt-BR" sz="900" dirty="0" err="1">
                <a:solidFill>
                  <a:schemeClr val="dk1"/>
                </a:solidFill>
              </a:rPr>
              <a:t>metabolism</a:t>
            </a:r>
            <a:r>
              <a:rPr lang="pt-BR" sz="900" dirty="0">
                <a:solidFill>
                  <a:schemeClr val="dk1"/>
                </a:solidFill>
              </a:rPr>
              <a:t> (FDG) in </a:t>
            </a:r>
            <a:r>
              <a:rPr lang="pt-BR" sz="900" dirty="0" err="1">
                <a:solidFill>
                  <a:schemeClr val="dk1"/>
                </a:solidFill>
              </a:rPr>
              <a:t>presacral</a:t>
            </a:r>
            <a:r>
              <a:rPr lang="pt-BR" sz="900" dirty="0">
                <a:solidFill>
                  <a:schemeClr val="dk1"/>
                </a:solidFill>
              </a:rPr>
              <a:t> </a:t>
            </a:r>
            <a:r>
              <a:rPr lang="pt-BR" sz="900" dirty="0" err="1">
                <a:solidFill>
                  <a:schemeClr val="dk1"/>
                </a:solidFill>
              </a:rPr>
              <a:t>tissue</a:t>
            </a:r>
            <a:r>
              <a:rPr lang="pt-BR" sz="900" dirty="0">
                <a:solidFill>
                  <a:schemeClr val="dk1"/>
                </a:solidFill>
              </a:rPr>
              <a:t> </a:t>
            </a:r>
            <a:r>
              <a:rPr lang="pt-BR" sz="900" dirty="0" err="1">
                <a:solidFill>
                  <a:schemeClr val="dk1"/>
                </a:solidFill>
              </a:rPr>
              <a:t>and</a:t>
            </a:r>
            <a:r>
              <a:rPr lang="pt-BR" sz="900" dirty="0">
                <a:solidFill>
                  <a:schemeClr val="dk1"/>
                </a:solidFill>
              </a:rPr>
              <a:t> </a:t>
            </a:r>
            <a:r>
              <a:rPr lang="pt-BR" sz="900" dirty="0" err="1">
                <a:solidFill>
                  <a:schemeClr val="dk1"/>
                </a:solidFill>
              </a:rPr>
              <a:t>internal</a:t>
            </a:r>
            <a:r>
              <a:rPr lang="pt-BR" sz="900" dirty="0">
                <a:solidFill>
                  <a:schemeClr val="dk1"/>
                </a:solidFill>
              </a:rPr>
              <a:t> </a:t>
            </a:r>
            <a:r>
              <a:rPr lang="pt-BR" sz="900" dirty="0" err="1">
                <a:solidFill>
                  <a:schemeClr val="dk1"/>
                </a:solidFill>
              </a:rPr>
              <a:t>iliac</a:t>
            </a:r>
            <a:r>
              <a:rPr lang="pt-BR" sz="900" dirty="0">
                <a:solidFill>
                  <a:schemeClr val="dk1"/>
                </a:solidFill>
              </a:rPr>
              <a:t> </a:t>
            </a:r>
            <a:r>
              <a:rPr lang="pt-BR" sz="900" dirty="0" err="1">
                <a:solidFill>
                  <a:schemeClr val="dk1"/>
                </a:solidFill>
              </a:rPr>
              <a:t>arteries</a:t>
            </a:r>
            <a:r>
              <a:rPr lang="pt-BR" sz="900" dirty="0">
                <a:solidFill>
                  <a:schemeClr val="dk1"/>
                </a:solidFill>
              </a:rPr>
              <a:t>, </a:t>
            </a:r>
            <a:r>
              <a:rPr lang="pt-BR" sz="900" dirty="0" err="1">
                <a:solidFill>
                  <a:schemeClr val="dk1"/>
                </a:solidFill>
              </a:rPr>
              <a:t>compatible</a:t>
            </a:r>
            <a:r>
              <a:rPr lang="pt-BR" sz="900" dirty="0">
                <a:solidFill>
                  <a:schemeClr val="dk1"/>
                </a:solidFill>
              </a:rPr>
              <a:t> </a:t>
            </a:r>
            <a:r>
              <a:rPr lang="pt-BR" sz="900" dirty="0" err="1">
                <a:solidFill>
                  <a:schemeClr val="dk1"/>
                </a:solidFill>
              </a:rPr>
              <a:t>with</a:t>
            </a:r>
            <a:r>
              <a:rPr lang="pt-BR" sz="900" dirty="0">
                <a:solidFill>
                  <a:schemeClr val="dk1"/>
                </a:solidFill>
              </a:rPr>
              <a:t> </a:t>
            </a:r>
            <a:r>
              <a:rPr lang="pt-BR" sz="900" dirty="0" err="1">
                <a:solidFill>
                  <a:schemeClr val="dk1"/>
                </a:solidFill>
              </a:rPr>
              <a:t>neoplastic</a:t>
            </a:r>
            <a:r>
              <a:rPr lang="pt-BR" sz="900" dirty="0">
                <a:solidFill>
                  <a:schemeClr val="dk1"/>
                </a:solidFill>
              </a:rPr>
              <a:t> </a:t>
            </a:r>
            <a:r>
              <a:rPr lang="pt-BR" sz="900" dirty="0" err="1">
                <a:solidFill>
                  <a:schemeClr val="dk1"/>
                </a:solidFill>
              </a:rPr>
              <a:t>disease</a:t>
            </a:r>
            <a:r>
              <a:rPr lang="pt-BR" sz="900" dirty="0">
                <a:solidFill>
                  <a:schemeClr val="dk1"/>
                </a:solidFill>
              </a:rPr>
              <a:t>. No </a:t>
            </a:r>
            <a:r>
              <a:rPr lang="pt-BR" sz="900" dirty="0" err="1">
                <a:solidFill>
                  <a:schemeClr val="dk1"/>
                </a:solidFill>
              </a:rPr>
              <a:t>distant</a:t>
            </a:r>
            <a:r>
              <a:rPr lang="pt-BR" sz="900" dirty="0">
                <a:solidFill>
                  <a:schemeClr val="dk1"/>
                </a:solidFill>
              </a:rPr>
              <a:t> </a:t>
            </a:r>
            <a:r>
              <a:rPr lang="pt-BR" sz="900" dirty="0" err="1">
                <a:solidFill>
                  <a:schemeClr val="dk1"/>
                </a:solidFill>
              </a:rPr>
              <a:t>metastasis</a:t>
            </a:r>
            <a:r>
              <a:rPr lang="pt-BR" sz="900" dirty="0">
                <a:solidFill>
                  <a:schemeClr val="dk1"/>
                </a:solidFill>
              </a:rPr>
              <a:t>. </a:t>
            </a:r>
            <a:r>
              <a:rPr lang="pt-BR" sz="900" dirty="0" err="1">
                <a:solidFill>
                  <a:schemeClr val="dk1"/>
                </a:solidFill>
              </a:rPr>
              <a:t>Surgery</a:t>
            </a:r>
            <a:r>
              <a:rPr lang="pt-BR" sz="900" dirty="0">
                <a:solidFill>
                  <a:schemeClr val="dk1"/>
                </a:solidFill>
              </a:rPr>
              <a:t> </a:t>
            </a:r>
            <a:r>
              <a:rPr lang="pt-BR" sz="900" dirty="0" err="1">
                <a:solidFill>
                  <a:schemeClr val="dk1"/>
                </a:solidFill>
              </a:rPr>
              <a:t>was</a:t>
            </a:r>
            <a:r>
              <a:rPr lang="pt-BR" sz="900" dirty="0">
                <a:solidFill>
                  <a:schemeClr val="dk1"/>
                </a:solidFill>
              </a:rPr>
              <a:t> </a:t>
            </a:r>
            <a:r>
              <a:rPr lang="pt-BR" sz="900" dirty="0" err="1">
                <a:solidFill>
                  <a:schemeClr val="dk1"/>
                </a:solidFill>
              </a:rPr>
              <a:t>contraindicated</a:t>
            </a:r>
            <a:r>
              <a:rPr lang="pt-BR" sz="900" dirty="0">
                <a:solidFill>
                  <a:schemeClr val="dk1"/>
                </a:solidFill>
              </a:rPr>
              <a:t>. </a:t>
            </a:r>
            <a:r>
              <a:rPr lang="pt-BR" sz="900" dirty="0" err="1">
                <a:solidFill>
                  <a:schemeClr val="dk1"/>
                </a:solidFill>
              </a:rPr>
              <a:t>Patient</a:t>
            </a:r>
            <a:r>
              <a:rPr lang="pt-BR" sz="900" dirty="0">
                <a:solidFill>
                  <a:schemeClr val="dk1"/>
                </a:solidFill>
              </a:rPr>
              <a:t> </a:t>
            </a:r>
            <a:r>
              <a:rPr lang="pt-BR" sz="900" dirty="0" err="1">
                <a:solidFill>
                  <a:schemeClr val="dk1"/>
                </a:solidFill>
              </a:rPr>
              <a:t>unfit</a:t>
            </a:r>
            <a:r>
              <a:rPr lang="pt-BR" sz="900" dirty="0">
                <a:solidFill>
                  <a:schemeClr val="dk1"/>
                </a:solidFill>
              </a:rPr>
              <a:t> for total </a:t>
            </a:r>
            <a:r>
              <a:rPr lang="pt-BR" sz="900" dirty="0" err="1">
                <a:solidFill>
                  <a:schemeClr val="dk1"/>
                </a:solidFill>
              </a:rPr>
              <a:t>sacrectomy</a:t>
            </a:r>
            <a:r>
              <a:rPr lang="pt-BR" sz="900" dirty="0">
                <a:solidFill>
                  <a:schemeClr val="dk1"/>
                </a:solidFill>
              </a:rPr>
              <a:t>.</a:t>
            </a:r>
            <a:endParaRPr sz="1000" dirty="0">
              <a:solidFill>
                <a:schemeClr val="dk1"/>
              </a:solidFill>
            </a:endParaRPr>
          </a:p>
          <a:p>
            <a:pPr marL="0" lvl="0" indent="0" algn="l" rtl="0">
              <a:spcBef>
                <a:spcPts val="0"/>
              </a:spcBef>
              <a:spcAft>
                <a:spcPts val="0"/>
              </a:spcAft>
              <a:buNone/>
            </a:pPr>
            <a:endParaRPr dirty="0"/>
          </a:p>
        </p:txBody>
      </p:sp>
      <p:sp>
        <p:nvSpPr>
          <p:cNvPr id="449" name="Google Shape;449;p54"/>
          <p:cNvSpPr txBox="1"/>
          <p:nvPr/>
        </p:nvSpPr>
        <p:spPr>
          <a:xfrm>
            <a:off x="4611600" y="4272100"/>
            <a:ext cx="4356900" cy="738900"/>
          </a:xfrm>
          <a:prstGeom prst="rect">
            <a:avLst/>
          </a:prstGeom>
          <a:solidFill>
            <a:srgbClr val="000000"/>
          </a:solidFill>
          <a:ln w="19050" cap="flat" cmpd="sng">
            <a:solidFill>
              <a:srgbClr val="3D85C6"/>
            </a:solidFill>
            <a:prstDash val="solid"/>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pt-BR" sz="1000" b="1" err="1">
                <a:solidFill>
                  <a:srgbClr val="FFD966"/>
                </a:solidFill>
              </a:rPr>
              <a:t>Teaching</a:t>
            </a:r>
            <a:r>
              <a:rPr lang="pt-BR" sz="1000" b="1">
                <a:solidFill>
                  <a:srgbClr val="FFD966"/>
                </a:solidFill>
              </a:rPr>
              <a:t> Points: </a:t>
            </a:r>
            <a:r>
              <a:rPr lang="pt-BR" sz="1000" err="1">
                <a:solidFill>
                  <a:schemeClr val="dk1"/>
                </a:solidFill>
              </a:rPr>
              <a:t>low</a:t>
            </a:r>
            <a:r>
              <a:rPr lang="pt-BR" sz="1000">
                <a:solidFill>
                  <a:schemeClr val="dk1"/>
                </a:solidFill>
              </a:rPr>
              <a:t> rectal </a:t>
            </a:r>
            <a:r>
              <a:rPr lang="pt-BR" sz="1000" err="1">
                <a:solidFill>
                  <a:schemeClr val="dk1"/>
                </a:solidFill>
              </a:rPr>
              <a:t>cancer</a:t>
            </a:r>
            <a:r>
              <a:rPr lang="pt-BR" sz="1000">
                <a:solidFill>
                  <a:schemeClr val="dk1"/>
                </a:solidFill>
              </a:rPr>
              <a:t> and positive </a:t>
            </a:r>
            <a:r>
              <a:rPr lang="pt-BR" sz="1000" err="1">
                <a:solidFill>
                  <a:schemeClr val="dk1"/>
                </a:solidFill>
              </a:rPr>
              <a:t>circumferential</a:t>
            </a:r>
            <a:r>
              <a:rPr lang="pt-BR" sz="1000">
                <a:solidFill>
                  <a:schemeClr val="dk1"/>
                </a:solidFill>
              </a:rPr>
              <a:t> </a:t>
            </a:r>
            <a:r>
              <a:rPr lang="pt-BR" sz="1000" err="1">
                <a:solidFill>
                  <a:schemeClr val="dk1"/>
                </a:solidFill>
              </a:rPr>
              <a:t>resection</a:t>
            </a:r>
            <a:r>
              <a:rPr lang="pt-BR" sz="1000">
                <a:solidFill>
                  <a:schemeClr val="dk1"/>
                </a:solidFill>
              </a:rPr>
              <a:t> </a:t>
            </a:r>
            <a:r>
              <a:rPr lang="pt-BR" sz="1000" err="1">
                <a:solidFill>
                  <a:schemeClr val="dk1"/>
                </a:solidFill>
              </a:rPr>
              <a:t>margins</a:t>
            </a:r>
            <a:r>
              <a:rPr lang="pt-BR" sz="1000">
                <a:solidFill>
                  <a:schemeClr val="dk1"/>
                </a:solidFill>
              </a:rPr>
              <a:t> = </a:t>
            </a:r>
            <a:r>
              <a:rPr lang="pt-BR" sz="1000" err="1">
                <a:solidFill>
                  <a:schemeClr val="dk1"/>
                </a:solidFill>
              </a:rPr>
              <a:t>risk</a:t>
            </a:r>
            <a:r>
              <a:rPr lang="pt-BR" sz="1000">
                <a:solidFill>
                  <a:schemeClr val="dk1"/>
                </a:solidFill>
              </a:rPr>
              <a:t> </a:t>
            </a:r>
            <a:r>
              <a:rPr lang="pt-BR" sz="1000" err="1">
                <a:solidFill>
                  <a:schemeClr val="dk1"/>
                </a:solidFill>
              </a:rPr>
              <a:t>factors</a:t>
            </a:r>
            <a:r>
              <a:rPr lang="pt-BR" sz="1000">
                <a:solidFill>
                  <a:schemeClr val="dk1"/>
                </a:solidFill>
              </a:rPr>
              <a:t> for pelvic </a:t>
            </a:r>
            <a:r>
              <a:rPr lang="pt-BR" sz="1000" err="1">
                <a:solidFill>
                  <a:schemeClr val="dk1"/>
                </a:solidFill>
              </a:rPr>
              <a:t>recurrence</a:t>
            </a:r>
            <a:r>
              <a:rPr lang="pt-BR" sz="1000">
                <a:solidFill>
                  <a:schemeClr val="dk1"/>
                </a:solidFill>
              </a:rPr>
              <a:t>.  </a:t>
            </a:r>
            <a:endParaRPr sz="1000">
              <a:solidFill>
                <a:schemeClr val="dk1"/>
              </a:solidFill>
            </a:endParaRPr>
          </a:p>
          <a:p>
            <a:pPr marL="0" lvl="0" indent="0" algn="just" rtl="0">
              <a:spcBef>
                <a:spcPts val="0"/>
              </a:spcBef>
              <a:spcAft>
                <a:spcPts val="0"/>
              </a:spcAft>
              <a:buNone/>
            </a:pPr>
            <a:r>
              <a:rPr lang="pt-BR" sz="1000">
                <a:solidFill>
                  <a:schemeClr val="dk1"/>
                </a:solidFill>
              </a:rPr>
              <a:t>- </a:t>
            </a:r>
            <a:r>
              <a:rPr lang="pt-BR" sz="1000" err="1">
                <a:solidFill>
                  <a:schemeClr val="dk1"/>
                </a:solidFill>
              </a:rPr>
              <a:t>Unresectable</a:t>
            </a:r>
            <a:r>
              <a:rPr lang="pt-BR" sz="1000">
                <a:solidFill>
                  <a:schemeClr val="dk1"/>
                </a:solidFill>
              </a:rPr>
              <a:t> </a:t>
            </a:r>
            <a:r>
              <a:rPr lang="pt-BR" sz="1000" err="1">
                <a:solidFill>
                  <a:schemeClr val="dk1"/>
                </a:solidFill>
              </a:rPr>
              <a:t>lesions</a:t>
            </a:r>
            <a:r>
              <a:rPr lang="pt-BR" sz="1000">
                <a:solidFill>
                  <a:schemeClr val="dk1"/>
                </a:solidFill>
              </a:rPr>
              <a:t>: </a:t>
            </a:r>
            <a:r>
              <a:rPr lang="pt-BR" sz="1000" err="1">
                <a:solidFill>
                  <a:schemeClr val="dk1"/>
                </a:solidFill>
              </a:rPr>
              <a:t>infiltration</a:t>
            </a:r>
            <a:r>
              <a:rPr lang="pt-BR" sz="1000">
                <a:solidFill>
                  <a:schemeClr val="dk1"/>
                </a:solidFill>
              </a:rPr>
              <a:t> of the proximal </a:t>
            </a:r>
            <a:r>
              <a:rPr lang="pt-BR" sz="1000" err="1">
                <a:solidFill>
                  <a:schemeClr val="dk1"/>
                </a:solidFill>
              </a:rPr>
              <a:t>sacrum</a:t>
            </a:r>
            <a:r>
              <a:rPr lang="pt-BR" sz="1000">
                <a:solidFill>
                  <a:schemeClr val="dk1"/>
                </a:solidFill>
              </a:rPr>
              <a:t> causes pelvic </a:t>
            </a:r>
            <a:r>
              <a:rPr lang="pt-BR" sz="1000" err="1">
                <a:solidFill>
                  <a:schemeClr val="dk1"/>
                </a:solidFill>
              </a:rPr>
              <a:t>instability</a:t>
            </a:r>
            <a:r>
              <a:rPr lang="pt-BR" sz="1000">
                <a:solidFill>
                  <a:schemeClr val="dk1"/>
                </a:solidFill>
              </a:rPr>
              <a:t>. Invasion of the </a:t>
            </a:r>
            <a:r>
              <a:rPr lang="pt-BR" sz="1000" err="1">
                <a:solidFill>
                  <a:schemeClr val="dk1"/>
                </a:solidFill>
              </a:rPr>
              <a:t>lumbosacral</a:t>
            </a:r>
            <a:r>
              <a:rPr lang="pt-BR" sz="1000">
                <a:solidFill>
                  <a:schemeClr val="dk1"/>
                </a:solidFill>
              </a:rPr>
              <a:t> </a:t>
            </a:r>
            <a:r>
              <a:rPr lang="pt-BR" sz="1000" err="1">
                <a:solidFill>
                  <a:schemeClr val="dk1"/>
                </a:solidFill>
              </a:rPr>
              <a:t>plexus</a:t>
            </a:r>
            <a:r>
              <a:rPr lang="pt-BR" sz="1000">
                <a:solidFill>
                  <a:schemeClr val="dk1"/>
                </a:solidFill>
              </a:rPr>
              <a:t> causes pelvic </a:t>
            </a:r>
            <a:r>
              <a:rPr lang="pt-BR" sz="1000" err="1">
                <a:solidFill>
                  <a:schemeClr val="dk1"/>
                </a:solidFill>
              </a:rPr>
              <a:t>pain</a:t>
            </a:r>
            <a:r>
              <a:rPr lang="pt-BR" sz="1000">
                <a:solidFill>
                  <a:schemeClr val="dk1"/>
                </a:solidFill>
              </a:rPr>
              <a:t>.</a:t>
            </a:r>
            <a:endParaRPr sz="1000">
              <a:solidFill>
                <a:schemeClr val="dk1"/>
              </a:solidFill>
            </a:endParaRPr>
          </a:p>
        </p:txBody>
      </p:sp>
      <p:sp>
        <p:nvSpPr>
          <p:cNvPr id="450" name="Google Shape;450;p54"/>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5: POSTERIOR RECURRENCE</a:t>
            </a:r>
            <a:endParaRPr sz="1600" b="1">
              <a:solidFill>
                <a:schemeClr val="lt1"/>
              </a:solidFill>
            </a:endParaRPr>
          </a:p>
        </p:txBody>
      </p:sp>
      <p:pic>
        <p:nvPicPr>
          <p:cNvPr id="451" name="Google Shape;451;p54"/>
          <p:cNvPicPr preferRelativeResize="0"/>
          <p:nvPr/>
        </p:nvPicPr>
        <p:blipFill>
          <a:blip r:embed="rId9">
            <a:alphaModFix/>
          </a:blip>
          <a:stretch>
            <a:fillRect/>
          </a:stretch>
        </p:blipFill>
        <p:spPr>
          <a:xfrm>
            <a:off x="7763975" y="50952"/>
            <a:ext cx="1282751" cy="288975"/>
          </a:xfrm>
          <a:prstGeom prst="rect">
            <a:avLst/>
          </a:prstGeom>
          <a:noFill/>
          <a:ln>
            <a:noFill/>
          </a:ln>
        </p:spPr>
      </p:pic>
      <p:sp>
        <p:nvSpPr>
          <p:cNvPr id="452" name="Google Shape;452;p54"/>
          <p:cNvSpPr/>
          <p:nvPr/>
        </p:nvSpPr>
        <p:spPr>
          <a:xfrm>
            <a:off x="4347362" y="3368825"/>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54"/>
          <p:cNvSpPr txBox="1"/>
          <p:nvPr/>
        </p:nvSpPr>
        <p:spPr>
          <a:xfrm>
            <a:off x="103500" y="2862900"/>
            <a:ext cx="287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A</a:t>
            </a:r>
            <a:endParaRPr b="1">
              <a:solidFill>
                <a:schemeClr val="dk1"/>
              </a:solidFill>
            </a:endParaRPr>
          </a:p>
        </p:txBody>
      </p:sp>
      <p:sp>
        <p:nvSpPr>
          <p:cNvPr id="454" name="Google Shape;454;p54"/>
          <p:cNvSpPr txBox="1"/>
          <p:nvPr/>
        </p:nvSpPr>
        <p:spPr>
          <a:xfrm>
            <a:off x="2276450" y="1545513"/>
            <a:ext cx="285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B</a:t>
            </a:r>
            <a:endParaRPr b="1">
              <a:solidFill>
                <a:schemeClr val="dk1"/>
              </a:solidFill>
            </a:endParaRPr>
          </a:p>
        </p:txBody>
      </p:sp>
      <p:sp>
        <p:nvSpPr>
          <p:cNvPr id="455" name="Google Shape;455;p54"/>
          <p:cNvSpPr txBox="1"/>
          <p:nvPr/>
        </p:nvSpPr>
        <p:spPr>
          <a:xfrm>
            <a:off x="2328659" y="2862900"/>
            <a:ext cx="18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C</a:t>
            </a:r>
            <a:endParaRPr b="1">
              <a:solidFill>
                <a:schemeClr val="dk1"/>
              </a:solidFill>
            </a:endParaRPr>
          </a:p>
        </p:txBody>
      </p:sp>
      <p:sp>
        <p:nvSpPr>
          <p:cNvPr id="456" name="Google Shape;456;p54"/>
          <p:cNvSpPr txBox="1"/>
          <p:nvPr/>
        </p:nvSpPr>
        <p:spPr>
          <a:xfrm>
            <a:off x="4572000" y="3487300"/>
            <a:ext cx="4238700" cy="12321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900" dirty="0" err="1">
                <a:solidFill>
                  <a:schemeClr val="dk1"/>
                </a:solidFill>
              </a:rPr>
              <a:t>Unresectable</a:t>
            </a:r>
            <a:r>
              <a:rPr lang="pt-BR" sz="900" dirty="0">
                <a:solidFill>
                  <a:schemeClr val="dk1"/>
                </a:solidFill>
              </a:rPr>
              <a:t> </a:t>
            </a:r>
            <a:r>
              <a:rPr lang="pt-BR" sz="900" dirty="0" err="1">
                <a:solidFill>
                  <a:schemeClr val="dk1"/>
                </a:solidFill>
              </a:rPr>
              <a:t>lesion</a:t>
            </a:r>
            <a:r>
              <a:rPr lang="pt-BR" sz="900" dirty="0">
                <a:solidFill>
                  <a:schemeClr val="dk1"/>
                </a:solidFill>
              </a:rPr>
              <a:t> </a:t>
            </a:r>
            <a:r>
              <a:rPr lang="pt-BR" sz="900" dirty="0" err="1">
                <a:solidFill>
                  <a:schemeClr val="dk1"/>
                </a:solidFill>
              </a:rPr>
              <a:t>infiltrating</a:t>
            </a:r>
            <a:r>
              <a:rPr lang="pt-BR" sz="900" dirty="0">
                <a:solidFill>
                  <a:schemeClr val="dk1"/>
                </a:solidFill>
              </a:rPr>
              <a:t> </a:t>
            </a:r>
            <a:r>
              <a:rPr lang="pt-BR" sz="900" dirty="0" err="1">
                <a:solidFill>
                  <a:schemeClr val="dk1"/>
                </a:solidFill>
              </a:rPr>
              <a:t>the</a:t>
            </a:r>
            <a:r>
              <a:rPr lang="pt-BR" sz="900" dirty="0">
                <a:solidFill>
                  <a:schemeClr val="dk1"/>
                </a:solidFill>
              </a:rPr>
              <a:t> </a:t>
            </a:r>
            <a:r>
              <a:rPr lang="pt-BR" sz="900" dirty="0" err="1">
                <a:solidFill>
                  <a:schemeClr val="dk1"/>
                </a:solidFill>
              </a:rPr>
              <a:t>sacrum</a:t>
            </a:r>
            <a:r>
              <a:rPr lang="pt-BR" sz="900" dirty="0">
                <a:solidFill>
                  <a:schemeClr val="dk1"/>
                </a:solidFill>
              </a:rPr>
              <a:t>, </a:t>
            </a:r>
            <a:r>
              <a:rPr lang="pt-BR" sz="900" dirty="0" err="1">
                <a:solidFill>
                  <a:schemeClr val="dk1"/>
                </a:solidFill>
              </a:rPr>
              <a:t>invading</a:t>
            </a:r>
            <a:r>
              <a:rPr lang="pt-BR" sz="900" dirty="0">
                <a:solidFill>
                  <a:schemeClr val="dk1"/>
                </a:solidFill>
              </a:rPr>
              <a:t> </a:t>
            </a:r>
            <a:r>
              <a:rPr lang="pt-BR" sz="900" dirty="0" err="1">
                <a:solidFill>
                  <a:schemeClr val="dk1"/>
                </a:solidFill>
              </a:rPr>
              <a:t>the</a:t>
            </a:r>
            <a:r>
              <a:rPr lang="pt-BR" sz="900" dirty="0">
                <a:solidFill>
                  <a:schemeClr val="dk1"/>
                </a:solidFill>
              </a:rPr>
              <a:t> superior sacral foramens </a:t>
            </a:r>
            <a:r>
              <a:rPr lang="pt-BR" sz="900" dirty="0" err="1">
                <a:solidFill>
                  <a:schemeClr val="dk1"/>
                </a:solidFill>
              </a:rPr>
              <a:t>bilaterally</a:t>
            </a:r>
            <a:r>
              <a:rPr lang="pt-BR" sz="900" dirty="0">
                <a:solidFill>
                  <a:schemeClr val="dk1"/>
                </a:solidFill>
              </a:rPr>
              <a:t>, </a:t>
            </a:r>
            <a:r>
              <a:rPr lang="pt-BR" sz="900" dirty="0" err="1">
                <a:solidFill>
                  <a:schemeClr val="dk1"/>
                </a:solidFill>
              </a:rPr>
              <a:t>the</a:t>
            </a:r>
            <a:r>
              <a:rPr lang="pt-BR" sz="900" dirty="0">
                <a:solidFill>
                  <a:schemeClr val="dk1"/>
                </a:solidFill>
              </a:rPr>
              <a:t> </a:t>
            </a:r>
            <a:r>
              <a:rPr lang="pt-BR" sz="900" dirty="0" err="1">
                <a:solidFill>
                  <a:schemeClr val="dk1"/>
                </a:solidFill>
              </a:rPr>
              <a:t>left</a:t>
            </a:r>
            <a:r>
              <a:rPr lang="pt-BR" sz="900" dirty="0">
                <a:solidFill>
                  <a:schemeClr val="dk1"/>
                </a:solidFill>
              </a:rPr>
              <a:t> </a:t>
            </a:r>
            <a:r>
              <a:rPr lang="pt-BR" sz="900" dirty="0" err="1">
                <a:solidFill>
                  <a:schemeClr val="dk1"/>
                </a:solidFill>
              </a:rPr>
              <a:t>lumbosacral</a:t>
            </a:r>
            <a:r>
              <a:rPr lang="pt-BR" sz="900" dirty="0">
                <a:solidFill>
                  <a:schemeClr val="dk1"/>
                </a:solidFill>
              </a:rPr>
              <a:t> </a:t>
            </a:r>
            <a:r>
              <a:rPr lang="pt-BR" sz="900" dirty="0" err="1">
                <a:solidFill>
                  <a:schemeClr val="dk1"/>
                </a:solidFill>
              </a:rPr>
              <a:t>plexus</a:t>
            </a:r>
            <a:r>
              <a:rPr lang="pt-BR" sz="900" dirty="0">
                <a:solidFill>
                  <a:schemeClr val="dk1"/>
                </a:solidFill>
              </a:rPr>
              <a:t> </a:t>
            </a:r>
            <a:r>
              <a:rPr lang="pt-BR" sz="900" dirty="0" err="1">
                <a:solidFill>
                  <a:schemeClr val="dk1"/>
                </a:solidFill>
              </a:rPr>
              <a:t>and</a:t>
            </a:r>
            <a:r>
              <a:rPr lang="pt-BR" sz="900" dirty="0">
                <a:solidFill>
                  <a:schemeClr val="dk1"/>
                </a:solidFill>
              </a:rPr>
              <a:t> </a:t>
            </a:r>
            <a:r>
              <a:rPr lang="pt-BR" sz="900" dirty="0" err="1">
                <a:solidFill>
                  <a:schemeClr val="dk1"/>
                </a:solidFill>
              </a:rPr>
              <a:t>the</a:t>
            </a:r>
            <a:r>
              <a:rPr lang="pt-BR" sz="900" dirty="0">
                <a:solidFill>
                  <a:schemeClr val="dk1"/>
                </a:solidFill>
              </a:rPr>
              <a:t> </a:t>
            </a:r>
            <a:r>
              <a:rPr lang="pt-BR" sz="900" dirty="0" err="1">
                <a:solidFill>
                  <a:schemeClr val="dk1"/>
                </a:solidFill>
              </a:rPr>
              <a:t>spinal</a:t>
            </a:r>
            <a:r>
              <a:rPr lang="pt-BR" sz="900" dirty="0">
                <a:solidFill>
                  <a:schemeClr val="dk1"/>
                </a:solidFill>
              </a:rPr>
              <a:t> canal. The </a:t>
            </a:r>
            <a:r>
              <a:rPr lang="pt-BR" sz="900" dirty="0" err="1">
                <a:solidFill>
                  <a:schemeClr val="dk1"/>
                </a:solidFill>
              </a:rPr>
              <a:t>lesion</a:t>
            </a:r>
            <a:r>
              <a:rPr lang="pt-BR" sz="900" dirty="0">
                <a:solidFill>
                  <a:schemeClr val="dk1"/>
                </a:solidFill>
              </a:rPr>
              <a:t> </a:t>
            </a:r>
            <a:r>
              <a:rPr lang="pt-BR" sz="900" dirty="0" err="1">
                <a:solidFill>
                  <a:schemeClr val="dk1"/>
                </a:solidFill>
              </a:rPr>
              <a:t>extends</a:t>
            </a:r>
            <a:r>
              <a:rPr lang="pt-BR" sz="900" dirty="0">
                <a:solidFill>
                  <a:schemeClr val="dk1"/>
                </a:solidFill>
              </a:rPr>
              <a:t> </a:t>
            </a:r>
            <a:r>
              <a:rPr lang="pt-BR" sz="900" dirty="0" err="1">
                <a:solidFill>
                  <a:schemeClr val="dk1"/>
                </a:solidFill>
              </a:rPr>
              <a:t>to</a:t>
            </a:r>
            <a:r>
              <a:rPr lang="pt-BR" sz="900" dirty="0">
                <a:solidFill>
                  <a:schemeClr val="dk1"/>
                </a:solidFill>
              </a:rPr>
              <a:t> </a:t>
            </a:r>
            <a:r>
              <a:rPr lang="pt-BR" sz="900" dirty="0" err="1">
                <a:solidFill>
                  <a:schemeClr val="dk1"/>
                </a:solidFill>
              </a:rPr>
              <a:t>the</a:t>
            </a:r>
            <a:r>
              <a:rPr lang="pt-BR" sz="900" dirty="0">
                <a:solidFill>
                  <a:schemeClr val="dk1"/>
                </a:solidFill>
              </a:rPr>
              <a:t> </a:t>
            </a:r>
            <a:r>
              <a:rPr lang="pt-BR" sz="900" dirty="0" err="1">
                <a:solidFill>
                  <a:schemeClr val="dk1"/>
                </a:solidFill>
              </a:rPr>
              <a:t>presacral</a:t>
            </a:r>
            <a:r>
              <a:rPr lang="pt-BR" sz="900" dirty="0">
                <a:solidFill>
                  <a:schemeClr val="dk1"/>
                </a:solidFill>
              </a:rPr>
              <a:t> </a:t>
            </a:r>
            <a:r>
              <a:rPr lang="pt-BR" sz="900" dirty="0" err="1">
                <a:solidFill>
                  <a:schemeClr val="dk1"/>
                </a:solidFill>
              </a:rPr>
              <a:t>space</a:t>
            </a:r>
            <a:r>
              <a:rPr lang="pt-BR" sz="900" dirty="0">
                <a:solidFill>
                  <a:schemeClr val="dk1"/>
                </a:solidFill>
              </a:rPr>
              <a:t>, </a:t>
            </a:r>
            <a:r>
              <a:rPr lang="pt-BR" sz="900" dirty="0" err="1">
                <a:solidFill>
                  <a:schemeClr val="dk1"/>
                </a:solidFill>
              </a:rPr>
              <a:t>with</a:t>
            </a:r>
            <a:r>
              <a:rPr lang="pt-BR" sz="900" dirty="0">
                <a:solidFill>
                  <a:schemeClr val="dk1"/>
                </a:solidFill>
              </a:rPr>
              <a:t> </a:t>
            </a:r>
            <a:r>
              <a:rPr lang="pt-BR" sz="900" dirty="0" err="1">
                <a:solidFill>
                  <a:schemeClr val="dk1"/>
                </a:solidFill>
              </a:rPr>
              <a:t>retraction</a:t>
            </a:r>
            <a:r>
              <a:rPr lang="pt-BR" sz="900" dirty="0">
                <a:solidFill>
                  <a:schemeClr val="dk1"/>
                </a:solidFill>
              </a:rPr>
              <a:t> </a:t>
            </a:r>
            <a:r>
              <a:rPr lang="pt-BR" sz="900" dirty="0" err="1">
                <a:solidFill>
                  <a:schemeClr val="dk1"/>
                </a:solidFill>
              </a:rPr>
              <a:t>of</a:t>
            </a:r>
            <a:r>
              <a:rPr lang="pt-BR" sz="900" dirty="0">
                <a:solidFill>
                  <a:schemeClr val="dk1"/>
                </a:solidFill>
              </a:rPr>
              <a:t> </a:t>
            </a:r>
            <a:r>
              <a:rPr lang="pt-BR" sz="900" dirty="0" err="1">
                <a:solidFill>
                  <a:schemeClr val="dk1"/>
                </a:solidFill>
              </a:rPr>
              <a:t>bladder</a:t>
            </a:r>
            <a:r>
              <a:rPr lang="pt-BR" sz="900" dirty="0">
                <a:solidFill>
                  <a:schemeClr val="dk1"/>
                </a:solidFill>
              </a:rPr>
              <a:t> </a:t>
            </a:r>
            <a:r>
              <a:rPr lang="pt-BR" sz="900" dirty="0" err="1">
                <a:solidFill>
                  <a:schemeClr val="dk1"/>
                </a:solidFill>
              </a:rPr>
              <a:t>and</a:t>
            </a:r>
            <a:r>
              <a:rPr lang="pt-BR" sz="900" dirty="0">
                <a:solidFill>
                  <a:schemeClr val="dk1"/>
                </a:solidFill>
              </a:rPr>
              <a:t> </a:t>
            </a:r>
            <a:r>
              <a:rPr lang="pt-BR" sz="900" dirty="0" err="1">
                <a:solidFill>
                  <a:schemeClr val="dk1"/>
                </a:solidFill>
              </a:rPr>
              <a:t>internal</a:t>
            </a:r>
            <a:r>
              <a:rPr lang="pt-BR" sz="900" dirty="0">
                <a:solidFill>
                  <a:schemeClr val="dk1"/>
                </a:solidFill>
              </a:rPr>
              <a:t> </a:t>
            </a:r>
            <a:r>
              <a:rPr lang="pt-BR" sz="900" dirty="0" err="1">
                <a:solidFill>
                  <a:schemeClr val="dk1"/>
                </a:solidFill>
              </a:rPr>
              <a:t>iliac</a:t>
            </a:r>
            <a:r>
              <a:rPr lang="pt-BR" sz="900" dirty="0">
                <a:solidFill>
                  <a:schemeClr val="dk1"/>
                </a:solidFill>
              </a:rPr>
              <a:t> </a:t>
            </a:r>
            <a:r>
              <a:rPr lang="pt-BR" sz="900" dirty="0" err="1">
                <a:solidFill>
                  <a:schemeClr val="dk1"/>
                </a:solidFill>
              </a:rPr>
              <a:t>vessels</a:t>
            </a:r>
            <a:r>
              <a:rPr lang="pt-BR" sz="900" dirty="0">
                <a:solidFill>
                  <a:schemeClr val="dk1"/>
                </a:solidFill>
              </a:rPr>
              <a:t> </a:t>
            </a:r>
            <a:r>
              <a:rPr lang="pt-BR" sz="900" dirty="0" err="1">
                <a:solidFill>
                  <a:schemeClr val="dk1"/>
                </a:solidFill>
              </a:rPr>
              <a:t>to</a:t>
            </a:r>
            <a:r>
              <a:rPr lang="pt-BR" sz="900" dirty="0">
                <a:solidFill>
                  <a:schemeClr val="dk1"/>
                </a:solidFill>
              </a:rPr>
              <a:t> </a:t>
            </a:r>
            <a:r>
              <a:rPr lang="pt-BR" sz="900" dirty="0" err="1">
                <a:solidFill>
                  <a:schemeClr val="dk1"/>
                </a:solidFill>
              </a:rPr>
              <a:t>the</a:t>
            </a:r>
            <a:r>
              <a:rPr lang="pt-BR" sz="900" dirty="0">
                <a:solidFill>
                  <a:schemeClr val="dk1"/>
                </a:solidFill>
              </a:rPr>
              <a:t> </a:t>
            </a:r>
            <a:r>
              <a:rPr lang="pt-BR" sz="900" dirty="0" err="1">
                <a:solidFill>
                  <a:schemeClr val="dk1"/>
                </a:solidFill>
              </a:rPr>
              <a:t>left</a:t>
            </a:r>
            <a:r>
              <a:rPr lang="pt-BR" sz="900" dirty="0">
                <a:solidFill>
                  <a:schemeClr val="dk1"/>
                </a:solidFill>
              </a:rPr>
              <a:t>.</a:t>
            </a:r>
            <a:endParaRPr sz="900" dirty="0">
              <a:solidFill>
                <a:schemeClr val="dk1"/>
              </a:solidFill>
            </a:endParaRPr>
          </a:p>
          <a:p>
            <a:pPr marL="0" lvl="0" indent="0" algn="l" rtl="0">
              <a:lnSpc>
                <a:spcPct val="115000"/>
              </a:lnSpc>
              <a:spcBef>
                <a:spcPts val="0"/>
              </a:spcBef>
              <a:spcAft>
                <a:spcPts val="0"/>
              </a:spcAft>
              <a:buNone/>
            </a:pPr>
            <a:endParaRPr sz="1100" dirty="0"/>
          </a:p>
          <a:p>
            <a:pPr marL="0" lvl="0" indent="0" algn="l" rtl="0">
              <a:spcBef>
                <a:spcPts val="0"/>
              </a:spcBef>
              <a:spcAft>
                <a:spcPts val="0"/>
              </a:spcAft>
              <a:buNone/>
            </a:pPr>
            <a:endParaRPr dirty="0"/>
          </a:p>
        </p:txBody>
      </p:sp>
      <p:pic>
        <p:nvPicPr>
          <p:cNvPr id="457" name="Google Shape;457;p54"/>
          <p:cNvPicPr preferRelativeResize="0"/>
          <p:nvPr/>
        </p:nvPicPr>
        <p:blipFill>
          <a:blip r:embed="rId10">
            <a:alphaModFix/>
          </a:blip>
          <a:stretch>
            <a:fillRect/>
          </a:stretch>
        </p:blipFill>
        <p:spPr>
          <a:xfrm>
            <a:off x="4572000" y="453150"/>
            <a:ext cx="2228851" cy="2809951"/>
          </a:xfrm>
          <a:prstGeom prst="rect">
            <a:avLst/>
          </a:prstGeom>
          <a:noFill/>
          <a:ln w="19050" cap="flat" cmpd="sng">
            <a:solidFill>
              <a:schemeClr val="dk1"/>
            </a:solidFill>
            <a:prstDash val="solid"/>
            <a:round/>
            <a:headEnd type="none" w="sm" len="sm"/>
            <a:tailEnd type="none" w="sm" len="sm"/>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9"/>
                                        </p:tgtEl>
                                        <p:attrNameLst>
                                          <p:attrName>style.visibility</p:attrName>
                                        </p:attrNameLst>
                                      </p:cBhvr>
                                      <p:to>
                                        <p:strVal val="visible"/>
                                      </p:to>
                                    </p:set>
                                    <p:anim calcmode="lin" valueType="num">
                                      <p:cBhvr additive="base">
                                        <p:cTn id="7" dur="500" fill="hold"/>
                                        <p:tgtEl>
                                          <p:spTgt spid="449"/>
                                        </p:tgtEl>
                                        <p:attrNameLst>
                                          <p:attrName>ppt_x</p:attrName>
                                        </p:attrNameLst>
                                      </p:cBhvr>
                                      <p:tavLst>
                                        <p:tav tm="0">
                                          <p:val>
                                            <p:strVal val="#ppt_x"/>
                                          </p:val>
                                        </p:tav>
                                        <p:tav tm="100000">
                                          <p:val>
                                            <p:strVal val="#ppt_x"/>
                                          </p:val>
                                        </p:tav>
                                      </p:tavLst>
                                    </p:anim>
                                    <p:anim calcmode="lin" valueType="num">
                                      <p:cBhvr additive="base">
                                        <p:cTn id="8" dur="500" fill="hold"/>
                                        <p:tgtEl>
                                          <p:spTgt spid="4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461"/>
        <p:cNvGrpSpPr/>
        <p:nvPr/>
      </p:nvGrpSpPr>
      <p:grpSpPr>
        <a:xfrm>
          <a:off x="0" y="0"/>
          <a:ext cx="0" cy="0"/>
          <a:chOff x="0" y="0"/>
          <a:chExt cx="0" cy="0"/>
        </a:xfrm>
      </p:grpSpPr>
      <p:pic>
        <p:nvPicPr>
          <p:cNvPr id="462" name="Google Shape;462;p55"/>
          <p:cNvPicPr preferRelativeResize="0"/>
          <p:nvPr/>
        </p:nvPicPr>
        <p:blipFill>
          <a:blip r:embed="rId3">
            <a:alphaModFix/>
          </a:blip>
          <a:stretch>
            <a:fillRect/>
          </a:stretch>
        </p:blipFill>
        <p:spPr>
          <a:xfrm>
            <a:off x="153800" y="449100"/>
            <a:ext cx="1442375" cy="2046075"/>
          </a:xfrm>
          <a:prstGeom prst="rect">
            <a:avLst/>
          </a:prstGeom>
          <a:noFill/>
          <a:ln w="19050" cap="flat" cmpd="sng">
            <a:solidFill>
              <a:schemeClr val="dk1"/>
            </a:solidFill>
            <a:prstDash val="solid"/>
            <a:round/>
            <a:headEnd type="none" w="sm" len="sm"/>
            <a:tailEnd type="none" w="sm" len="sm"/>
          </a:ln>
        </p:spPr>
      </p:pic>
      <p:pic>
        <p:nvPicPr>
          <p:cNvPr id="463" name="Google Shape;463;p55"/>
          <p:cNvPicPr preferRelativeResize="0"/>
          <p:nvPr/>
        </p:nvPicPr>
        <p:blipFill>
          <a:blip r:embed="rId4">
            <a:alphaModFix/>
          </a:blip>
          <a:stretch>
            <a:fillRect/>
          </a:stretch>
        </p:blipFill>
        <p:spPr>
          <a:xfrm>
            <a:off x="1704675" y="455650"/>
            <a:ext cx="1442375" cy="2046074"/>
          </a:xfrm>
          <a:prstGeom prst="rect">
            <a:avLst/>
          </a:prstGeom>
          <a:noFill/>
          <a:ln w="19050" cap="flat" cmpd="sng">
            <a:solidFill>
              <a:schemeClr val="dk1"/>
            </a:solidFill>
            <a:prstDash val="solid"/>
            <a:round/>
            <a:headEnd type="none" w="sm" len="sm"/>
            <a:tailEnd type="none" w="sm" len="sm"/>
          </a:ln>
        </p:spPr>
      </p:pic>
      <p:sp>
        <p:nvSpPr>
          <p:cNvPr id="464" name="Google Shape;464;p55"/>
          <p:cNvSpPr txBox="1"/>
          <p:nvPr/>
        </p:nvSpPr>
        <p:spPr>
          <a:xfrm>
            <a:off x="262050" y="104775"/>
            <a:ext cx="247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b="1">
              <a:solidFill>
                <a:schemeClr val="dk1"/>
              </a:solidFill>
            </a:endParaRPr>
          </a:p>
        </p:txBody>
      </p:sp>
      <p:sp>
        <p:nvSpPr>
          <p:cNvPr id="465" name="Google Shape;465;p55"/>
          <p:cNvSpPr txBox="1"/>
          <p:nvPr/>
        </p:nvSpPr>
        <p:spPr>
          <a:xfrm>
            <a:off x="1657350" y="104775"/>
            <a:ext cx="304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466" name="Google Shape;466;p55"/>
          <p:cNvSpPr/>
          <p:nvPr/>
        </p:nvSpPr>
        <p:spPr>
          <a:xfrm>
            <a:off x="153800" y="4136725"/>
            <a:ext cx="2970000" cy="2214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a:t>
            </a:r>
            <a:r>
              <a:rPr lang="pt-BR" sz="1100" b="1" err="1"/>
              <a:t>staging</a:t>
            </a:r>
            <a:endParaRPr sz="900" b="1"/>
          </a:p>
        </p:txBody>
      </p:sp>
      <p:sp>
        <p:nvSpPr>
          <p:cNvPr id="467" name="Google Shape;467;p55"/>
          <p:cNvSpPr/>
          <p:nvPr/>
        </p:nvSpPr>
        <p:spPr>
          <a:xfrm>
            <a:off x="3316200" y="4136725"/>
            <a:ext cx="1994400" cy="2214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Postoperative</a:t>
            </a:r>
            <a:endParaRPr sz="900" b="1"/>
          </a:p>
        </p:txBody>
      </p:sp>
      <p:sp>
        <p:nvSpPr>
          <p:cNvPr id="468" name="Google Shape;468;p55"/>
          <p:cNvSpPr txBox="1"/>
          <p:nvPr/>
        </p:nvSpPr>
        <p:spPr>
          <a:xfrm>
            <a:off x="219275" y="4284000"/>
            <a:ext cx="27999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900" err="1">
                <a:solidFill>
                  <a:schemeClr val="dk1"/>
                </a:solidFill>
              </a:rPr>
              <a:t>Female</a:t>
            </a:r>
            <a:r>
              <a:rPr lang="pt-BR" sz="900">
                <a:solidFill>
                  <a:schemeClr val="dk1"/>
                </a:solidFill>
              </a:rPr>
              <a:t>, 45 </a:t>
            </a:r>
            <a:r>
              <a:rPr lang="pt-BR" sz="900" err="1">
                <a:solidFill>
                  <a:schemeClr val="dk1"/>
                </a:solidFill>
              </a:rPr>
              <a:t>yo</a:t>
            </a:r>
            <a:r>
              <a:rPr lang="pt-BR" sz="900">
                <a:solidFill>
                  <a:schemeClr val="dk1"/>
                </a:solidFill>
              </a:rPr>
              <a:t> </a:t>
            </a:r>
            <a:endParaRPr sz="900">
              <a:solidFill>
                <a:schemeClr val="dk1"/>
              </a:solidFill>
            </a:endParaRPr>
          </a:p>
          <a:p>
            <a:pPr marL="0" lvl="0" indent="0" algn="l" rtl="0">
              <a:spcBef>
                <a:spcPts val="0"/>
              </a:spcBef>
              <a:spcAft>
                <a:spcPts val="0"/>
              </a:spcAft>
              <a:buNone/>
            </a:pPr>
            <a:r>
              <a:rPr lang="pt-BR" sz="900">
                <a:solidFill>
                  <a:schemeClr val="dk1"/>
                </a:solidFill>
              </a:rPr>
              <a:t>mrT3c N1</a:t>
            </a:r>
            <a:endParaRPr sz="900">
              <a:solidFill>
                <a:schemeClr val="dk1"/>
              </a:solidFill>
            </a:endParaRPr>
          </a:p>
          <a:p>
            <a:pPr marL="0" lvl="0" indent="0" algn="l" rtl="0">
              <a:spcBef>
                <a:spcPts val="0"/>
              </a:spcBef>
              <a:spcAft>
                <a:spcPts val="0"/>
              </a:spcAft>
              <a:buNone/>
            </a:pPr>
            <a:r>
              <a:rPr lang="pt-BR" sz="900">
                <a:solidFill>
                  <a:schemeClr val="dk1"/>
                </a:solidFill>
              </a:rPr>
              <a:t>Involved MRF and </a:t>
            </a:r>
            <a:r>
              <a:rPr lang="pt-BR" sz="900" err="1">
                <a:solidFill>
                  <a:schemeClr val="dk1"/>
                </a:solidFill>
              </a:rPr>
              <a:t>intersphincteric</a:t>
            </a:r>
            <a:r>
              <a:rPr lang="pt-BR" sz="900">
                <a:solidFill>
                  <a:schemeClr val="dk1"/>
                </a:solidFill>
              </a:rPr>
              <a:t> plane.</a:t>
            </a:r>
            <a:endParaRPr sz="900">
              <a:solidFill>
                <a:schemeClr val="dk1"/>
              </a:solidFill>
            </a:endParaRPr>
          </a:p>
          <a:p>
            <a:pPr marL="0" lvl="0" indent="0" algn="l" rtl="0">
              <a:spcBef>
                <a:spcPts val="0"/>
              </a:spcBef>
              <a:spcAft>
                <a:spcPts val="0"/>
              </a:spcAft>
              <a:buNone/>
            </a:pPr>
            <a:r>
              <a:rPr lang="pt-BR" sz="900">
                <a:solidFill>
                  <a:schemeClr val="dk1"/>
                </a:solidFill>
              </a:rPr>
              <a:t>EMVI: </a:t>
            </a:r>
            <a:r>
              <a:rPr lang="pt-BR" sz="900" err="1">
                <a:solidFill>
                  <a:schemeClr val="dk1"/>
                </a:solidFill>
              </a:rPr>
              <a:t>present</a:t>
            </a:r>
            <a:r>
              <a:rPr lang="pt-BR" sz="900">
                <a:solidFill>
                  <a:schemeClr val="dk1"/>
                </a:solidFill>
              </a:rPr>
              <a:t>  </a:t>
            </a:r>
            <a:endParaRPr sz="800">
              <a:solidFill>
                <a:schemeClr val="dk1"/>
              </a:solidFill>
            </a:endParaRPr>
          </a:p>
          <a:p>
            <a:pPr marL="0" lvl="0" indent="0" algn="l" rtl="0">
              <a:spcBef>
                <a:spcPts val="0"/>
              </a:spcBef>
              <a:spcAft>
                <a:spcPts val="0"/>
              </a:spcAft>
              <a:buNone/>
            </a:pPr>
            <a:endParaRPr sz="1000">
              <a:solidFill>
                <a:schemeClr val="dk1"/>
              </a:solidFill>
            </a:endParaRPr>
          </a:p>
        </p:txBody>
      </p:sp>
      <p:sp>
        <p:nvSpPr>
          <p:cNvPr id="469" name="Google Shape;469;p55"/>
          <p:cNvSpPr/>
          <p:nvPr/>
        </p:nvSpPr>
        <p:spPr>
          <a:xfrm>
            <a:off x="5398025" y="4136725"/>
            <a:ext cx="3656400" cy="2214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rPr>
              <a:t>Recurrence </a:t>
            </a:r>
            <a:endParaRPr sz="1100" b="1">
              <a:solidFill>
                <a:schemeClr val="lt1"/>
              </a:solidFill>
            </a:endParaRPr>
          </a:p>
        </p:txBody>
      </p:sp>
      <p:sp>
        <p:nvSpPr>
          <p:cNvPr id="470" name="Google Shape;470;p55"/>
          <p:cNvSpPr/>
          <p:nvPr/>
        </p:nvSpPr>
        <p:spPr>
          <a:xfrm>
            <a:off x="645925" y="843675"/>
            <a:ext cx="792900" cy="1112100"/>
          </a:xfrm>
          <a:prstGeom prst="rect">
            <a:avLst/>
          </a:prstGeom>
          <a:noFill/>
          <a:ln w="19050" cap="flat" cmpd="sng">
            <a:solidFill>
              <a:schemeClr val="dk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55"/>
          <p:cNvSpPr/>
          <p:nvPr/>
        </p:nvSpPr>
        <p:spPr>
          <a:xfrm rot="1418637">
            <a:off x="625610" y="2849728"/>
            <a:ext cx="405434" cy="223674"/>
          </a:xfrm>
          <a:prstGeom prst="rightArrow">
            <a:avLst>
              <a:gd name="adj1" fmla="val 50000"/>
              <a:gd name="adj2"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2" name="Google Shape;472;p55"/>
          <p:cNvPicPr preferRelativeResize="0"/>
          <p:nvPr/>
        </p:nvPicPr>
        <p:blipFill>
          <a:blip r:embed="rId5">
            <a:alphaModFix/>
          </a:blip>
          <a:stretch>
            <a:fillRect/>
          </a:stretch>
        </p:blipFill>
        <p:spPr>
          <a:xfrm>
            <a:off x="153800" y="2571750"/>
            <a:ext cx="1442375" cy="1443075"/>
          </a:xfrm>
          <a:prstGeom prst="rect">
            <a:avLst/>
          </a:prstGeom>
          <a:noFill/>
          <a:ln w="19050" cap="flat" cmpd="sng">
            <a:solidFill>
              <a:schemeClr val="dk1"/>
            </a:solidFill>
            <a:prstDash val="solid"/>
            <a:round/>
            <a:headEnd type="none" w="sm" len="sm"/>
            <a:tailEnd type="none" w="sm" len="sm"/>
          </a:ln>
        </p:spPr>
      </p:pic>
      <p:sp>
        <p:nvSpPr>
          <p:cNvPr id="473" name="Google Shape;473;p55"/>
          <p:cNvSpPr/>
          <p:nvPr/>
        </p:nvSpPr>
        <p:spPr>
          <a:xfrm>
            <a:off x="1736025" y="518313"/>
            <a:ext cx="615000" cy="2238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900">
                <a:solidFill>
                  <a:schemeClr val="dk1"/>
                </a:solidFill>
              </a:rPr>
              <a:t>EMVI+</a:t>
            </a:r>
            <a:endParaRPr sz="900">
              <a:solidFill>
                <a:schemeClr val="dk1"/>
              </a:solidFill>
            </a:endParaRPr>
          </a:p>
        </p:txBody>
      </p:sp>
      <p:cxnSp>
        <p:nvCxnSpPr>
          <p:cNvPr id="474" name="Google Shape;474;p55"/>
          <p:cNvCxnSpPr>
            <a:stCxn id="473" idx="2"/>
          </p:cNvCxnSpPr>
          <p:nvPr/>
        </p:nvCxnSpPr>
        <p:spPr>
          <a:xfrm>
            <a:off x="2043525" y="742113"/>
            <a:ext cx="29700" cy="237000"/>
          </a:xfrm>
          <a:prstGeom prst="straightConnector1">
            <a:avLst/>
          </a:prstGeom>
          <a:noFill/>
          <a:ln w="9525" cap="flat" cmpd="sng">
            <a:solidFill>
              <a:schemeClr val="dk1"/>
            </a:solidFill>
            <a:prstDash val="solid"/>
            <a:round/>
            <a:headEnd type="none" w="med" len="med"/>
            <a:tailEnd type="triangle" w="med" len="med"/>
          </a:ln>
        </p:spPr>
      </p:cxnSp>
      <p:sp>
        <p:nvSpPr>
          <p:cNvPr id="475" name="Google Shape;475;p55"/>
          <p:cNvSpPr/>
          <p:nvPr/>
        </p:nvSpPr>
        <p:spPr>
          <a:xfrm>
            <a:off x="219275" y="2715200"/>
            <a:ext cx="540900" cy="2238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800" b="1">
                <a:solidFill>
                  <a:schemeClr val="dk1"/>
                </a:solidFill>
              </a:rPr>
              <a:t>MRF +</a:t>
            </a:r>
            <a:endParaRPr sz="800" b="1">
              <a:solidFill>
                <a:schemeClr val="dk1"/>
              </a:solidFill>
            </a:endParaRPr>
          </a:p>
        </p:txBody>
      </p:sp>
      <p:cxnSp>
        <p:nvCxnSpPr>
          <p:cNvPr id="476" name="Google Shape;476;p55"/>
          <p:cNvCxnSpPr/>
          <p:nvPr/>
        </p:nvCxnSpPr>
        <p:spPr>
          <a:xfrm>
            <a:off x="466025" y="2939000"/>
            <a:ext cx="112500" cy="221400"/>
          </a:xfrm>
          <a:prstGeom prst="straightConnector1">
            <a:avLst/>
          </a:prstGeom>
          <a:noFill/>
          <a:ln w="9525" cap="flat" cmpd="sng">
            <a:solidFill>
              <a:schemeClr val="dk1"/>
            </a:solidFill>
            <a:prstDash val="solid"/>
            <a:round/>
            <a:headEnd type="none" w="med" len="med"/>
            <a:tailEnd type="triangle" w="med" len="med"/>
          </a:ln>
        </p:spPr>
      </p:cxnSp>
      <p:pic>
        <p:nvPicPr>
          <p:cNvPr id="477" name="Google Shape;477;p55"/>
          <p:cNvPicPr preferRelativeResize="0"/>
          <p:nvPr/>
        </p:nvPicPr>
        <p:blipFill rotWithShape="1">
          <a:blip r:embed="rId6">
            <a:alphaModFix/>
          </a:blip>
          <a:srcRect t="19165"/>
          <a:stretch/>
        </p:blipFill>
        <p:spPr>
          <a:xfrm>
            <a:off x="5426349" y="2831300"/>
            <a:ext cx="1775325" cy="1193850"/>
          </a:xfrm>
          <a:prstGeom prst="rect">
            <a:avLst/>
          </a:prstGeom>
          <a:noFill/>
          <a:ln w="19050" cap="flat" cmpd="sng">
            <a:solidFill>
              <a:schemeClr val="dk1"/>
            </a:solidFill>
            <a:prstDash val="solid"/>
            <a:round/>
            <a:headEnd type="none" w="sm" len="sm"/>
            <a:tailEnd type="none" w="sm" len="sm"/>
          </a:ln>
        </p:spPr>
      </p:pic>
      <p:pic>
        <p:nvPicPr>
          <p:cNvPr id="478" name="Google Shape;478;p55"/>
          <p:cNvPicPr preferRelativeResize="0"/>
          <p:nvPr/>
        </p:nvPicPr>
        <p:blipFill rotWithShape="1">
          <a:blip r:embed="rId7">
            <a:alphaModFix/>
          </a:blip>
          <a:srcRect t="24704"/>
          <a:stretch/>
        </p:blipFill>
        <p:spPr>
          <a:xfrm>
            <a:off x="3377700" y="2777825"/>
            <a:ext cx="1896500" cy="1241275"/>
          </a:xfrm>
          <a:prstGeom prst="rect">
            <a:avLst/>
          </a:prstGeom>
          <a:noFill/>
          <a:ln w="19050" cap="flat" cmpd="sng">
            <a:solidFill>
              <a:schemeClr val="dk1"/>
            </a:solidFill>
            <a:prstDash val="solid"/>
            <a:round/>
            <a:headEnd type="none" w="sm" len="sm"/>
            <a:tailEnd type="none" w="sm" len="sm"/>
          </a:ln>
        </p:spPr>
      </p:pic>
      <p:pic>
        <p:nvPicPr>
          <p:cNvPr id="479" name="Google Shape;479;p55"/>
          <p:cNvPicPr preferRelativeResize="0"/>
          <p:nvPr/>
        </p:nvPicPr>
        <p:blipFill rotWithShape="1">
          <a:blip r:embed="rId8">
            <a:alphaModFix/>
          </a:blip>
          <a:srcRect t="19165"/>
          <a:stretch/>
        </p:blipFill>
        <p:spPr>
          <a:xfrm>
            <a:off x="7334025" y="2831300"/>
            <a:ext cx="1751900" cy="1193850"/>
          </a:xfrm>
          <a:prstGeom prst="rect">
            <a:avLst/>
          </a:prstGeom>
          <a:noFill/>
          <a:ln w="19050" cap="flat" cmpd="sng">
            <a:solidFill>
              <a:schemeClr val="dk1"/>
            </a:solidFill>
            <a:prstDash val="solid"/>
            <a:round/>
            <a:headEnd type="none" w="sm" len="sm"/>
            <a:tailEnd type="none" w="sm" len="sm"/>
          </a:ln>
        </p:spPr>
      </p:pic>
      <p:sp>
        <p:nvSpPr>
          <p:cNvPr id="480" name="Google Shape;480;p55"/>
          <p:cNvSpPr/>
          <p:nvPr/>
        </p:nvSpPr>
        <p:spPr>
          <a:xfrm>
            <a:off x="3129850" y="4171975"/>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55"/>
          <p:cNvSpPr/>
          <p:nvPr/>
        </p:nvSpPr>
        <p:spPr>
          <a:xfrm>
            <a:off x="5277075" y="4171975"/>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55"/>
          <p:cNvSpPr txBox="1"/>
          <p:nvPr/>
        </p:nvSpPr>
        <p:spPr>
          <a:xfrm>
            <a:off x="3420813" y="4284000"/>
            <a:ext cx="1994400" cy="1200600"/>
          </a:xfrm>
          <a:prstGeom prst="rect">
            <a:avLst/>
          </a:prstGeom>
          <a:noFill/>
          <a:ln>
            <a:noFill/>
          </a:ln>
        </p:spPr>
        <p:txBody>
          <a:bodyPr spcFirstLastPara="1" wrap="square" lIns="90000" tIns="91425" rIns="91425" bIns="91425" anchor="t" anchorCtr="0">
            <a:spAutoFit/>
          </a:bodyPr>
          <a:lstStyle/>
          <a:p>
            <a:pPr marL="0" lvl="0" indent="0" algn="l" rtl="0">
              <a:spcBef>
                <a:spcPts val="0"/>
              </a:spcBef>
              <a:spcAft>
                <a:spcPts val="0"/>
              </a:spcAft>
              <a:buNone/>
            </a:pPr>
            <a:r>
              <a:rPr lang="pt-BR" sz="900">
                <a:solidFill>
                  <a:schemeClr val="dk1"/>
                </a:solidFill>
              </a:rPr>
              <a:t>Poor response after CRT</a:t>
            </a:r>
            <a:endParaRPr sz="900">
              <a:solidFill>
                <a:schemeClr val="dk1"/>
              </a:solidFill>
            </a:endParaRPr>
          </a:p>
          <a:p>
            <a:pPr marL="0" lvl="0" indent="0" algn="l" rtl="0">
              <a:spcBef>
                <a:spcPts val="0"/>
              </a:spcBef>
              <a:spcAft>
                <a:spcPts val="0"/>
              </a:spcAft>
              <a:buNone/>
            </a:pPr>
            <a:r>
              <a:rPr lang="pt-BR" sz="900">
                <a:solidFill>
                  <a:schemeClr val="dk1"/>
                </a:solidFill>
              </a:rPr>
              <a:t>APE showing ypT3N1a</a:t>
            </a:r>
            <a:endParaRPr sz="900">
              <a:solidFill>
                <a:schemeClr val="dk1"/>
              </a:solidFill>
            </a:endParaRPr>
          </a:p>
          <a:p>
            <a:pPr marL="0" lvl="0" indent="0" algn="l" rtl="0">
              <a:spcBef>
                <a:spcPts val="0"/>
              </a:spcBef>
              <a:spcAft>
                <a:spcPts val="0"/>
              </a:spcAft>
              <a:buNone/>
            </a:pPr>
            <a:r>
              <a:rPr lang="pt-BR" sz="900">
                <a:solidFill>
                  <a:schemeClr val="dk1"/>
                </a:solidFill>
              </a:rPr>
              <a:t>Clear circumferential resection margin (5 mm)</a:t>
            </a:r>
            <a:endParaRPr sz="900">
              <a:solidFill>
                <a:schemeClr val="dk1"/>
              </a:solidFill>
            </a:endParaRPr>
          </a:p>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900">
              <a:solidFill>
                <a:schemeClr val="dk1"/>
              </a:solidFill>
            </a:endParaRPr>
          </a:p>
          <a:p>
            <a:pPr marL="0" lvl="0" indent="0" algn="ctr" rtl="0">
              <a:spcBef>
                <a:spcPts val="0"/>
              </a:spcBef>
              <a:spcAft>
                <a:spcPts val="0"/>
              </a:spcAft>
              <a:buNone/>
            </a:pPr>
            <a:endParaRPr sz="1200">
              <a:solidFill>
                <a:schemeClr val="dk1"/>
              </a:solidFill>
              <a:highlight>
                <a:srgbClr val="E6B8AF"/>
              </a:highlight>
            </a:endParaRPr>
          </a:p>
        </p:txBody>
      </p:sp>
      <p:sp>
        <p:nvSpPr>
          <p:cNvPr id="483" name="Google Shape;483;p55"/>
          <p:cNvSpPr txBox="1"/>
          <p:nvPr/>
        </p:nvSpPr>
        <p:spPr>
          <a:xfrm>
            <a:off x="5525900" y="4284000"/>
            <a:ext cx="32094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900" err="1">
                <a:solidFill>
                  <a:schemeClr val="dk1"/>
                </a:solidFill>
              </a:rPr>
              <a:t>Uterus</a:t>
            </a:r>
            <a:r>
              <a:rPr lang="pt-BR" sz="900">
                <a:solidFill>
                  <a:schemeClr val="dk1"/>
                </a:solidFill>
              </a:rPr>
              <a:t> moves </a:t>
            </a:r>
            <a:r>
              <a:rPr lang="pt-BR" sz="900" err="1">
                <a:solidFill>
                  <a:schemeClr val="dk1"/>
                </a:solidFill>
              </a:rPr>
              <a:t>posteriorly</a:t>
            </a:r>
            <a:r>
              <a:rPr lang="pt-BR" sz="900">
                <a:solidFill>
                  <a:schemeClr val="dk1"/>
                </a:solidFill>
              </a:rPr>
              <a:t> </a:t>
            </a:r>
            <a:r>
              <a:rPr lang="pt-BR" sz="900" err="1">
                <a:solidFill>
                  <a:schemeClr val="dk1"/>
                </a:solidFill>
              </a:rPr>
              <a:t>after</a:t>
            </a:r>
            <a:r>
              <a:rPr lang="pt-BR" sz="900">
                <a:solidFill>
                  <a:schemeClr val="dk1"/>
                </a:solidFill>
              </a:rPr>
              <a:t> APE </a:t>
            </a:r>
            <a:endParaRPr sz="900">
              <a:solidFill>
                <a:schemeClr val="dk1"/>
              </a:solidFill>
            </a:endParaRPr>
          </a:p>
          <a:p>
            <a:pPr marL="0" lvl="0" indent="0" algn="l" rtl="0">
              <a:spcBef>
                <a:spcPts val="0"/>
              </a:spcBef>
              <a:spcAft>
                <a:spcPts val="0"/>
              </a:spcAft>
              <a:buNone/>
            </a:pPr>
            <a:r>
              <a:rPr lang="pt-BR" sz="900" err="1">
                <a:solidFill>
                  <a:schemeClr val="dk1"/>
                </a:solidFill>
              </a:rPr>
              <a:t>Missed</a:t>
            </a:r>
            <a:r>
              <a:rPr lang="pt-BR" sz="900">
                <a:solidFill>
                  <a:schemeClr val="dk1"/>
                </a:solidFill>
              </a:rPr>
              <a:t> new </a:t>
            </a:r>
            <a:r>
              <a:rPr lang="pt-BR" sz="900" err="1">
                <a:solidFill>
                  <a:schemeClr val="dk1"/>
                </a:solidFill>
              </a:rPr>
              <a:t>low</a:t>
            </a:r>
            <a:r>
              <a:rPr lang="pt-BR" sz="900">
                <a:solidFill>
                  <a:schemeClr val="dk1"/>
                </a:solidFill>
              </a:rPr>
              <a:t> </a:t>
            </a:r>
            <a:r>
              <a:rPr lang="pt-BR" sz="900" err="1">
                <a:solidFill>
                  <a:schemeClr val="dk1"/>
                </a:solidFill>
              </a:rPr>
              <a:t>signal</a:t>
            </a:r>
            <a:r>
              <a:rPr lang="pt-BR" sz="900">
                <a:solidFill>
                  <a:schemeClr val="dk1"/>
                </a:solidFill>
              </a:rPr>
              <a:t> </a:t>
            </a:r>
            <a:r>
              <a:rPr lang="pt-BR" sz="900" err="1">
                <a:solidFill>
                  <a:schemeClr val="dk1"/>
                </a:solidFill>
              </a:rPr>
              <a:t>intensity</a:t>
            </a:r>
            <a:r>
              <a:rPr lang="pt-BR" sz="900">
                <a:solidFill>
                  <a:schemeClr val="dk1"/>
                </a:solidFill>
              </a:rPr>
              <a:t> </a:t>
            </a:r>
            <a:r>
              <a:rPr lang="pt-BR" sz="900" err="1">
                <a:solidFill>
                  <a:schemeClr val="dk1"/>
                </a:solidFill>
              </a:rPr>
              <a:t>lesion</a:t>
            </a:r>
            <a:r>
              <a:rPr lang="pt-BR" sz="900">
                <a:solidFill>
                  <a:schemeClr val="dk1"/>
                </a:solidFill>
              </a:rPr>
              <a:t> </a:t>
            </a:r>
            <a:r>
              <a:rPr lang="pt-BR" sz="900" err="1">
                <a:solidFill>
                  <a:schemeClr val="dk1"/>
                </a:solidFill>
              </a:rPr>
              <a:t>lying</a:t>
            </a:r>
            <a:r>
              <a:rPr lang="pt-BR" sz="900">
                <a:solidFill>
                  <a:schemeClr val="dk1"/>
                </a:solidFill>
              </a:rPr>
              <a:t> </a:t>
            </a:r>
            <a:r>
              <a:rPr lang="pt-BR" sz="900" err="1">
                <a:solidFill>
                  <a:schemeClr val="dk1"/>
                </a:solidFill>
              </a:rPr>
              <a:t>posteriorly</a:t>
            </a:r>
            <a:r>
              <a:rPr lang="pt-BR" sz="900">
                <a:solidFill>
                  <a:schemeClr val="dk1"/>
                </a:solidFill>
              </a:rPr>
              <a:t> </a:t>
            </a:r>
            <a:r>
              <a:rPr lang="pt-BR" sz="900" err="1">
                <a:solidFill>
                  <a:schemeClr val="dk1"/>
                </a:solidFill>
              </a:rPr>
              <a:t>to</a:t>
            </a:r>
            <a:r>
              <a:rPr lang="pt-BR" sz="900">
                <a:solidFill>
                  <a:schemeClr val="dk1"/>
                </a:solidFill>
              </a:rPr>
              <a:t> the </a:t>
            </a:r>
            <a:r>
              <a:rPr lang="pt-BR" sz="900" err="1">
                <a:solidFill>
                  <a:schemeClr val="dk1"/>
                </a:solidFill>
              </a:rPr>
              <a:t>right</a:t>
            </a:r>
            <a:r>
              <a:rPr lang="pt-BR" sz="900">
                <a:solidFill>
                  <a:schemeClr val="dk1"/>
                </a:solidFill>
              </a:rPr>
              <a:t>, close </a:t>
            </a:r>
            <a:r>
              <a:rPr lang="pt-BR" sz="900" err="1">
                <a:solidFill>
                  <a:schemeClr val="dk1"/>
                </a:solidFill>
              </a:rPr>
              <a:t>to</a:t>
            </a:r>
            <a:r>
              <a:rPr lang="pt-BR" sz="900">
                <a:solidFill>
                  <a:schemeClr val="dk1"/>
                </a:solidFill>
              </a:rPr>
              <a:t> the sacral root.</a:t>
            </a:r>
            <a:endParaRPr sz="900">
              <a:solidFill>
                <a:schemeClr val="dk1"/>
              </a:solidFill>
            </a:endParaRPr>
          </a:p>
          <a:p>
            <a:pPr marL="0" lvl="0" indent="0" algn="l" rtl="0">
              <a:spcBef>
                <a:spcPts val="0"/>
              </a:spcBef>
              <a:spcAft>
                <a:spcPts val="0"/>
              </a:spcAft>
              <a:buNone/>
            </a:pPr>
            <a:r>
              <a:rPr lang="pt-BR" sz="900">
                <a:solidFill>
                  <a:schemeClr val="dk1"/>
                </a:solidFill>
              </a:rPr>
              <a:t>Follow-up shows </a:t>
            </a:r>
            <a:r>
              <a:rPr lang="pt-BR" sz="900" err="1">
                <a:solidFill>
                  <a:schemeClr val="dk1"/>
                </a:solidFill>
              </a:rPr>
              <a:t>lesion</a:t>
            </a:r>
            <a:r>
              <a:rPr lang="pt-BR" sz="900">
                <a:solidFill>
                  <a:schemeClr val="dk1"/>
                </a:solidFill>
              </a:rPr>
              <a:t> </a:t>
            </a:r>
            <a:r>
              <a:rPr lang="pt-BR" sz="900" err="1">
                <a:solidFill>
                  <a:schemeClr val="dk1"/>
                </a:solidFill>
              </a:rPr>
              <a:t>growth</a:t>
            </a:r>
            <a:r>
              <a:rPr lang="pt-BR" sz="900">
                <a:solidFill>
                  <a:schemeClr val="dk1"/>
                </a:solidFill>
              </a:rPr>
              <a:t>.</a:t>
            </a:r>
            <a:endParaRPr sz="900">
              <a:solidFill>
                <a:schemeClr val="dk1"/>
              </a:solidFill>
            </a:endParaRPr>
          </a:p>
        </p:txBody>
      </p:sp>
      <p:sp>
        <p:nvSpPr>
          <p:cNvPr id="484" name="Google Shape;484;p55"/>
          <p:cNvSpPr/>
          <p:nvPr/>
        </p:nvSpPr>
        <p:spPr>
          <a:xfrm>
            <a:off x="6622625" y="2468913"/>
            <a:ext cx="1207200" cy="2508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800">
                <a:solidFill>
                  <a:schemeClr val="dk1"/>
                </a:solidFill>
              </a:rPr>
              <a:t>Tumor signal intensity</a:t>
            </a:r>
            <a:endParaRPr sz="800">
              <a:solidFill>
                <a:schemeClr val="dk1"/>
              </a:solidFill>
            </a:endParaRPr>
          </a:p>
        </p:txBody>
      </p:sp>
      <p:cxnSp>
        <p:nvCxnSpPr>
          <p:cNvPr id="485" name="Google Shape;485;p55"/>
          <p:cNvCxnSpPr/>
          <p:nvPr/>
        </p:nvCxnSpPr>
        <p:spPr>
          <a:xfrm flipH="1">
            <a:off x="5991625" y="2717750"/>
            <a:ext cx="946800" cy="666900"/>
          </a:xfrm>
          <a:prstGeom prst="straightConnector1">
            <a:avLst/>
          </a:prstGeom>
          <a:noFill/>
          <a:ln w="9525" cap="flat" cmpd="sng">
            <a:solidFill>
              <a:schemeClr val="dk1"/>
            </a:solidFill>
            <a:prstDash val="solid"/>
            <a:round/>
            <a:headEnd type="none" w="med" len="med"/>
            <a:tailEnd type="triangle" w="med" len="med"/>
          </a:ln>
        </p:spPr>
      </p:cxnSp>
      <p:sp>
        <p:nvSpPr>
          <p:cNvPr id="486" name="Google Shape;486;p55"/>
          <p:cNvSpPr txBox="1"/>
          <p:nvPr/>
        </p:nvSpPr>
        <p:spPr>
          <a:xfrm>
            <a:off x="5366525" y="455650"/>
            <a:ext cx="3719400" cy="1816200"/>
          </a:xfrm>
          <a:prstGeom prst="rect">
            <a:avLst/>
          </a:prstGeom>
          <a:noFill/>
          <a:ln w="19050" cap="flat" cmpd="sng">
            <a:solidFill>
              <a:srgbClr val="3C78D8"/>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pt-BR" sz="1300" b="1" err="1">
                <a:solidFill>
                  <a:srgbClr val="FFD966"/>
                </a:solidFill>
              </a:rPr>
              <a:t>Teaching</a:t>
            </a:r>
            <a:r>
              <a:rPr lang="pt-BR" sz="1300" b="1">
                <a:solidFill>
                  <a:srgbClr val="FFD966"/>
                </a:solidFill>
              </a:rPr>
              <a:t> Points</a:t>
            </a:r>
            <a:endParaRPr sz="1300" b="1">
              <a:solidFill>
                <a:srgbClr val="FFD966"/>
              </a:solidFill>
            </a:endParaRPr>
          </a:p>
          <a:p>
            <a:pPr marL="0" lvl="0" indent="0" algn="ctr" rtl="0">
              <a:spcBef>
                <a:spcPts val="0"/>
              </a:spcBef>
              <a:spcAft>
                <a:spcPts val="0"/>
              </a:spcAft>
              <a:buNone/>
            </a:pPr>
            <a:endParaRPr sz="500" b="1">
              <a:solidFill>
                <a:srgbClr val="FFD966"/>
              </a:solidFill>
            </a:endParaRPr>
          </a:p>
          <a:p>
            <a:pPr marL="89999" lvl="0" indent="-89999" algn="just" rtl="0">
              <a:spcBef>
                <a:spcPts val="0"/>
              </a:spcBef>
              <a:spcAft>
                <a:spcPts val="0"/>
              </a:spcAft>
              <a:buNone/>
            </a:pPr>
            <a:r>
              <a:rPr lang="pt-BR" sz="900">
                <a:solidFill>
                  <a:schemeClr val="dk1"/>
                </a:solidFill>
              </a:rPr>
              <a:t>-</a:t>
            </a:r>
            <a:r>
              <a:rPr lang="pt-BR" sz="1100">
                <a:solidFill>
                  <a:schemeClr val="dk1"/>
                </a:solidFill>
              </a:rPr>
              <a:t> Low-</a:t>
            </a:r>
            <a:r>
              <a:rPr lang="pt-BR" sz="1100" err="1">
                <a:solidFill>
                  <a:schemeClr val="dk1"/>
                </a:solidFill>
              </a:rPr>
              <a:t>lying</a:t>
            </a:r>
            <a:r>
              <a:rPr lang="pt-BR" sz="1100">
                <a:solidFill>
                  <a:schemeClr val="dk1"/>
                </a:solidFill>
              </a:rPr>
              <a:t> tumors are </a:t>
            </a:r>
            <a:r>
              <a:rPr lang="pt-BR" sz="1100" err="1">
                <a:solidFill>
                  <a:schemeClr val="dk1"/>
                </a:solidFill>
              </a:rPr>
              <a:t>at</a:t>
            </a:r>
            <a:r>
              <a:rPr lang="pt-BR" sz="1100">
                <a:solidFill>
                  <a:schemeClr val="dk1"/>
                </a:solidFill>
              </a:rPr>
              <a:t> </a:t>
            </a:r>
            <a:r>
              <a:rPr lang="pt-BR" sz="1100" err="1">
                <a:solidFill>
                  <a:schemeClr val="dk1"/>
                </a:solidFill>
              </a:rPr>
              <a:t>risk</a:t>
            </a:r>
            <a:r>
              <a:rPr lang="pt-BR" sz="1100">
                <a:solidFill>
                  <a:schemeClr val="dk1"/>
                </a:solidFill>
              </a:rPr>
              <a:t> for local </a:t>
            </a:r>
            <a:r>
              <a:rPr lang="pt-BR" sz="1100" err="1">
                <a:solidFill>
                  <a:schemeClr val="dk1"/>
                </a:solidFill>
              </a:rPr>
              <a:t>recurrence</a:t>
            </a:r>
            <a:r>
              <a:rPr lang="pt-BR" sz="1100">
                <a:solidFill>
                  <a:schemeClr val="dk1"/>
                </a:solidFill>
              </a:rPr>
              <a:t> as the </a:t>
            </a:r>
            <a:r>
              <a:rPr lang="pt-BR" sz="1100" err="1">
                <a:solidFill>
                  <a:schemeClr val="dk1"/>
                </a:solidFill>
              </a:rPr>
              <a:t>mesorectum</a:t>
            </a:r>
            <a:r>
              <a:rPr lang="pt-BR" sz="1100">
                <a:solidFill>
                  <a:schemeClr val="dk1"/>
                </a:solidFill>
              </a:rPr>
              <a:t> </a:t>
            </a:r>
            <a:r>
              <a:rPr lang="pt-BR" sz="1100" err="1">
                <a:solidFill>
                  <a:schemeClr val="dk1"/>
                </a:solidFill>
              </a:rPr>
              <a:t>tapers</a:t>
            </a:r>
            <a:r>
              <a:rPr lang="pt-BR" sz="1100">
                <a:solidFill>
                  <a:schemeClr val="dk1"/>
                </a:solidFill>
              </a:rPr>
              <a:t>, and a </a:t>
            </a:r>
            <a:r>
              <a:rPr lang="pt-BR" sz="1100" err="1">
                <a:solidFill>
                  <a:schemeClr val="dk1"/>
                </a:solidFill>
              </a:rPr>
              <a:t>clear</a:t>
            </a:r>
            <a:r>
              <a:rPr lang="pt-BR" sz="1100">
                <a:solidFill>
                  <a:schemeClr val="dk1"/>
                </a:solidFill>
              </a:rPr>
              <a:t> radial </a:t>
            </a:r>
            <a:r>
              <a:rPr lang="pt-BR" sz="1100" err="1">
                <a:solidFill>
                  <a:schemeClr val="dk1"/>
                </a:solidFill>
              </a:rPr>
              <a:t>margin</a:t>
            </a:r>
            <a:r>
              <a:rPr lang="pt-BR" sz="1100">
                <a:solidFill>
                  <a:schemeClr val="dk1"/>
                </a:solidFill>
              </a:rPr>
              <a:t> </a:t>
            </a:r>
            <a:r>
              <a:rPr lang="pt-BR" sz="1100" err="1">
                <a:solidFill>
                  <a:schemeClr val="dk1"/>
                </a:solidFill>
              </a:rPr>
              <a:t>may</a:t>
            </a:r>
            <a:r>
              <a:rPr lang="pt-BR" sz="1100">
                <a:solidFill>
                  <a:schemeClr val="dk1"/>
                </a:solidFill>
              </a:rPr>
              <a:t> </a:t>
            </a:r>
            <a:r>
              <a:rPr lang="pt-BR" sz="1100" err="1">
                <a:solidFill>
                  <a:schemeClr val="dk1"/>
                </a:solidFill>
              </a:rPr>
              <a:t>be</a:t>
            </a:r>
            <a:r>
              <a:rPr lang="pt-BR" sz="1100">
                <a:solidFill>
                  <a:schemeClr val="dk1"/>
                </a:solidFill>
              </a:rPr>
              <a:t> </a:t>
            </a:r>
            <a:r>
              <a:rPr lang="pt-BR" sz="1100" err="1">
                <a:solidFill>
                  <a:schemeClr val="dk1"/>
                </a:solidFill>
              </a:rPr>
              <a:t>difficult</a:t>
            </a:r>
            <a:r>
              <a:rPr lang="pt-BR" sz="1100">
                <a:solidFill>
                  <a:schemeClr val="dk1"/>
                </a:solidFill>
              </a:rPr>
              <a:t> </a:t>
            </a:r>
            <a:r>
              <a:rPr lang="pt-BR" sz="1100" err="1">
                <a:solidFill>
                  <a:schemeClr val="dk1"/>
                </a:solidFill>
              </a:rPr>
              <a:t>to</a:t>
            </a:r>
            <a:r>
              <a:rPr lang="pt-BR" sz="1100">
                <a:solidFill>
                  <a:schemeClr val="dk1"/>
                </a:solidFill>
              </a:rPr>
              <a:t> </a:t>
            </a:r>
            <a:r>
              <a:rPr lang="pt-BR" sz="1100" err="1">
                <a:solidFill>
                  <a:schemeClr val="dk1"/>
                </a:solidFill>
              </a:rPr>
              <a:t>be</a:t>
            </a:r>
            <a:r>
              <a:rPr lang="pt-BR" sz="1100">
                <a:solidFill>
                  <a:schemeClr val="dk1"/>
                </a:solidFill>
              </a:rPr>
              <a:t> </a:t>
            </a:r>
            <a:r>
              <a:rPr lang="pt-BR" sz="1100" err="1">
                <a:solidFill>
                  <a:schemeClr val="dk1"/>
                </a:solidFill>
              </a:rPr>
              <a:t>achieved</a:t>
            </a:r>
            <a:r>
              <a:rPr lang="pt-BR" sz="1100">
                <a:solidFill>
                  <a:schemeClr val="dk1"/>
                </a:solidFill>
              </a:rPr>
              <a:t>.</a:t>
            </a:r>
            <a:endParaRPr sz="1100">
              <a:solidFill>
                <a:schemeClr val="dk1"/>
              </a:solidFill>
            </a:endParaRPr>
          </a:p>
          <a:p>
            <a:pPr marL="89999" lvl="0" indent="-89999" algn="just" rtl="0">
              <a:spcBef>
                <a:spcPts val="0"/>
              </a:spcBef>
              <a:spcAft>
                <a:spcPts val="0"/>
              </a:spcAft>
              <a:buNone/>
            </a:pPr>
            <a:r>
              <a:rPr lang="pt-BR" sz="1100">
                <a:solidFill>
                  <a:schemeClr val="dk1"/>
                </a:solidFill>
              </a:rPr>
              <a:t>- Local </a:t>
            </a:r>
            <a:r>
              <a:rPr lang="pt-BR" sz="1100" err="1">
                <a:solidFill>
                  <a:schemeClr val="dk1"/>
                </a:solidFill>
              </a:rPr>
              <a:t>recurrence</a:t>
            </a:r>
            <a:r>
              <a:rPr lang="pt-BR" sz="1100">
                <a:solidFill>
                  <a:schemeClr val="dk1"/>
                </a:solidFill>
              </a:rPr>
              <a:t> in the </a:t>
            </a:r>
            <a:r>
              <a:rPr lang="pt-BR" sz="1100" err="1">
                <a:solidFill>
                  <a:schemeClr val="dk1"/>
                </a:solidFill>
              </a:rPr>
              <a:t>surgical</a:t>
            </a:r>
            <a:r>
              <a:rPr lang="pt-BR" sz="1100">
                <a:solidFill>
                  <a:schemeClr val="dk1"/>
                </a:solidFill>
              </a:rPr>
              <a:t> </a:t>
            </a:r>
            <a:r>
              <a:rPr lang="pt-BR" sz="1100" err="1">
                <a:solidFill>
                  <a:schemeClr val="dk1"/>
                </a:solidFill>
              </a:rPr>
              <a:t>bed</a:t>
            </a:r>
            <a:r>
              <a:rPr lang="pt-BR" sz="1100">
                <a:solidFill>
                  <a:schemeClr val="dk1"/>
                </a:solidFill>
              </a:rPr>
              <a:t> </a:t>
            </a:r>
            <a:r>
              <a:rPr lang="pt-BR" sz="1100" err="1">
                <a:solidFill>
                  <a:schemeClr val="dk1"/>
                </a:solidFill>
              </a:rPr>
              <a:t>may</a:t>
            </a:r>
            <a:r>
              <a:rPr lang="pt-BR" sz="1100">
                <a:solidFill>
                  <a:schemeClr val="dk1"/>
                </a:solidFill>
              </a:rPr>
              <a:t> </a:t>
            </a:r>
            <a:r>
              <a:rPr lang="pt-BR" sz="1100" err="1">
                <a:solidFill>
                  <a:schemeClr val="dk1"/>
                </a:solidFill>
              </a:rPr>
              <a:t>be</a:t>
            </a:r>
            <a:r>
              <a:rPr lang="pt-BR" sz="1100">
                <a:solidFill>
                  <a:schemeClr val="dk1"/>
                </a:solidFill>
              </a:rPr>
              <a:t> </a:t>
            </a:r>
            <a:r>
              <a:rPr lang="pt-BR" sz="1100" err="1">
                <a:solidFill>
                  <a:schemeClr val="dk1"/>
                </a:solidFill>
              </a:rPr>
              <a:t>subtle</a:t>
            </a:r>
            <a:r>
              <a:rPr lang="pt-BR" sz="1100">
                <a:solidFill>
                  <a:schemeClr val="dk1"/>
                </a:solidFill>
              </a:rPr>
              <a:t>.</a:t>
            </a:r>
            <a:endParaRPr sz="1100">
              <a:solidFill>
                <a:schemeClr val="dk1"/>
              </a:solidFill>
            </a:endParaRPr>
          </a:p>
          <a:p>
            <a:pPr marL="89999" lvl="0" indent="-89999" algn="just" rtl="0">
              <a:spcBef>
                <a:spcPts val="0"/>
              </a:spcBef>
              <a:spcAft>
                <a:spcPts val="0"/>
              </a:spcAft>
              <a:buNone/>
            </a:pPr>
            <a:r>
              <a:rPr lang="pt-BR" sz="1100">
                <a:solidFill>
                  <a:schemeClr val="dk1"/>
                </a:solidFill>
              </a:rPr>
              <a:t>- </a:t>
            </a:r>
            <a:r>
              <a:rPr lang="pt-BR" sz="1100" err="1">
                <a:solidFill>
                  <a:schemeClr val="dk1"/>
                </a:solidFill>
              </a:rPr>
              <a:t>Carefully</a:t>
            </a:r>
            <a:r>
              <a:rPr lang="pt-BR" sz="1100">
                <a:solidFill>
                  <a:schemeClr val="dk1"/>
                </a:solidFill>
              </a:rPr>
              <a:t> look </a:t>
            </a:r>
            <a:r>
              <a:rPr lang="pt-BR" sz="1100" err="1">
                <a:solidFill>
                  <a:schemeClr val="dk1"/>
                </a:solidFill>
              </a:rPr>
              <a:t>at</a:t>
            </a:r>
            <a:r>
              <a:rPr lang="pt-BR" sz="1100">
                <a:solidFill>
                  <a:schemeClr val="dk1"/>
                </a:solidFill>
              </a:rPr>
              <a:t> </a:t>
            </a:r>
            <a:r>
              <a:rPr lang="pt-BR" sz="1100" err="1">
                <a:solidFill>
                  <a:schemeClr val="dk1"/>
                </a:solidFill>
              </a:rPr>
              <a:t>previous</a:t>
            </a:r>
            <a:r>
              <a:rPr lang="pt-BR" sz="1100">
                <a:solidFill>
                  <a:schemeClr val="dk1"/>
                </a:solidFill>
              </a:rPr>
              <a:t> </a:t>
            </a:r>
            <a:r>
              <a:rPr lang="pt-BR" sz="1100" err="1">
                <a:solidFill>
                  <a:schemeClr val="dk1"/>
                </a:solidFill>
              </a:rPr>
              <a:t>studies</a:t>
            </a:r>
            <a:r>
              <a:rPr lang="pt-BR" sz="1100">
                <a:solidFill>
                  <a:schemeClr val="dk1"/>
                </a:solidFill>
              </a:rPr>
              <a:t> </a:t>
            </a:r>
            <a:r>
              <a:rPr lang="pt-BR" sz="1100" err="1">
                <a:solidFill>
                  <a:schemeClr val="dk1"/>
                </a:solidFill>
              </a:rPr>
              <a:t>to</a:t>
            </a:r>
            <a:r>
              <a:rPr lang="pt-BR" sz="1100">
                <a:solidFill>
                  <a:schemeClr val="dk1"/>
                </a:solidFill>
              </a:rPr>
              <a:t> </a:t>
            </a:r>
            <a:r>
              <a:rPr lang="pt-BR" sz="1100" err="1">
                <a:solidFill>
                  <a:schemeClr val="dk1"/>
                </a:solidFill>
              </a:rPr>
              <a:t>detect</a:t>
            </a:r>
            <a:r>
              <a:rPr lang="pt-BR" sz="1100">
                <a:solidFill>
                  <a:schemeClr val="dk1"/>
                </a:solidFill>
              </a:rPr>
              <a:t> </a:t>
            </a:r>
            <a:r>
              <a:rPr lang="pt-BR" sz="1100" err="1">
                <a:solidFill>
                  <a:schemeClr val="dk1"/>
                </a:solidFill>
              </a:rPr>
              <a:t>changes</a:t>
            </a:r>
            <a:r>
              <a:rPr lang="pt-BR" sz="1100">
                <a:solidFill>
                  <a:schemeClr val="dk1"/>
                </a:solidFill>
              </a:rPr>
              <a:t>.</a:t>
            </a:r>
            <a:endParaRPr sz="1100">
              <a:solidFill>
                <a:schemeClr val="dk1"/>
              </a:solidFill>
            </a:endParaRPr>
          </a:p>
          <a:p>
            <a:pPr marL="89999" lvl="0" indent="-89999" algn="just" rtl="0">
              <a:spcBef>
                <a:spcPts val="0"/>
              </a:spcBef>
              <a:spcAft>
                <a:spcPts val="0"/>
              </a:spcAft>
              <a:buNone/>
            </a:pPr>
            <a:r>
              <a:rPr lang="pt-BR" sz="1100">
                <a:solidFill>
                  <a:schemeClr val="dk1"/>
                </a:solidFill>
              </a:rPr>
              <a:t>- Look </a:t>
            </a:r>
            <a:r>
              <a:rPr lang="pt-BR" sz="1100" err="1">
                <a:solidFill>
                  <a:schemeClr val="dk1"/>
                </a:solidFill>
              </a:rPr>
              <a:t>at</a:t>
            </a:r>
            <a:r>
              <a:rPr lang="pt-BR" sz="1100">
                <a:solidFill>
                  <a:schemeClr val="dk1"/>
                </a:solidFill>
              </a:rPr>
              <a:t> the </a:t>
            </a:r>
            <a:r>
              <a:rPr lang="pt-BR" sz="1100" err="1">
                <a:solidFill>
                  <a:schemeClr val="dk1"/>
                </a:solidFill>
              </a:rPr>
              <a:t>older</a:t>
            </a:r>
            <a:r>
              <a:rPr lang="pt-BR" sz="1100">
                <a:solidFill>
                  <a:schemeClr val="dk1"/>
                </a:solidFill>
              </a:rPr>
              <a:t> </a:t>
            </a:r>
            <a:r>
              <a:rPr lang="pt-BR" sz="1100" err="1">
                <a:solidFill>
                  <a:schemeClr val="dk1"/>
                </a:solidFill>
              </a:rPr>
              <a:t>studies</a:t>
            </a:r>
            <a:r>
              <a:rPr lang="pt-BR" sz="1100">
                <a:solidFill>
                  <a:schemeClr val="dk1"/>
                </a:solidFill>
              </a:rPr>
              <a:t> </a:t>
            </a:r>
            <a:r>
              <a:rPr lang="pt-BR" sz="1100" err="1">
                <a:solidFill>
                  <a:schemeClr val="dk1"/>
                </a:solidFill>
              </a:rPr>
              <a:t>so</a:t>
            </a:r>
            <a:r>
              <a:rPr lang="pt-BR" sz="1100">
                <a:solidFill>
                  <a:schemeClr val="dk1"/>
                </a:solidFill>
              </a:rPr>
              <a:t> </a:t>
            </a:r>
            <a:r>
              <a:rPr lang="pt-BR" sz="1100" err="1">
                <a:solidFill>
                  <a:schemeClr val="dk1"/>
                </a:solidFill>
              </a:rPr>
              <a:t>that</a:t>
            </a:r>
            <a:r>
              <a:rPr lang="pt-BR" sz="1100">
                <a:solidFill>
                  <a:schemeClr val="dk1"/>
                </a:solidFill>
              </a:rPr>
              <a:t> </a:t>
            </a:r>
            <a:r>
              <a:rPr lang="pt-BR" sz="1100" err="1">
                <a:solidFill>
                  <a:schemeClr val="dk1"/>
                </a:solidFill>
              </a:rPr>
              <a:t>changes</a:t>
            </a:r>
            <a:r>
              <a:rPr lang="pt-BR" sz="1100">
                <a:solidFill>
                  <a:schemeClr val="dk1"/>
                </a:solidFill>
              </a:rPr>
              <a:t> are more </a:t>
            </a:r>
            <a:r>
              <a:rPr lang="pt-BR" sz="1100" err="1">
                <a:solidFill>
                  <a:schemeClr val="dk1"/>
                </a:solidFill>
              </a:rPr>
              <a:t>perceivable</a:t>
            </a:r>
            <a:r>
              <a:rPr lang="pt-BR" sz="1100">
                <a:solidFill>
                  <a:schemeClr val="dk1"/>
                </a:solidFill>
              </a:rPr>
              <a:t>.</a:t>
            </a:r>
            <a:endParaRPr sz="1100">
              <a:solidFill>
                <a:schemeClr val="dk1"/>
              </a:solidFill>
            </a:endParaRPr>
          </a:p>
          <a:p>
            <a:pPr marL="89999" lvl="0" indent="-89999" algn="just" rtl="0">
              <a:spcBef>
                <a:spcPts val="0"/>
              </a:spcBef>
              <a:spcAft>
                <a:spcPts val="0"/>
              </a:spcAft>
              <a:buNone/>
            </a:pPr>
            <a:r>
              <a:rPr lang="pt-BR" sz="1100">
                <a:solidFill>
                  <a:schemeClr val="dk1"/>
                </a:solidFill>
              </a:rPr>
              <a:t>- </a:t>
            </a:r>
            <a:r>
              <a:rPr lang="pt-BR" sz="1100" err="1">
                <a:solidFill>
                  <a:schemeClr val="dk1"/>
                </a:solidFill>
              </a:rPr>
              <a:t>See</a:t>
            </a:r>
            <a:r>
              <a:rPr lang="pt-BR" sz="1100">
                <a:solidFill>
                  <a:schemeClr val="dk1"/>
                </a:solidFill>
              </a:rPr>
              <a:t> the </a:t>
            </a:r>
            <a:r>
              <a:rPr lang="pt-BR" sz="1100" err="1">
                <a:solidFill>
                  <a:schemeClr val="dk1"/>
                </a:solidFill>
              </a:rPr>
              <a:t>entire</a:t>
            </a:r>
            <a:r>
              <a:rPr lang="pt-BR" sz="1100">
                <a:solidFill>
                  <a:schemeClr val="dk1"/>
                </a:solidFill>
              </a:rPr>
              <a:t> </a:t>
            </a:r>
            <a:r>
              <a:rPr lang="pt-BR" sz="1100" err="1">
                <a:solidFill>
                  <a:schemeClr val="dk1"/>
                </a:solidFill>
              </a:rPr>
              <a:t>film</a:t>
            </a:r>
            <a:r>
              <a:rPr lang="pt-BR" sz="1100">
                <a:solidFill>
                  <a:schemeClr val="dk1"/>
                </a:solidFill>
              </a:rPr>
              <a:t>, </a:t>
            </a:r>
            <a:r>
              <a:rPr lang="pt-BR" sz="1100" err="1">
                <a:solidFill>
                  <a:schemeClr val="dk1"/>
                </a:solidFill>
              </a:rPr>
              <a:t>not</a:t>
            </a:r>
            <a:r>
              <a:rPr lang="pt-BR" sz="1100">
                <a:solidFill>
                  <a:schemeClr val="dk1"/>
                </a:solidFill>
              </a:rPr>
              <a:t> a single </a:t>
            </a:r>
            <a:r>
              <a:rPr lang="pt-BR" sz="1100" err="1">
                <a:solidFill>
                  <a:schemeClr val="dk1"/>
                </a:solidFill>
              </a:rPr>
              <a:t>picture</a:t>
            </a:r>
            <a:r>
              <a:rPr lang="pt-BR" sz="1100">
                <a:solidFill>
                  <a:schemeClr val="dk1"/>
                </a:solidFill>
              </a:rPr>
              <a:t>.</a:t>
            </a:r>
            <a:endParaRPr sz="300" b="1">
              <a:solidFill>
                <a:srgbClr val="FFD966"/>
              </a:solidFill>
            </a:endParaRPr>
          </a:p>
        </p:txBody>
      </p:sp>
      <p:pic>
        <p:nvPicPr>
          <p:cNvPr id="487" name="Google Shape;487;p55"/>
          <p:cNvPicPr preferRelativeResize="0"/>
          <p:nvPr/>
        </p:nvPicPr>
        <p:blipFill rotWithShape="1">
          <a:blip r:embed="rId9">
            <a:alphaModFix/>
          </a:blip>
          <a:srcRect l="40920" t="27512" r="36778" b="23723"/>
          <a:stretch/>
        </p:blipFill>
        <p:spPr>
          <a:xfrm>
            <a:off x="3377700" y="455650"/>
            <a:ext cx="1896499" cy="2251951"/>
          </a:xfrm>
          <a:prstGeom prst="rect">
            <a:avLst/>
          </a:prstGeom>
          <a:noFill/>
          <a:ln w="19050" cap="flat" cmpd="sng">
            <a:solidFill>
              <a:schemeClr val="dk1"/>
            </a:solidFill>
            <a:prstDash val="solid"/>
            <a:round/>
            <a:headEnd type="none" w="sm" len="sm"/>
            <a:tailEnd type="none" w="sm" len="sm"/>
          </a:ln>
        </p:spPr>
      </p:pic>
      <p:cxnSp>
        <p:nvCxnSpPr>
          <p:cNvPr id="488" name="Google Shape;488;p55"/>
          <p:cNvCxnSpPr/>
          <p:nvPr/>
        </p:nvCxnSpPr>
        <p:spPr>
          <a:xfrm>
            <a:off x="7474950" y="2730350"/>
            <a:ext cx="409500" cy="641700"/>
          </a:xfrm>
          <a:prstGeom prst="straightConnector1">
            <a:avLst/>
          </a:prstGeom>
          <a:noFill/>
          <a:ln w="9525" cap="flat" cmpd="sng">
            <a:solidFill>
              <a:schemeClr val="dk1"/>
            </a:solidFill>
            <a:prstDash val="solid"/>
            <a:round/>
            <a:headEnd type="none" w="med" len="med"/>
            <a:tailEnd type="triangle" w="med" len="med"/>
          </a:ln>
        </p:spPr>
      </p:cxnSp>
      <p:sp>
        <p:nvSpPr>
          <p:cNvPr id="489" name="Google Shape;489;p55"/>
          <p:cNvSpPr/>
          <p:nvPr/>
        </p:nvSpPr>
        <p:spPr>
          <a:xfrm>
            <a:off x="1736013" y="1720625"/>
            <a:ext cx="1379700" cy="2238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800" b="1">
                <a:solidFill>
                  <a:schemeClr val="dk1"/>
                </a:solidFill>
              </a:rPr>
              <a:t>Intersphincteric plane +</a:t>
            </a:r>
            <a:endParaRPr sz="800" b="1">
              <a:solidFill>
                <a:schemeClr val="dk1"/>
              </a:solidFill>
            </a:endParaRPr>
          </a:p>
        </p:txBody>
      </p:sp>
      <p:cxnSp>
        <p:nvCxnSpPr>
          <p:cNvPr id="490" name="Google Shape;490;p55"/>
          <p:cNvCxnSpPr/>
          <p:nvPr/>
        </p:nvCxnSpPr>
        <p:spPr>
          <a:xfrm rot="10800000" flipH="1">
            <a:off x="2425863" y="1118775"/>
            <a:ext cx="200700" cy="584400"/>
          </a:xfrm>
          <a:prstGeom prst="straightConnector1">
            <a:avLst/>
          </a:prstGeom>
          <a:noFill/>
          <a:ln w="9525" cap="flat" cmpd="sng">
            <a:solidFill>
              <a:schemeClr val="dk1"/>
            </a:solidFill>
            <a:prstDash val="solid"/>
            <a:round/>
            <a:headEnd type="none" w="med" len="med"/>
            <a:tailEnd type="triangle" w="med" len="med"/>
          </a:ln>
        </p:spPr>
      </p:cxnSp>
      <p:pic>
        <p:nvPicPr>
          <p:cNvPr id="491" name="Google Shape;491;p55"/>
          <p:cNvPicPr preferRelativeResize="0"/>
          <p:nvPr/>
        </p:nvPicPr>
        <p:blipFill>
          <a:blip r:embed="rId10">
            <a:alphaModFix/>
          </a:blip>
          <a:stretch>
            <a:fillRect/>
          </a:stretch>
        </p:blipFill>
        <p:spPr>
          <a:xfrm>
            <a:off x="1704675" y="2571750"/>
            <a:ext cx="1442376" cy="1427824"/>
          </a:xfrm>
          <a:prstGeom prst="rect">
            <a:avLst/>
          </a:prstGeom>
          <a:noFill/>
          <a:ln w="19050" cap="flat" cmpd="sng">
            <a:solidFill>
              <a:schemeClr val="dk1"/>
            </a:solidFill>
            <a:prstDash val="solid"/>
            <a:round/>
            <a:headEnd type="none" w="sm" len="sm"/>
            <a:tailEnd type="none" w="sm" len="sm"/>
          </a:ln>
        </p:spPr>
      </p:pic>
      <p:sp>
        <p:nvSpPr>
          <p:cNvPr id="492" name="Google Shape;492;p55"/>
          <p:cNvSpPr/>
          <p:nvPr/>
        </p:nvSpPr>
        <p:spPr>
          <a:xfrm>
            <a:off x="2586075" y="3542000"/>
            <a:ext cx="461100" cy="2238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800" b="1">
                <a:solidFill>
                  <a:schemeClr val="dk1"/>
                </a:solidFill>
              </a:rPr>
              <a:t>LN +</a:t>
            </a:r>
            <a:endParaRPr sz="800" b="1">
              <a:solidFill>
                <a:schemeClr val="dk1"/>
              </a:solidFill>
            </a:endParaRPr>
          </a:p>
        </p:txBody>
      </p:sp>
      <p:cxnSp>
        <p:nvCxnSpPr>
          <p:cNvPr id="493" name="Google Shape;493;p55"/>
          <p:cNvCxnSpPr>
            <a:stCxn id="492" idx="0"/>
          </p:cNvCxnSpPr>
          <p:nvPr/>
        </p:nvCxnSpPr>
        <p:spPr>
          <a:xfrm rot="10800000">
            <a:off x="2639625" y="3327200"/>
            <a:ext cx="177000" cy="214800"/>
          </a:xfrm>
          <a:prstGeom prst="straightConnector1">
            <a:avLst/>
          </a:prstGeom>
          <a:noFill/>
          <a:ln w="9525" cap="flat" cmpd="sng">
            <a:solidFill>
              <a:schemeClr val="dk1"/>
            </a:solidFill>
            <a:prstDash val="solid"/>
            <a:round/>
            <a:headEnd type="none" w="med" len="med"/>
            <a:tailEnd type="triangle" w="med" len="med"/>
          </a:ln>
        </p:spPr>
      </p:cxnSp>
      <p:sp>
        <p:nvSpPr>
          <p:cNvPr id="494" name="Google Shape;494;p55"/>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6: RECURRENCE AFTER ABDOMINOPERINEAL RESECTION</a:t>
            </a:r>
            <a:endParaRPr sz="1600" b="1">
              <a:solidFill>
                <a:schemeClr val="lt1"/>
              </a:solidFill>
            </a:endParaRPr>
          </a:p>
        </p:txBody>
      </p:sp>
      <p:pic>
        <p:nvPicPr>
          <p:cNvPr id="495" name="Google Shape;495;p55"/>
          <p:cNvPicPr preferRelativeResize="0"/>
          <p:nvPr/>
        </p:nvPicPr>
        <p:blipFill>
          <a:blip r:embed="rId11">
            <a:alphaModFix/>
          </a:blip>
          <a:stretch>
            <a:fillRect/>
          </a:stretch>
        </p:blipFill>
        <p:spPr>
          <a:xfrm>
            <a:off x="7763975" y="50952"/>
            <a:ext cx="1282751" cy="288975"/>
          </a:xfrm>
          <a:prstGeom prst="rect">
            <a:avLst/>
          </a:prstGeom>
          <a:noFill/>
          <a:ln>
            <a:noFill/>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86"/>
                                        </p:tgtEl>
                                        <p:attrNameLst>
                                          <p:attrName>style.visibility</p:attrName>
                                        </p:attrNameLst>
                                      </p:cBhvr>
                                      <p:to>
                                        <p:strVal val="visible"/>
                                      </p:to>
                                    </p:set>
                                    <p:anim calcmode="lin" valueType="num">
                                      <p:cBhvr additive="base">
                                        <p:cTn id="7" dur="1000"/>
                                        <p:tgtEl>
                                          <p:spTgt spid="486"/>
                                        </p:tgtEl>
                                        <p:attrNameLst>
                                          <p:attrName>ppt_w</p:attrName>
                                        </p:attrNameLst>
                                      </p:cBhvr>
                                      <p:tavLst>
                                        <p:tav tm="0">
                                          <p:val>
                                            <p:strVal val="0"/>
                                          </p:val>
                                        </p:tav>
                                        <p:tav tm="100000">
                                          <p:val>
                                            <p:strVal val="#ppt_w"/>
                                          </p:val>
                                        </p:tav>
                                      </p:tavLst>
                                    </p:anim>
                                    <p:anim calcmode="lin" valueType="num">
                                      <p:cBhvr additive="base">
                                        <p:cTn id="8" dur="1000"/>
                                        <p:tgtEl>
                                          <p:spTgt spid="48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pic>
        <p:nvPicPr>
          <p:cNvPr id="500" name="Google Shape;500;p56"/>
          <p:cNvPicPr preferRelativeResize="0"/>
          <p:nvPr/>
        </p:nvPicPr>
        <p:blipFill rotWithShape="1">
          <a:blip r:embed="rId3">
            <a:alphaModFix/>
          </a:blip>
          <a:srcRect l="1813" t="10658" r="137"/>
          <a:stretch/>
        </p:blipFill>
        <p:spPr>
          <a:xfrm>
            <a:off x="3382675" y="434475"/>
            <a:ext cx="2445075" cy="1845649"/>
          </a:xfrm>
          <a:prstGeom prst="rect">
            <a:avLst/>
          </a:prstGeom>
          <a:noFill/>
          <a:ln w="19050" cap="flat" cmpd="sng">
            <a:solidFill>
              <a:schemeClr val="dk1"/>
            </a:solidFill>
            <a:prstDash val="solid"/>
            <a:round/>
            <a:headEnd type="none" w="sm" len="sm"/>
            <a:tailEnd type="none" w="sm" len="sm"/>
          </a:ln>
        </p:spPr>
      </p:pic>
      <p:pic>
        <p:nvPicPr>
          <p:cNvPr id="501" name="Google Shape;501;p56"/>
          <p:cNvPicPr preferRelativeResize="0"/>
          <p:nvPr/>
        </p:nvPicPr>
        <p:blipFill rotWithShape="1">
          <a:blip r:embed="rId4">
            <a:alphaModFix/>
          </a:blip>
          <a:srcRect l="3773" t="8136" r="14016" b="5305"/>
          <a:stretch/>
        </p:blipFill>
        <p:spPr>
          <a:xfrm>
            <a:off x="206577" y="1964125"/>
            <a:ext cx="2643900" cy="1910975"/>
          </a:xfrm>
          <a:prstGeom prst="rect">
            <a:avLst/>
          </a:prstGeom>
          <a:noFill/>
          <a:ln w="19050" cap="flat" cmpd="sng">
            <a:solidFill>
              <a:schemeClr val="dk1"/>
            </a:solidFill>
            <a:prstDash val="solid"/>
            <a:round/>
            <a:headEnd type="none" w="sm" len="sm"/>
            <a:tailEnd type="none" w="sm" len="sm"/>
          </a:ln>
        </p:spPr>
      </p:pic>
      <p:pic>
        <p:nvPicPr>
          <p:cNvPr id="502" name="Google Shape;502;p56"/>
          <p:cNvPicPr preferRelativeResize="0"/>
          <p:nvPr/>
        </p:nvPicPr>
        <p:blipFill rotWithShape="1">
          <a:blip r:embed="rId5">
            <a:alphaModFix/>
          </a:blip>
          <a:srcRect t="28646" r="4525" b="3822"/>
          <a:stretch/>
        </p:blipFill>
        <p:spPr>
          <a:xfrm>
            <a:off x="3382662" y="2280124"/>
            <a:ext cx="2445075" cy="1574001"/>
          </a:xfrm>
          <a:prstGeom prst="rect">
            <a:avLst/>
          </a:prstGeom>
          <a:noFill/>
          <a:ln w="19050" cap="flat" cmpd="sng">
            <a:solidFill>
              <a:schemeClr val="dk1"/>
            </a:solidFill>
            <a:prstDash val="solid"/>
            <a:round/>
            <a:headEnd type="none" w="sm" len="sm"/>
            <a:tailEnd type="none" w="sm" len="sm"/>
          </a:ln>
        </p:spPr>
      </p:pic>
      <p:pic>
        <p:nvPicPr>
          <p:cNvPr id="503" name="Google Shape;503;p56"/>
          <p:cNvPicPr preferRelativeResize="0"/>
          <p:nvPr/>
        </p:nvPicPr>
        <p:blipFill rotWithShape="1">
          <a:blip r:embed="rId6">
            <a:alphaModFix/>
          </a:blip>
          <a:srcRect t="167" r="10273" b="11422"/>
          <a:stretch/>
        </p:blipFill>
        <p:spPr>
          <a:xfrm>
            <a:off x="6342099" y="1021625"/>
            <a:ext cx="2704626" cy="2868974"/>
          </a:xfrm>
          <a:prstGeom prst="rect">
            <a:avLst/>
          </a:prstGeom>
          <a:noFill/>
          <a:ln w="19050" cap="flat" cmpd="sng">
            <a:solidFill>
              <a:schemeClr val="dk1"/>
            </a:solidFill>
            <a:prstDash val="solid"/>
            <a:round/>
            <a:headEnd type="none" w="sm" len="sm"/>
            <a:tailEnd type="none" w="sm" len="sm"/>
          </a:ln>
        </p:spPr>
      </p:pic>
      <p:sp>
        <p:nvSpPr>
          <p:cNvPr id="504" name="Google Shape;504;p56"/>
          <p:cNvSpPr txBox="1"/>
          <p:nvPr/>
        </p:nvSpPr>
        <p:spPr>
          <a:xfrm>
            <a:off x="206575" y="4176100"/>
            <a:ext cx="2799900" cy="1169700"/>
          </a:xfrm>
          <a:prstGeom prst="rect">
            <a:avLst/>
          </a:prstGeom>
          <a:noFill/>
          <a:ln>
            <a:noFill/>
          </a:ln>
        </p:spPr>
        <p:txBody>
          <a:bodyPr spcFirstLastPara="1" wrap="square" lIns="91425" tIns="91425" rIns="91425" bIns="91425" anchor="t" anchorCtr="0">
            <a:spAutoFit/>
          </a:bodyPr>
          <a:lstStyle/>
          <a:p>
            <a:pPr marL="0" lvl="0" indent="0" rtl="0">
              <a:spcBef>
                <a:spcPts val="0"/>
              </a:spcBef>
              <a:spcAft>
                <a:spcPts val="0"/>
              </a:spcAft>
              <a:buNone/>
            </a:pPr>
            <a:r>
              <a:rPr lang="pt-BR" sz="900" dirty="0" err="1">
                <a:solidFill>
                  <a:schemeClr val="dk1"/>
                </a:solidFill>
              </a:rPr>
              <a:t>Female</a:t>
            </a:r>
            <a:r>
              <a:rPr lang="pt-BR" sz="900" dirty="0">
                <a:solidFill>
                  <a:schemeClr val="dk1"/>
                </a:solidFill>
              </a:rPr>
              <a:t>, 51 </a:t>
            </a:r>
            <a:r>
              <a:rPr lang="pt-BR" sz="900" dirty="0" err="1">
                <a:solidFill>
                  <a:schemeClr val="dk1"/>
                </a:solidFill>
              </a:rPr>
              <a:t>yo</a:t>
            </a:r>
            <a:r>
              <a:rPr lang="pt-BR" sz="900" dirty="0">
                <a:solidFill>
                  <a:schemeClr val="dk1"/>
                </a:solidFill>
              </a:rPr>
              <a:t>; </a:t>
            </a:r>
            <a:r>
              <a:rPr lang="pt-BR" sz="900" dirty="0" err="1">
                <a:solidFill>
                  <a:schemeClr val="dk1"/>
                </a:solidFill>
              </a:rPr>
              <a:t>mr</a:t>
            </a:r>
            <a:r>
              <a:rPr lang="pt-BR" sz="900" dirty="0">
                <a:solidFill>
                  <a:schemeClr val="dk1"/>
                </a:solidFill>
              </a:rPr>
              <a:t> T3cN0. </a:t>
            </a:r>
            <a:r>
              <a:rPr lang="pt-BR" sz="900" dirty="0" err="1">
                <a:solidFill>
                  <a:schemeClr val="dk1"/>
                </a:solidFill>
              </a:rPr>
              <a:t>Mucinous</a:t>
            </a:r>
            <a:r>
              <a:rPr lang="pt-BR" sz="900" dirty="0">
                <a:solidFill>
                  <a:schemeClr val="dk1"/>
                </a:solidFill>
              </a:rPr>
              <a:t> </a:t>
            </a:r>
            <a:r>
              <a:rPr lang="pt-BR" sz="900" dirty="0" err="1">
                <a:solidFill>
                  <a:schemeClr val="dk1"/>
                </a:solidFill>
              </a:rPr>
              <a:t>component</a:t>
            </a:r>
            <a:endParaRPr sz="900" dirty="0">
              <a:solidFill>
                <a:schemeClr val="dk1"/>
              </a:solidFill>
            </a:endParaRPr>
          </a:p>
          <a:p>
            <a:pPr marL="0" lvl="0" indent="0" rtl="0">
              <a:spcBef>
                <a:spcPts val="0"/>
              </a:spcBef>
              <a:spcAft>
                <a:spcPts val="0"/>
              </a:spcAft>
              <a:buNone/>
            </a:pPr>
            <a:r>
              <a:rPr lang="pt-BR" sz="900" dirty="0">
                <a:solidFill>
                  <a:schemeClr val="dk1"/>
                </a:solidFill>
              </a:rPr>
              <a:t>MRF: negative/ EMVI: negative</a:t>
            </a:r>
            <a:endParaRPr sz="900" dirty="0">
              <a:solidFill>
                <a:schemeClr val="dk1"/>
              </a:solidFill>
            </a:endParaRPr>
          </a:p>
          <a:p>
            <a:pPr marL="0" lvl="0" indent="0" rtl="0">
              <a:spcBef>
                <a:spcPts val="0"/>
              </a:spcBef>
              <a:spcAft>
                <a:spcPts val="0"/>
              </a:spcAft>
              <a:buNone/>
            </a:pPr>
            <a:r>
              <a:rPr lang="pt-BR" sz="900" dirty="0" err="1">
                <a:solidFill>
                  <a:schemeClr val="dk1"/>
                </a:solidFill>
              </a:rPr>
              <a:t>Pelvic</a:t>
            </a:r>
            <a:r>
              <a:rPr lang="pt-BR" sz="900" dirty="0">
                <a:solidFill>
                  <a:schemeClr val="dk1"/>
                </a:solidFill>
              </a:rPr>
              <a:t> </a:t>
            </a:r>
            <a:r>
              <a:rPr lang="pt-BR" sz="900" dirty="0" err="1">
                <a:solidFill>
                  <a:schemeClr val="dk1"/>
                </a:solidFill>
              </a:rPr>
              <a:t>sidewall</a:t>
            </a:r>
            <a:r>
              <a:rPr lang="pt-BR" sz="900" dirty="0">
                <a:solidFill>
                  <a:schemeClr val="dk1"/>
                </a:solidFill>
              </a:rPr>
              <a:t> nodes: negative.</a:t>
            </a:r>
            <a:endParaRPr sz="900" dirty="0">
              <a:solidFill>
                <a:schemeClr val="dk1"/>
              </a:solidFill>
            </a:endParaRPr>
          </a:p>
          <a:p>
            <a:pPr marL="0" lvl="0" indent="0" rtl="0">
              <a:spcBef>
                <a:spcPts val="0"/>
              </a:spcBef>
              <a:spcAft>
                <a:spcPts val="0"/>
              </a:spcAft>
              <a:buNone/>
            </a:pPr>
            <a:r>
              <a:rPr lang="pt-BR" sz="900" dirty="0" err="1">
                <a:solidFill>
                  <a:schemeClr val="dk1"/>
                </a:solidFill>
              </a:rPr>
              <a:t>Rectosigmoidectomy</a:t>
            </a:r>
            <a:r>
              <a:rPr lang="pt-BR" sz="900" dirty="0">
                <a:solidFill>
                  <a:schemeClr val="dk1"/>
                </a:solidFill>
              </a:rPr>
              <a:t>: pT3pN0M0. Negative </a:t>
            </a:r>
            <a:r>
              <a:rPr lang="pt-BR" sz="900" dirty="0" err="1">
                <a:solidFill>
                  <a:schemeClr val="dk1"/>
                </a:solidFill>
              </a:rPr>
              <a:t>circumferential</a:t>
            </a:r>
            <a:r>
              <a:rPr lang="pt-BR" sz="900" dirty="0">
                <a:solidFill>
                  <a:schemeClr val="dk1"/>
                </a:solidFill>
              </a:rPr>
              <a:t> </a:t>
            </a:r>
            <a:r>
              <a:rPr lang="pt-BR" sz="900" dirty="0" err="1">
                <a:solidFill>
                  <a:schemeClr val="dk1"/>
                </a:solidFill>
              </a:rPr>
              <a:t>resection</a:t>
            </a:r>
            <a:r>
              <a:rPr lang="pt-BR" sz="900" dirty="0">
                <a:solidFill>
                  <a:schemeClr val="dk1"/>
                </a:solidFill>
              </a:rPr>
              <a:t> </a:t>
            </a:r>
            <a:r>
              <a:rPr lang="pt-BR" sz="900" dirty="0" err="1">
                <a:solidFill>
                  <a:schemeClr val="dk1"/>
                </a:solidFill>
              </a:rPr>
              <a:t>margin</a:t>
            </a:r>
            <a:r>
              <a:rPr lang="pt-BR" sz="900" dirty="0">
                <a:solidFill>
                  <a:schemeClr val="dk1"/>
                </a:solidFill>
              </a:rPr>
              <a:t>. </a:t>
            </a:r>
            <a:r>
              <a:rPr lang="pt-BR" sz="900" dirty="0" err="1">
                <a:solidFill>
                  <a:schemeClr val="dk1"/>
                </a:solidFill>
              </a:rPr>
              <a:t>Incomplete</a:t>
            </a:r>
            <a:r>
              <a:rPr lang="pt-BR" sz="900" dirty="0">
                <a:solidFill>
                  <a:schemeClr val="dk1"/>
                </a:solidFill>
              </a:rPr>
              <a:t> </a:t>
            </a:r>
            <a:r>
              <a:rPr lang="pt-BR" sz="900" dirty="0" err="1">
                <a:solidFill>
                  <a:schemeClr val="dk1"/>
                </a:solidFill>
              </a:rPr>
              <a:t>resected</a:t>
            </a:r>
            <a:r>
              <a:rPr lang="pt-BR" sz="900" dirty="0">
                <a:solidFill>
                  <a:schemeClr val="dk1"/>
                </a:solidFill>
              </a:rPr>
              <a:t> TME.</a:t>
            </a:r>
            <a:endParaRPr sz="900" dirty="0">
              <a:solidFill>
                <a:schemeClr val="dk1"/>
              </a:solidFill>
            </a:endParaRPr>
          </a:p>
          <a:p>
            <a:pPr marL="0" lvl="0" indent="0" algn="l" rtl="0">
              <a:spcBef>
                <a:spcPts val="0"/>
              </a:spcBef>
              <a:spcAft>
                <a:spcPts val="0"/>
              </a:spcAft>
              <a:buNone/>
            </a:pPr>
            <a:endParaRPr sz="1000" dirty="0">
              <a:solidFill>
                <a:schemeClr val="dk1"/>
              </a:solidFill>
            </a:endParaRPr>
          </a:p>
        </p:txBody>
      </p:sp>
      <p:sp>
        <p:nvSpPr>
          <p:cNvPr id="505" name="Google Shape;505;p56"/>
          <p:cNvSpPr/>
          <p:nvPr/>
        </p:nvSpPr>
        <p:spPr>
          <a:xfrm>
            <a:off x="206575" y="3989950"/>
            <a:ext cx="2643900" cy="2214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a:t>
            </a:r>
            <a:r>
              <a:rPr lang="pt-BR" sz="1100" b="1" err="1"/>
              <a:t>staging</a:t>
            </a:r>
            <a:endParaRPr sz="900" b="1"/>
          </a:p>
        </p:txBody>
      </p:sp>
      <p:sp>
        <p:nvSpPr>
          <p:cNvPr id="506" name="Google Shape;506;p56"/>
          <p:cNvSpPr/>
          <p:nvPr/>
        </p:nvSpPr>
        <p:spPr>
          <a:xfrm>
            <a:off x="3359500" y="3989950"/>
            <a:ext cx="2490000" cy="2214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err="1"/>
              <a:t>Postoperative</a:t>
            </a:r>
            <a:r>
              <a:rPr lang="pt-BR" sz="1100" b="1"/>
              <a:t> and </a:t>
            </a:r>
            <a:r>
              <a:rPr lang="pt-BR" sz="1100" b="1" err="1"/>
              <a:t>recurrence</a:t>
            </a:r>
            <a:endParaRPr sz="900" b="1"/>
          </a:p>
        </p:txBody>
      </p:sp>
      <p:sp>
        <p:nvSpPr>
          <p:cNvPr id="507" name="Google Shape;507;p56"/>
          <p:cNvSpPr txBox="1"/>
          <p:nvPr/>
        </p:nvSpPr>
        <p:spPr>
          <a:xfrm>
            <a:off x="3465950" y="4176100"/>
            <a:ext cx="2268900" cy="892800"/>
          </a:xfrm>
          <a:prstGeom prst="rect">
            <a:avLst/>
          </a:prstGeom>
          <a:noFill/>
          <a:ln>
            <a:noFill/>
          </a:ln>
        </p:spPr>
        <p:txBody>
          <a:bodyPr spcFirstLastPara="1" wrap="square" lIns="0" tIns="91425" rIns="91425" bIns="91425" anchor="t" anchorCtr="0">
            <a:spAutoFit/>
          </a:bodyPr>
          <a:lstStyle/>
          <a:p>
            <a:pPr marL="0" lvl="0" indent="0" algn="just" rtl="0">
              <a:spcBef>
                <a:spcPts val="0"/>
              </a:spcBef>
              <a:spcAft>
                <a:spcPts val="0"/>
              </a:spcAft>
              <a:buNone/>
            </a:pPr>
            <a:r>
              <a:rPr lang="pt-BR" sz="900" dirty="0">
                <a:solidFill>
                  <a:schemeClr val="dk1"/>
                </a:solidFill>
                <a:highlight>
                  <a:srgbClr val="000000"/>
                </a:highlight>
              </a:rPr>
              <a:t>Follow-up </a:t>
            </a:r>
            <a:r>
              <a:rPr lang="pt-BR" sz="900" dirty="0" err="1">
                <a:solidFill>
                  <a:schemeClr val="dk1"/>
                </a:solidFill>
                <a:highlight>
                  <a:srgbClr val="000000"/>
                </a:highlight>
              </a:rPr>
              <a:t>after</a:t>
            </a:r>
            <a:r>
              <a:rPr lang="pt-BR" sz="900" dirty="0">
                <a:solidFill>
                  <a:schemeClr val="dk1"/>
                </a:solidFill>
                <a:highlight>
                  <a:srgbClr val="000000"/>
                </a:highlight>
              </a:rPr>
              <a:t> </a:t>
            </a:r>
            <a:r>
              <a:rPr lang="pt-BR" sz="900" dirty="0" err="1">
                <a:solidFill>
                  <a:schemeClr val="dk1"/>
                </a:solidFill>
                <a:highlight>
                  <a:srgbClr val="000000"/>
                </a:highlight>
              </a:rPr>
              <a:t>seven</a:t>
            </a:r>
            <a:r>
              <a:rPr lang="pt-BR" sz="900" dirty="0">
                <a:solidFill>
                  <a:schemeClr val="dk1"/>
                </a:solidFill>
                <a:highlight>
                  <a:srgbClr val="000000"/>
                </a:highlight>
              </a:rPr>
              <a:t> </a:t>
            </a:r>
            <a:r>
              <a:rPr lang="pt-BR" sz="900" dirty="0" err="1">
                <a:solidFill>
                  <a:schemeClr val="dk1"/>
                </a:solidFill>
                <a:highlight>
                  <a:srgbClr val="000000"/>
                </a:highlight>
              </a:rPr>
              <a:t>cycles</a:t>
            </a:r>
            <a:r>
              <a:rPr lang="pt-BR" sz="900" dirty="0">
                <a:solidFill>
                  <a:schemeClr val="dk1"/>
                </a:solidFill>
                <a:highlight>
                  <a:srgbClr val="000000"/>
                </a:highlight>
              </a:rPr>
              <a:t> </a:t>
            </a:r>
            <a:r>
              <a:rPr lang="pt-BR" sz="900" dirty="0" err="1">
                <a:solidFill>
                  <a:schemeClr val="dk1"/>
                </a:solidFill>
                <a:highlight>
                  <a:srgbClr val="000000"/>
                </a:highlight>
              </a:rPr>
              <a:t>of</a:t>
            </a:r>
            <a:r>
              <a:rPr lang="pt-BR" sz="900" dirty="0">
                <a:solidFill>
                  <a:schemeClr val="dk1"/>
                </a:solidFill>
                <a:highlight>
                  <a:srgbClr val="000000"/>
                </a:highlight>
              </a:rPr>
              <a:t> </a:t>
            </a:r>
            <a:r>
              <a:rPr lang="pt-BR" sz="900" dirty="0" err="1">
                <a:solidFill>
                  <a:schemeClr val="dk1"/>
                </a:solidFill>
                <a:highlight>
                  <a:srgbClr val="000000"/>
                </a:highlight>
              </a:rPr>
              <a:t>adjuvant</a:t>
            </a:r>
            <a:r>
              <a:rPr lang="pt-BR" sz="900" dirty="0">
                <a:solidFill>
                  <a:schemeClr val="dk1"/>
                </a:solidFill>
                <a:highlight>
                  <a:srgbClr val="000000"/>
                </a:highlight>
              </a:rPr>
              <a:t> CRT (</a:t>
            </a:r>
            <a:r>
              <a:rPr lang="pt-BR" sz="900" dirty="0" err="1">
                <a:solidFill>
                  <a:schemeClr val="dk1"/>
                </a:solidFill>
                <a:highlight>
                  <a:srgbClr val="000000"/>
                </a:highlight>
              </a:rPr>
              <a:t>interrupted</a:t>
            </a:r>
            <a:r>
              <a:rPr lang="pt-BR" sz="900" dirty="0">
                <a:solidFill>
                  <a:schemeClr val="dk1"/>
                </a:solidFill>
                <a:highlight>
                  <a:srgbClr val="000000"/>
                </a:highlight>
              </a:rPr>
              <a:t> </a:t>
            </a:r>
            <a:r>
              <a:rPr lang="pt-BR" sz="900" dirty="0" err="1">
                <a:solidFill>
                  <a:schemeClr val="dk1"/>
                </a:solidFill>
                <a:highlight>
                  <a:srgbClr val="000000"/>
                </a:highlight>
              </a:rPr>
              <a:t>after</a:t>
            </a:r>
            <a:r>
              <a:rPr lang="pt-BR" sz="900" dirty="0">
                <a:solidFill>
                  <a:schemeClr val="dk1"/>
                </a:solidFill>
                <a:highlight>
                  <a:srgbClr val="000000"/>
                </a:highlight>
              </a:rPr>
              <a:t> </a:t>
            </a:r>
            <a:r>
              <a:rPr lang="pt-BR" sz="900" dirty="0" err="1">
                <a:solidFill>
                  <a:schemeClr val="dk1"/>
                </a:solidFill>
                <a:highlight>
                  <a:srgbClr val="000000"/>
                </a:highlight>
              </a:rPr>
              <a:t>toxicity</a:t>
            </a:r>
            <a:r>
              <a:rPr lang="pt-BR" sz="900" dirty="0">
                <a:solidFill>
                  <a:schemeClr val="dk1"/>
                </a:solidFill>
                <a:highlight>
                  <a:srgbClr val="000000"/>
                </a:highlight>
              </a:rPr>
              <a:t>). </a:t>
            </a:r>
            <a:endParaRPr sz="900" dirty="0">
              <a:solidFill>
                <a:schemeClr val="dk1"/>
              </a:solidFill>
              <a:highlight>
                <a:srgbClr val="000000"/>
              </a:highlight>
            </a:endParaRPr>
          </a:p>
          <a:p>
            <a:pPr marL="0" lvl="0" indent="0" algn="just" rtl="0">
              <a:spcBef>
                <a:spcPts val="0"/>
              </a:spcBef>
              <a:spcAft>
                <a:spcPts val="0"/>
              </a:spcAft>
              <a:buNone/>
            </a:pPr>
            <a:r>
              <a:rPr lang="pt-BR" sz="900" dirty="0">
                <a:solidFill>
                  <a:schemeClr val="dk1"/>
                </a:solidFill>
                <a:highlight>
                  <a:srgbClr val="000000"/>
                </a:highlight>
              </a:rPr>
              <a:t>Abdominal </a:t>
            </a:r>
            <a:r>
              <a:rPr lang="pt-BR" sz="900" dirty="0" err="1">
                <a:solidFill>
                  <a:schemeClr val="dk1"/>
                </a:solidFill>
                <a:highlight>
                  <a:srgbClr val="000000"/>
                </a:highlight>
              </a:rPr>
              <a:t>wall</a:t>
            </a:r>
            <a:r>
              <a:rPr lang="pt-BR" sz="900" dirty="0">
                <a:solidFill>
                  <a:schemeClr val="dk1"/>
                </a:solidFill>
                <a:highlight>
                  <a:srgbClr val="000000"/>
                </a:highlight>
              </a:rPr>
              <a:t> </a:t>
            </a:r>
            <a:r>
              <a:rPr lang="pt-BR" sz="900" dirty="0" err="1">
                <a:solidFill>
                  <a:schemeClr val="dk1"/>
                </a:solidFill>
                <a:highlight>
                  <a:srgbClr val="000000"/>
                </a:highlight>
              </a:rPr>
              <a:t>recurrence</a:t>
            </a:r>
            <a:r>
              <a:rPr lang="pt-BR" sz="900" dirty="0">
                <a:solidFill>
                  <a:schemeClr val="dk1"/>
                </a:solidFill>
                <a:highlight>
                  <a:srgbClr val="000000"/>
                </a:highlight>
              </a:rPr>
              <a:t> in </a:t>
            </a:r>
            <a:r>
              <a:rPr lang="pt-BR" sz="900" dirty="0" err="1">
                <a:solidFill>
                  <a:schemeClr val="dk1"/>
                </a:solidFill>
                <a:highlight>
                  <a:srgbClr val="000000"/>
                </a:highlight>
              </a:rPr>
              <a:t>the</a:t>
            </a:r>
            <a:r>
              <a:rPr lang="pt-BR" sz="900" dirty="0">
                <a:solidFill>
                  <a:schemeClr val="dk1"/>
                </a:solidFill>
                <a:highlight>
                  <a:srgbClr val="000000"/>
                </a:highlight>
              </a:rPr>
              <a:t> </a:t>
            </a:r>
            <a:r>
              <a:rPr lang="pt-BR" sz="900" dirty="0" err="1">
                <a:solidFill>
                  <a:schemeClr val="dk1"/>
                </a:solidFill>
                <a:highlight>
                  <a:srgbClr val="000000"/>
                </a:highlight>
              </a:rPr>
              <a:t>surgery</a:t>
            </a:r>
            <a:r>
              <a:rPr lang="pt-BR" sz="900" dirty="0">
                <a:solidFill>
                  <a:schemeClr val="dk1"/>
                </a:solidFill>
                <a:highlight>
                  <a:srgbClr val="000000"/>
                </a:highlight>
              </a:rPr>
              <a:t> </a:t>
            </a:r>
            <a:r>
              <a:rPr lang="pt-BR" sz="900" dirty="0" err="1">
                <a:solidFill>
                  <a:schemeClr val="dk1"/>
                </a:solidFill>
                <a:highlight>
                  <a:srgbClr val="000000"/>
                </a:highlight>
              </a:rPr>
              <a:t>incision</a:t>
            </a:r>
            <a:r>
              <a:rPr lang="pt-BR" sz="900" dirty="0">
                <a:solidFill>
                  <a:schemeClr val="dk1"/>
                </a:solidFill>
                <a:highlight>
                  <a:srgbClr val="000000"/>
                </a:highlight>
              </a:rPr>
              <a:t>. </a:t>
            </a:r>
            <a:r>
              <a:rPr lang="pt-BR" sz="900" dirty="0" err="1">
                <a:solidFill>
                  <a:schemeClr val="dk1"/>
                </a:solidFill>
                <a:highlight>
                  <a:srgbClr val="000000"/>
                </a:highlight>
              </a:rPr>
              <a:t>Resection</a:t>
            </a:r>
            <a:r>
              <a:rPr lang="pt-BR" sz="900" dirty="0">
                <a:solidFill>
                  <a:schemeClr val="dk1"/>
                </a:solidFill>
                <a:highlight>
                  <a:srgbClr val="000000"/>
                </a:highlight>
              </a:rPr>
              <a:t> </a:t>
            </a:r>
            <a:r>
              <a:rPr lang="pt-BR" sz="900" dirty="0" err="1">
                <a:solidFill>
                  <a:schemeClr val="dk1"/>
                </a:solidFill>
                <a:highlight>
                  <a:srgbClr val="000000"/>
                </a:highlight>
              </a:rPr>
              <a:t>was</a:t>
            </a:r>
            <a:r>
              <a:rPr lang="pt-BR" sz="900" dirty="0">
                <a:solidFill>
                  <a:schemeClr val="dk1"/>
                </a:solidFill>
                <a:highlight>
                  <a:srgbClr val="000000"/>
                </a:highlight>
              </a:rPr>
              <a:t> </a:t>
            </a:r>
            <a:r>
              <a:rPr lang="pt-BR" sz="900" dirty="0" err="1">
                <a:solidFill>
                  <a:schemeClr val="dk1"/>
                </a:solidFill>
                <a:highlight>
                  <a:srgbClr val="000000"/>
                </a:highlight>
              </a:rPr>
              <a:t>possible</a:t>
            </a:r>
            <a:r>
              <a:rPr lang="pt-BR" sz="900" dirty="0">
                <a:solidFill>
                  <a:schemeClr val="dk1"/>
                </a:solidFill>
                <a:highlight>
                  <a:srgbClr val="000000"/>
                </a:highlight>
              </a:rPr>
              <a:t>.</a:t>
            </a:r>
            <a:endParaRPr sz="900" dirty="0">
              <a:solidFill>
                <a:schemeClr val="dk1"/>
              </a:solidFill>
              <a:highlight>
                <a:srgbClr val="000000"/>
              </a:highlight>
            </a:endParaRPr>
          </a:p>
          <a:p>
            <a:pPr marL="457200" lvl="0" indent="0" algn="l" rtl="0">
              <a:spcBef>
                <a:spcPts val="0"/>
              </a:spcBef>
              <a:spcAft>
                <a:spcPts val="0"/>
              </a:spcAft>
              <a:buNone/>
            </a:pPr>
            <a:endParaRPr sz="1000" dirty="0">
              <a:solidFill>
                <a:schemeClr val="dk1"/>
              </a:solidFill>
            </a:endParaRPr>
          </a:p>
        </p:txBody>
      </p:sp>
      <p:sp>
        <p:nvSpPr>
          <p:cNvPr id="508" name="Google Shape;508;p56"/>
          <p:cNvSpPr/>
          <p:nvPr/>
        </p:nvSpPr>
        <p:spPr>
          <a:xfrm rot="10800000" flipH="1">
            <a:off x="3014838" y="4025207"/>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56"/>
          <p:cNvSpPr/>
          <p:nvPr/>
        </p:nvSpPr>
        <p:spPr>
          <a:xfrm rot="10800000" flipH="1">
            <a:off x="6005650" y="4025207"/>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56"/>
          <p:cNvSpPr/>
          <p:nvPr/>
        </p:nvSpPr>
        <p:spPr>
          <a:xfrm>
            <a:off x="6338626" y="3989950"/>
            <a:ext cx="2708100" cy="2214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rPr>
              <a:t>Follow up  recurrence </a:t>
            </a:r>
            <a:endParaRPr sz="1100" b="1">
              <a:solidFill>
                <a:schemeClr val="lt1"/>
              </a:solidFill>
            </a:endParaRPr>
          </a:p>
        </p:txBody>
      </p:sp>
      <p:sp>
        <p:nvSpPr>
          <p:cNvPr id="511" name="Google Shape;511;p56"/>
          <p:cNvSpPr txBox="1"/>
          <p:nvPr/>
        </p:nvSpPr>
        <p:spPr>
          <a:xfrm>
            <a:off x="6398650" y="4142050"/>
            <a:ext cx="2708100" cy="1015800"/>
          </a:xfrm>
          <a:prstGeom prst="rect">
            <a:avLst/>
          </a:prstGeom>
          <a:noFill/>
          <a:ln>
            <a:noFill/>
          </a:ln>
        </p:spPr>
        <p:txBody>
          <a:bodyPr spcFirstLastPara="1" wrap="square" lIns="0" tIns="91425" rIns="91425" bIns="91425" anchor="t" anchorCtr="0">
            <a:spAutoFit/>
          </a:bodyPr>
          <a:lstStyle/>
          <a:p>
            <a:pPr marL="0" lvl="0" indent="0" algn="just" rtl="0">
              <a:spcBef>
                <a:spcPts val="0"/>
              </a:spcBef>
              <a:spcAft>
                <a:spcPts val="0"/>
              </a:spcAft>
              <a:buNone/>
            </a:pPr>
            <a:r>
              <a:rPr lang="pt-BR" sz="900">
                <a:solidFill>
                  <a:schemeClr val="dk1"/>
                </a:solidFill>
              </a:rPr>
              <a:t>Abdominal wall </a:t>
            </a:r>
            <a:r>
              <a:rPr lang="pt-BR" sz="900" err="1">
                <a:solidFill>
                  <a:schemeClr val="dk1"/>
                </a:solidFill>
              </a:rPr>
              <a:t>recurrence</a:t>
            </a:r>
            <a:r>
              <a:rPr lang="pt-BR" sz="900">
                <a:solidFill>
                  <a:schemeClr val="dk1"/>
                </a:solidFill>
              </a:rPr>
              <a:t> </a:t>
            </a:r>
            <a:r>
              <a:rPr lang="pt-BR" sz="900" err="1">
                <a:solidFill>
                  <a:schemeClr val="dk1"/>
                </a:solidFill>
              </a:rPr>
              <a:t>was</a:t>
            </a:r>
            <a:r>
              <a:rPr lang="pt-BR" sz="900">
                <a:solidFill>
                  <a:schemeClr val="dk1"/>
                </a:solidFill>
              </a:rPr>
              <a:t> the </a:t>
            </a:r>
            <a:r>
              <a:rPr lang="pt-BR" sz="900" err="1">
                <a:solidFill>
                  <a:schemeClr val="dk1"/>
                </a:solidFill>
              </a:rPr>
              <a:t>initial</a:t>
            </a:r>
            <a:r>
              <a:rPr lang="pt-BR" sz="900">
                <a:solidFill>
                  <a:schemeClr val="dk1"/>
                </a:solidFill>
              </a:rPr>
              <a:t> </a:t>
            </a:r>
            <a:r>
              <a:rPr lang="pt-BR" sz="900" err="1">
                <a:solidFill>
                  <a:schemeClr val="dk1"/>
                </a:solidFill>
              </a:rPr>
              <a:t>manifestation</a:t>
            </a:r>
            <a:r>
              <a:rPr lang="pt-BR" sz="900">
                <a:solidFill>
                  <a:schemeClr val="dk1"/>
                </a:solidFill>
              </a:rPr>
              <a:t> of the </a:t>
            </a:r>
            <a:r>
              <a:rPr lang="pt-BR" sz="900" err="1">
                <a:solidFill>
                  <a:schemeClr val="dk1"/>
                </a:solidFill>
              </a:rPr>
              <a:t>recurrence</a:t>
            </a:r>
            <a:r>
              <a:rPr lang="pt-BR" sz="900">
                <a:solidFill>
                  <a:schemeClr val="dk1"/>
                </a:solidFill>
              </a:rPr>
              <a:t>, </a:t>
            </a:r>
            <a:r>
              <a:rPr lang="pt-BR" sz="900" err="1">
                <a:solidFill>
                  <a:schemeClr val="dk1"/>
                </a:solidFill>
              </a:rPr>
              <a:t>with</a:t>
            </a:r>
            <a:r>
              <a:rPr lang="pt-BR" sz="900">
                <a:solidFill>
                  <a:schemeClr val="dk1"/>
                </a:solidFill>
              </a:rPr>
              <a:t> a </a:t>
            </a:r>
            <a:r>
              <a:rPr lang="pt-BR" sz="900" err="1">
                <a:solidFill>
                  <a:schemeClr val="dk1"/>
                </a:solidFill>
              </a:rPr>
              <a:t>worse</a:t>
            </a:r>
            <a:r>
              <a:rPr lang="pt-BR" sz="900">
                <a:solidFill>
                  <a:schemeClr val="dk1"/>
                </a:solidFill>
              </a:rPr>
              <a:t> </a:t>
            </a:r>
            <a:r>
              <a:rPr lang="pt-BR" sz="900" err="1">
                <a:solidFill>
                  <a:schemeClr val="dk1"/>
                </a:solidFill>
              </a:rPr>
              <a:t>prognosis</a:t>
            </a:r>
            <a:r>
              <a:rPr lang="pt-BR" sz="900">
                <a:solidFill>
                  <a:schemeClr val="dk1"/>
                </a:solidFill>
              </a:rPr>
              <a:t> </a:t>
            </a:r>
            <a:r>
              <a:rPr lang="pt-BR" sz="900" err="1">
                <a:solidFill>
                  <a:schemeClr val="dk1"/>
                </a:solidFill>
              </a:rPr>
              <a:t>after</a:t>
            </a:r>
            <a:r>
              <a:rPr lang="pt-BR" sz="900">
                <a:solidFill>
                  <a:schemeClr val="dk1"/>
                </a:solidFill>
              </a:rPr>
              <a:t> the </a:t>
            </a:r>
            <a:r>
              <a:rPr lang="pt-BR" sz="900" err="1">
                <a:solidFill>
                  <a:schemeClr val="dk1"/>
                </a:solidFill>
              </a:rPr>
              <a:t>three-month</a:t>
            </a:r>
            <a:r>
              <a:rPr lang="pt-BR" sz="900">
                <a:solidFill>
                  <a:schemeClr val="dk1"/>
                </a:solidFill>
              </a:rPr>
              <a:t> follow </a:t>
            </a:r>
            <a:r>
              <a:rPr lang="pt-BR" sz="900" err="1">
                <a:solidFill>
                  <a:schemeClr val="dk1"/>
                </a:solidFill>
              </a:rPr>
              <a:t>up</a:t>
            </a:r>
            <a:r>
              <a:rPr lang="pt-BR" sz="900">
                <a:solidFill>
                  <a:schemeClr val="dk1"/>
                </a:solidFill>
              </a:rPr>
              <a:t>. Peritoneal </a:t>
            </a:r>
            <a:r>
              <a:rPr lang="pt-BR" sz="900" err="1">
                <a:solidFill>
                  <a:schemeClr val="dk1"/>
                </a:solidFill>
              </a:rPr>
              <a:t>carcinomatosis</a:t>
            </a:r>
            <a:r>
              <a:rPr lang="pt-BR" sz="900">
                <a:solidFill>
                  <a:schemeClr val="dk1"/>
                </a:solidFill>
              </a:rPr>
              <a:t> and fast-</a:t>
            </a:r>
            <a:r>
              <a:rPr lang="pt-BR" sz="900" err="1">
                <a:solidFill>
                  <a:schemeClr val="dk1"/>
                </a:solidFill>
              </a:rPr>
              <a:t>growing</a:t>
            </a:r>
            <a:r>
              <a:rPr lang="pt-BR" sz="900">
                <a:solidFill>
                  <a:schemeClr val="dk1"/>
                </a:solidFill>
              </a:rPr>
              <a:t> sacral </a:t>
            </a:r>
            <a:r>
              <a:rPr lang="pt-BR" sz="900" err="1">
                <a:solidFill>
                  <a:schemeClr val="dk1"/>
                </a:solidFill>
              </a:rPr>
              <a:t>lesion</a:t>
            </a:r>
            <a:r>
              <a:rPr lang="pt-BR" sz="900">
                <a:solidFill>
                  <a:schemeClr val="dk1"/>
                </a:solidFill>
              </a:rPr>
              <a:t> </a:t>
            </a:r>
            <a:r>
              <a:rPr lang="pt-BR" sz="900" err="1">
                <a:solidFill>
                  <a:schemeClr val="dk1"/>
                </a:solidFill>
              </a:rPr>
              <a:t>recurrence</a:t>
            </a:r>
            <a:r>
              <a:rPr lang="pt-BR" sz="900">
                <a:solidFill>
                  <a:schemeClr val="dk1"/>
                </a:solidFill>
              </a:rPr>
              <a:t>, </a:t>
            </a:r>
            <a:r>
              <a:rPr lang="pt-BR" sz="900" err="1">
                <a:solidFill>
                  <a:schemeClr val="dk1"/>
                </a:solidFill>
              </a:rPr>
              <a:t>with</a:t>
            </a:r>
            <a:r>
              <a:rPr lang="pt-BR" sz="900">
                <a:solidFill>
                  <a:schemeClr val="dk1"/>
                </a:solidFill>
              </a:rPr>
              <a:t> </a:t>
            </a:r>
            <a:r>
              <a:rPr lang="pt-BR" sz="900" err="1">
                <a:solidFill>
                  <a:schemeClr val="dk1"/>
                </a:solidFill>
              </a:rPr>
              <a:t>nerve</a:t>
            </a:r>
            <a:r>
              <a:rPr lang="pt-BR" sz="900">
                <a:solidFill>
                  <a:schemeClr val="dk1"/>
                </a:solidFill>
              </a:rPr>
              <a:t> root </a:t>
            </a:r>
            <a:r>
              <a:rPr lang="pt-BR" sz="900" err="1">
                <a:solidFill>
                  <a:schemeClr val="dk1"/>
                </a:solidFill>
              </a:rPr>
              <a:t>compression</a:t>
            </a:r>
            <a:r>
              <a:rPr lang="pt-BR" sz="900">
                <a:solidFill>
                  <a:schemeClr val="dk1"/>
                </a:solidFill>
              </a:rPr>
              <a:t>, </a:t>
            </a:r>
            <a:r>
              <a:rPr lang="pt-BR" sz="900" err="1">
                <a:solidFill>
                  <a:schemeClr val="dk1"/>
                </a:solidFill>
              </a:rPr>
              <a:t>therefore</a:t>
            </a:r>
            <a:r>
              <a:rPr lang="pt-BR" sz="900">
                <a:solidFill>
                  <a:schemeClr val="dk1"/>
                </a:solidFill>
              </a:rPr>
              <a:t> </a:t>
            </a:r>
            <a:r>
              <a:rPr lang="pt-BR" sz="900" err="1">
                <a:solidFill>
                  <a:schemeClr val="dk1"/>
                </a:solidFill>
              </a:rPr>
              <a:t>considered</a:t>
            </a:r>
            <a:r>
              <a:rPr lang="pt-BR" sz="900">
                <a:solidFill>
                  <a:schemeClr val="dk1"/>
                </a:solidFill>
              </a:rPr>
              <a:t> </a:t>
            </a:r>
            <a:r>
              <a:rPr lang="pt-BR" sz="900" err="1">
                <a:solidFill>
                  <a:schemeClr val="dk1"/>
                </a:solidFill>
              </a:rPr>
              <a:t>unresectable</a:t>
            </a:r>
            <a:r>
              <a:rPr lang="pt-BR" sz="900">
                <a:solidFill>
                  <a:schemeClr val="dk1"/>
                </a:solidFill>
              </a:rPr>
              <a:t>.</a:t>
            </a:r>
            <a:endParaRPr sz="900">
              <a:solidFill>
                <a:schemeClr val="dk1"/>
              </a:solidFill>
            </a:endParaRPr>
          </a:p>
        </p:txBody>
      </p:sp>
      <p:sp>
        <p:nvSpPr>
          <p:cNvPr id="512" name="Google Shape;512;p56"/>
          <p:cNvSpPr txBox="1"/>
          <p:nvPr/>
        </p:nvSpPr>
        <p:spPr>
          <a:xfrm>
            <a:off x="57000" y="434475"/>
            <a:ext cx="3241800" cy="1414800"/>
          </a:xfrm>
          <a:prstGeom prst="rect">
            <a:avLst/>
          </a:prstGeom>
          <a:noFill/>
          <a:ln w="19050" cap="flat" cmpd="sng">
            <a:solidFill>
              <a:srgbClr val="3C78D8"/>
            </a:solidFill>
            <a:prstDash val="solid"/>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pt-BR" sz="1000" b="1" err="1">
                <a:solidFill>
                  <a:srgbClr val="FFD966"/>
                </a:solidFill>
              </a:rPr>
              <a:t>Teaching</a:t>
            </a:r>
            <a:r>
              <a:rPr lang="pt-BR" sz="1000" b="1">
                <a:solidFill>
                  <a:srgbClr val="FFD966"/>
                </a:solidFill>
              </a:rPr>
              <a:t> Points : </a:t>
            </a:r>
            <a:r>
              <a:rPr lang="pt-BR" sz="900">
                <a:solidFill>
                  <a:schemeClr val="dk1"/>
                </a:solidFill>
              </a:rPr>
              <a:t>Look </a:t>
            </a:r>
            <a:r>
              <a:rPr lang="pt-BR" sz="900" err="1">
                <a:solidFill>
                  <a:schemeClr val="dk1"/>
                </a:solidFill>
              </a:rPr>
              <a:t>at</a:t>
            </a:r>
            <a:r>
              <a:rPr lang="pt-BR" sz="900">
                <a:solidFill>
                  <a:schemeClr val="dk1"/>
                </a:solidFill>
              </a:rPr>
              <a:t> the </a:t>
            </a:r>
            <a:r>
              <a:rPr lang="pt-BR" sz="900" err="1">
                <a:solidFill>
                  <a:schemeClr val="dk1"/>
                </a:solidFill>
              </a:rPr>
              <a:t>surgical</a:t>
            </a:r>
            <a:r>
              <a:rPr lang="pt-BR" sz="900">
                <a:solidFill>
                  <a:schemeClr val="dk1"/>
                </a:solidFill>
              </a:rPr>
              <a:t> </a:t>
            </a:r>
            <a:r>
              <a:rPr lang="pt-BR" sz="900" err="1">
                <a:solidFill>
                  <a:schemeClr val="dk1"/>
                </a:solidFill>
              </a:rPr>
              <a:t>incision</a:t>
            </a:r>
            <a:r>
              <a:rPr lang="pt-BR" sz="900">
                <a:solidFill>
                  <a:schemeClr val="dk1"/>
                </a:solidFill>
              </a:rPr>
              <a:t> and </a:t>
            </a:r>
            <a:r>
              <a:rPr lang="pt-BR" sz="900" err="1">
                <a:solidFill>
                  <a:schemeClr val="dk1"/>
                </a:solidFill>
              </a:rPr>
              <a:t>surgical</a:t>
            </a:r>
            <a:r>
              <a:rPr lang="pt-BR" sz="900">
                <a:solidFill>
                  <a:schemeClr val="dk1"/>
                </a:solidFill>
              </a:rPr>
              <a:t> </a:t>
            </a:r>
            <a:r>
              <a:rPr lang="pt-BR" sz="900" err="1">
                <a:solidFill>
                  <a:schemeClr val="dk1"/>
                </a:solidFill>
              </a:rPr>
              <a:t>manipulation</a:t>
            </a:r>
            <a:r>
              <a:rPr lang="pt-BR" sz="900">
                <a:solidFill>
                  <a:schemeClr val="dk1"/>
                </a:solidFill>
              </a:rPr>
              <a:t> sites </a:t>
            </a:r>
            <a:r>
              <a:rPr lang="pt-BR" sz="900" err="1">
                <a:solidFill>
                  <a:schemeClr val="dk1"/>
                </a:solidFill>
              </a:rPr>
              <a:t>carefully</a:t>
            </a:r>
            <a:r>
              <a:rPr lang="pt-BR" sz="900">
                <a:solidFill>
                  <a:schemeClr val="dk1"/>
                </a:solidFill>
              </a:rPr>
              <a:t>.</a:t>
            </a:r>
            <a:endParaRPr sz="900">
              <a:solidFill>
                <a:schemeClr val="dk1"/>
              </a:solidFill>
            </a:endParaRPr>
          </a:p>
          <a:p>
            <a:pPr marL="0" lvl="0" indent="0" algn="just" rtl="0">
              <a:spcBef>
                <a:spcPts val="0"/>
              </a:spcBef>
              <a:spcAft>
                <a:spcPts val="0"/>
              </a:spcAft>
              <a:buNone/>
            </a:pPr>
            <a:r>
              <a:rPr lang="pt-BR" sz="900">
                <a:solidFill>
                  <a:schemeClr val="dk1"/>
                </a:solidFill>
              </a:rPr>
              <a:t>- </a:t>
            </a:r>
            <a:r>
              <a:rPr lang="pt-BR" sz="900" err="1">
                <a:solidFill>
                  <a:schemeClr val="dk1"/>
                </a:solidFill>
              </a:rPr>
              <a:t>Surgical</a:t>
            </a:r>
            <a:r>
              <a:rPr lang="pt-BR" sz="900">
                <a:solidFill>
                  <a:schemeClr val="dk1"/>
                </a:solidFill>
              </a:rPr>
              <a:t> </a:t>
            </a:r>
            <a:r>
              <a:rPr lang="pt-BR" sz="900" err="1">
                <a:solidFill>
                  <a:schemeClr val="dk1"/>
                </a:solidFill>
              </a:rPr>
              <a:t>report</a:t>
            </a:r>
            <a:r>
              <a:rPr lang="pt-BR" sz="900">
                <a:solidFill>
                  <a:schemeClr val="dk1"/>
                </a:solidFill>
              </a:rPr>
              <a:t> </a:t>
            </a:r>
            <a:r>
              <a:rPr lang="pt-BR" sz="900" err="1">
                <a:solidFill>
                  <a:schemeClr val="dk1"/>
                </a:solidFill>
              </a:rPr>
              <a:t>can</a:t>
            </a:r>
            <a:r>
              <a:rPr lang="pt-BR" sz="900">
                <a:solidFill>
                  <a:schemeClr val="dk1"/>
                </a:solidFill>
              </a:rPr>
              <a:t> </a:t>
            </a:r>
            <a:r>
              <a:rPr lang="pt-BR" sz="900" err="1">
                <a:solidFill>
                  <a:schemeClr val="dk1"/>
                </a:solidFill>
              </a:rPr>
              <a:t>provide</a:t>
            </a:r>
            <a:r>
              <a:rPr lang="pt-BR" sz="900">
                <a:solidFill>
                  <a:schemeClr val="dk1"/>
                </a:solidFill>
              </a:rPr>
              <a:t> </a:t>
            </a:r>
            <a:r>
              <a:rPr lang="pt-BR" sz="900" err="1">
                <a:solidFill>
                  <a:schemeClr val="dk1"/>
                </a:solidFill>
              </a:rPr>
              <a:t>clues</a:t>
            </a:r>
            <a:r>
              <a:rPr lang="pt-BR" sz="900">
                <a:solidFill>
                  <a:schemeClr val="dk1"/>
                </a:solidFill>
              </a:rPr>
              <a:t> </a:t>
            </a:r>
            <a:r>
              <a:rPr lang="pt-BR" sz="900" err="1">
                <a:solidFill>
                  <a:schemeClr val="dk1"/>
                </a:solidFill>
              </a:rPr>
              <a:t>to</a:t>
            </a:r>
            <a:r>
              <a:rPr lang="pt-BR" sz="900">
                <a:solidFill>
                  <a:schemeClr val="dk1"/>
                </a:solidFill>
              </a:rPr>
              <a:t> the </a:t>
            </a:r>
            <a:r>
              <a:rPr lang="pt-BR" sz="900" err="1">
                <a:solidFill>
                  <a:schemeClr val="dk1"/>
                </a:solidFill>
              </a:rPr>
              <a:t>most</a:t>
            </a:r>
            <a:r>
              <a:rPr lang="pt-BR" sz="900">
                <a:solidFill>
                  <a:schemeClr val="dk1"/>
                </a:solidFill>
              </a:rPr>
              <a:t> </a:t>
            </a:r>
            <a:r>
              <a:rPr lang="pt-BR" sz="900" err="1">
                <a:solidFill>
                  <a:schemeClr val="dk1"/>
                </a:solidFill>
              </a:rPr>
              <a:t>likely</a:t>
            </a:r>
            <a:r>
              <a:rPr lang="pt-BR" sz="900">
                <a:solidFill>
                  <a:schemeClr val="dk1"/>
                </a:solidFill>
              </a:rPr>
              <a:t> sites of pelvic </a:t>
            </a:r>
            <a:r>
              <a:rPr lang="pt-BR" sz="900" err="1">
                <a:solidFill>
                  <a:schemeClr val="dk1"/>
                </a:solidFill>
              </a:rPr>
              <a:t>recurrence</a:t>
            </a:r>
            <a:r>
              <a:rPr lang="pt-BR" sz="900">
                <a:solidFill>
                  <a:schemeClr val="dk1"/>
                </a:solidFill>
              </a:rPr>
              <a:t> and </a:t>
            </a:r>
            <a:r>
              <a:rPr lang="pt-BR" sz="900" err="1">
                <a:solidFill>
                  <a:schemeClr val="dk1"/>
                </a:solidFill>
              </a:rPr>
              <a:t>surgical</a:t>
            </a:r>
            <a:r>
              <a:rPr lang="pt-BR" sz="900">
                <a:solidFill>
                  <a:schemeClr val="dk1"/>
                </a:solidFill>
              </a:rPr>
              <a:t> </a:t>
            </a:r>
            <a:r>
              <a:rPr lang="pt-BR" sz="900" err="1">
                <a:solidFill>
                  <a:schemeClr val="dk1"/>
                </a:solidFill>
              </a:rPr>
              <a:t>complications</a:t>
            </a:r>
            <a:r>
              <a:rPr lang="pt-BR" sz="900">
                <a:solidFill>
                  <a:schemeClr val="dk1"/>
                </a:solidFill>
              </a:rPr>
              <a:t>.</a:t>
            </a:r>
            <a:endParaRPr sz="900">
              <a:solidFill>
                <a:schemeClr val="dk1"/>
              </a:solidFill>
            </a:endParaRPr>
          </a:p>
          <a:p>
            <a:pPr marL="0" lvl="0" indent="0" algn="just" rtl="0">
              <a:spcBef>
                <a:spcPts val="0"/>
              </a:spcBef>
              <a:spcAft>
                <a:spcPts val="0"/>
              </a:spcAft>
              <a:buNone/>
            </a:pPr>
            <a:r>
              <a:rPr lang="pt-BR" sz="900">
                <a:solidFill>
                  <a:schemeClr val="dk1"/>
                </a:solidFill>
              </a:rPr>
              <a:t>- When </a:t>
            </a:r>
            <a:r>
              <a:rPr lang="pt-BR" sz="900" err="1">
                <a:solidFill>
                  <a:schemeClr val="dk1"/>
                </a:solidFill>
              </a:rPr>
              <a:t>we</a:t>
            </a:r>
            <a:r>
              <a:rPr lang="pt-BR" sz="900">
                <a:solidFill>
                  <a:schemeClr val="dk1"/>
                </a:solidFill>
              </a:rPr>
              <a:t> come </a:t>
            </a:r>
            <a:r>
              <a:rPr lang="pt-BR" sz="900" err="1">
                <a:solidFill>
                  <a:schemeClr val="dk1"/>
                </a:solidFill>
              </a:rPr>
              <a:t>across</a:t>
            </a:r>
            <a:r>
              <a:rPr lang="pt-BR" sz="900">
                <a:solidFill>
                  <a:schemeClr val="dk1"/>
                </a:solidFill>
              </a:rPr>
              <a:t> </a:t>
            </a:r>
            <a:r>
              <a:rPr lang="pt-BR" sz="900" err="1">
                <a:solidFill>
                  <a:schemeClr val="dk1"/>
                </a:solidFill>
              </a:rPr>
              <a:t>recurrence</a:t>
            </a:r>
            <a:r>
              <a:rPr lang="pt-BR" sz="900">
                <a:solidFill>
                  <a:schemeClr val="dk1"/>
                </a:solidFill>
              </a:rPr>
              <a:t>, it is </a:t>
            </a:r>
            <a:r>
              <a:rPr lang="pt-BR" sz="900" err="1">
                <a:solidFill>
                  <a:schemeClr val="dk1"/>
                </a:solidFill>
              </a:rPr>
              <a:t>very</a:t>
            </a:r>
            <a:r>
              <a:rPr lang="pt-BR" sz="900">
                <a:solidFill>
                  <a:schemeClr val="dk1"/>
                </a:solidFill>
              </a:rPr>
              <a:t> </a:t>
            </a:r>
            <a:r>
              <a:rPr lang="pt-BR" sz="900" err="1">
                <a:solidFill>
                  <a:schemeClr val="dk1"/>
                </a:solidFill>
              </a:rPr>
              <a:t>important</a:t>
            </a:r>
            <a:r>
              <a:rPr lang="pt-BR" sz="900">
                <a:solidFill>
                  <a:schemeClr val="dk1"/>
                </a:solidFill>
              </a:rPr>
              <a:t> </a:t>
            </a:r>
            <a:r>
              <a:rPr lang="pt-BR" sz="900" err="1">
                <a:solidFill>
                  <a:schemeClr val="dk1"/>
                </a:solidFill>
              </a:rPr>
              <a:t>to</a:t>
            </a:r>
            <a:r>
              <a:rPr lang="pt-BR" sz="900">
                <a:solidFill>
                  <a:schemeClr val="dk1"/>
                </a:solidFill>
              </a:rPr>
              <a:t> </a:t>
            </a:r>
            <a:r>
              <a:rPr lang="pt-BR" sz="900" err="1">
                <a:solidFill>
                  <a:schemeClr val="dk1"/>
                </a:solidFill>
              </a:rPr>
              <a:t>actively</a:t>
            </a:r>
            <a:r>
              <a:rPr lang="pt-BR" sz="900">
                <a:solidFill>
                  <a:schemeClr val="dk1"/>
                </a:solidFill>
              </a:rPr>
              <a:t> look for </a:t>
            </a:r>
            <a:r>
              <a:rPr lang="pt-BR" sz="900" err="1">
                <a:solidFill>
                  <a:schemeClr val="dk1"/>
                </a:solidFill>
              </a:rPr>
              <a:t>other</a:t>
            </a:r>
            <a:r>
              <a:rPr lang="pt-BR" sz="900">
                <a:solidFill>
                  <a:schemeClr val="dk1"/>
                </a:solidFill>
              </a:rPr>
              <a:t> pelvic </a:t>
            </a:r>
            <a:r>
              <a:rPr lang="pt-BR" sz="900" err="1">
                <a:solidFill>
                  <a:schemeClr val="dk1"/>
                </a:solidFill>
              </a:rPr>
              <a:t>recurrence</a:t>
            </a:r>
            <a:r>
              <a:rPr lang="pt-BR" sz="900">
                <a:solidFill>
                  <a:schemeClr val="dk1"/>
                </a:solidFill>
              </a:rPr>
              <a:t> sites and distant metastasis. </a:t>
            </a:r>
            <a:endParaRPr sz="900">
              <a:solidFill>
                <a:schemeClr val="dk1"/>
              </a:solidFill>
            </a:endParaRPr>
          </a:p>
          <a:p>
            <a:pPr marL="0" lvl="0" indent="0" algn="just" rtl="0">
              <a:spcBef>
                <a:spcPts val="0"/>
              </a:spcBef>
              <a:spcAft>
                <a:spcPts val="0"/>
              </a:spcAft>
              <a:buNone/>
            </a:pPr>
            <a:r>
              <a:rPr lang="pt-BR" sz="900">
                <a:solidFill>
                  <a:schemeClr val="dk1"/>
                </a:solidFill>
              </a:rPr>
              <a:t>- TME </a:t>
            </a:r>
            <a:r>
              <a:rPr lang="pt-BR" sz="900" err="1">
                <a:solidFill>
                  <a:schemeClr val="dk1"/>
                </a:solidFill>
              </a:rPr>
              <a:t>incomplete</a:t>
            </a:r>
            <a:r>
              <a:rPr lang="pt-BR" sz="900">
                <a:solidFill>
                  <a:schemeClr val="dk1"/>
                </a:solidFill>
              </a:rPr>
              <a:t> </a:t>
            </a:r>
            <a:r>
              <a:rPr lang="pt-BR" sz="900" err="1">
                <a:solidFill>
                  <a:schemeClr val="dk1"/>
                </a:solidFill>
              </a:rPr>
              <a:t>resection</a:t>
            </a:r>
            <a:r>
              <a:rPr lang="pt-BR" sz="900">
                <a:solidFill>
                  <a:schemeClr val="dk1"/>
                </a:solidFill>
              </a:rPr>
              <a:t> is </a:t>
            </a:r>
            <a:r>
              <a:rPr lang="pt-BR" sz="900" err="1">
                <a:solidFill>
                  <a:schemeClr val="dk1"/>
                </a:solidFill>
              </a:rPr>
              <a:t>an</a:t>
            </a:r>
            <a:r>
              <a:rPr lang="pt-BR" sz="900">
                <a:solidFill>
                  <a:schemeClr val="dk1"/>
                </a:solidFill>
              </a:rPr>
              <a:t> </a:t>
            </a:r>
            <a:r>
              <a:rPr lang="pt-BR" sz="900" err="1">
                <a:solidFill>
                  <a:schemeClr val="dk1"/>
                </a:solidFill>
              </a:rPr>
              <a:t>important</a:t>
            </a:r>
            <a:r>
              <a:rPr lang="pt-BR" sz="900">
                <a:solidFill>
                  <a:schemeClr val="dk1"/>
                </a:solidFill>
              </a:rPr>
              <a:t> </a:t>
            </a:r>
            <a:r>
              <a:rPr lang="pt-BR" sz="900" err="1">
                <a:solidFill>
                  <a:schemeClr val="dk1"/>
                </a:solidFill>
              </a:rPr>
              <a:t>risk</a:t>
            </a:r>
            <a:r>
              <a:rPr lang="pt-BR" sz="900">
                <a:solidFill>
                  <a:schemeClr val="dk1"/>
                </a:solidFill>
              </a:rPr>
              <a:t> </a:t>
            </a:r>
            <a:r>
              <a:rPr lang="pt-BR" sz="900" err="1">
                <a:solidFill>
                  <a:schemeClr val="dk1"/>
                </a:solidFill>
              </a:rPr>
              <a:t>factor</a:t>
            </a:r>
            <a:r>
              <a:rPr lang="pt-BR" sz="900">
                <a:solidFill>
                  <a:schemeClr val="dk1"/>
                </a:solidFill>
              </a:rPr>
              <a:t> for local </a:t>
            </a:r>
            <a:r>
              <a:rPr lang="pt-BR" sz="900" err="1">
                <a:solidFill>
                  <a:schemeClr val="dk1"/>
                </a:solidFill>
              </a:rPr>
              <a:t>recurrence</a:t>
            </a:r>
            <a:r>
              <a:rPr lang="pt-BR" sz="900">
                <a:solidFill>
                  <a:schemeClr val="dk1"/>
                </a:solidFill>
              </a:rPr>
              <a:t>.</a:t>
            </a:r>
            <a:endParaRPr sz="900">
              <a:solidFill>
                <a:schemeClr val="dk1"/>
              </a:solidFill>
            </a:endParaRPr>
          </a:p>
          <a:p>
            <a:pPr marL="0" lvl="0" indent="0" algn="l" rtl="0">
              <a:spcBef>
                <a:spcPts val="0"/>
              </a:spcBef>
              <a:spcAft>
                <a:spcPts val="0"/>
              </a:spcAft>
              <a:buNone/>
            </a:pPr>
            <a:endParaRPr sz="1000">
              <a:solidFill>
                <a:schemeClr val="dk1"/>
              </a:solidFill>
            </a:endParaRPr>
          </a:p>
        </p:txBody>
      </p:sp>
      <p:cxnSp>
        <p:nvCxnSpPr>
          <p:cNvPr id="513" name="Google Shape;513;p56"/>
          <p:cNvCxnSpPr/>
          <p:nvPr/>
        </p:nvCxnSpPr>
        <p:spPr>
          <a:xfrm flipH="1">
            <a:off x="4286350" y="2205213"/>
            <a:ext cx="714300" cy="582900"/>
          </a:xfrm>
          <a:prstGeom prst="straightConnector1">
            <a:avLst/>
          </a:prstGeom>
          <a:noFill/>
          <a:ln w="19050" cap="flat" cmpd="sng">
            <a:solidFill>
              <a:srgbClr val="FFD966"/>
            </a:solidFill>
            <a:prstDash val="solid"/>
            <a:round/>
            <a:headEnd type="none" w="med" len="med"/>
            <a:tailEnd type="triangle" w="med" len="med"/>
          </a:ln>
        </p:spPr>
      </p:cxnSp>
      <p:cxnSp>
        <p:nvCxnSpPr>
          <p:cNvPr id="514" name="Google Shape;514;p56"/>
          <p:cNvCxnSpPr/>
          <p:nvPr/>
        </p:nvCxnSpPr>
        <p:spPr>
          <a:xfrm rot="10800000">
            <a:off x="4779850" y="1307438"/>
            <a:ext cx="220800" cy="541800"/>
          </a:xfrm>
          <a:prstGeom prst="straightConnector1">
            <a:avLst/>
          </a:prstGeom>
          <a:noFill/>
          <a:ln w="19050" cap="flat" cmpd="sng">
            <a:solidFill>
              <a:srgbClr val="FFD966"/>
            </a:solidFill>
            <a:prstDash val="solid"/>
            <a:round/>
            <a:headEnd type="none" w="med" len="med"/>
            <a:tailEnd type="triangle" w="med" len="med"/>
          </a:ln>
        </p:spPr>
      </p:cxnSp>
      <p:sp>
        <p:nvSpPr>
          <p:cNvPr id="515" name="Google Shape;515;p56"/>
          <p:cNvSpPr/>
          <p:nvPr/>
        </p:nvSpPr>
        <p:spPr>
          <a:xfrm>
            <a:off x="4348075" y="1805013"/>
            <a:ext cx="1251300" cy="400200"/>
          </a:xfrm>
          <a:prstGeom prst="roundRect">
            <a:avLst>
              <a:gd name="adj" fmla="val 16667"/>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Abdominal wall </a:t>
            </a:r>
            <a:r>
              <a:rPr lang="pt-BR" sz="1100" b="1" err="1"/>
              <a:t>recurrence</a:t>
            </a:r>
            <a:endParaRPr sz="1100" b="1"/>
          </a:p>
        </p:txBody>
      </p:sp>
      <p:sp>
        <p:nvSpPr>
          <p:cNvPr id="516" name="Google Shape;516;p56"/>
          <p:cNvSpPr/>
          <p:nvPr/>
        </p:nvSpPr>
        <p:spPr>
          <a:xfrm>
            <a:off x="6961450" y="480675"/>
            <a:ext cx="1251300" cy="400200"/>
          </a:xfrm>
          <a:prstGeom prst="roundRect">
            <a:avLst>
              <a:gd name="adj" fmla="val 16667"/>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Sacral recurrence</a:t>
            </a:r>
            <a:endParaRPr sz="1100" b="1"/>
          </a:p>
        </p:txBody>
      </p:sp>
      <p:cxnSp>
        <p:nvCxnSpPr>
          <p:cNvPr id="517" name="Google Shape;517;p56"/>
          <p:cNvCxnSpPr>
            <a:cxnSpLocks/>
            <a:stCxn id="516" idx="2"/>
          </p:cNvCxnSpPr>
          <p:nvPr/>
        </p:nvCxnSpPr>
        <p:spPr>
          <a:xfrm>
            <a:off x="7587100" y="880875"/>
            <a:ext cx="460556" cy="1222488"/>
          </a:xfrm>
          <a:prstGeom prst="straightConnector1">
            <a:avLst/>
          </a:prstGeom>
          <a:noFill/>
          <a:ln w="19050" cap="flat" cmpd="sng">
            <a:solidFill>
              <a:srgbClr val="FFD966"/>
            </a:solidFill>
            <a:prstDash val="solid"/>
            <a:round/>
            <a:headEnd type="none" w="med" len="med"/>
            <a:tailEnd type="triangle" w="med" len="med"/>
          </a:ln>
        </p:spPr>
      </p:cxnSp>
      <p:sp>
        <p:nvSpPr>
          <p:cNvPr id="518" name="Google Shape;518;p56"/>
          <p:cNvSpPr/>
          <p:nvPr/>
        </p:nvSpPr>
        <p:spPr>
          <a:xfrm>
            <a:off x="1437225" y="2103363"/>
            <a:ext cx="1188900" cy="983100"/>
          </a:xfrm>
          <a:prstGeom prst="rect">
            <a:avLst/>
          </a:prstGeom>
          <a:noFill/>
          <a:ln w="19050" cap="flat" cmpd="sng">
            <a:solidFill>
              <a:schemeClr val="dk1"/>
            </a:solidFill>
            <a:prstDash val="dot"/>
            <a:round/>
            <a:headEnd type="none" w="sm" len="sm"/>
            <a:tailEnd type="none" w="sm" len="sm"/>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9" name="Google Shape;519;p56"/>
          <p:cNvPicPr preferRelativeResize="0"/>
          <p:nvPr/>
        </p:nvPicPr>
        <p:blipFill>
          <a:blip r:embed="rId7">
            <a:alphaModFix/>
          </a:blip>
          <a:stretch>
            <a:fillRect/>
          </a:stretch>
        </p:blipFill>
        <p:spPr>
          <a:xfrm>
            <a:off x="2957152" y="1610184"/>
            <a:ext cx="220800" cy="194842"/>
          </a:xfrm>
          <a:prstGeom prst="rect">
            <a:avLst/>
          </a:prstGeom>
          <a:noFill/>
          <a:ln>
            <a:noFill/>
          </a:ln>
        </p:spPr>
      </p:pic>
      <p:sp>
        <p:nvSpPr>
          <p:cNvPr id="520" name="Google Shape;520;p56"/>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7: ABDOMINAL WALL AND SACRAL RECURRENCE</a:t>
            </a:r>
            <a:endParaRPr sz="1600" b="1">
              <a:solidFill>
                <a:schemeClr val="lt1"/>
              </a:solidFill>
            </a:endParaRPr>
          </a:p>
        </p:txBody>
      </p:sp>
      <p:pic>
        <p:nvPicPr>
          <p:cNvPr id="521" name="Google Shape;521;p56"/>
          <p:cNvPicPr preferRelativeResize="0"/>
          <p:nvPr/>
        </p:nvPicPr>
        <p:blipFill>
          <a:blip r:embed="rId8">
            <a:alphaModFix/>
          </a:blip>
          <a:stretch>
            <a:fillRect/>
          </a:stretch>
        </p:blipFill>
        <p:spPr>
          <a:xfrm>
            <a:off x="7763975" y="50952"/>
            <a:ext cx="1282751" cy="288975"/>
          </a:xfrm>
          <a:prstGeom prst="rect">
            <a:avLst/>
          </a:prstGeom>
          <a:noFill/>
          <a:ln>
            <a:noFill/>
          </a:ln>
        </p:spPr>
      </p:pic>
      <p:pic>
        <p:nvPicPr>
          <p:cNvPr id="522" name="Google Shape;522;p56"/>
          <p:cNvPicPr preferRelativeResize="0"/>
          <p:nvPr/>
        </p:nvPicPr>
        <p:blipFill rotWithShape="1">
          <a:blip r:embed="rId9">
            <a:alphaModFix/>
          </a:blip>
          <a:srcRect l="15756" t="9907" r="18040" b="7042"/>
          <a:stretch/>
        </p:blipFill>
        <p:spPr>
          <a:xfrm>
            <a:off x="6317369" y="2113288"/>
            <a:ext cx="2734968" cy="1811774"/>
          </a:xfrm>
          <a:prstGeom prst="rect">
            <a:avLst/>
          </a:prstGeom>
          <a:noFill/>
          <a:ln w="19050" cap="flat" cmpd="sng">
            <a:solidFill>
              <a:schemeClr val="dk1"/>
            </a:solidFill>
            <a:prstDash val="solid"/>
            <a:round/>
            <a:headEnd type="none" w="sm" len="sm"/>
            <a:tailEnd type="none" w="sm" len="sm"/>
          </a:ln>
        </p:spPr>
      </p:pic>
      <p:pic>
        <p:nvPicPr>
          <p:cNvPr id="523" name="Google Shape;523;p56"/>
          <p:cNvPicPr preferRelativeResize="0"/>
          <p:nvPr/>
        </p:nvPicPr>
        <p:blipFill>
          <a:blip r:embed="rId10">
            <a:alphaModFix/>
          </a:blip>
          <a:stretch>
            <a:fillRect/>
          </a:stretch>
        </p:blipFill>
        <p:spPr>
          <a:xfrm>
            <a:off x="6311744" y="441852"/>
            <a:ext cx="2734968" cy="1647000"/>
          </a:xfrm>
          <a:prstGeom prst="rect">
            <a:avLst/>
          </a:prstGeom>
          <a:noFill/>
          <a:ln w="19050" cap="flat" cmpd="sng">
            <a:solidFill>
              <a:schemeClr val="dk1"/>
            </a:solidFill>
            <a:prstDash val="solid"/>
            <a:round/>
            <a:headEnd type="none" w="sm" len="sm"/>
            <a:tailEnd type="none" w="sm" len="sm"/>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12"/>
                                        </p:tgtEl>
                                        <p:attrNameLst>
                                          <p:attrName>style.visibility</p:attrName>
                                        </p:attrNameLst>
                                      </p:cBhvr>
                                      <p:to>
                                        <p:strVal val="visible"/>
                                      </p:to>
                                    </p:set>
                                    <p:anim calcmode="lin" valueType="num">
                                      <p:cBhvr additive="base">
                                        <p:cTn id="7" dur="1000"/>
                                        <p:tgtEl>
                                          <p:spTgt spid="512"/>
                                        </p:tgtEl>
                                        <p:attrNameLst>
                                          <p:attrName>ppt_w</p:attrName>
                                        </p:attrNameLst>
                                      </p:cBhvr>
                                      <p:tavLst>
                                        <p:tav tm="0">
                                          <p:val>
                                            <p:strVal val="0"/>
                                          </p:val>
                                        </p:tav>
                                        <p:tav tm="100000">
                                          <p:val>
                                            <p:strVal val="#ppt_w"/>
                                          </p:val>
                                        </p:tav>
                                      </p:tavLst>
                                    </p:anim>
                                    <p:anim calcmode="lin" valueType="num">
                                      <p:cBhvr additive="base">
                                        <p:cTn id="8" dur="1000"/>
                                        <p:tgtEl>
                                          <p:spTgt spid="512"/>
                                        </p:tgtEl>
                                        <p:attrNameLst>
                                          <p:attrName>ppt_h</p:attrName>
                                        </p:attrNameLst>
                                      </p:cBhvr>
                                      <p:tavLst>
                                        <p:tav tm="0">
                                          <p:val>
                                            <p:strVal val="0"/>
                                          </p:val>
                                        </p:tav>
                                        <p:tav tm="100000">
                                          <p:val>
                                            <p:strVal val="#ppt_h"/>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519"/>
                                        </p:tgtEl>
                                        <p:attrNameLst>
                                          <p:attrName>style.visibility</p:attrName>
                                        </p:attrNameLst>
                                      </p:cBhvr>
                                      <p:to>
                                        <p:strVal val="visible"/>
                                      </p:to>
                                    </p:set>
                                    <p:anim calcmode="lin" valueType="num">
                                      <p:cBhvr additive="base">
                                        <p:cTn id="12" dur="1000"/>
                                        <p:tgtEl>
                                          <p:spTgt spid="519"/>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3"/>
                                        </p:tgtEl>
                                        <p:attrNameLst>
                                          <p:attrName>style.visibility</p:attrName>
                                        </p:attrNameLst>
                                      </p:cBhvr>
                                      <p:to>
                                        <p:strVal val="visible"/>
                                      </p:to>
                                    </p:set>
                                    <p:animEffect transition="in" filter="fade">
                                      <p:cBhvr>
                                        <p:cTn id="17" dur="1000"/>
                                        <p:tgtEl>
                                          <p:spTgt spid="523"/>
                                        </p:tgtEl>
                                      </p:cBhvr>
                                    </p:animEffect>
                                  </p:childTnLst>
                                </p:cTn>
                              </p:par>
                              <p:par>
                                <p:cTn id="18" presetID="10" presetClass="entr" presetSubtype="0" fill="hold" nodeType="withEffect">
                                  <p:stCondLst>
                                    <p:cond delay="0"/>
                                  </p:stCondLst>
                                  <p:childTnLst>
                                    <p:set>
                                      <p:cBhvr>
                                        <p:cTn id="19" dur="1" fill="hold">
                                          <p:stCondLst>
                                            <p:cond delay="0"/>
                                          </p:stCondLst>
                                        </p:cTn>
                                        <p:tgtEl>
                                          <p:spTgt spid="522"/>
                                        </p:tgtEl>
                                        <p:attrNameLst>
                                          <p:attrName>style.visibility</p:attrName>
                                        </p:attrNameLst>
                                      </p:cBhvr>
                                      <p:to>
                                        <p:strVal val="visible"/>
                                      </p:to>
                                    </p:set>
                                    <p:animEffect transition="in" filter="fade">
                                      <p:cBhvr>
                                        <p:cTn id="20" dur="1000"/>
                                        <p:tgtEl>
                                          <p:spTgt spid="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pic>
        <p:nvPicPr>
          <p:cNvPr id="528" name="Google Shape;528;p57"/>
          <p:cNvPicPr preferRelativeResize="0"/>
          <p:nvPr/>
        </p:nvPicPr>
        <p:blipFill rotWithShape="1">
          <a:blip r:embed="rId3">
            <a:alphaModFix/>
          </a:blip>
          <a:srcRect l="8458" b="2143"/>
          <a:stretch/>
        </p:blipFill>
        <p:spPr>
          <a:xfrm>
            <a:off x="183075" y="498750"/>
            <a:ext cx="1899575" cy="1876851"/>
          </a:xfrm>
          <a:prstGeom prst="rect">
            <a:avLst/>
          </a:prstGeom>
          <a:noFill/>
          <a:ln w="19050" cap="flat" cmpd="sng">
            <a:solidFill>
              <a:schemeClr val="dk1"/>
            </a:solidFill>
            <a:prstDash val="solid"/>
            <a:round/>
            <a:headEnd type="none" w="sm" len="sm"/>
            <a:tailEnd type="none" w="sm" len="sm"/>
          </a:ln>
        </p:spPr>
      </p:pic>
      <p:pic>
        <p:nvPicPr>
          <p:cNvPr id="529" name="Google Shape;529;p57"/>
          <p:cNvPicPr preferRelativeResize="0"/>
          <p:nvPr/>
        </p:nvPicPr>
        <p:blipFill rotWithShape="1">
          <a:blip r:embed="rId4">
            <a:alphaModFix/>
          </a:blip>
          <a:srcRect l="6732" t="4691" r="6619" b="5614"/>
          <a:stretch/>
        </p:blipFill>
        <p:spPr>
          <a:xfrm>
            <a:off x="183050" y="2381549"/>
            <a:ext cx="1899576" cy="1398201"/>
          </a:xfrm>
          <a:prstGeom prst="rect">
            <a:avLst/>
          </a:prstGeom>
          <a:noFill/>
          <a:ln w="19050" cap="flat" cmpd="sng">
            <a:solidFill>
              <a:schemeClr val="dk1"/>
            </a:solidFill>
            <a:prstDash val="solid"/>
            <a:round/>
            <a:headEnd type="none" w="sm" len="sm"/>
            <a:tailEnd type="none" w="sm" len="sm"/>
          </a:ln>
        </p:spPr>
      </p:pic>
      <p:pic>
        <p:nvPicPr>
          <p:cNvPr id="530" name="Google Shape;530;p57"/>
          <p:cNvPicPr preferRelativeResize="0"/>
          <p:nvPr/>
        </p:nvPicPr>
        <p:blipFill rotWithShape="1">
          <a:blip r:embed="rId5">
            <a:alphaModFix/>
          </a:blip>
          <a:srcRect l="8472" r="26155"/>
          <a:stretch/>
        </p:blipFill>
        <p:spPr>
          <a:xfrm>
            <a:off x="236050" y="2254300"/>
            <a:ext cx="518425" cy="634900"/>
          </a:xfrm>
          <a:prstGeom prst="rect">
            <a:avLst/>
          </a:prstGeom>
          <a:noFill/>
          <a:ln w="9525" cap="flat" cmpd="sng">
            <a:solidFill>
              <a:schemeClr val="dk1"/>
            </a:solidFill>
            <a:prstDash val="solid"/>
            <a:round/>
            <a:headEnd type="none" w="sm" len="sm"/>
            <a:tailEnd type="none" w="sm" len="sm"/>
          </a:ln>
        </p:spPr>
      </p:pic>
      <p:sp>
        <p:nvSpPr>
          <p:cNvPr id="531" name="Google Shape;531;p57"/>
          <p:cNvSpPr/>
          <p:nvPr/>
        </p:nvSpPr>
        <p:spPr>
          <a:xfrm>
            <a:off x="183225" y="3840450"/>
            <a:ext cx="1899600" cy="2214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t>Baseline </a:t>
            </a:r>
            <a:r>
              <a:rPr lang="pt-BR" sz="1000" b="1" err="1"/>
              <a:t>staging</a:t>
            </a:r>
            <a:endParaRPr sz="800" b="1"/>
          </a:p>
        </p:txBody>
      </p:sp>
      <p:sp>
        <p:nvSpPr>
          <p:cNvPr id="532" name="Google Shape;532;p57"/>
          <p:cNvSpPr txBox="1"/>
          <p:nvPr/>
        </p:nvSpPr>
        <p:spPr>
          <a:xfrm>
            <a:off x="183225" y="3981550"/>
            <a:ext cx="2253600" cy="14469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900">
                <a:solidFill>
                  <a:schemeClr val="dk1"/>
                </a:solidFill>
              </a:rPr>
              <a:t>Male, 66 </a:t>
            </a:r>
            <a:r>
              <a:rPr lang="pt-BR" sz="900" err="1">
                <a:solidFill>
                  <a:schemeClr val="dk1"/>
                </a:solidFill>
              </a:rPr>
              <a:t>yo</a:t>
            </a:r>
            <a:r>
              <a:rPr lang="pt-BR" sz="900">
                <a:solidFill>
                  <a:schemeClr val="dk1"/>
                </a:solidFill>
              </a:rPr>
              <a:t>; mrT4 N2; </a:t>
            </a:r>
            <a:endParaRPr sz="900">
              <a:solidFill>
                <a:schemeClr val="dk1"/>
              </a:solidFill>
            </a:endParaRPr>
          </a:p>
          <a:p>
            <a:pPr marL="0" lvl="0" indent="0" algn="just" rtl="0">
              <a:spcBef>
                <a:spcPts val="0"/>
              </a:spcBef>
              <a:spcAft>
                <a:spcPts val="0"/>
              </a:spcAft>
              <a:buNone/>
            </a:pPr>
            <a:r>
              <a:rPr lang="pt-BR" sz="900">
                <a:solidFill>
                  <a:schemeClr val="dk1"/>
                </a:solidFill>
              </a:rPr>
              <a:t>MRF: </a:t>
            </a:r>
            <a:r>
              <a:rPr lang="pt-BR" sz="900" err="1">
                <a:solidFill>
                  <a:schemeClr val="dk1"/>
                </a:solidFill>
              </a:rPr>
              <a:t>involved</a:t>
            </a:r>
            <a:r>
              <a:rPr lang="pt-BR" sz="900">
                <a:solidFill>
                  <a:schemeClr val="dk1"/>
                </a:solidFill>
              </a:rPr>
              <a:t> / EMVI: </a:t>
            </a:r>
            <a:r>
              <a:rPr lang="pt-BR" sz="900" err="1">
                <a:solidFill>
                  <a:schemeClr val="dk1"/>
                </a:solidFill>
              </a:rPr>
              <a:t>present</a:t>
            </a:r>
            <a:endParaRPr sz="900">
              <a:solidFill>
                <a:schemeClr val="dk1"/>
              </a:solidFill>
            </a:endParaRPr>
          </a:p>
          <a:p>
            <a:pPr marL="0" lvl="0" indent="0" algn="just" rtl="0">
              <a:spcBef>
                <a:spcPts val="0"/>
              </a:spcBef>
              <a:spcAft>
                <a:spcPts val="0"/>
              </a:spcAft>
              <a:buNone/>
            </a:pPr>
            <a:r>
              <a:rPr lang="pt-BR" sz="900">
                <a:solidFill>
                  <a:schemeClr val="dk1"/>
                </a:solidFill>
              </a:rPr>
              <a:t>Pelvic </a:t>
            </a:r>
            <a:r>
              <a:rPr lang="pt-BR" sz="900" err="1">
                <a:solidFill>
                  <a:schemeClr val="dk1"/>
                </a:solidFill>
              </a:rPr>
              <a:t>sidewall</a:t>
            </a:r>
            <a:r>
              <a:rPr lang="pt-BR" sz="900">
                <a:solidFill>
                  <a:schemeClr val="dk1"/>
                </a:solidFill>
              </a:rPr>
              <a:t> nodes: negative</a:t>
            </a:r>
            <a:endParaRPr sz="900">
              <a:solidFill>
                <a:schemeClr val="dk1"/>
              </a:solidFill>
            </a:endParaRPr>
          </a:p>
          <a:p>
            <a:pPr marL="0" lvl="0" indent="0" algn="just" rtl="0">
              <a:spcBef>
                <a:spcPts val="0"/>
              </a:spcBef>
              <a:spcAft>
                <a:spcPts val="0"/>
              </a:spcAft>
              <a:buNone/>
            </a:pPr>
            <a:r>
              <a:rPr lang="pt-BR" sz="900">
                <a:solidFill>
                  <a:schemeClr val="dk1"/>
                </a:solidFill>
              </a:rPr>
              <a:t>Rectal wall </a:t>
            </a:r>
            <a:r>
              <a:rPr lang="pt-BR" sz="900" err="1">
                <a:solidFill>
                  <a:schemeClr val="dk1"/>
                </a:solidFill>
              </a:rPr>
              <a:t>perforation</a:t>
            </a:r>
            <a:r>
              <a:rPr lang="pt-BR" sz="900">
                <a:solidFill>
                  <a:schemeClr val="dk1"/>
                </a:solidFill>
              </a:rPr>
              <a:t>, </a:t>
            </a:r>
            <a:r>
              <a:rPr lang="pt-BR" sz="900" err="1">
                <a:solidFill>
                  <a:schemeClr val="dk1"/>
                </a:solidFill>
              </a:rPr>
              <a:t>involving</a:t>
            </a:r>
            <a:r>
              <a:rPr lang="pt-BR" sz="900">
                <a:solidFill>
                  <a:schemeClr val="dk1"/>
                </a:solidFill>
              </a:rPr>
              <a:t> the anal </a:t>
            </a:r>
            <a:r>
              <a:rPr lang="pt-BR" sz="900" err="1">
                <a:solidFill>
                  <a:schemeClr val="dk1"/>
                </a:solidFill>
              </a:rPr>
              <a:t>verge</a:t>
            </a:r>
            <a:r>
              <a:rPr lang="pt-BR" sz="900">
                <a:solidFill>
                  <a:schemeClr val="dk1"/>
                </a:solidFill>
              </a:rPr>
              <a:t>,  </a:t>
            </a:r>
            <a:r>
              <a:rPr lang="pt-BR" sz="900" err="1">
                <a:solidFill>
                  <a:schemeClr val="dk1"/>
                </a:solidFill>
              </a:rPr>
              <a:t>associated</a:t>
            </a:r>
            <a:r>
              <a:rPr lang="pt-BR" sz="900">
                <a:solidFill>
                  <a:schemeClr val="dk1"/>
                </a:solidFill>
              </a:rPr>
              <a:t> </a:t>
            </a:r>
            <a:r>
              <a:rPr lang="pt-BR" sz="900" err="1">
                <a:solidFill>
                  <a:schemeClr val="dk1"/>
                </a:solidFill>
              </a:rPr>
              <a:t>with</a:t>
            </a:r>
            <a:r>
              <a:rPr lang="pt-BR" sz="900">
                <a:solidFill>
                  <a:schemeClr val="dk1"/>
                </a:solidFill>
              </a:rPr>
              <a:t> </a:t>
            </a:r>
            <a:r>
              <a:rPr lang="pt-BR" sz="900" err="1">
                <a:solidFill>
                  <a:schemeClr val="dk1"/>
                </a:solidFill>
              </a:rPr>
              <a:t>collections</a:t>
            </a:r>
            <a:r>
              <a:rPr lang="pt-BR" sz="900">
                <a:solidFill>
                  <a:schemeClr val="dk1"/>
                </a:solidFill>
              </a:rPr>
              <a:t> and </a:t>
            </a:r>
            <a:r>
              <a:rPr lang="pt-BR" sz="900" err="1">
                <a:solidFill>
                  <a:schemeClr val="dk1"/>
                </a:solidFill>
              </a:rPr>
              <a:t>transsphincteric</a:t>
            </a:r>
            <a:r>
              <a:rPr lang="pt-BR" sz="900">
                <a:solidFill>
                  <a:schemeClr val="dk1"/>
                </a:solidFill>
              </a:rPr>
              <a:t> fistula.</a:t>
            </a:r>
            <a:endParaRPr sz="900">
              <a:solidFill>
                <a:schemeClr val="dk1"/>
              </a:solidFill>
            </a:endParaRPr>
          </a:p>
          <a:p>
            <a:pPr marL="85725"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1000">
              <a:solidFill>
                <a:schemeClr val="dk1"/>
              </a:solidFill>
            </a:endParaRPr>
          </a:p>
        </p:txBody>
      </p:sp>
      <p:sp>
        <p:nvSpPr>
          <p:cNvPr id="533" name="Google Shape;533;p57"/>
          <p:cNvSpPr/>
          <p:nvPr/>
        </p:nvSpPr>
        <p:spPr>
          <a:xfrm>
            <a:off x="2620875" y="3848725"/>
            <a:ext cx="2097600" cy="2214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t>Postoperative/ Recurrence</a:t>
            </a:r>
            <a:endParaRPr sz="800" b="1"/>
          </a:p>
        </p:txBody>
      </p:sp>
      <p:sp>
        <p:nvSpPr>
          <p:cNvPr id="534" name="Google Shape;534;p57"/>
          <p:cNvSpPr txBox="1"/>
          <p:nvPr/>
        </p:nvSpPr>
        <p:spPr>
          <a:xfrm>
            <a:off x="2324125" y="4010725"/>
            <a:ext cx="2786400" cy="1693200"/>
          </a:xfrm>
          <a:prstGeom prst="rect">
            <a:avLst/>
          </a:prstGeom>
          <a:noFill/>
          <a:ln>
            <a:noFill/>
          </a:ln>
        </p:spPr>
        <p:txBody>
          <a:bodyPr spcFirstLastPara="1" wrap="square" lIns="91425" tIns="91425" rIns="91425" bIns="91425" anchor="t" anchorCtr="0">
            <a:spAutoFit/>
          </a:bodyPr>
          <a:lstStyle/>
          <a:p>
            <a:pPr marL="269999" lvl="0" indent="0" algn="just" rtl="0">
              <a:spcBef>
                <a:spcPts val="0"/>
              </a:spcBef>
              <a:spcAft>
                <a:spcPts val="0"/>
              </a:spcAft>
              <a:buNone/>
            </a:pPr>
            <a:r>
              <a:rPr lang="pt-BR" sz="900">
                <a:solidFill>
                  <a:schemeClr val="dk1"/>
                </a:solidFill>
              </a:rPr>
              <a:t>Abdominoperineal </a:t>
            </a:r>
            <a:r>
              <a:rPr lang="pt-BR" sz="900" err="1">
                <a:solidFill>
                  <a:schemeClr val="dk1"/>
                </a:solidFill>
              </a:rPr>
              <a:t>excision</a:t>
            </a:r>
            <a:r>
              <a:rPr lang="pt-BR" sz="900">
                <a:solidFill>
                  <a:schemeClr val="dk1"/>
                </a:solidFill>
              </a:rPr>
              <a:t> of the </a:t>
            </a:r>
            <a:r>
              <a:rPr lang="pt-BR" sz="900" err="1">
                <a:solidFill>
                  <a:schemeClr val="dk1"/>
                </a:solidFill>
              </a:rPr>
              <a:t>rectum</a:t>
            </a:r>
            <a:r>
              <a:rPr lang="pt-BR" sz="900">
                <a:solidFill>
                  <a:schemeClr val="dk1"/>
                </a:solidFill>
              </a:rPr>
              <a:t> </a:t>
            </a:r>
            <a:r>
              <a:rPr lang="pt-BR" sz="900" err="1">
                <a:solidFill>
                  <a:schemeClr val="dk1"/>
                </a:solidFill>
              </a:rPr>
              <a:t>with</a:t>
            </a:r>
            <a:r>
              <a:rPr lang="pt-BR" sz="900">
                <a:solidFill>
                  <a:schemeClr val="dk1"/>
                </a:solidFill>
              </a:rPr>
              <a:t> </a:t>
            </a:r>
            <a:r>
              <a:rPr lang="pt-BR" sz="900" err="1">
                <a:solidFill>
                  <a:schemeClr val="dk1"/>
                </a:solidFill>
              </a:rPr>
              <a:t>gluteal</a:t>
            </a:r>
            <a:r>
              <a:rPr lang="pt-BR" sz="900">
                <a:solidFill>
                  <a:schemeClr val="dk1"/>
                </a:solidFill>
              </a:rPr>
              <a:t> flap </a:t>
            </a:r>
            <a:r>
              <a:rPr lang="pt-BR" sz="900" err="1">
                <a:solidFill>
                  <a:schemeClr val="dk1"/>
                </a:solidFill>
              </a:rPr>
              <a:t>perineum</a:t>
            </a:r>
            <a:r>
              <a:rPr lang="pt-BR" sz="900">
                <a:solidFill>
                  <a:schemeClr val="dk1"/>
                </a:solidFill>
              </a:rPr>
              <a:t> </a:t>
            </a:r>
            <a:r>
              <a:rPr lang="pt-BR" sz="900" err="1">
                <a:solidFill>
                  <a:schemeClr val="dk1"/>
                </a:solidFill>
              </a:rPr>
              <a:t>reconstruction</a:t>
            </a:r>
            <a:endParaRPr sz="900">
              <a:solidFill>
                <a:schemeClr val="dk1"/>
              </a:solidFill>
            </a:endParaRPr>
          </a:p>
          <a:p>
            <a:pPr marL="269999" lvl="0" indent="0" algn="just" rtl="0">
              <a:spcBef>
                <a:spcPts val="0"/>
              </a:spcBef>
              <a:spcAft>
                <a:spcPts val="0"/>
              </a:spcAft>
              <a:buNone/>
            </a:pPr>
            <a:r>
              <a:rPr lang="pt-BR" sz="900">
                <a:solidFill>
                  <a:schemeClr val="dk1"/>
                </a:solidFill>
              </a:rPr>
              <a:t>Radial </a:t>
            </a:r>
            <a:r>
              <a:rPr lang="pt-BR" sz="900" err="1">
                <a:solidFill>
                  <a:schemeClr val="dk1"/>
                </a:solidFill>
              </a:rPr>
              <a:t>margin</a:t>
            </a:r>
            <a:r>
              <a:rPr lang="pt-BR" sz="900">
                <a:solidFill>
                  <a:schemeClr val="dk1"/>
                </a:solidFill>
              </a:rPr>
              <a:t> positive - pT3N1a</a:t>
            </a:r>
            <a:endParaRPr sz="900">
              <a:solidFill>
                <a:schemeClr val="dk1"/>
              </a:solidFill>
            </a:endParaRPr>
          </a:p>
          <a:p>
            <a:pPr marL="269999" lvl="0" indent="0" algn="just" rtl="0">
              <a:spcBef>
                <a:spcPts val="0"/>
              </a:spcBef>
              <a:spcAft>
                <a:spcPts val="0"/>
              </a:spcAft>
              <a:buNone/>
            </a:pPr>
            <a:r>
              <a:rPr lang="pt-BR" sz="900">
                <a:solidFill>
                  <a:schemeClr val="dk1"/>
                </a:solidFill>
              </a:rPr>
              <a:t>Low T2 </a:t>
            </a:r>
            <a:r>
              <a:rPr lang="pt-BR" sz="900" err="1">
                <a:solidFill>
                  <a:schemeClr val="dk1"/>
                </a:solidFill>
              </a:rPr>
              <a:t>sign</a:t>
            </a:r>
            <a:r>
              <a:rPr lang="pt-BR" sz="900">
                <a:solidFill>
                  <a:schemeClr val="dk1"/>
                </a:solidFill>
              </a:rPr>
              <a:t> tissue and </a:t>
            </a:r>
            <a:r>
              <a:rPr lang="pt-BR" sz="900" err="1">
                <a:solidFill>
                  <a:schemeClr val="dk1"/>
                </a:solidFill>
              </a:rPr>
              <a:t>fluid</a:t>
            </a:r>
            <a:r>
              <a:rPr lang="pt-BR" sz="900">
                <a:solidFill>
                  <a:schemeClr val="dk1"/>
                </a:solidFill>
              </a:rPr>
              <a:t> </a:t>
            </a:r>
            <a:r>
              <a:rPr lang="pt-BR" sz="900" err="1">
                <a:solidFill>
                  <a:schemeClr val="dk1"/>
                </a:solidFill>
              </a:rPr>
              <a:t>colection</a:t>
            </a:r>
            <a:r>
              <a:rPr lang="pt-BR" sz="900">
                <a:solidFill>
                  <a:schemeClr val="dk1"/>
                </a:solidFill>
              </a:rPr>
              <a:t> </a:t>
            </a:r>
            <a:r>
              <a:rPr lang="pt-BR" sz="900" err="1">
                <a:solidFill>
                  <a:schemeClr val="dk1"/>
                </a:solidFill>
              </a:rPr>
              <a:t>at</a:t>
            </a:r>
            <a:r>
              <a:rPr lang="pt-BR" sz="900">
                <a:solidFill>
                  <a:schemeClr val="dk1"/>
                </a:solidFill>
              </a:rPr>
              <a:t> the </a:t>
            </a:r>
            <a:r>
              <a:rPr lang="pt-BR" sz="900" err="1">
                <a:solidFill>
                  <a:schemeClr val="dk1"/>
                </a:solidFill>
              </a:rPr>
              <a:t>surgical</a:t>
            </a:r>
            <a:r>
              <a:rPr lang="pt-BR" sz="900">
                <a:solidFill>
                  <a:schemeClr val="dk1"/>
                </a:solidFill>
              </a:rPr>
              <a:t> site.</a:t>
            </a:r>
            <a:endParaRPr sz="900">
              <a:solidFill>
                <a:schemeClr val="dk1"/>
              </a:solidFill>
            </a:endParaRPr>
          </a:p>
          <a:p>
            <a:pPr marL="269999"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800">
              <a:solidFill>
                <a:schemeClr val="dk1"/>
              </a:solidFill>
            </a:endParaRPr>
          </a:p>
          <a:p>
            <a:pPr marL="0" lvl="0" indent="0" algn="l" rtl="0">
              <a:spcBef>
                <a:spcPts val="0"/>
              </a:spcBef>
              <a:spcAft>
                <a:spcPts val="0"/>
              </a:spcAft>
              <a:buNone/>
            </a:pPr>
            <a:endParaRPr sz="800">
              <a:solidFill>
                <a:schemeClr val="dk1"/>
              </a:solidFill>
            </a:endParaRPr>
          </a:p>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1000">
              <a:solidFill>
                <a:schemeClr val="dk1"/>
              </a:solidFill>
            </a:endParaRPr>
          </a:p>
        </p:txBody>
      </p:sp>
      <p:pic>
        <p:nvPicPr>
          <p:cNvPr id="535" name="Google Shape;535;p57"/>
          <p:cNvPicPr preferRelativeResize="0"/>
          <p:nvPr/>
        </p:nvPicPr>
        <p:blipFill>
          <a:blip r:embed="rId6">
            <a:alphaModFix/>
          </a:blip>
          <a:stretch>
            <a:fillRect/>
          </a:stretch>
        </p:blipFill>
        <p:spPr>
          <a:xfrm>
            <a:off x="5214100" y="498750"/>
            <a:ext cx="1956601" cy="1876849"/>
          </a:xfrm>
          <a:prstGeom prst="rect">
            <a:avLst/>
          </a:prstGeom>
          <a:noFill/>
          <a:ln w="19050" cap="flat" cmpd="sng">
            <a:solidFill>
              <a:schemeClr val="dk1"/>
            </a:solidFill>
            <a:prstDash val="solid"/>
            <a:round/>
            <a:headEnd type="none" w="sm" len="sm"/>
            <a:tailEnd type="none" w="sm" len="sm"/>
          </a:ln>
        </p:spPr>
      </p:pic>
      <p:pic>
        <p:nvPicPr>
          <p:cNvPr id="536" name="Google Shape;536;p57"/>
          <p:cNvPicPr preferRelativeResize="0"/>
          <p:nvPr/>
        </p:nvPicPr>
        <p:blipFill>
          <a:blip r:embed="rId7">
            <a:alphaModFix/>
          </a:blip>
          <a:stretch>
            <a:fillRect/>
          </a:stretch>
        </p:blipFill>
        <p:spPr>
          <a:xfrm>
            <a:off x="5214100" y="2332850"/>
            <a:ext cx="1956599" cy="1449874"/>
          </a:xfrm>
          <a:prstGeom prst="rect">
            <a:avLst/>
          </a:prstGeom>
          <a:noFill/>
          <a:ln w="19050" cap="flat" cmpd="sng">
            <a:solidFill>
              <a:schemeClr val="dk1"/>
            </a:solidFill>
            <a:prstDash val="solid"/>
            <a:round/>
            <a:headEnd type="none" w="sm" len="sm"/>
            <a:tailEnd type="none" w="sm" len="sm"/>
          </a:ln>
        </p:spPr>
      </p:pic>
      <p:sp>
        <p:nvSpPr>
          <p:cNvPr id="537" name="Google Shape;537;p57"/>
          <p:cNvSpPr/>
          <p:nvPr/>
        </p:nvSpPr>
        <p:spPr>
          <a:xfrm>
            <a:off x="5196538" y="3859063"/>
            <a:ext cx="1991700" cy="2139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chemeClr val="lt1"/>
                </a:solidFill>
              </a:rPr>
              <a:t>Follow up recurrence </a:t>
            </a:r>
            <a:endParaRPr sz="1000" b="1">
              <a:solidFill>
                <a:schemeClr val="lt1"/>
              </a:solidFill>
            </a:endParaRPr>
          </a:p>
        </p:txBody>
      </p:sp>
      <p:sp>
        <p:nvSpPr>
          <p:cNvPr id="538" name="Google Shape;538;p57"/>
          <p:cNvSpPr/>
          <p:nvPr/>
        </p:nvSpPr>
        <p:spPr>
          <a:xfrm rot="10800000" flipH="1">
            <a:off x="2134538" y="3875707"/>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57"/>
          <p:cNvSpPr/>
          <p:nvPr/>
        </p:nvSpPr>
        <p:spPr>
          <a:xfrm rot="10800000" flipH="1">
            <a:off x="4920825" y="3875707"/>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0" name="Google Shape;540;p57"/>
          <p:cNvPicPr preferRelativeResize="0"/>
          <p:nvPr/>
        </p:nvPicPr>
        <p:blipFill>
          <a:blip r:embed="rId8">
            <a:alphaModFix/>
          </a:blip>
          <a:stretch>
            <a:fillRect/>
          </a:stretch>
        </p:blipFill>
        <p:spPr>
          <a:xfrm>
            <a:off x="2620875" y="497650"/>
            <a:ext cx="2076149" cy="1847675"/>
          </a:xfrm>
          <a:prstGeom prst="rect">
            <a:avLst/>
          </a:prstGeom>
          <a:noFill/>
          <a:ln w="19050" cap="flat" cmpd="sng">
            <a:solidFill>
              <a:schemeClr val="dk1"/>
            </a:solidFill>
            <a:prstDash val="solid"/>
            <a:round/>
            <a:headEnd type="none" w="sm" len="sm"/>
            <a:tailEnd type="none" w="sm" len="sm"/>
          </a:ln>
        </p:spPr>
      </p:pic>
      <p:pic>
        <p:nvPicPr>
          <p:cNvPr id="541" name="Google Shape;541;p57"/>
          <p:cNvPicPr preferRelativeResize="0"/>
          <p:nvPr/>
        </p:nvPicPr>
        <p:blipFill rotWithShape="1">
          <a:blip r:embed="rId9">
            <a:alphaModFix/>
          </a:blip>
          <a:srcRect t="20716"/>
          <a:stretch/>
        </p:blipFill>
        <p:spPr>
          <a:xfrm>
            <a:off x="2620875" y="2333825"/>
            <a:ext cx="2076150" cy="1449876"/>
          </a:xfrm>
          <a:prstGeom prst="rect">
            <a:avLst/>
          </a:prstGeom>
          <a:noFill/>
          <a:ln w="19050" cap="flat" cmpd="sng">
            <a:solidFill>
              <a:schemeClr val="dk1"/>
            </a:solidFill>
            <a:prstDash val="solid"/>
            <a:round/>
            <a:headEnd type="none" w="sm" len="sm"/>
            <a:tailEnd type="none" w="sm" len="sm"/>
          </a:ln>
        </p:spPr>
      </p:pic>
      <p:sp>
        <p:nvSpPr>
          <p:cNvPr id="542" name="Google Shape;542;p57"/>
          <p:cNvSpPr txBox="1"/>
          <p:nvPr/>
        </p:nvSpPr>
        <p:spPr>
          <a:xfrm>
            <a:off x="5214096" y="4149325"/>
            <a:ext cx="1956600" cy="754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1000">
              <a:solidFill>
                <a:schemeClr val="dk1"/>
              </a:solidFill>
            </a:endParaRPr>
          </a:p>
        </p:txBody>
      </p:sp>
      <p:sp>
        <p:nvSpPr>
          <p:cNvPr id="543" name="Google Shape;543;p57"/>
          <p:cNvSpPr txBox="1"/>
          <p:nvPr/>
        </p:nvSpPr>
        <p:spPr>
          <a:xfrm>
            <a:off x="5196574" y="4010725"/>
            <a:ext cx="2076000" cy="1293000"/>
          </a:xfrm>
          <a:prstGeom prst="rect">
            <a:avLst/>
          </a:prstGeom>
          <a:noFill/>
          <a:ln>
            <a:noFill/>
          </a:ln>
        </p:spPr>
        <p:txBody>
          <a:bodyPr spcFirstLastPara="1" wrap="square" lIns="91425" tIns="91425" rIns="91425" bIns="91425" anchor="t" anchorCtr="0">
            <a:spAutoFit/>
          </a:bodyPr>
          <a:lstStyle/>
          <a:p>
            <a:r>
              <a:rPr lang="pt-BR" sz="900" dirty="0" err="1">
                <a:solidFill>
                  <a:schemeClr val="dk1"/>
                </a:solidFill>
              </a:rPr>
              <a:t>Recurrence</a:t>
            </a:r>
            <a:r>
              <a:rPr lang="pt-BR" sz="900" dirty="0">
                <a:solidFill>
                  <a:schemeClr val="dk1"/>
                </a:solidFill>
              </a:rPr>
              <a:t> in </a:t>
            </a:r>
            <a:r>
              <a:rPr lang="pt-BR" sz="900" dirty="0" err="1">
                <a:solidFill>
                  <a:schemeClr val="dk1"/>
                </a:solidFill>
              </a:rPr>
              <a:t>the</a:t>
            </a:r>
            <a:r>
              <a:rPr lang="pt-BR" sz="900" dirty="0">
                <a:solidFill>
                  <a:schemeClr val="dk1"/>
                </a:solidFill>
              </a:rPr>
              <a:t> </a:t>
            </a:r>
            <a:r>
              <a:rPr lang="pt-BR" sz="900" dirty="0" err="1">
                <a:solidFill>
                  <a:schemeClr val="dk1"/>
                </a:solidFill>
              </a:rPr>
              <a:t>surgical</a:t>
            </a:r>
            <a:r>
              <a:rPr lang="pt-BR" sz="900" dirty="0">
                <a:solidFill>
                  <a:schemeClr val="dk1"/>
                </a:solidFill>
              </a:rPr>
              <a:t> site 2 </a:t>
            </a:r>
            <a:r>
              <a:rPr lang="pt-BR" sz="900" dirty="0" err="1">
                <a:solidFill>
                  <a:schemeClr val="dk1"/>
                </a:solidFill>
              </a:rPr>
              <a:t>years</a:t>
            </a:r>
            <a:r>
              <a:rPr lang="pt-BR" sz="900" dirty="0">
                <a:solidFill>
                  <a:schemeClr val="dk1"/>
                </a:solidFill>
              </a:rPr>
              <a:t> later.</a:t>
            </a:r>
          </a:p>
          <a:p>
            <a:pPr marL="0" lvl="0" indent="0" rtl="0">
              <a:spcBef>
                <a:spcPts val="0"/>
              </a:spcBef>
              <a:spcAft>
                <a:spcPts val="0"/>
              </a:spcAft>
              <a:buNone/>
            </a:pPr>
            <a:r>
              <a:rPr lang="pt-BR" sz="900" dirty="0" err="1">
                <a:solidFill>
                  <a:schemeClr val="dk1"/>
                </a:solidFill>
              </a:rPr>
              <a:t>Heterogeneous</a:t>
            </a:r>
            <a:r>
              <a:rPr lang="pt-BR" sz="900" dirty="0">
                <a:solidFill>
                  <a:schemeClr val="dk1"/>
                </a:solidFill>
              </a:rPr>
              <a:t> </a:t>
            </a:r>
            <a:r>
              <a:rPr lang="pt-BR" sz="900" dirty="0" err="1">
                <a:solidFill>
                  <a:schemeClr val="dk1"/>
                </a:solidFill>
              </a:rPr>
              <a:t>signal</a:t>
            </a:r>
            <a:r>
              <a:rPr lang="pt-BR" sz="900" dirty="0">
                <a:solidFill>
                  <a:schemeClr val="dk1"/>
                </a:solidFill>
              </a:rPr>
              <a:t> </a:t>
            </a:r>
            <a:r>
              <a:rPr lang="pt-BR" sz="900" dirty="0" err="1">
                <a:solidFill>
                  <a:schemeClr val="dk1"/>
                </a:solidFill>
              </a:rPr>
              <a:t>tissue</a:t>
            </a:r>
            <a:r>
              <a:rPr lang="pt-BR" sz="900" dirty="0">
                <a:solidFill>
                  <a:schemeClr val="dk1"/>
                </a:solidFill>
              </a:rPr>
              <a:t> </a:t>
            </a:r>
            <a:r>
              <a:rPr lang="pt-BR" sz="900" dirty="0" err="1">
                <a:solidFill>
                  <a:schemeClr val="dk1"/>
                </a:solidFill>
              </a:rPr>
              <a:t>infiltrates</a:t>
            </a:r>
            <a:r>
              <a:rPr lang="pt-BR" sz="900" dirty="0">
                <a:solidFill>
                  <a:schemeClr val="dk1"/>
                </a:solidFill>
              </a:rPr>
              <a:t> seminal </a:t>
            </a:r>
            <a:r>
              <a:rPr lang="pt-BR" sz="900" dirty="0" err="1">
                <a:solidFill>
                  <a:schemeClr val="dk1"/>
                </a:solidFill>
              </a:rPr>
              <a:t>vesicles</a:t>
            </a:r>
            <a:r>
              <a:rPr lang="pt-BR" sz="900" dirty="0">
                <a:solidFill>
                  <a:schemeClr val="dk1"/>
                </a:solidFill>
              </a:rPr>
              <a:t>, </a:t>
            </a:r>
            <a:r>
              <a:rPr lang="pt-BR" sz="900" dirty="0" err="1">
                <a:solidFill>
                  <a:schemeClr val="dk1"/>
                </a:solidFill>
              </a:rPr>
              <a:t>prostate</a:t>
            </a:r>
            <a:r>
              <a:rPr lang="pt-BR" sz="900" dirty="0">
                <a:solidFill>
                  <a:schemeClr val="dk1"/>
                </a:solidFill>
              </a:rPr>
              <a:t>, </a:t>
            </a:r>
            <a:r>
              <a:rPr lang="pt-BR" sz="900" dirty="0" err="1">
                <a:solidFill>
                  <a:schemeClr val="dk1"/>
                </a:solidFill>
              </a:rPr>
              <a:t>presacral</a:t>
            </a:r>
            <a:r>
              <a:rPr lang="pt-BR" sz="900" dirty="0">
                <a:solidFill>
                  <a:schemeClr val="dk1"/>
                </a:solidFill>
              </a:rPr>
              <a:t> </a:t>
            </a:r>
            <a:r>
              <a:rPr lang="pt-BR" sz="900" dirty="0" err="1">
                <a:solidFill>
                  <a:schemeClr val="dk1"/>
                </a:solidFill>
              </a:rPr>
              <a:t>region</a:t>
            </a:r>
            <a:r>
              <a:rPr lang="pt-BR" sz="900" dirty="0">
                <a:solidFill>
                  <a:schemeClr val="dk1"/>
                </a:solidFill>
              </a:rPr>
              <a:t> </a:t>
            </a:r>
            <a:r>
              <a:rPr lang="pt-BR" sz="900" dirty="0" err="1">
                <a:solidFill>
                  <a:schemeClr val="dk1"/>
                </a:solidFill>
              </a:rPr>
              <a:t>and</a:t>
            </a:r>
            <a:r>
              <a:rPr lang="pt-BR" sz="900" dirty="0">
                <a:solidFill>
                  <a:schemeClr val="dk1"/>
                </a:solidFill>
              </a:rPr>
              <a:t> </a:t>
            </a:r>
            <a:r>
              <a:rPr lang="pt-BR" sz="900" dirty="0" err="1">
                <a:solidFill>
                  <a:schemeClr val="dk1"/>
                </a:solidFill>
              </a:rPr>
              <a:t>pelvic</a:t>
            </a:r>
            <a:r>
              <a:rPr lang="pt-BR" sz="900" dirty="0">
                <a:solidFill>
                  <a:schemeClr val="dk1"/>
                </a:solidFill>
              </a:rPr>
              <a:t> </a:t>
            </a:r>
            <a:r>
              <a:rPr lang="pt-BR" sz="900" dirty="0" err="1">
                <a:solidFill>
                  <a:schemeClr val="dk1"/>
                </a:solidFill>
              </a:rPr>
              <a:t>muscles</a:t>
            </a:r>
            <a:r>
              <a:rPr lang="pt-BR" sz="900" dirty="0">
                <a:solidFill>
                  <a:schemeClr val="dk1"/>
                </a:solidFill>
              </a:rPr>
              <a:t>.</a:t>
            </a:r>
            <a:endParaRPr sz="900" dirty="0">
              <a:solidFill>
                <a:schemeClr val="dk1"/>
              </a:solidFill>
            </a:endParaRPr>
          </a:p>
          <a:p>
            <a:pPr marL="0" lvl="0" indent="0" rtl="0">
              <a:spcBef>
                <a:spcPts val="0"/>
              </a:spcBef>
              <a:spcAft>
                <a:spcPts val="0"/>
              </a:spcAft>
              <a:buNone/>
            </a:pPr>
            <a:endParaRPr sz="900" dirty="0">
              <a:solidFill>
                <a:schemeClr val="dk1"/>
              </a:solidFill>
            </a:endParaRPr>
          </a:p>
          <a:p>
            <a:pPr marL="0" lvl="0" indent="0" rtl="0">
              <a:spcBef>
                <a:spcPts val="0"/>
              </a:spcBef>
              <a:spcAft>
                <a:spcPts val="0"/>
              </a:spcAft>
              <a:buNone/>
            </a:pPr>
            <a:endParaRPr sz="900" dirty="0">
              <a:solidFill>
                <a:schemeClr val="dk1"/>
              </a:solidFill>
            </a:endParaRPr>
          </a:p>
          <a:p>
            <a:pPr marL="0" lvl="0" indent="0" algn="l" rtl="0">
              <a:spcBef>
                <a:spcPts val="0"/>
              </a:spcBef>
              <a:spcAft>
                <a:spcPts val="0"/>
              </a:spcAft>
              <a:buNone/>
            </a:pPr>
            <a:endParaRPr sz="900" dirty="0">
              <a:solidFill>
                <a:schemeClr val="dk1"/>
              </a:solidFill>
            </a:endParaRPr>
          </a:p>
        </p:txBody>
      </p:sp>
      <p:sp>
        <p:nvSpPr>
          <p:cNvPr id="544" name="Google Shape;544;p57"/>
          <p:cNvSpPr txBox="1"/>
          <p:nvPr/>
        </p:nvSpPr>
        <p:spPr>
          <a:xfrm>
            <a:off x="7429125" y="492675"/>
            <a:ext cx="1617600" cy="4341000"/>
          </a:xfrm>
          <a:prstGeom prst="rect">
            <a:avLst/>
          </a:prstGeom>
          <a:noFill/>
          <a:ln w="19050" cap="flat" cmpd="sng">
            <a:solidFill>
              <a:srgbClr val="3D85C6"/>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pt-BR" sz="1300" b="1" err="1">
                <a:solidFill>
                  <a:srgbClr val="FFD966"/>
                </a:solidFill>
              </a:rPr>
              <a:t>Teaching</a:t>
            </a:r>
            <a:r>
              <a:rPr lang="pt-BR" sz="1300" b="1">
                <a:solidFill>
                  <a:srgbClr val="FFD966"/>
                </a:solidFill>
              </a:rPr>
              <a:t> Points:</a:t>
            </a:r>
            <a:endParaRPr sz="1300" b="1">
              <a:solidFill>
                <a:srgbClr val="FFD966"/>
              </a:solidFill>
            </a:endParaRPr>
          </a:p>
          <a:p>
            <a:pPr marL="0" lvl="0" indent="0" algn="just" rtl="0">
              <a:spcBef>
                <a:spcPts val="0"/>
              </a:spcBef>
              <a:spcAft>
                <a:spcPts val="0"/>
              </a:spcAft>
              <a:buNone/>
            </a:pPr>
            <a:endParaRPr sz="1300" b="1">
              <a:solidFill>
                <a:srgbClr val="FFD966"/>
              </a:solidFill>
            </a:endParaRPr>
          </a:p>
          <a:p>
            <a:pPr marL="0" lvl="0" indent="0" algn="just" rtl="0">
              <a:spcBef>
                <a:spcPts val="0"/>
              </a:spcBef>
              <a:spcAft>
                <a:spcPts val="0"/>
              </a:spcAft>
              <a:buNone/>
            </a:pPr>
            <a:r>
              <a:rPr lang="pt-BR" sz="1000">
                <a:solidFill>
                  <a:schemeClr val="dk1"/>
                </a:solidFill>
              </a:rPr>
              <a:t>Tumor </a:t>
            </a:r>
            <a:r>
              <a:rPr lang="pt-BR" sz="1000" err="1">
                <a:solidFill>
                  <a:schemeClr val="dk1"/>
                </a:solidFill>
              </a:rPr>
              <a:t>perforation</a:t>
            </a:r>
            <a:r>
              <a:rPr lang="pt-BR" sz="1000">
                <a:solidFill>
                  <a:schemeClr val="dk1"/>
                </a:solidFill>
              </a:rPr>
              <a:t> is </a:t>
            </a:r>
            <a:r>
              <a:rPr lang="pt-BR" sz="1000" err="1">
                <a:solidFill>
                  <a:schemeClr val="dk1"/>
                </a:solidFill>
              </a:rPr>
              <a:t>an</a:t>
            </a:r>
            <a:r>
              <a:rPr lang="pt-BR" sz="1000">
                <a:solidFill>
                  <a:schemeClr val="dk1"/>
                </a:solidFill>
              </a:rPr>
              <a:t> </a:t>
            </a:r>
            <a:r>
              <a:rPr lang="pt-BR" sz="1000" err="1">
                <a:solidFill>
                  <a:schemeClr val="dk1"/>
                </a:solidFill>
              </a:rPr>
              <a:t>important</a:t>
            </a:r>
            <a:r>
              <a:rPr lang="pt-BR" sz="1000">
                <a:solidFill>
                  <a:schemeClr val="dk1"/>
                </a:solidFill>
              </a:rPr>
              <a:t> </a:t>
            </a:r>
            <a:r>
              <a:rPr lang="pt-BR" sz="1000" err="1">
                <a:solidFill>
                  <a:schemeClr val="dk1"/>
                </a:solidFill>
              </a:rPr>
              <a:t>risk</a:t>
            </a:r>
            <a:r>
              <a:rPr lang="pt-BR" sz="1000">
                <a:solidFill>
                  <a:schemeClr val="dk1"/>
                </a:solidFill>
              </a:rPr>
              <a:t> </a:t>
            </a:r>
            <a:r>
              <a:rPr lang="pt-BR" sz="1000" err="1">
                <a:solidFill>
                  <a:schemeClr val="dk1"/>
                </a:solidFill>
              </a:rPr>
              <a:t>factor</a:t>
            </a:r>
            <a:r>
              <a:rPr lang="pt-BR" sz="1000">
                <a:solidFill>
                  <a:schemeClr val="dk1"/>
                </a:solidFill>
              </a:rPr>
              <a:t> for pelvic </a:t>
            </a:r>
            <a:r>
              <a:rPr lang="pt-BR" sz="1000" err="1">
                <a:solidFill>
                  <a:schemeClr val="dk1"/>
                </a:solidFill>
              </a:rPr>
              <a:t>recurrence</a:t>
            </a:r>
            <a:r>
              <a:rPr lang="pt-BR" sz="1000">
                <a:solidFill>
                  <a:schemeClr val="dk1"/>
                </a:solidFill>
              </a:rPr>
              <a:t>.</a:t>
            </a:r>
            <a:endParaRPr sz="1000">
              <a:solidFill>
                <a:schemeClr val="dk1"/>
              </a:solidFill>
            </a:endParaRPr>
          </a:p>
          <a:p>
            <a:pPr marL="0" lvl="0" indent="0" algn="just" rtl="0">
              <a:spcBef>
                <a:spcPts val="0"/>
              </a:spcBef>
              <a:spcAft>
                <a:spcPts val="0"/>
              </a:spcAft>
              <a:buNone/>
            </a:pPr>
            <a:endParaRPr sz="1000">
              <a:solidFill>
                <a:schemeClr val="dk1"/>
              </a:solidFill>
            </a:endParaRPr>
          </a:p>
          <a:p>
            <a:pPr marL="0" lvl="0" indent="0" algn="just" rtl="0">
              <a:spcBef>
                <a:spcPts val="0"/>
              </a:spcBef>
              <a:spcAft>
                <a:spcPts val="0"/>
              </a:spcAft>
              <a:buNone/>
            </a:pPr>
            <a:endParaRPr sz="1000">
              <a:solidFill>
                <a:schemeClr val="dk1"/>
              </a:solidFill>
            </a:endParaRPr>
          </a:p>
          <a:p>
            <a:pPr marL="0" lvl="0" indent="0" algn="just" rtl="0">
              <a:spcBef>
                <a:spcPts val="0"/>
              </a:spcBef>
              <a:spcAft>
                <a:spcPts val="0"/>
              </a:spcAft>
              <a:buNone/>
            </a:pPr>
            <a:r>
              <a:rPr lang="pt-BR" sz="1000" err="1">
                <a:solidFill>
                  <a:schemeClr val="dk1"/>
                </a:solidFill>
              </a:rPr>
              <a:t>Perforation</a:t>
            </a:r>
            <a:r>
              <a:rPr lang="pt-BR" sz="1000">
                <a:solidFill>
                  <a:schemeClr val="dk1"/>
                </a:solidFill>
              </a:rPr>
              <a:t> </a:t>
            </a:r>
            <a:r>
              <a:rPr lang="pt-BR" sz="1000" err="1">
                <a:solidFill>
                  <a:schemeClr val="dk1"/>
                </a:solidFill>
              </a:rPr>
              <a:t>may</a:t>
            </a:r>
            <a:r>
              <a:rPr lang="pt-BR" sz="1000">
                <a:solidFill>
                  <a:schemeClr val="dk1"/>
                </a:solidFill>
              </a:rPr>
              <a:t> </a:t>
            </a:r>
            <a:r>
              <a:rPr lang="pt-BR" sz="1000" err="1">
                <a:solidFill>
                  <a:schemeClr val="dk1"/>
                </a:solidFill>
              </a:rPr>
              <a:t>seed</a:t>
            </a:r>
            <a:r>
              <a:rPr lang="pt-BR" sz="1000">
                <a:solidFill>
                  <a:schemeClr val="dk1"/>
                </a:solidFill>
              </a:rPr>
              <a:t> tumor </a:t>
            </a:r>
            <a:r>
              <a:rPr lang="pt-BR" sz="1000" err="1">
                <a:solidFill>
                  <a:schemeClr val="dk1"/>
                </a:solidFill>
              </a:rPr>
              <a:t>cells</a:t>
            </a:r>
            <a:r>
              <a:rPr lang="pt-BR" sz="1000">
                <a:solidFill>
                  <a:schemeClr val="dk1"/>
                </a:solidFill>
              </a:rPr>
              <a:t> </a:t>
            </a:r>
            <a:r>
              <a:rPr lang="pt-BR" sz="1000" err="1">
                <a:solidFill>
                  <a:schemeClr val="dk1"/>
                </a:solidFill>
              </a:rPr>
              <a:t>along</a:t>
            </a:r>
            <a:r>
              <a:rPr lang="pt-BR" sz="1000">
                <a:solidFill>
                  <a:schemeClr val="dk1"/>
                </a:solidFill>
              </a:rPr>
              <a:t> the </a:t>
            </a:r>
            <a:r>
              <a:rPr lang="pt-BR" sz="1000" err="1">
                <a:solidFill>
                  <a:schemeClr val="dk1"/>
                </a:solidFill>
              </a:rPr>
              <a:t>tissues</a:t>
            </a:r>
            <a:r>
              <a:rPr lang="pt-BR" sz="1000">
                <a:solidFill>
                  <a:schemeClr val="dk1"/>
                </a:solidFill>
              </a:rPr>
              <a:t>. </a:t>
            </a:r>
            <a:endParaRPr sz="1000">
              <a:solidFill>
                <a:schemeClr val="dk1"/>
              </a:solidFill>
            </a:endParaRPr>
          </a:p>
          <a:p>
            <a:pPr marL="0" lvl="0" indent="0" algn="just" rtl="0">
              <a:spcBef>
                <a:spcPts val="0"/>
              </a:spcBef>
              <a:spcAft>
                <a:spcPts val="0"/>
              </a:spcAft>
              <a:buNone/>
            </a:pPr>
            <a:endParaRPr sz="1000">
              <a:solidFill>
                <a:schemeClr val="dk1"/>
              </a:solidFill>
            </a:endParaRPr>
          </a:p>
          <a:p>
            <a:pPr marL="0" lvl="0" indent="0" algn="just" rtl="0">
              <a:spcBef>
                <a:spcPts val="0"/>
              </a:spcBef>
              <a:spcAft>
                <a:spcPts val="0"/>
              </a:spcAft>
              <a:buNone/>
            </a:pPr>
            <a:endParaRPr sz="1000">
              <a:solidFill>
                <a:schemeClr val="dk1"/>
              </a:solidFill>
            </a:endParaRPr>
          </a:p>
          <a:p>
            <a:pPr marL="0" lvl="0" indent="0" algn="just" rtl="0">
              <a:spcBef>
                <a:spcPts val="0"/>
              </a:spcBef>
              <a:spcAft>
                <a:spcPts val="0"/>
              </a:spcAft>
              <a:buNone/>
            </a:pPr>
            <a:r>
              <a:rPr lang="pt-BR" sz="1000" err="1">
                <a:solidFill>
                  <a:schemeClr val="dk1"/>
                </a:solidFill>
              </a:rPr>
              <a:t>Postoperative</a:t>
            </a:r>
            <a:r>
              <a:rPr lang="pt-BR" sz="1000">
                <a:solidFill>
                  <a:schemeClr val="dk1"/>
                </a:solidFill>
              </a:rPr>
              <a:t> </a:t>
            </a:r>
            <a:r>
              <a:rPr lang="pt-BR" sz="1000" err="1">
                <a:solidFill>
                  <a:schemeClr val="dk1"/>
                </a:solidFill>
              </a:rPr>
              <a:t>changes</a:t>
            </a:r>
            <a:r>
              <a:rPr lang="pt-BR" sz="1000">
                <a:solidFill>
                  <a:schemeClr val="dk1"/>
                </a:solidFill>
              </a:rPr>
              <a:t> </a:t>
            </a:r>
            <a:r>
              <a:rPr lang="pt-BR" sz="1000" err="1">
                <a:solidFill>
                  <a:schemeClr val="dk1"/>
                </a:solidFill>
              </a:rPr>
              <a:t>can</a:t>
            </a:r>
            <a:r>
              <a:rPr lang="pt-BR" sz="1000">
                <a:solidFill>
                  <a:schemeClr val="dk1"/>
                </a:solidFill>
              </a:rPr>
              <a:t> make the </a:t>
            </a:r>
            <a:r>
              <a:rPr lang="pt-BR" sz="1000" err="1">
                <a:solidFill>
                  <a:schemeClr val="dk1"/>
                </a:solidFill>
              </a:rPr>
              <a:t>diagnosis</a:t>
            </a:r>
            <a:r>
              <a:rPr lang="pt-BR" sz="1000">
                <a:solidFill>
                  <a:schemeClr val="dk1"/>
                </a:solidFill>
              </a:rPr>
              <a:t> of </a:t>
            </a:r>
            <a:r>
              <a:rPr lang="pt-BR" sz="1000" err="1">
                <a:solidFill>
                  <a:schemeClr val="dk1"/>
                </a:solidFill>
              </a:rPr>
              <a:t>viable</a:t>
            </a:r>
            <a:r>
              <a:rPr lang="pt-BR" sz="1000">
                <a:solidFill>
                  <a:schemeClr val="dk1"/>
                </a:solidFill>
              </a:rPr>
              <a:t> tumor tissue </a:t>
            </a:r>
            <a:r>
              <a:rPr lang="pt-BR" sz="1000" err="1">
                <a:solidFill>
                  <a:schemeClr val="dk1"/>
                </a:solidFill>
              </a:rPr>
              <a:t>difficult</a:t>
            </a:r>
            <a:r>
              <a:rPr lang="pt-BR" sz="1000">
                <a:solidFill>
                  <a:schemeClr val="dk1"/>
                </a:solidFill>
              </a:rPr>
              <a:t>. </a:t>
            </a:r>
            <a:r>
              <a:rPr lang="pt-BR" sz="1000" err="1">
                <a:solidFill>
                  <a:schemeClr val="dk1"/>
                </a:solidFill>
              </a:rPr>
              <a:t>Comparison</a:t>
            </a:r>
            <a:r>
              <a:rPr lang="pt-BR" sz="1000">
                <a:solidFill>
                  <a:schemeClr val="dk1"/>
                </a:solidFill>
              </a:rPr>
              <a:t> </a:t>
            </a:r>
            <a:r>
              <a:rPr lang="pt-BR" sz="1000" err="1">
                <a:solidFill>
                  <a:schemeClr val="dk1"/>
                </a:solidFill>
              </a:rPr>
              <a:t>with</a:t>
            </a:r>
            <a:r>
              <a:rPr lang="pt-BR" sz="1000">
                <a:solidFill>
                  <a:schemeClr val="dk1"/>
                </a:solidFill>
              </a:rPr>
              <a:t> </a:t>
            </a:r>
            <a:r>
              <a:rPr lang="pt-BR" sz="1000" err="1">
                <a:solidFill>
                  <a:schemeClr val="dk1"/>
                </a:solidFill>
              </a:rPr>
              <a:t>previous</a:t>
            </a:r>
            <a:r>
              <a:rPr lang="pt-BR" sz="1000">
                <a:solidFill>
                  <a:schemeClr val="dk1"/>
                </a:solidFill>
              </a:rPr>
              <a:t> </a:t>
            </a:r>
            <a:r>
              <a:rPr lang="pt-BR" sz="1000" err="1">
                <a:solidFill>
                  <a:schemeClr val="dk1"/>
                </a:solidFill>
              </a:rPr>
              <a:t>exams</a:t>
            </a:r>
            <a:r>
              <a:rPr lang="pt-BR" sz="1000">
                <a:solidFill>
                  <a:schemeClr val="dk1"/>
                </a:solidFill>
              </a:rPr>
              <a:t> is </a:t>
            </a:r>
            <a:r>
              <a:rPr lang="pt-BR" sz="1000" err="1">
                <a:solidFill>
                  <a:schemeClr val="dk1"/>
                </a:solidFill>
              </a:rPr>
              <a:t>necessary</a:t>
            </a:r>
            <a:r>
              <a:rPr lang="pt-BR" sz="1000">
                <a:solidFill>
                  <a:schemeClr val="dk1"/>
                </a:solidFill>
              </a:rPr>
              <a:t> </a:t>
            </a:r>
            <a:r>
              <a:rPr lang="pt-BR" sz="1000" err="1">
                <a:solidFill>
                  <a:schemeClr val="dk1"/>
                </a:solidFill>
              </a:rPr>
              <a:t>to</a:t>
            </a:r>
            <a:r>
              <a:rPr lang="pt-BR" sz="1000">
                <a:solidFill>
                  <a:schemeClr val="dk1"/>
                </a:solidFill>
              </a:rPr>
              <a:t> </a:t>
            </a:r>
            <a:r>
              <a:rPr lang="pt-BR" sz="1000" err="1">
                <a:solidFill>
                  <a:schemeClr val="dk1"/>
                </a:solidFill>
              </a:rPr>
              <a:t>assess</a:t>
            </a:r>
            <a:r>
              <a:rPr lang="pt-BR" sz="1000">
                <a:solidFill>
                  <a:schemeClr val="dk1"/>
                </a:solidFill>
              </a:rPr>
              <a:t> </a:t>
            </a:r>
            <a:r>
              <a:rPr lang="pt-BR" sz="1000" err="1">
                <a:solidFill>
                  <a:schemeClr val="dk1"/>
                </a:solidFill>
              </a:rPr>
              <a:t>stability</a:t>
            </a:r>
            <a:r>
              <a:rPr lang="pt-BR" sz="1000">
                <a:solidFill>
                  <a:schemeClr val="dk1"/>
                </a:solidFill>
              </a:rPr>
              <a:t> of  </a:t>
            </a:r>
            <a:r>
              <a:rPr lang="pt-BR" sz="1000" err="1">
                <a:solidFill>
                  <a:schemeClr val="dk1"/>
                </a:solidFill>
              </a:rPr>
              <a:t>postoperative</a:t>
            </a:r>
            <a:r>
              <a:rPr lang="pt-BR" sz="1000">
                <a:solidFill>
                  <a:schemeClr val="dk1"/>
                </a:solidFill>
              </a:rPr>
              <a:t> </a:t>
            </a:r>
            <a:r>
              <a:rPr lang="pt-BR" sz="1000" err="1">
                <a:solidFill>
                  <a:schemeClr val="dk1"/>
                </a:solidFill>
              </a:rPr>
              <a:t>changes</a:t>
            </a:r>
            <a:r>
              <a:rPr lang="pt-BR" sz="1000">
                <a:solidFill>
                  <a:schemeClr val="dk1"/>
                </a:solidFill>
              </a:rPr>
              <a:t> x tumor </a:t>
            </a:r>
            <a:r>
              <a:rPr lang="pt-BR" sz="1000" err="1">
                <a:solidFill>
                  <a:schemeClr val="dk1"/>
                </a:solidFill>
              </a:rPr>
              <a:t>growth</a:t>
            </a:r>
            <a:r>
              <a:rPr lang="pt-BR" sz="1000">
                <a:solidFill>
                  <a:schemeClr val="dk1"/>
                </a:solidFill>
              </a:rPr>
              <a:t>.</a:t>
            </a:r>
            <a:endParaRPr sz="1000">
              <a:solidFill>
                <a:schemeClr val="dk1"/>
              </a:solidFill>
            </a:endParaRPr>
          </a:p>
          <a:p>
            <a:pPr marL="0" lvl="0" indent="0" algn="l" rtl="0">
              <a:spcBef>
                <a:spcPts val="0"/>
              </a:spcBef>
              <a:spcAft>
                <a:spcPts val="0"/>
              </a:spcAft>
              <a:buNone/>
            </a:pPr>
            <a:endParaRPr sz="1000">
              <a:solidFill>
                <a:schemeClr val="dk1"/>
              </a:solidFill>
            </a:endParaRPr>
          </a:p>
          <a:p>
            <a:pPr marL="0" lvl="0" indent="0" algn="l" rtl="0">
              <a:spcBef>
                <a:spcPts val="0"/>
              </a:spcBef>
              <a:spcAft>
                <a:spcPts val="0"/>
              </a:spcAft>
              <a:buNone/>
            </a:pPr>
            <a:endParaRPr sz="1000"/>
          </a:p>
          <a:p>
            <a:pPr marL="0" lvl="0" indent="0" algn="l" rtl="0">
              <a:spcBef>
                <a:spcPts val="0"/>
              </a:spcBef>
              <a:spcAft>
                <a:spcPts val="0"/>
              </a:spcAft>
              <a:buNone/>
            </a:pPr>
            <a:endParaRPr sz="900"/>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endParaRPr sz="300" b="1">
              <a:solidFill>
                <a:srgbClr val="FFD966"/>
              </a:solidFill>
            </a:endParaRPr>
          </a:p>
        </p:txBody>
      </p:sp>
      <p:cxnSp>
        <p:nvCxnSpPr>
          <p:cNvPr id="545" name="Google Shape;545;p57"/>
          <p:cNvCxnSpPr/>
          <p:nvPr/>
        </p:nvCxnSpPr>
        <p:spPr>
          <a:xfrm>
            <a:off x="3309425" y="2333825"/>
            <a:ext cx="229500" cy="573900"/>
          </a:xfrm>
          <a:prstGeom prst="straightConnector1">
            <a:avLst/>
          </a:prstGeom>
          <a:noFill/>
          <a:ln w="19050" cap="flat" cmpd="sng">
            <a:solidFill>
              <a:srgbClr val="FFD966"/>
            </a:solidFill>
            <a:prstDash val="solid"/>
            <a:round/>
            <a:headEnd type="none" w="med" len="med"/>
            <a:tailEnd type="triangle" w="med" len="med"/>
          </a:ln>
        </p:spPr>
      </p:cxnSp>
      <p:sp>
        <p:nvSpPr>
          <p:cNvPr id="546" name="Google Shape;546;p57"/>
          <p:cNvSpPr/>
          <p:nvPr/>
        </p:nvSpPr>
        <p:spPr>
          <a:xfrm>
            <a:off x="2708825" y="1941725"/>
            <a:ext cx="1154700" cy="392100"/>
          </a:xfrm>
          <a:prstGeom prst="roundRect">
            <a:avLst>
              <a:gd name="adj" fmla="val 16667"/>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Fluid collection </a:t>
            </a:r>
            <a:endParaRPr sz="1100" b="1"/>
          </a:p>
        </p:txBody>
      </p:sp>
      <p:sp>
        <p:nvSpPr>
          <p:cNvPr id="547" name="Google Shape;547;p57"/>
          <p:cNvSpPr/>
          <p:nvPr/>
        </p:nvSpPr>
        <p:spPr>
          <a:xfrm>
            <a:off x="5672450" y="2190250"/>
            <a:ext cx="1154700" cy="392100"/>
          </a:xfrm>
          <a:prstGeom prst="roundRect">
            <a:avLst>
              <a:gd name="adj" fmla="val 16667"/>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Pelvic </a:t>
            </a:r>
            <a:r>
              <a:rPr lang="pt-BR" sz="1100" b="1" err="1"/>
              <a:t>recurrence</a:t>
            </a:r>
            <a:r>
              <a:rPr lang="pt-BR" sz="1100" b="1"/>
              <a:t> </a:t>
            </a:r>
            <a:endParaRPr sz="1100" b="1"/>
          </a:p>
        </p:txBody>
      </p:sp>
      <p:cxnSp>
        <p:nvCxnSpPr>
          <p:cNvPr id="548" name="Google Shape;548;p57"/>
          <p:cNvCxnSpPr>
            <a:stCxn id="546" idx="0"/>
          </p:cNvCxnSpPr>
          <p:nvPr/>
        </p:nvCxnSpPr>
        <p:spPr>
          <a:xfrm rot="10800000" flipH="1">
            <a:off x="3286175" y="1329725"/>
            <a:ext cx="673500" cy="612000"/>
          </a:xfrm>
          <a:prstGeom prst="straightConnector1">
            <a:avLst/>
          </a:prstGeom>
          <a:noFill/>
          <a:ln w="19050" cap="flat" cmpd="sng">
            <a:solidFill>
              <a:srgbClr val="FFD966"/>
            </a:solidFill>
            <a:prstDash val="solid"/>
            <a:round/>
            <a:headEnd type="none" w="med" len="med"/>
            <a:tailEnd type="triangle" w="med" len="med"/>
          </a:ln>
        </p:spPr>
      </p:cxnSp>
      <p:sp>
        <p:nvSpPr>
          <p:cNvPr id="549" name="Google Shape;549;p57"/>
          <p:cNvSpPr/>
          <p:nvPr/>
        </p:nvSpPr>
        <p:spPr>
          <a:xfrm>
            <a:off x="5887450" y="729125"/>
            <a:ext cx="1014300" cy="1398300"/>
          </a:xfrm>
          <a:prstGeom prst="rect">
            <a:avLst/>
          </a:prstGeom>
          <a:noFill/>
          <a:ln w="19050" cap="flat" cmpd="sng">
            <a:solidFill>
              <a:schemeClr val="dk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57"/>
          <p:cNvSpPr/>
          <p:nvPr/>
        </p:nvSpPr>
        <p:spPr>
          <a:xfrm>
            <a:off x="5721500" y="2801481"/>
            <a:ext cx="1056600" cy="754200"/>
          </a:xfrm>
          <a:prstGeom prst="rect">
            <a:avLst/>
          </a:prstGeom>
          <a:noFill/>
          <a:ln w="19050" cap="flat" cmpd="sng">
            <a:solidFill>
              <a:schemeClr val="dk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57"/>
          <p:cNvSpPr/>
          <p:nvPr/>
        </p:nvSpPr>
        <p:spPr>
          <a:xfrm>
            <a:off x="703475" y="826400"/>
            <a:ext cx="1014300" cy="1308300"/>
          </a:xfrm>
          <a:prstGeom prst="rect">
            <a:avLst/>
          </a:prstGeom>
          <a:noFill/>
          <a:ln w="19050" cap="flat" cmpd="sng">
            <a:solidFill>
              <a:schemeClr val="dk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57"/>
          <p:cNvSpPr/>
          <p:nvPr/>
        </p:nvSpPr>
        <p:spPr>
          <a:xfrm>
            <a:off x="672775" y="2872575"/>
            <a:ext cx="858300" cy="612000"/>
          </a:xfrm>
          <a:prstGeom prst="rect">
            <a:avLst/>
          </a:prstGeom>
          <a:noFill/>
          <a:ln w="19050" cap="flat" cmpd="sng">
            <a:solidFill>
              <a:schemeClr val="dk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3" name="Google Shape;553;p57"/>
          <p:cNvPicPr preferRelativeResize="0"/>
          <p:nvPr/>
        </p:nvPicPr>
        <p:blipFill>
          <a:blip r:embed="rId10">
            <a:alphaModFix/>
          </a:blip>
          <a:stretch>
            <a:fillRect/>
          </a:stretch>
        </p:blipFill>
        <p:spPr>
          <a:xfrm>
            <a:off x="7981276" y="4149326"/>
            <a:ext cx="513300" cy="452924"/>
          </a:xfrm>
          <a:prstGeom prst="rect">
            <a:avLst/>
          </a:prstGeom>
          <a:noFill/>
          <a:ln>
            <a:noFill/>
          </a:ln>
        </p:spPr>
      </p:pic>
      <p:sp>
        <p:nvSpPr>
          <p:cNvPr id="554" name="Google Shape;554;p57"/>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8: TUMOR PERFORATION </a:t>
            </a:r>
            <a:endParaRPr sz="1600" b="1">
              <a:solidFill>
                <a:schemeClr val="lt1"/>
              </a:solidFill>
            </a:endParaRPr>
          </a:p>
        </p:txBody>
      </p:sp>
      <p:pic>
        <p:nvPicPr>
          <p:cNvPr id="555" name="Google Shape;555;p57"/>
          <p:cNvPicPr preferRelativeResize="0"/>
          <p:nvPr/>
        </p:nvPicPr>
        <p:blipFill>
          <a:blip r:embed="rId11">
            <a:alphaModFix/>
          </a:blip>
          <a:stretch>
            <a:fillRect/>
          </a:stretch>
        </p:blipFill>
        <p:spPr>
          <a:xfrm>
            <a:off x="7763975" y="50952"/>
            <a:ext cx="1282751" cy="288975"/>
          </a:xfrm>
          <a:prstGeom prst="rect">
            <a:avLst/>
          </a:prstGeom>
          <a:noFill/>
          <a:ln>
            <a:noFill/>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44"/>
                                        </p:tgtEl>
                                        <p:attrNameLst>
                                          <p:attrName>style.visibility</p:attrName>
                                        </p:attrNameLst>
                                      </p:cBhvr>
                                      <p:to>
                                        <p:strVal val="visible"/>
                                      </p:to>
                                    </p:set>
                                    <p:anim calcmode="lin" valueType="num">
                                      <p:cBhvr additive="base">
                                        <p:cTn id="7" dur="1000"/>
                                        <p:tgtEl>
                                          <p:spTgt spid="544"/>
                                        </p:tgtEl>
                                        <p:attrNameLst>
                                          <p:attrName>ppt_w</p:attrName>
                                        </p:attrNameLst>
                                      </p:cBhvr>
                                      <p:tavLst>
                                        <p:tav tm="0">
                                          <p:val>
                                            <p:strVal val="0"/>
                                          </p:val>
                                        </p:tav>
                                        <p:tav tm="100000">
                                          <p:val>
                                            <p:strVal val="#ppt_w"/>
                                          </p:val>
                                        </p:tav>
                                      </p:tavLst>
                                    </p:anim>
                                    <p:anim calcmode="lin" valueType="num">
                                      <p:cBhvr additive="base">
                                        <p:cTn id="8" dur="1000"/>
                                        <p:tgtEl>
                                          <p:spTgt spid="544"/>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553"/>
                                        </p:tgtEl>
                                        <p:attrNameLst>
                                          <p:attrName>style.visibility</p:attrName>
                                        </p:attrNameLst>
                                      </p:cBhvr>
                                      <p:to>
                                        <p:strVal val="visible"/>
                                      </p:to>
                                    </p:set>
                                    <p:animEffect transition="in" filter="fade">
                                      <p:cBhvr>
                                        <p:cTn id="13" dur="2000"/>
                                        <p:tgtEl>
                                          <p:spTgt spid="553"/>
                                        </p:tgtEl>
                                      </p:cBhvr>
                                    </p:animEffect>
                                    <p:anim calcmode="lin" valueType="num">
                                      <p:cBhvr>
                                        <p:cTn id="14" dur="2000" fill="hold"/>
                                        <p:tgtEl>
                                          <p:spTgt spid="553"/>
                                        </p:tgtEl>
                                        <p:attrNameLst>
                                          <p:attrName>ppt_w</p:attrName>
                                        </p:attrNameLst>
                                      </p:cBhvr>
                                      <p:tavLst>
                                        <p:tav tm="0" fmla="#ppt_w*sin(2.5*pi*$)">
                                          <p:val>
                                            <p:fltVal val="0"/>
                                          </p:val>
                                        </p:tav>
                                        <p:tav tm="100000">
                                          <p:val>
                                            <p:fltVal val="1"/>
                                          </p:val>
                                        </p:tav>
                                      </p:tavLst>
                                    </p:anim>
                                    <p:anim calcmode="lin" valueType="num">
                                      <p:cBhvr>
                                        <p:cTn id="15" dur="2000" fill="hold"/>
                                        <p:tgtEl>
                                          <p:spTgt spid="55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58"/>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9: MUCINOUS ADENOCARCINOMA RECURRENCE</a:t>
            </a:r>
            <a:endParaRPr sz="1600" b="1">
              <a:solidFill>
                <a:schemeClr val="lt1"/>
              </a:solidFill>
            </a:endParaRPr>
          </a:p>
        </p:txBody>
      </p:sp>
      <p:pic>
        <p:nvPicPr>
          <p:cNvPr id="561" name="Google Shape;561;p58"/>
          <p:cNvPicPr preferRelativeResize="0"/>
          <p:nvPr/>
        </p:nvPicPr>
        <p:blipFill>
          <a:blip r:embed="rId3">
            <a:alphaModFix/>
          </a:blip>
          <a:stretch>
            <a:fillRect/>
          </a:stretch>
        </p:blipFill>
        <p:spPr>
          <a:xfrm>
            <a:off x="7763975" y="50952"/>
            <a:ext cx="1282751" cy="288975"/>
          </a:xfrm>
          <a:prstGeom prst="rect">
            <a:avLst/>
          </a:prstGeom>
          <a:noFill/>
          <a:ln>
            <a:noFill/>
          </a:ln>
        </p:spPr>
      </p:pic>
      <p:pic>
        <p:nvPicPr>
          <p:cNvPr id="562" name="Google Shape;562;p58"/>
          <p:cNvPicPr preferRelativeResize="0"/>
          <p:nvPr/>
        </p:nvPicPr>
        <p:blipFill>
          <a:blip r:embed="rId4">
            <a:alphaModFix/>
          </a:blip>
          <a:stretch>
            <a:fillRect/>
          </a:stretch>
        </p:blipFill>
        <p:spPr>
          <a:xfrm>
            <a:off x="188950" y="3006275"/>
            <a:ext cx="1693050" cy="1331900"/>
          </a:xfrm>
          <a:prstGeom prst="rect">
            <a:avLst/>
          </a:prstGeom>
          <a:noFill/>
          <a:ln w="19050" cap="flat" cmpd="sng">
            <a:solidFill>
              <a:schemeClr val="dk1"/>
            </a:solidFill>
            <a:prstDash val="solid"/>
            <a:round/>
            <a:headEnd type="none" w="sm" len="sm"/>
            <a:tailEnd type="none" w="sm" len="sm"/>
          </a:ln>
        </p:spPr>
      </p:pic>
      <p:pic>
        <p:nvPicPr>
          <p:cNvPr id="563" name="Google Shape;563;p58"/>
          <p:cNvPicPr preferRelativeResize="0"/>
          <p:nvPr/>
        </p:nvPicPr>
        <p:blipFill>
          <a:blip r:embed="rId5">
            <a:alphaModFix/>
          </a:blip>
          <a:stretch>
            <a:fillRect/>
          </a:stretch>
        </p:blipFill>
        <p:spPr>
          <a:xfrm>
            <a:off x="188950" y="511125"/>
            <a:ext cx="1693050" cy="2415124"/>
          </a:xfrm>
          <a:prstGeom prst="rect">
            <a:avLst/>
          </a:prstGeom>
          <a:noFill/>
          <a:ln w="19050" cap="flat" cmpd="sng">
            <a:solidFill>
              <a:schemeClr val="dk1"/>
            </a:solidFill>
            <a:prstDash val="solid"/>
            <a:round/>
            <a:headEnd type="none" w="sm" len="sm"/>
            <a:tailEnd type="none" w="sm" len="sm"/>
          </a:ln>
        </p:spPr>
      </p:pic>
      <p:pic>
        <p:nvPicPr>
          <p:cNvPr id="564" name="Google Shape;564;p58"/>
          <p:cNvPicPr preferRelativeResize="0"/>
          <p:nvPr/>
        </p:nvPicPr>
        <p:blipFill>
          <a:blip r:embed="rId6">
            <a:alphaModFix/>
          </a:blip>
          <a:stretch>
            <a:fillRect/>
          </a:stretch>
        </p:blipFill>
        <p:spPr>
          <a:xfrm>
            <a:off x="1997850" y="511137"/>
            <a:ext cx="1693051" cy="2415124"/>
          </a:xfrm>
          <a:prstGeom prst="rect">
            <a:avLst/>
          </a:prstGeom>
          <a:noFill/>
          <a:ln w="19050" cap="flat" cmpd="sng">
            <a:solidFill>
              <a:schemeClr val="dk1"/>
            </a:solidFill>
            <a:prstDash val="solid"/>
            <a:round/>
            <a:headEnd type="none" w="sm" len="sm"/>
            <a:tailEnd type="none" w="sm" len="sm"/>
          </a:ln>
        </p:spPr>
      </p:pic>
      <p:pic>
        <p:nvPicPr>
          <p:cNvPr id="565" name="Google Shape;565;p58"/>
          <p:cNvPicPr preferRelativeResize="0"/>
          <p:nvPr/>
        </p:nvPicPr>
        <p:blipFill>
          <a:blip r:embed="rId7">
            <a:alphaModFix/>
          </a:blip>
          <a:stretch>
            <a:fillRect/>
          </a:stretch>
        </p:blipFill>
        <p:spPr>
          <a:xfrm>
            <a:off x="1997850" y="3006275"/>
            <a:ext cx="1693050" cy="1331901"/>
          </a:xfrm>
          <a:prstGeom prst="rect">
            <a:avLst/>
          </a:prstGeom>
          <a:noFill/>
          <a:ln w="19050" cap="flat" cmpd="sng">
            <a:solidFill>
              <a:schemeClr val="dk1"/>
            </a:solidFill>
            <a:prstDash val="solid"/>
            <a:round/>
            <a:headEnd type="none" w="sm" len="sm"/>
            <a:tailEnd type="none" w="sm" len="sm"/>
          </a:ln>
        </p:spPr>
      </p:pic>
      <p:pic>
        <p:nvPicPr>
          <p:cNvPr id="566" name="Google Shape;566;p58"/>
          <p:cNvPicPr preferRelativeResize="0"/>
          <p:nvPr/>
        </p:nvPicPr>
        <p:blipFill>
          <a:blip r:embed="rId8">
            <a:alphaModFix/>
          </a:blip>
          <a:stretch>
            <a:fillRect/>
          </a:stretch>
        </p:blipFill>
        <p:spPr>
          <a:xfrm>
            <a:off x="5615650" y="511125"/>
            <a:ext cx="1693050" cy="2415125"/>
          </a:xfrm>
          <a:prstGeom prst="rect">
            <a:avLst/>
          </a:prstGeom>
          <a:noFill/>
          <a:ln w="19050" cap="flat" cmpd="sng">
            <a:solidFill>
              <a:schemeClr val="dk1"/>
            </a:solidFill>
            <a:prstDash val="solid"/>
            <a:round/>
            <a:headEnd type="none" w="sm" len="sm"/>
            <a:tailEnd type="none" w="sm" len="sm"/>
          </a:ln>
        </p:spPr>
      </p:pic>
      <p:pic>
        <p:nvPicPr>
          <p:cNvPr id="567" name="Google Shape;567;p58"/>
          <p:cNvPicPr preferRelativeResize="0"/>
          <p:nvPr/>
        </p:nvPicPr>
        <p:blipFill>
          <a:blip r:embed="rId9">
            <a:alphaModFix/>
          </a:blip>
          <a:stretch>
            <a:fillRect/>
          </a:stretch>
        </p:blipFill>
        <p:spPr>
          <a:xfrm>
            <a:off x="5615650" y="3006275"/>
            <a:ext cx="1693049" cy="1331900"/>
          </a:xfrm>
          <a:prstGeom prst="rect">
            <a:avLst/>
          </a:prstGeom>
          <a:noFill/>
          <a:ln w="19050" cap="flat" cmpd="sng">
            <a:solidFill>
              <a:schemeClr val="dk1"/>
            </a:solidFill>
            <a:prstDash val="solid"/>
            <a:round/>
            <a:headEnd type="none" w="sm" len="sm"/>
            <a:tailEnd type="none" w="sm" len="sm"/>
          </a:ln>
        </p:spPr>
      </p:pic>
      <p:pic>
        <p:nvPicPr>
          <p:cNvPr id="568" name="Google Shape;568;p58"/>
          <p:cNvPicPr preferRelativeResize="0"/>
          <p:nvPr/>
        </p:nvPicPr>
        <p:blipFill>
          <a:blip r:embed="rId10">
            <a:alphaModFix/>
          </a:blip>
          <a:stretch>
            <a:fillRect/>
          </a:stretch>
        </p:blipFill>
        <p:spPr>
          <a:xfrm>
            <a:off x="3806750" y="511125"/>
            <a:ext cx="1693050" cy="2415124"/>
          </a:xfrm>
          <a:prstGeom prst="rect">
            <a:avLst/>
          </a:prstGeom>
          <a:noFill/>
          <a:ln w="19050" cap="flat" cmpd="sng">
            <a:solidFill>
              <a:schemeClr val="dk1"/>
            </a:solidFill>
            <a:prstDash val="solid"/>
            <a:round/>
            <a:headEnd type="none" w="sm" len="sm"/>
            <a:tailEnd type="none" w="sm" len="sm"/>
          </a:ln>
        </p:spPr>
      </p:pic>
      <p:pic>
        <p:nvPicPr>
          <p:cNvPr id="569" name="Google Shape;569;p58"/>
          <p:cNvPicPr preferRelativeResize="0"/>
          <p:nvPr/>
        </p:nvPicPr>
        <p:blipFill>
          <a:blip r:embed="rId11">
            <a:alphaModFix/>
          </a:blip>
          <a:stretch>
            <a:fillRect/>
          </a:stretch>
        </p:blipFill>
        <p:spPr>
          <a:xfrm>
            <a:off x="3806750" y="3006275"/>
            <a:ext cx="1693050" cy="1331901"/>
          </a:xfrm>
          <a:prstGeom prst="rect">
            <a:avLst/>
          </a:prstGeom>
          <a:noFill/>
          <a:ln w="19050" cap="flat" cmpd="sng">
            <a:solidFill>
              <a:schemeClr val="dk1"/>
            </a:solidFill>
            <a:prstDash val="solid"/>
            <a:round/>
            <a:headEnd type="none" w="sm" len="sm"/>
            <a:tailEnd type="none" w="sm" len="sm"/>
          </a:ln>
        </p:spPr>
      </p:pic>
      <p:sp>
        <p:nvSpPr>
          <p:cNvPr id="570" name="Google Shape;570;p58"/>
          <p:cNvSpPr/>
          <p:nvPr/>
        </p:nvSpPr>
        <p:spPr>
          <a:xfrm>
            <a:off x="215041" y="4384800"/>
            <a:ext cx="1693200" cy="2214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a:t>
            </a:r>
            <a:r>
              <a:rPr lang="pt-BR" sz="1100" b="1" err="1"/>
              <a:t>staging</a:t>
            </a:r>
            <a:endParaRPr sz="900" b="1"/>
          </a:p>
        </p:txBody>
      </p:sp>
      <p:sp>
        <p:nvSpPr>
          <p:cNvPr id="571" name="Google Shape;571;p58"/>
          <p:cNvSpPr/>
          <p:nvPr/>
        </p:nvSpPr>
        <p:spPr>
          <a:xfrm>
            <a:off x="5624291" y="4384800"/>
            <a:ext cx="1693200" cy="2214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rPr>
              <a:t>Recurrence </a:t>
            </a:r>
            <a:endParaRPr sz="1100" b="1">
              <a:solidFill>
                <a:schemeClr val="lt1"/>
              </a:solidFill>
            </a:endParaRPr>
          </a:p>
        </p:txBody>
      </p:sp>
      <p:sp>
        <p:nvSpPr>
          <p:cNvPr id="572" name="Google Shape;572;p58"/>
          <p:cNvSpPr/>
          <p:nvPr/>
        </p:nvSpPr>
        <p:spPr>
          <a:xfrm>
            <a:off x="3797791" y="4384800"/>
            <a:ext cx="1737600" cy="2214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Postoperative</a:t>
            </a:r>
            <a:endParaRPr sz="1100" b="1"/>
          </a:p>
        </p:txBody>
      </p:sp>
      <p:sp>
        <p:nvSpPr>
          <p:cNvPr id="574" name="Google Shape;574;p58"/>
          <p:cNvSpPr/>
          <p:nvPr/>
        </p:nvSpPr>
        <p:spPr>
          <a:xfrm>
            <a:off x="5461516" y="4420050"/>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58"/>
          <p:cNvSpPr txBox="1"/>
          <p:nvPr/>
        </p:nvSpPr>
        <p:spPr>
          <a:xfrm>
            <a:off x="152791" y="4526675"/>
            <a:ext cx="16290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800" dirty="0">
                <a:solidFill>
                  <a:schemeClr val="dk1"/>
                </a:solidFill>
              </a:rPr>
              <a:t>Male, 70 </a:t>
            </a:r>
            <a:r>
              <a:rPr lang="pt-BR" sz="800" dirty="0" err="1">
                <a:solidFill>
                  <a:schemeClr val="dk1"/>
                </a:solidFill>
              </a:rPr>
              <a:t>yo</a:t>
            </a:r>
            <a:r>
              <a:rPr lang="pt-BR" sz="800" dirty="0">
                <a:solidFill>
                  <a:schemeClr val="dk1"/>
                </a:solidFill>
              </a:rPr>
              <a:t>, Baseline mrT2N2.</a:t>
            </a:r>
            <a:endParaRPr sz="800" dirty="0">
              <a:solidFill>
                <a:schemeClr val="dk1"/>
              </a:solidFill>
            </a:endParaRPr>
          </a:p>
          <a:p>
            <a:pPr marL="0" lvl="0" indent="0" algn="l" rtl="0">
              <a:spcBef>
                <a:spcPts val="0"/>
              </a:spcBef>
              <a:spcAft>
                <a:spcPts val="0"/>
              </a:spcAft>
              <a:buNone/>
            </a:pPr>
            <a:r>
              <a:rPr lang="pt-BR" sz="800" dirty="0">
                <a:solidFill>
                  <a:schemeClr val="dk1"/>
                </a:solidFill>
              </a:rPr>
              <a:t>MRF - / EMVI -</a:t>
            </a:r>
            <a:endParaRPr sz="800" dirty="0">
              <a:solidFill>
                <a:schemeClr val="dk1"/>
              </a:solidFill>
            </a:endParaRPr>
          </a:p>
          <a:p>
            <a:pPr marL="0" lvl="0" indent="0" algn="l" rtl="0">
              <a:spcBef>
                <a:spcPts val="0"/>
              </a:spcBef>
              <a:spcAft>
                <a:spcPts val="0"/>
              </a:spcAft>
              <a:buNone/>
            </a:pPr>
            <a:r>
              <a:rPr lang="pt-BR" sz="800" dirty="0" err="1">
                <a:solidFill>
                  <a:schemeClr val="dk1"/>
                </a:solidFill>
              </a:rPr>
              <a:t>Pelvic</a:t>
            </a:r>
            <a:r>
              <a:rPr lang="pt-BR" sz="800" dirty="0">
                <a:solidFill>
                  <a:schemeClr val="dk1"/>
                </a:solidFill>
              </a:rPr>
              <a:t> </a:t>
            </a:r>
            <a:r>
              <a:rPr lang="pt-BR" sz="800" dirty="0" err="1">
                <a:solidFill>
                  <a:schemeClr val="dk1"/>
                </a:solidFill>
              </a:rPr>
              <a:t>sidewall</a:t>
            </a:r>
            <a:r>
              <a:rPr lang="pt-BR" sz="800" dirty="0">
                <a:solidFill>
                  <a:schemeClr val="dk1"/>
                </a:solidFill>
              </a:rPr>
              <a:t> nodes: negative.</a:t>
            </a:r>
            <a:endParaRPr sz="800" dirty="0">
              <a:solidFill>
                <a:schemeClr val="dk1"/>
              </a:solidFill>
            </a:endParaRPr>
          </a:p>
          <a:p>
            <a:pPr marL="0" lvl="0" indent="0" algn="l" rtl="0">
              <a:spcBef>
                <a:spcPts val="0"/>
              </a:spcBef>
              <a:spcAft>
                <a:spcPts val="0"/>
              </a:spcAft>
              <a:buNone/>
            </a:pPr>
            <a:endParaRPr dirty="0"/>
          </a:p>
        </p:txBody>
      </p:sp>
      <p:sp>
        <p:nvSpPr>
          <p:cNvPr id="576" name="Google Shape;576;p58"/>
          <p:cNvSpPr txBox="1"/>
          <p:nvPr/>
        </p:nvSpPr>
        <p:spPr>
          <a:xfrm>
            <a:off x="1947916" y="4526675"/>
            <a:ext cx="18102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800" dirty="0">
                <a:solidFill>
                  <a:schemeClr val="dk1"/>
                </a:solidFill>
              </a:rPr>
              <a:t>MRI 8 </a:t>
            </a:r>
            <a:r>
              <a:rPr lang="pt-BR" sz="800" dirty="0" err="1">
                <a:solidFill>
                  <a:schemeClr val="dk1"/>
                </a:solidFill>
              </a:rPr>
              <a:t>weeks</a:t>
            </a:r>
            <a:r>
              <a:rPr lang="pt-BR" sz="800" dirty="0">
                <a:solidFill>
                  <a:schemeClr val="dk1"/>
                </a:solidFill>
              </a:rPr>
              <a:t> </a:t>
            </a:r>
            <a:r>
              <a:rPr lang="pt-BR" sz="800" dirty="0" err="1">
                <a:solidFill>
                  <a:schemeClr val="dk1"/>
                </a:solidFill>
              </a:rPr>
              <a:t>after</a:t>
            </a:r>
            <a:r>
              <a:rPr lang="pt-BR" sz="800" dirty="0">
                <a:solidFill>
                  <a:schemeClr val="dk1"/>
                </a:solidFill>
              </a:rPr>
              <a:t> </a:t>
            </a:r>
            <a:r>
              <a:rPr lang="pt-BR" sz="800" dirty="0" err="1">
                <a:solidFill>
                  <a:schemeClr val="dk1"/>
                </a:solidFill>
              </a:rPr>
              <a:t>neoadjuvant</a:t>
            </a:r>
            <a:r>
              <a:rPr lang="pt-BR" sz="800" dirty="0">
                <a:solidFill>
                  <a:schemeClr val="dk1"/>
                </a:solidFill>
              </a:rPr>
              <a:t> CRT.</a:t>
            </a:r>
            <a:endParaRPr sz="800" dirty="0">
              <a:solidFill>
                <a:schemeClr val="dk1"/>
              </a:solidFill>
            </a:endParaRPr>
          </a:p>
          <a:p>
            <a:pPr marL="0" lvl="0" indent="0" algn="l" rtl="0">
              <a:spcBef>
                <a:spcPts val="0"/>
              </a:spcBef>
              <a:spcAft>
                <a:spcPts val="0"/>
              </a:spcAft>
              <a:buNone/>
            </a:pPr>
            <a:r>
              <a:rPr lang="pt-BR" sz="800" dirty="0" err="1">
                <a:solidFill>
                  <a:schemeClr val="dk1"/>
                </a:solidFill>
              </a:rPr>
              <a:t>Poor</a:t>
            </a:r>
            <a:r>
              <a:rPr lang="pt-BR" sz="800" dirty="0">
                <a:solidFill>
                  <a:schemeClr val="dk1"/>
                </a:solidFill>
              </a:rPr>
              <a:t> response: TRG 5.</a:t>
            </a:r>
            <a:endParaRPr sz="800" dirty="0">
              <a:solidFill>
                <a:schemeClr val="dk1"/>
              </a:solidFill>
            </a:endParaRPr>
          </a:p>
          <a:p>
            <a:pPr marL="0" lvl="0" indent="0" algn="l" rtl="0">
              <a:spcBef>
                <a:spcPts val="0"/>
              </a:spcBef>
              <a:spcAft>
                <a:spcPts val="0"/>
              </a:spcAft>
              <a:buNone/>
            </a:pPr>
            <a:endParaRPr dirty="0"/>
          </a:p>
        </p:txBody>
      </p:sp>
      <p:sp>
        <p:nvSpPr>
          <p:cNvPr id="577" name="Google Shape;577;p58"/>
          <p:cNvSpPr txBox="1"/>
          <p:nvPr/>
        </p:nvSpPr>
        <p:spPr>
          <a:xfrm>
            <a:off x="3699766" y="4526675"/>
            <a:ext cx="22482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800" dirty="0">
                <a:solidFill>
                  <a:schemeClr val="dk1"/>
                </a:solidFill>
              </a:rPr>
              <a:t>MRI 6 </a:t>
            </a:r>
            <a:r>
              <a:rPr lang="pt-BR" sz="800" dirty="0" err="1">
                <a:solidFill>
                  <a:schemeClr val="dk1"/>
                </a:solidFill>
              </a:rPr>
              <a:t>months</a:t>
            </a:r>
            <a:r>
              <a:rPr lang="pt-BR" sz="800" dirty="0">
                <a:solidFill>
                  <a:schemeClr val="dk1"/>
                </a:solidFill>
              </a:rPr>
              <a:t> </a:t>
            </a:r>
            <a:r>
              <a:rPr lang="pt-BR" sz="800" dirty="0" err="1">
                <a:solidFill>
                  <a:schemeClr val="dk1"/>
                </a:solidFill>
              </a:rPr>
              <a:t>after</a:t>
            </a:r>
            <a:r>
              <a:rPr lang="pt-BR" sz="800" dirty="0">
                <a:solidFill>
                  <a:schemeClr val="dk1"/>
                </a:solidFill>
              </a:rPr>
              <a:t> </a:t>
            </a:r>
            <a:r>
              <a:rPr lang="pt-BR" sz="800" dirty="0" err="1">
                <a:solidFill>
                  <a:schemeClr val="dk1"/>
                </a:solidFill>
              </a:rPr>
              <a:t>rectosigmoidectomy</a:t>
            </a:r>
            <a:r>
              <a:rPr lang="pt-BR" sz="800" dirty="0">
                <a:solidFill>
                  <a:schemeClr val="dk1"/>
                </a:solidFill>
              </a:rPr>
              <a:t>. </a:t>
            </a:r>
            <a:r>
              <a:rPr lang="pt-BR" sz="800" dirty="0" err="1">
                <a:solidFill>
                  <a:schemeClr val="dk1"/>
                </a:solidFill>
              </a:rPr>
              <a:t>Incomplete</a:t>
            </a:r>
            <a:r>
              <a:rPr lang="pt-BR" sz="800" dirty="0">
                <a:solidFill>
                  <a:schemeClr val="dk1"/>
                </a:solidFill>
              </a:rPr>
              <a:t> </a:t>
            </a:r>
            <a:r>
              <a:rPr lang="pt-BR" sz="800" dirty="0" err="1">
                <a:solidFill>
                  <a:schemeClr val="dk1"/>
                </a:solidFill>
              </a:rPr>
              <a:t>mesorectum</a:t>
            </a:r>
            <a:r>
              <a:rPr lang="pt-BR" sz="800" dirty="0">
                <a:solidFill>
                  <a:schemeClr val="dk1"/>
                </a:solidFill>
              </a:rPr>
              <a:t> </a:t>
            </a:r>
            <a:r>
              <a:rPr lang="pt-BR" sz="800" dirty="0" err="1">
                <a:solidFill>
                  <a:schemeClr val="dk1"/>
                </a:solidFill>
              </a:rPr>
              <a:t>resection</a:t>
            </a:r>
            <a:r>
              <a:rPr lang="pt-BR" sz="800" dirty="0">
                <a:solidFill>
                  <a:schemeClr val="dk1"/>
                </a:solidFill>
              </a:rPr>
              <a:t> </a:t>
            </a:r>
            <a:r>
              <a:rPr lang="pt-BR" sz="800" dirty="0" err="1">
                <a:solidFill>
                  <a:schemeClr val="dk1"/>
                </a:solidFill>
              </a:rPr>
              <a:t>and</a:t>
            </a:r>
            <a:r>
              <a:rPr lang="pt-BR" sz="800" dirty="0">
                <a:solidFill>
                  <a:schemeClr val="dk1"/>
                </a:solidFill>
              </a:rPr>
              <a:t> </a:t>
            </a:r>
            <a:r>
              <a:rPr lang="pt-BR" sz="800" dirty="0" err="1">
                <a:solidFill>
                  <a:schemeClr val="dk1"/>
                </a:solidFill>
              </a:rPr>
              <a:t>insufficient</a:t>
            </a:r>
            <a:r>
              <a:rPr lang="pt-BR" sz="800" dirty="0">
                <a:solidFill>
                  <a:schemeClr val="dk1"/>
                </a:solidFill>
              </a:rPr>
              <a:t> distal </a:t>
            </a:r>
            <a:r>
              <a:rPr lang="pt-BR" sz="800" dirty="0" err="1">
                <a:solidFill>
                  <a:schemeClr val="dk1"/>
                </a:solidFill>
              </a:rPr>
              <a:t>margin</a:t>
            </a:r>
            <a:r>
              <a:rPr lang="pt-BR" sz="800" dirty="0">
                <a:solidFill>
                  <a:schemeClr val="dk1"/>
                </a:solidFill>
              </a:rPr>
              <a:t> (0.7 cm). </a:t>
            </a:r>
            <a:endParaRPr sz="800" dirty="0">
              <a:solidFill>
                <a:schemeClr val="dk1"/>
              </a:solidFill>
            </a:endParaRPr>
          </a:p>
          <a:p>
            <a:pPr marL="0" lvl="0" indent="0" algn="l" rtl="0">
              <a:spcBef>
                <a:spcPts val="0"/>
              </a:spcBef>
              <a:spcAft>
                <a:spcPts val="0"/>
              </a:spcAft>
              <a:buNone/>
            </a:pPr>
            <a:r>
              <a:rPr lang="pt-BR" sz="800" dirty="0">
                <a:solidFill>
                  <a:schemeClr val="dk1"/>
                </a:solidFill>
              </a:rPr>
              <a:t>y pT2 pN1a- </a:t>
            </a:r>
            <a:r>
              <a:rPr lang="pt-BR" sz="800" dirty="0" err="1">
                <a:solidFill>
                  <a:schemeClr val="dk1"/>
                </a:solidFill>
              </a:rPr>
              <a:t>clear</a:t>
            </a:r>
            <a:r>
              <a:rPr lang="pt-BR" sz="800" dirty="0">
                <a:solidFill>
                  <a:schemeClr val="dk1"/>
                </a:solidFill>
              </a:rPr>
              <a:t> </a:t>
            </a:r>
            <a:r>
              <a:rPr lang="pt-BR" sz="800" dirty="0" err="1">
                <a:solidFill>
                  <a:schemeClr val="dk1"/>
                </a:solidFill>
              </a:rPr>
              <a:t>margins</a:t>
            </a:r>
            <a:r>
              <a:rPr lang="pt-BR" sz="800" dirty="0">
                <a:solidFill>
                  <a:schemeClr val="dk1"/>
                </a:solidFill>
              </a:rPr>
              <a:t>.</a:t>
            </a:r>
            <a:endParaRPr sz="800" dirty="0">
              <a:solidFill>
                <a:schemeClr val="dk1"/>
              </a:solidFill>
            </a:endParaRPr>
          </a:p>
          <a:p>
            <a:pPr marL="0" lvl="0" indent="0" algn="l" rtl="0">
              <a:spcBef>
                <a:spcPts val="0"/>
              </a:spcBef>
              <a:spcAft>
                <a:spcPts val="0"/>
              </a:spcAft>
              <a:buNone/>
            </a:pPr>
            <a:endParaRPr sz="800" dirty="0">
              <a:solidFill>
                <a:schemeClr val="dk1"/>
              </a:solidFill>
            </a:endParaRPr>
          </a:p>
          <a:p>
            <a:pPr marL="0" lvl="0" indent="0" algn="l" rtl="0">
              <a:spcBef>
                <a:spcPts val="0"/>
              </a:spcBef>
              <a:spcAft>
                <a:spcPts val="0"/>
              </a:spcAft>
              <a:buNone/>
            </a:pPr>
            <a:endParaRPr dirty="0"/>
          </a:p>
        </p:txBody>
      </p:sp>
      <p:sp>
        <p:nvSpPr>
          <p:cNvPr id="578" name="Google Shape;578;p58"/>
          <p:cNvSpPr txBox="1"/>
          <p:nvPr/>
        </p:nvSpPr>
        <p:spPr>
          <a:xfrm>
            <a:off x="5673329" y="4526675"/>
            <a:ext cx="15102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800" dirty="0">
                <a:solidFill>
                  <a:schemeClr val="dk1"/>
                </a:solidFill>
              </a:rPr>
              <a:t>MRI 1.5 </a:t>
            </a:r>
            <a:r>
              <a:rPr lang="pt-BR" sz="800" dirty="0" err="1">
                <a:solidFill>
                  <a:schemeClr val="dk1"/>
                </a:solidFill>
              </a:rPr>
              <a:t>years</a:t>
            </a:r>
            <a:r>
              <a:rPr lang="pt-BR" sz="800" dirty="0">
                <a:solidFill>
                  <a:schemeClr val="dk1"/>
                </a:solidFill>
              </a:rPr>
              <a:t> </a:t>
            </a:r>
            <a:r>
              <a:rPr lang="pt-BR" sz="800" dirty="0" err="1">
                <a:solidFill>
                  <a:schemeClr val="dk1"/>
                </a:solidFill>
              </a:rPr>
              <a:t>after</a:t>
            </a:r>
            <a:r>
              <a:rPr lang="pt-BR" sz="800" dirty="0">
                <a:solidFill>
                  <a:schemeClr val="dk1"/>
                </a:solidFill>
              </a:rPr>
              <a:t> </a:t>
            </a:r>
            <a:r>
              <a:rPr lang="pt-BR" sz="800" dirty="0" err="1">
                <a:solidFill>
                  <a:schemeClr val="dk1"/>
                </a:solidFill>
              </a:rPr>
              <a:t>surgery</a:t>
            </a:r>
            <a:r>
              <a:rPr lang="pt-BR" sz="800" dirty="0">
                <a:solidFill>
                  <a:schemeClr val="dk1"/>
                </a:solidFill>
              </a:rPr>
              <a:t>, </a:t>
            </a:r>
            <a:r>
              <a:rPr lang="pt-BR" sz="800" dirty="0" err="1">
                <a:solidFill>
                  <a:schemeClr val="dk1"/>
                </a:solidFill>
              </a:rPr>
              <a:t>Anastomosis</a:t>
            </a:r>
            <a:r>
              <a:rPr lang="pt-BR" sz="800" dirty="0">
                <a:solidFill>
                  <a:schemeClr val="dk1"/>
                </a:solidFill>
              </a:rPr>
              <a:t> </a:t>
            </a:r>
            <a:r>
              <a:rPr lang="pt-BR" sz="800" dirty="0" err="1">
                <a:solidFill>
                  <a:schemeClr val="dk1"/>
                </a:solidFill>
              </a:rPr>
              <a:t>recurrence</a:t>
            </a:r>
            <a:r>
              <a:rPr lang="pt-BR" sz="800" dirty="0">
                <a:solidFill>
                  <a:schemeClr val="dk1"/>
                </a:solidFill>
              </a:rPr>
              <a:t>.</a:t>
            </a:r>
            <a:endParaRPr sz="800" dirty="0">
              <a:solidFill>
                <a:schemeClr val="dk1"/>
              </a:solidFill>
            </a:endParaRPr>
          </a:p>
          <a:p>
            <a:pPr marL="0" lvl="0" indent="0" algn="l" rtl="0">
              <a:spcBef>
                <a:spcPts val="0"/>
              </a:spcBef>
              <a:spcAft>
                <a:spcPts val="0"/>
              </a:spcAft>
              <a:buNone/>
            </a:pPr>
            <a:r>
              <a:rPr lang="pt-BR" sz="800" dirty="0">
                <a:solidFill>
                  <a:schemeClr val="dk1"/>
                </a:solidFill>
              </a:rPr>
              <a:t>Posterior APE </a:t>
            </a:r>
            <a:r>
              <a:rPr lang="pt-BR" sz="800" dirty="0" err="1">
                <a:solidFill>
                  <a:schemeClr val="dk1"/>
                </a:solidFill>
              </a:rPr>
              <a:t>surgical</a:t>
            </a:r>
            <a:r>
              <a:rPr lang="pt-BR" sz="800" dirty="0">
                <a:solidFill>
                  <a:schemeClr val="dk1"/>
                </a:solidFill>
              </a:rPr>
              <a:t> </a:t>
            </a:r>
            <a:r>
              <a:rPr lang="pt-BR" sz="800" dirty="0" err="1">
                <a:solidFill>
                  <a:schemeClr val="dk1"/>
                </a:solidFill>
              </a:rPr>
              <a:t>planning</a:t>
            </a:r>
            <a:r>
              <a:rPr lang="pt-BR" sz="800" dirty="0">
                <a:solidFill>
                  <a:schemeClr val="dk1"/>
                </a:solidFill>
              </a:rPr>
              <a:t>.</a:t>
            </a:r>
            <a:endParaRPr sz="800" dirty="0">
              <a:solidFill>
                <a:schemeClr val="dk1"/>
              </a:solidFill>
            </a:endParaRPr>
          </a:p>
          <a:p>
            <a:pPr marL="0" lvl="0" indent="0" algn="l" rtl="0">
              <a:spcBef>
                <a:spcPts val="0"/>
              </a:spcBef>
              <a:spcAft>
                <a:spcPts val="0"/>
              </a:spcAft>
              <a:buNone/>
            </a:pPr>
            <a:endParaRPr dirty="0"/>
          </a:p>
        </p:txBody>
      </p:sp>
      <p:sp>
        <p:nvSpPr>
          <p:cNvPr id="579" name="Google Shape;579;p58"/>
          <p:cNvSpPr/>
          <p:nvPr/>
        </p:nvSpPr>
        <p:spPr>
          <a:xfrm>
            <a:off x="519325" y="2790950"/>
            <a:ext cx="1032300" cy="390900"/>
          </a:xfrm>
          <a:prstGeom prst="roundRect">
            <a:avLst>
              <a:gd name="adj" fmla="val 16667"/>
            </a:avLst>
          </a:pr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900" b="1"/>
              <a:t>Mucin: high T2 signal</a:t>
            </a:r>
            <a:endParaRPr sz="900" b="1"/>
          </a:p>
        </p:txBody>
      </p:sp>
      <p:sp>
        <p:nvSpPr>
          <p:cNvPr id="580" name="Google Shape;580;p58"/>
          <p:cNvSpPr/>
          <p:nvPr/>
        </p:nvSpPr>
        <p:spPr>
          <a:xfrm>
            <a:off x="3806675" y="2790950"/>
            <a:ext cx="1693200" cy="610200"/>
          </a:xfrm>
          <a:prstGeom prst="roundRect">
            <a:avLst>
              <a:gd name="adj" fmla="val 20419"/>
            </a:avLst>
          </a:pr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800" b="1"/>
              <a:t>Colorectal anastomosis with high T2 signal discrete area: doubts about postoperative changes x mucin</a:t>
            </a:r>
            <a:endParaRPr sz="300" b="1"/>
          </a:p>
        </p:txBody>
      </p:sp>
      <p:sp>
        <p:nvSpPr>
          <p:cNvPr id="581" name="Google Shape;581;p58"/>
          <p:cNvSpPr/>
          <p:nvPr/>
        </p:nvSpPr>
        <p:spPr>
          <a:xfrm>
            <a:off x="5664625" y="2295900"/>
            <a:ext cx="1595100" cy="551700"/>
          </a:xfrm>
          <a:prstGeom prst="roundRect">
            <a:avLst>
              <a:gd name="adj" fmla="val 16667"/>
            </a:avLst>
          </a:pr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800" b="1" err="1"/>
              <a:t>Growth</a:t>
            </a:r>
            <a:r>
              <a:rPr lang="pt-BR" sz="800" b="1"/>
              <a:t> tissue </a:t>
            </a:r>
            <a:r>
              <a:rPr lang="pt-BR" sz="800" b="1" err="1"/>
              <a:t>with</a:t>
            </a:r>
            <a:r>
              <a:rPr lang="pt-BR" sz="800" b="1"/>
              <a:t> high T2 </a:t>
            </a:r>
            <a:r>
              <a:rPr lang="pt-BR" sz="800" b="1" err="1"/>
              <a:t>signal</a:t>
            </a:r>
            <a:r>
              <a:rPr lang="pt-BR" sz="800" b="1"/>
              <a:t>, </a:t>
            </a:r>
            <a:r>
              <a:rPr lang="pt-BR" sz="800" b="1" err="1"/>
              <a:t>compatible</a:t>
            </a:r>
            <a:r>
              <a:rPr lang="pt-BR" sz="800" b="1"/>
              <a:t> </a:t>
            </a:r>
            <a:r>
              <a:rPr lang="pt-BR" sz="800" b="1" err="1"/>
              <a:t>with</a:t>
            </a:r>
            <a:r>
              <a:rPr lang="pt-BR" sz="800" b="1"/>
              <a:t> </a:t>
            </a:r>
            <a:r>
              <a:rPr lang="pt-BR" sz="800" b="1" err="1"/>
              <a:t>recurrence</a:t>
            </a:r>
            <a:r>
              <a:rPr lang="pt-BR" sz="800" b="1"/>
              <a:t>/residual tumor</a:t>
            </a:r>
            <a:endParaRPr sz="800" b="1"/>
          </a:p>
        </p:txBody>
      </p:sp>
      <p:cxnSp>
        <p:nvCxnSpPr>
          <p:cNvPr id="582" name="Google Shape;582;p58"/>
          <p:cNvCxnSpPr>
            <a:stCxn id="579" idx="0"/>
          </p:cNvCxnSpPr>
          <p:nvPr/>
        </p:nvCxnSpPr>
        <p:spPr>
          <a:xfrm rot="10800000" flipH="1">
            <a:off x="1035475" y="1723550"/>
            <a:ext cx="158400" cy="1067400"/>
          </a:xfrm>
          <a:prstGeom prst="straightConnector1">
            <a:avLst/>
          </a:prstGeom>
          <a:noFill/>
          <a:ln w="9525" cap="flat" cmpd="sng">
            <a:solidFill>
              <a:srgbClr val="FFE599"/>
            </a:solidFill>
            <a:prstDash val="solid"/>
            <a:round/>
            <a:headEnd type="none" w="med" len="med"/>
            <a:tailEnd type="triangle" w="med" len="med"/>
          </a:ln>
        </p:spPr>
      </p:cxnSp>
      <p:cxnSp>
        <p:nvCxnSpPr>
          <p:cNvPr id="583" name="Google Shape;583;p58"/>
          <p:cNvCxnSpPr>
            <a:stCxn id="579" idx="2"/>
          </p:cNvCxnSpPr>
          <p:nvPr/>
        </p:nvCxnSpPr>
        <p:spPr>
          <a:xfrm flipH="1">
            <a:off x="1023475" y="3181850"/>
            <a:ext cx="12000" cy="417600"/>
          </a:xfrm>
          <a:prstGeom prst="straightConnector1">
            <a:avLst/>
          </a:prstGeom>
          <a:noFill/>
          <a:ln w="9525" cap="flat" cmpd="sng">
            <a:solidFill>
              <a:srgbClr val="FFE599"/>
            </a:solidFill>
            <a:prstDash val="solid"/>
            <a:round/>
            <a:headEnd type="none" w="med" len="med"/>
            <a:tailEnd type="triangle" w="med" len="med"/>
          </a:ln>
        </p:spPr>
      </p:cxnSp>
      <p:cxnSp>
        <p:nvCxnSpPr>
          <p:cNvPr id="584" name="Google Shape;584;p58"/>
          <p:cNvCxnSpPr>
            <a:stCxn id="580" idx="0"/>
          </p:cNvCxnSpPr>
          <p:nvPr/>
        </p:nvCxnSpPr>
        <p:spPr>
          <a:xfrm rot="10800000" flipH="1">
            <a:off x="4653275" y="1867250"/>
            <a:ext cx="256800" cy="923700"/>
          </a:xfrm>
          <a:prstGeom prst="straightConnector1">
            <a:avLst/>
          </a:prstGeom>
          <a:noFill/>
          <a:ln w="9525" cap="flat" cmpd="sng">
            <a:solidFill>
              <a:srgbClr val="FFE599"/>
            </a:solidFill>
            <a:prstDash val="solid"/>
            <a:round/>
            <a:headEnd type="none" w="med" len="med"/>
            <a:tailEnd type="triangle" w="med" len="med"/>
          </a:ln>
        </p:spPr>
      </p:cxnSp>
      <p:cxnSp>
        <p:nvCxnSpPr>
          <p:cNvPr id="585" name="Google Shape;585;p58"/>
          <p:cNvCxnSpPr>
            <a:stCxn id="580" idx="2"/>
          </p:cNvCxnSpPr>
          <p:nvPr/>
        </p:nvCxnSpPr>
        <p:spPr>
          <a:xfrm flipH="1">
            <a:off x="4622975" y="3401150"/>
            <a:ext cx="30300" cy="422700"/>
          </a:xfrm>
          <a:prstGeom prst="straightConnector1">
            <a:avLst/>
          </a:prstGeom>
          <a:noFill/>
          <a:ln w="9525" cap="flat" cmpd="sng">
            <a:solidFill>
              <a:srgbClr val="FFE599"/>
            </a:solidFill>
            <a:prstDash val="solid"/>
            <a:round/>
            <a:headEnd type="none" w="med" len="med"/>
            <a:tailEnd type="triangle" w="med" len="med"/>
          </a:ln>
        </p:spPr>
      </p:cxnSp>
      <p:cxnSp>
        <p:nvCxnSpPr>
          <p:cNvPr id="586" name="Google Shape;586;p58"/>
          <p:cNvCxnSpPr>
            <a:stCxn id="581" idx="0"/>
          </p:cNvCxnSpPr>
          <p:nvPr/>
        </p:nvCxnSpPr>
        <p:spPr>
          <a:xfrm rot="10800000" flipH="1">
            <a:off x="6462175" y="1822200"/>
            <a:ext cx="306000" cy="473700"/>
          </a:xfrm>
          <a:prstGeom prst="straightConnector1">
            <a:avLst/>
          </a:prstGeom>
          <a:noFill/>
          <a:ln w="9525" cap="flat" cmpd="sng">
            <a:solidFill>
              <a:srgbClr val="FFE599"/>
            </a:solidFill>
            <a:prstDash val="solid"/>
            <a:round/>
            <a:headEnd type="none" w="med" len="med"/>
            <a:tailEnd type="triangle" w="med" len="med"/>
          </a:ln>
        </p:spPr>
      </p:cxnSp>
      <p:sp>
        <p:nvSpPr>
          <p:cNvPr id="587" name="Google Shape;587;p58"/>
          <p:cNvSpPr/>
          <p:nvPr/>
        </p:nvSpPr>
        <p:spPr>
          <a:xfrm>
            <a:off x="2006566" y="4384800"/>
            <a:ext cx="1693200" cy="223800"/>
          </a:xfrm>
          <a:prstGeom prst="roundRect">
            <a:avLst>
              <a:gd name="adj" fmla="val 16667"/>
            </a:avLst>
          </a:prstGeom>
          <a:solidFill>
            <a:srgbClr val="DD7E6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Restaging after CRT</a:t>
            </a:r>
            <a:endParaRPr sz="1100" b="1"/>
          </a:p>
        </p:txBody>
      </p:sp>
      <p:cxnSp>
        <p:nvCxnSpPr>
          <p:cNvPr id="588" name="Google Shape;588;p58"/>
          <p:cNvCxnSpPr>
            <a:stCxn id="581" idx="2"/>
          </p:cNvCxnSpPr>
          <p:nvPr/>
        </p:nvCxnSpPr>
        <p:spPr>
          <a:xfrm>
            <a:off x="6462175" y="2847600"/>
            <a:ext cx="72600" cy="985500"/>
          </a:xfrm>
          <a:prstGeom prst="straightConnector1">
            <a:avLst/>
          </a:prstGeom>
          <a:noFill/>
          <a:ln w="9525" cap="flat" cmpd="sng">
            <a:solidFill>
              <a:srgbClr val="FFE599"/>
            </a:solidFill>
            <a:prstDash val="solid"/>
            <a:round/>
            <a:headEnd type="none" w="med" len="med"/>
            <a:tailEnd type="triangle" w="med" len="med"/>
          </a:ln>
        </p:spPr>
      </p:cxnSp>
      <p:sp>
        <p:nvSpPr>
          <p:cNvPr id="589" name="Google Shape;589;p58"/>
          <p:cNvSpPr/>
          <p:nvPr/>
        </p:nvSpPr>
        <p:spPr>
          <a:xfrm>
            <a:off x="1890716" y="4420050"/>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58"/>
          <p:cNvSpPr txBox="1"/>
          <p:nvPr/>
        </p:nvSpPr>
        <p:spPr>
          <a:xfrm>
            <a:off x="7424475" y="511125"/>
            <a:ext cx="1617600" cy="4386000"/>
          </a:xfrm>
          <a:prstGeom prst="rect">
            <a:avLst/>
          </a:prstGeom>
          <a:noFill/>
          <a:ln w="19050" cap="flat" cmpd="sng">
            <a:solidFill>
              <a:srgbClr val="3D85C6"/>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pt-BR" sz="1200" b="1" err="1">
                <a:solidFill>
                  <a:srgbClr val="FFD966"/>
                </a:solidFill>
              </a:rPr>
              <a:t>Teaching</a:t>
            </a:r>
            <a:r>
              <a:rPr lang="pt-BR" sz="1200" b="1">
                <a:solidFill>
                  <a:srgbClr val="FFD966"/>
                </a:solidFill>
              </a:rPr>
              <a:t> Points:</a:t>
            </a:r>
            <a:endParaRPr sz="1200" b="1">
              <a:solidFill>
                <a:srgbClr val="FFD966"/>
              </a:solidFill>
            </a:endParaRPr>
          </a:p>
          <a:p>
            <a:pPr marL="0" lvl="0" indent="0" algn="l" rtl="0">
              <a:spcBef>
                <a:spcPts val="0"/>
              </a:spcBef>
              <a:spcAft>
                <a:spcPts val="0"/>
              </a:spcAft>
              <a:buNone/>
            </a:pPr>
            <a:endParaRPr sz="300" b="1">
              <a:solidFill>
                <a:schemeClr val="dk1"/>
              </a:solidFill>
            </a:endParaRPr>
          </a:p>
          <a:p>
            <a:pPr marL="0" lvl="0" indent="0" algn="l" rtl="0">
              <a:spcBef>
                <a:spcPts val="0"/>
              </a:spcBef>
              <a:spcAft>
                <a:spcPts val="0"/>
              </a:spcAft>
              <a:buNone/>
            </a:pPr>
            <a:endParaRPr sz="1000">
              <a:solidFill>
                <a:schemeClr val="dk1"/>
              </a:solidFill>
            </a:endParaRPr>
          </a:p>
          <a:p>
            <a:pPr marL="0" lvl="0" indent="0" algn="l" rtl="0">
              <a:spcBef>
                <a:spcPts val="0"/>
              </a:spcBef>
              <a:spcAft>
                <a:spcPts val="0"/>
              </a:spcAft>
              <a:buNone/>
            </a:pPr>
            <a:r>
              <a:rPr lang="pt-BR" sz="1100">
                <a:solidFill>
                  <a:schemeClr val="dk1"/>
                </a:solidFill>
              </a:rPr>
              <a:t>Mucinous adenocarcinoma is </a:t>
            </a:r>
            <a:r>
              <a:rPr lang="pt-BR" sz="1100" err="1">
                <a:solidFill>
                  <a:schemeClr val="dk1"/>
                </a:solidFill>
              </a:rPr>
              <a:t>related</a:t>
            </a:r>
            <a:r>
              <a:rPr lang="pt-BR" sz="1100">
                <a:solidFill>
                  <a:schemeClr val="dk1"/>
                </a:solidFill>
              </a:rPr>
              <a:t> </a:t>
            </a:r>
            <a:r>
              <a:rPr lang="pt-BR" sz="1100" err="1">
                <a:solidFill>
                  <a:schemeClr val="dk1"/>
                </a:solidFill>
              </a:rPr>
              <a:t>to</a:t>
            </a:r>
            <a:r>
              <a:rPr lang="pt-BR" sz="1100">
                <a:solidFill>
                  <a:schemeClr val="dk1"/>
                </a:solidFill>
              </a:rPr>
              <a:t> </a:t>
            </a:r>
            <a:r>
              <a:rPr lang="pt-BR" sz="1100" err="1">
                <a:solidFill>
                  <a:schemeClr val="dk1"/>
                </a:solidFill>
              </a:rPr>
              <a:t>worse</a:t>
            </a:r>
            <a:r>
              <a:rPr lang="pt-BR" sz="1100">
                <a:solidFill>
                  <a:schemeClr val="dk1"/>
                </a:solidFill>
              </a:rPr>
              <a:t> </a:t>
            </a:r>
            <a:r>
              <a:rPr lang="pt-BR" sz="1100" err="1">
                <a:solidFill>
                  <a:schemeClr val="dk1"/>
                </a:solidFill>
              </a:rPr>
              <a:t>prognosis</a:t>
            </a:r>
            <a:r>
              <a:rPr lang="pt-BR" sz="1100">
                <a:solidFill>
                  <a:schemeClr val="dk1"/>
                </a:solidFill>
              </a:rPr>
              <a:t> and </a:t>
            </a:r>
            <a:r>
              <a:rPr lang="pt-BR" sz="1100" err="1">
                <a:solidFill>
                  <a:schemeClr val="dk1"/>
                </a:solidFill>
              </a:rPr>
              <a:t>poor</a:t>
            </a:r>
            <a:r>
              <a:rPr lang="pt-BR" sz="1100">
                <a:solidFill>
                  <a:schemeClr val="dk1"/>
                </a:solidFill>
              </a:rPr>
              <a:t> CRT response.</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pt-BR" sz="1100" err="1">
                <a:solidFill>
                  <a:schemeClr val="dk1"/>
                </a:solidFill>
              </a:rPr>
              <a:t>Postoperative</a:t>
            </a:r>
            <a:r>
              <a:rPr lang="pt-BR" sz="1100">
                <a:solidFill>
                  <a:schemeClr val="dk1"/>
                </a:solidFill>
              </a:rPr>
              <a:t> MRI  is </a:t>
            </a:r>
            <a:r>
              <a:rPr lang="pt-BR" sz="1100" err="1">
                <a:solidFill>
                  <a:schemeClr val="dk1"/>
                </a:solidFill>
              </a:rPr>
              <a:t>challenging</a:t>
            </a:r>
            <a:r>
              <a:rPr lang="pt-BR" sz="1100">
                <a:solidFill>
                  <a:schemeClr val="dk1"/>
                </a:solidFill>
              </a:rPr>
              <a:t>, it </a:t>
            </a:r>
            <a:r>
              <a:rPr lang="pt-BR" sz="1100" err="1">
                <a:solidFill>
                  <a:schemeClr val="dk1"/>
                </a:solidFill>
              </a:rPr>
              <a:t>can</a:t>
            </a:r>
            <a:r>
              <a:rPr lang="pt-BR" sz="1100">
                <a:solidFill>
                  <a:schemeClr val="dk1"/>
                </a:solidFill>
              </a:rPr>
              <a:t> </a:t>
            </a:r>
            <a:r>
              <a:rPr lang="pt-BR" sz="1100" err="1">
                <a:solidFill>
                  <a:schemeClr val="dk1"/>
                </a:solidFill>
              </a:rPr>
              <a:t>be</a:t>
            </a:r>
            <a:r>
              <a:rPr lang="pt-BR" sz="1100">
                <a:solidFill>
                  <a:schemeClr val="dk1"/>
                </a:solidFill>
              </a:rPr>
              <a:t> </a:t>
            </a:r>
            <a:r>
              <a:rPr lang="pt-BR" sz="1100" err="1">
                <a:solidFill>
                  <a:schemeClr val="dk1"/>
                </a:solidFill>
              </a:rPr>
              <a:t>difficult</a:t>
            </a:r>
            <a:r>
              <a:rPr lang="pt-BR" sz="1100">
                <a:solidFill>
                  <a:schemeClr val="dk1"/>
                </a:solidFill>
              </a:rPr>
              <a:t> </a:t>
            </a:r>
            <a:r>
              <a:rPr lang="pt-BR" sz="1100" err="1">
                <a:solidFill>
                  <a:schemeClr val="dk1"/>
                </a:solidFill>
              </a:rPr>
              <a:t>to</a:t>
            </a:r>
            <a:r>
              <a:rPr lang="pt-BR" sz="1100">
                <a:solidFill>
                  <a:schemeClr val="dk1"/>
                </a:solidFill>
              </a:rPr>
              <a:t> </a:t>
            </a:r>
            <a:r>
              <a:rPr lang="pt-BR" sz="1100" err="1">
                <a:solidFill>
                  <a:schemeClr val="dk1"/>
                </a:solidFill>
              </a:rPr>
              <a:t>differentiate</a:t>
            </a:r>
            <a:r>
              <a:rPr lang="pt-BR" sz="1100">
                <a:solidFill>
                  <a:schemeClr val="dk1"/>
                </a:solidFill>
              </a:rPr>
              <a:t> edema </a:t>
            </a:r>
            <a:r>
              <a:rPr lang="pt-BR" sz="1100" err="1">
                <a:solidFill>
                  <a:schemeClr val="dk1"/>
                </a:solidFill>
              </a:rPr>
              <a:t>from</a:t>
            </a:r>
            <a:r>
              <a:rPr lang="pt-BR" sz="1100">
                <a:solidFill>
                  <a:schemeClr val="dk1"/>
                </a:solidFill>
              </a:rPr>
              <a:t> </a:t>
            </a:r>
            <a:r>
              <a:rPr lang="pt-BR" sz="1100" err="1">
                <a:solidFill>
                  <a:schemeClr val="dk1"/>
                </a:solidFill>
              </a:rPr>
              <a:t>mucin</a:t>
            </a:r>
            <a:r>
              <a:rPr lang="pt-BR" sz="1100">
                <a:solidFill>
                  <a:schemeClr val="dk1"/>
                </a:solidFill>
              </a:rPr>
              <a:t>.</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pt-BR" sz="1100">
                <a:solidFill>
                  <a:schemeClr val="dk1"/>
                </a:solidFill>
              </a:rPr>
              <a:t>It is </a:t>
            </a:r>
            <a:r>
              <a:rPr lang="pt-BR" sz="1100" err="1">
                <a:solidFill>
                  <a:schemeClr val="dk1"/>
                </a:solidFill>
              </a:rPr>
              <a:t>always</a:t>
            </a:r>
            <a:r>
              <a:rPr lang="pt-BR" sz="1100">
                <a:solidFill>
                  <a:schemeClr val="dk1"/>
                </a:solidFill>
              </a:rPr>
              <a:t> </a:t>
            </a:r>
            <a:r>
              <a:rPr lang="pt-BR" sz="1100" err="1">
                <a:solidFill>
                  <a:schemeClr val="dk1"/>
                </a:solidFill>
              </a:rPr>
              <a:t>important</a:t>
            </a:r>
            <a:r>
              <a:rPr lang="pt-BR" sz="1100">
                <a:solidFill>
                  <a:schemeClr val="dk1"/>
                </a:solidFill>
              </a:rPr>
              <a:t> </a:t>
            </a:r>
            <a:r>
              <a:rPr lang="pt-BR" sz="1100" err="1">
                <a:solidFill>
                  <a:schemeClr val="dk1"/>
                </a:solidFill>
              </a:rPr>
              <a:t>to</a:t>
            </a:r>
            <a:r>
              <a:rPr lang="pt-BR" sz="1100">
                <a:solidFill>
                  <a:schemeClr val="dk1"/>
                </a:solidFill>
              </a:rPr>
              <a:t> correlate MRI </a:t>
            </a:r>
            <a:r>
              <a:rPr lang="pt-BR" sz="1100" err="1">
                <a:solidFill>
                  <a:schemeClr val="dk1"/>
                </a:solidFill>
              </a:rPr>
              <a:t>findings</a:t>
            </a:r>
            <a:r>
              <a:rPr lang="pt-BR" sz="1100">
                <a:solidFill>
                  <a:schemeClr val="dk1"/>
                </a:solidFill>
              </a:rPr>
              <a:t> </a:t>
            </a:r>
            <a:r>
              <a:rPr lang="pt-BR" sz="1100" err="1">
                <a:solidFill>
                  <a:schemeClr val="dk1"/>
                </a:solidFill>
              </a:rPr>
              <a:t>with</a:t>
            </a:r>
            <a:r>
              <a:rPr lang="pt-BR" sz="1100">
                <a:solidFill>
                  <a:schemeClr val="dk1"/>
                </a:solidFill>
              </a:rPr>
              <a:t> </a:t>
            </a:r>
            <a:r>
              <a:rPr lang="pt-BR" sz="1100" err="1">
                <a:solidFill>
                  <a:schemeClr val="dk1"/>
                </a:solidFill>
              </a:rPr>
              <a:t>colonoscopy</a:t>
            </a:r>
            <a:r>
              <a:rPr lang="pt-BR" sz="1100">
                <a:solidFill>
                  <a:schemeClr val="dk1"/>
                </a:solidFill>
              </a:rPr>
              <a:t> and </a:t>
            </a:r>
            <a:r>
              <a:rPr lang="pt-BR" sz="1100" err="1">
                <a:solidFill>
                  <a:schemeClr val="dk1"/>
                </a:solidFill>
              </a:rPr>
              <a:t>biopsy</a:t>
            </a:r>
            <a:r>
              <a:rPr lang="pt-BR" sz="1100">
                <a:solidFill>
                  <a:schemeClr val="dk1"/>
                </a:solidFill>
              </a:rPr>
              <a:t>.</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pt-BR" sz="1100" err="1">
                <a:solidFill>
                  <a:schemeClr val="dk1"/>
                </a:solidFill>
              </a:rPr>
              <a:t>Patients</a:t>
            </a:r>
            <a:r>
              <a:rPr lang="pt-BR" sz="1100">
                <a:solidFill>
                  <a:schemeClr val="dk1"/>
                </a:solidFill>
              </a:rPr>
              <a:t> </a:t>
            </a:r>
            <a:r>
              <a:rPr lang="pt-BR" sz="1100" err="1">
                <a:solidFill>
                  <a:schemeClr val="dk1"/>
                </a:solidFill>
              </a:rPr>
              <a:t>with</a:t>
            </a:r>
            <a:r>
              <a:rPr lang="pt-BR" sz="1100">
                <a:solidFill>
                  <a:schemeClr val="dk1"/>
                </a:solidFill>
              </a:rPr>
              <a:t> pelvic </a:t>
            </a:r>
            <a:r>
              <a:rPr lang="pt-BR" sz="1100" err="1">
                <a:solidFill>
                  <a:schemeClr val="dk1"/>
                </a:solidFill>
              </a:rPr>
              <a:t>recurrence</a:t>
            </a:r>
            <a:r>
              <a:rPr lang="pt-BR" sz="1100">
                <a:solidFill>
                  <a:schemeClr val="dk1"/>
                </a:solidFill>
              </a:rPr>
              <a:t> </a:t>
            </a:r>
            <a:r>
              <a:rPr lang="pt-BR" sz="1100" err="1">
                <a:solidFill>
                  <a:schemeClr val="dk1"/>
                </a:solidFill>
              </a:rPr>
              <a:t>have</a:t>
            </a:r>
            <a:r>
              <a:rPr lang="pt-BR" sz="1100">
                <a:solidFill>
                  <a:schemeClr val="dk1"/>
                </a:solidFill>
              </a:rPr>
              <a:t> </a:t>
            </a:r>
            <a:r>
              <a:rPr lang="pt-BR" sz="1100" err="1">
                <a:solidFill>
                  <a:schemeClr val="dk1"/>
                </a:solidFill>
              </a:rPr>
              <a:t>an</a:t>
            </a:r>
            <a:r>
              <a:rPr lang="pt-BR" sz="1100">
                <a:solidFill>
                  <a:schemeClr val="dk1"/>
                </a:solidFill>
              </a:rPr>
              <a:t> </a:t>
            </a:r>
            <a:r>
              <a:rPr lang="pt-BR" sz="1100" err="1">
                <a:solidFill>
                  <a:schemeClr val="dk1"/>
                </a:solidFill>
              </a:rPr>
              <a:t>increased</a:t>
            </a:r>
            <a:r>
              <a:rPr lang="pt-BR" sz="1100">
                <a:solidFill>
                  <a:schemeClr val="dk1"/>
                </a:solidFill>
              </a:rPr>
              <a:t> </a:t>
            </a:r>
            <a:r>
              <a:rPr lang="pt-BR" sz="1100" err="1">
                <a:solidFill>
                  <a:schemeClr val="dk1"/>
                </a:solidFill>
              </a:rPr>
              <a:t>risk</a:t>
            </a:r>
            <a:r>
              <a:rPr lang="pt-BR" sz="1100">
                <a:solidFill>
                  <a:schemeClr val="dk1"/>
                </a:solidFill>
              </a:rPr>
              <a:t> of distant metastasis, </a:t>
            </a:r>
            <a:r>
              <a:rPr lang="pt-BR" sz="1100" err="1">
                <a:solidFill>
                  <a:schemeClr val="dk1"/>
                </a:solidFill>
              </a:rPr>
              <a:t>which</a:t>
            </a:r>
            <a:r>
              <a:rPr lang="pt-BR" sz="1100">
                <a:solidFill>
                  <a:schemeClr val="dk1"/>
                </a:solidFill>
              </a:rPr>
              <a:t> requires </a:t>
            </a:r>
            <a:r>
              <a:rPr lang="pt-BR" sz="1100" err="1">
                <a:solidFill>
                  <a:schemeClr val="dk1"/>
                </a:solidFill>
              </a:rPr>
              <a:t>further</a:t>
            </a:r>
            <a:r>
              <a:rPr lang="pt-BR" sz="1100">
                <a:solidFill>
                  <a:schemeClr val="dk1"/>
                </a:solidFill>
              </a:rPr>
              <a:t> </a:t>
            </a:r>
            <a:r>
              <a:rPr lang="pt-BR" sz="1100" err="1">
                <a:solidFill>
                  <a:schemeClr val="dk1"/>
                </a:solidFill>
              </a:rPr>
              <a:t>investigation</a:t>
            </a:r>
            <a:r>
              <a:rPr lang="pt-BR" sz="1100">
                <a:solidFill>
                  <a:schemeClr val="dk1"/>
                </a:solidFill>
              </a:rPr>
              <a:t>.</a:t>
            </a:r>
            <a:endParaRPr sz="1100">
              <a:solidFill>
                <a:schemeClr val="dk1"/>
              </a:solidFill>
            </a:endParaRPr>
          </a:p>
          <a:p>
            <a:pPr marL="0" lvl="0" indent="0" algn="l" rtl="0">
              <a:spcBef>
                <a:spcPts val="0"/>
              </a:spcBef>
              <a:spcAft>
                <a:spcPts val="0"/>
              </a:spcAft>
              <a:buNone/>
            </a:pPr>
            <a:endParaRPr sz="1000">
              <a:solidFill>
                <a:schemeClr val="dk1"/>
              </a:solidFill>
            </a:endParaRPr>
          </a:p>
          <a:p>
            <a:pPr marL="0" lvl="0" indent="0" algn="l" rtl="0">
              <a:spcBef>
                <a:spcPts val="0"/>
              </a:spcBef>
              <a:spcAft>
                <a:spcPts val="0"/>
              </a:spcAft>
              <a:buNone/>
            </a:pPr>
            <a:endParaRPr sz="10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300" b="1">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endParaRPr sz="300" b="1">
              <a:solidFill>
                <a:srgbClr val="FFD966"/>
              </a:solidFill>
            </a:endParaRPr>
          </a:p>
        </p:txBody>
      </p:sp>
      <p:sp>
        <p:nvSpPr>
          <p:cNvPr id="591" name="Google Shape;591;p58"/>
          <p:cNvSpPr/>
          <p:nvPr/>
        </p:nvSpPr>
        <p:spPr>
          <a:xfrm>
            <a:off x="3898721" y="1700575"/>
            <a:ext cx="754500" cy="390900"/>
          </a:xfrm>
          <a:prstGeom prst="rightArrow">
            <a:avLst>
              <a:gd name="adj1" fmla="val 50000"/>
              <a:gd name="adj2" fmla="val 50000"/>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2" name="Google Shape;592;p58"/>
          <p:cNvPicPr preferRelativeResize="0"/>
          <p:nvPr/>
        </p:nvPicPr>
        <p:blipFill rotWithShape="1">
          <a:blip r:embed="rId12">
            <a:alphaModFix/>
          </a:blip>
          <a:srcRect l="4643" t="3735"/>
          <a:stretch/>
        </p:blipFill>
        <p:spPr>
          <a:xfrm>
            <a:off x="1517305" y="470902"/>
            <a:ext cx="2385525" cy="3113003"/>
          </a:xfrm>
          <a:prstGeom prst="rect">
            <a:avLst/>
          </a:prstGeom>
          <a:noFill/>
          <a:ln>
            <a:noFill/>
          </a:ln>
        </p:spPr>
      </p:pic>
      <p:sp>
        <p:nvSpPr>
          <p:cNvPr id="593" name="Google Shape;593;p58"/>
          <p:cNvSpPr/>
          <p:nvPr/>
        </p:nvSpPr>
        <p:spPr>
          <a:xfrm>
            <a:off x="5545238" y="1723550"/>
            <a:ext cx="871500" cy="223800"/>
          </a:xfrm>
          <a:prstGeom prst="rightArrow">
            <a:avLst>
              <a:gd name="adj1" fmla="val 50000"/>
              <a:gd name="adj2" fmla="val 50000"/>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4" name="Google Shape;594;p58"/>
          <p:cNvPicPr preferRelativeResize="0"/>
          <p:nvPr/>
        </p:nvPicPr>
        <p:blipFill rotWithShape="1">
          <a:blip r:embed="rId13">
            <a:alphaModFix/>
          </a:blip>
          <a:srcRect t="2171"/>
          <a:stretch/>
        </p:blipFill>
        <p:spPr>
          <a:xfrm>
            <a:off x="2842725" y="448150"/>
            <a:ext cx="2743200" cy="3224075"/>
          </a:xfrm>
          <a:prstGeom prst="rect">
            <a:avLst/>
          </a:prstGeom>
          <a:noFill/>
          <a:ln>
            <a:noFill/>
          </a:ln>
        </p:spPr>
      </p:pic>
      <p:sp>
        <p:nvSpPr>
          <p:cNvPr id="573" name="Google Shape;573;p58"/>
          <p:cNvSpPr/>
          <p:nvPr/>
        </p:nvSpPr>
        <p:spPr>
          <a:xfrm>
            <a:off x="3669508" y="4422928"/>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2"/>
                                        </p:tgtEl>
                                        <p:attrNameLst>
                                          <p:attrName>style.visibility</p:attrName>
                                        </p:attrNameLst>
                                      </p:cBhvr>
                                      <p:to>
                                        <p:strVal val="visible"/>
                                      </p:to>
                                    </p:set>
                                    <p:animEffect transition="in" filter="fade">
                                      <p:cBhvr>
                                        <p:cTn id="7" dur="1000"/>
                                        <p:tgtEl>
                                          <p:spTgt spid="592"/>
                                        </p:tgtEl>
                                      </p:cBhvr>
                                    </p:animEffect>
                                  </p:childTnLst>
                                </p:cTn>
                              </p:par>
                              <p:par>
                                <p:cTn id="8" presetID="10" presetClass="entr" presetSubtype="0" fill="hold" nodeType="withEffect">
                                  <p:stCondLst>
                                    <p:cond delay="0"/>
                                  </p:stCondLst>
                                  <p:childTnLst>
                                    <p:set>
                                      <p:cBhvr>
                                        <p:cTn id="9" dur="1" fill="hold">
                                          <p:stCondLst>
                                            <p:cond delay="0"/>
                                          </p:stCondLst>
                                        </p:cTn>
                                        <p:tgtEl>
                                          <p:spTgt spid="591"/>
                                        </p:tgtEl>
                                        <p:attrNameLst>
                                          <p:attrName>style.visibility</p:attrName>
                                        </p:attrNameLst>
                                      </p:cBhvr>
                                      <p:to>
                                        <p:strVal val="visible"/>
                                      </p:to>
                                    </p:set>
                                    <p:animEffect transition="in" filter="fade">
                                      <p:cBhvr>
                                        <p:cTn id="10" dur="1000"/>
                                        <p:tgtEl>
                                          <p:spTgt spid="59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1000"/>
                                          </p:stCondLst>
                                        </p:cTn>
                                        <p:tgtEl>
                                          <p:spTgt spid="592"/>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1000"/>
                                          </p:stCondLst>
                                        </p:cTn>
                                        <p:tgtEl>
                                          <p:spTgt spid="591"/>
                                        </p:tgtEl>
                                        <p:attrNameLst>
                                          <p:attrName>style.visibility</p:attrName>
                                        </p:attrNameLst>
                                      </p:cBhvr>
                                      <p:to>
                                        <p:strVal val="hidden"/>
                                      </p:to>
                                    </p:se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593"/>
                                        </p:tgtEl>
                                        <p:attrNameLst>
                                          <p:attrName>style.visibility</p:attrName>
                                        </p:attrNameLst>
                                      </p:cBhvr>
                                      <p:to>
                                        <p:strVal val="visible"/>
                                      </p:to>
                                    </p:set>
                                    <p:animEffect transition="in" filter="fade">
                                      <p:cBhvr>
                                        <p:cTn id="20" dur="1000"/>
                                        <p:tgtEl>
                                          <p:spTgt spid="593"/>
                                        </p:tgtEl>
                                      </p:cBhvr>
                                    </p:animEffect>
                                  </p:childTnLst>
                                </p:cTn>
                              </p:par>
                              <p:par>
                                <p:cTn id="21" presetID="10" presetClass="entr" presetSubtype="0" fill="hold" nodeType="withEffect">
                                  <p:stCondLst>
                                    <p:cond delay="0"/>
                                  </p:stCondLst>
                                  <p:childTnLst>
                                    <p:set>
                                      <p:cBhvr>
                                        <p:cTn id="22" dur="1" fill="hold">
                                          <p:stCondLst>
                                            <p:cond delay="0"/>
                                          </p:stCondLst>
                                        </p:cTn>
                                        <p:tgtEl>
                                          <p:spTgt spid="594"/>
                                        </p:tgtEl>
                                        <p:attrNameLst>
                                          <p:attrName>style.visibility</p:attrName>
                                        </p:attrNameLst>
                                      </p:cBhvr>
                                      <p:to>
                                        <p:strVal val="visible"/>
                                      </p:to>
                                    </p:set>
                                    <p:animEffect transition="in" filter="fade">
                                      <p:cBhvr>
                                        <p:cTn id="23" dur="1000"/>
                                        <p:tgtEl>
                                          <p:spTgt spid="594"/>
                                        </p:tgtEl>
                                      </p:cBhvr>
                                    </p:animEffect>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590"/>
                                        </p:tgtEl>
                                        <p:attrNameLst>
                                          <p:attrName>style.visibility</p:attrName>
                                        </p:attrNameLst>
                                      </p:cBhvr>
                                      <p:to>
                                        <p:strVal val="visible"/>
                                      </p:to>
                                    </p:set>
                                    <p:anim calcmode="lin" valueType="num">
                                      <p:cBhvr additive="base">
                                        <p:cTn id="27" dur="1000"/>
                                        <p:tgtEl>
                                          <p:spTgt spid="590"/>
                                        </p:tgtEl>
                                        <p:attrNameLst>
                                          <p:attrName>ppt_w</p:attrName>
                                        </p:attrNameLst>
                                      </p:cBhvr>
                                      <p:tavLst>
                                        <p:tav tm="0">
                                          <p:val>
                                            <p:strVal val="0"/>
                                          </p:val>
                                        </p:tav>
                                        <p:tav tm="100000">
                                          <p:val>
                                            <p:strVal val="#ppt_w"/>
                                          </p:val>
                                        </p:tav>
                                      </p:tavLst>
                                    </p:anim>
                                    <p:anim calcmode="lin" valueType="num">
                                      <p:cBhvr additive="base">
                                        <p:cTn id="28" dur="1000"/>
                                        <p:tgtEl>
                                          <p:spTgt spid="59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59"/>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b="1">
              <a:solidFill>
                <a:schemeClr val="lt1"/>
              </a:solidFill>
            </a:endParaRPr>
          </a:p>
          <a:p>
            <a:pPr marL="0" lvl="0" indent="0" algn="ctr" rtl="0">
              <a:spcBef>
                <a:spcPts val="0"/>
              </a:spcBef>
              <a:spcAft>
                <a:spcPts val="0"/>
              </a:spcAft>
              <a:buNone/>
            </a:pPr>
            <a:r>
              <a:rPr lang="pt-BR" sz="1800" b="1">
                <a:solidFill>
                  <a:schemeClr val="lt1"/>
                </a:solidFill>
              </a:rPr>
              <a:t>TABLE OF CONTENTS</a:t>
            </a:r>
            <a:endParaRPr sz="1800" b="1">
              <a:solidFill>
                <a:schemeClr val="lt1"/>
              </a:solidFill>
            </a:endParaRPr>
          </a:p>
          <a:p>
            <a:pPr marL="0" lvl="0" indent="0" algn="ctr" rtl="0">
              <a:spcBef>
                <a:spcPts val="0"/>
              </a:spcBef>
              <a:spcAft>
                <a:spcPts val="0"/>
              </a:spcAft>
              <a:buNone/>
            </a:pPr>
            <a:endParaRPr sz="2000" b="1">
              <a:solidFill>
                <a:schemeClr val="lt1"/>
              </a:solidFill>
            </a:endParaRPr>
          </a:p>
        </p:txBody>
      </p:sp>
      <p:pic>
        <p:nvPicPr>
          <p:cNvPr id="600" name="Google Shape;600;p59"/>
          <p:cNvPicPr preferRelativeResize="0"/>
          <p:nvPr/>
        </p:nvPicPr>
        <p:blipFill>
          <a:blip r:embed="rId3">
            <a:alphaModFix/>
          </a:blip>
          <a:stretch>
            <a:fillRect/>
          </a:stretch>
        </p:blipFill>
        <p:spPr>
          <a:xfrm>
            <a:off x="7763975" y="50952"/>
            <a:ext cx="1282751" cy="288975"/>
          </a:xfrm>
          <a:prstGeom prst="rect">
            <a:avLst/>
          </a:prstGeom>
          <a:noFill/>
          <a:ln>
            <a:noFill/>
          </a:ln>
        </p:spPr>
      </p:pic>
      <p:pic>
        <p:nvPicPr>
          <p:cNvPr id="601" name="Google Shape;601;p59"/>
          <p:cNvPicPr preferRelativeResize="0"/>
          <p:nvPr/>
        </p:nvPicPr>
        <p:blipFill rotWithShape="1">
          <a:blip r:embed="rId4">
            <a:alphaModFix/>
          </a:blip>
          <a:srcRect l="11798" t="8926" r="19487" b="3645"/>
          <a:stretch/>
        </p:blipFill>
        <p:spPr>
          <a:xfrm>
            <a:off x="6333200" y="674375"/>
            <a:ext cx="2766100" cy="4393800"/>
          </a:xfrm>
          <a:prstGeom prst="rect">
            <a:avLst/>
          </a:prstGeom>
          <a:noFill/>
          <a:ln>
            <a:noFill/>
          </a:ln>
        </p:spPr>
      </p:pic>
      <p:sp>
        <p:nvSpPr>
          <p:cNvPr id="602" name="Google Shape;602;p59"/>
          <p:cNvSpPr txBox="1">
            <a:spLocks noGrp="1"/>
          </p:cNvSpPr>
          <p:nvPr>
            <p:ph type="body" idx="1"/>
          </p:nvPr>
        </p:nvSpPr>
        <p:spPr>
          <a:xfrm>
            <a:off x="218566" y="790083"/>
            <a:ext cx="8520600" cy="3416400"/>
          </a:xfrm>
          <a:prstGeom prst="rect">
            <a:avLst/>
          </a:prstGeom>
        </p:spPr>
        <p:txBody>
          <a:bodyPr spcFirstLastPara="1" wrap="square" lIns="91425" tIns="91425" rIns="91425" bIns="91425" anchor="ctr" anchorCtr="0">
            <a:noAutofit/>
          </a:bodyPr>
          <a:lstStyle/>
          <a:p>
            <a:pPr marL="0" lvl="0" indent="0" algn="l" rtl="0">
              <a:lnSpc>
                <a:spcPct val="200000"/>
              </a:lnSpc>
              <a:spcBef>
                <a:spcPts val="1000"/>
              </a:spcBef>
              <a:spcAft>
                <a:spcPts val="0"/>
              </a:spcAft>
              <a:buNone/>
            </a:pPr>
            <a:r>
              <a:rPr lang="pt-BR" sz="1600">
                <a:solidFill>
                  <a:schemeClr val="dk1"/>
                </a:solidFill>
              </a:rPr>
              <a:t>Review on the </a:t>
            </a:r>
            <a:r>
              <a:rPr lang="pt-BR" sz="1600" err="1">
                <a:solidFill>
                  <a:schemeClr val="dk1"/>
                </a:solidFill>
              </a:rPr>
              <a:t>main</a:t>
            </a:r>
            <a:r>
              <a:rPr lang="pt-BR" sz="1600">
                <a:solidFill>
                  <a:schemeClr val="dk1"/>
                </a:solidFill>
              </a:rPr>
              <a:t> </a:t>
            </a:r>
            <a:r>
              <a:rPr lang="pt-BR" sz="1600" err="1">
                <a:solidFill>
                  <a:schemeClr val="dk1"/>
                </a:solidFill>
              </a:rPr>
              <a:t>imaging</a:t>
            </a:r>
            <a:r>
              <a:rPr lang="pt-BR" sz="1600">
                <a:solidFill>
                  <a:schemeClr val="dk1"/>
                </a:solidFill>
              </a:rPr>
              <a:t> and </a:t>
            </a:r>
            <a:r>
              <a:rPr lang="pt-BR" sz="1600" err="1">
                <a:solidFill>
                  <a:schemeClr val="dk1"/>
                </a:solidFill>
              </a:rPr>
              <a:t>histopathological</a:t>
            </a:r>
            <a:r>
              <a:rPr lang="pt-BR" sz="1600">
                <a:solidFill>
                  <a:schemeClr val="dk1"/>
                </a:solidFill>
              </a:rPr>
              <a:t> </a:t>
            </a:r>
            <a:r>
              <a:rPr lang="pt-BR" sz="1600" err="1">
                <a:solidFill>
                  <a:schemeClr val="dk1"/>
                </a:solidFill>
              </a:rPr>
              <a:t>findings</a:t>
            </a:r>
            <a:r>
              <a:rPr lang="pt-BR" sz="1600">
                <a:solidFill>
                  <a:schemeClr val="dk1"/>
                </a:solidFill>
              </a:rPr>
              <a:t> </a:t>
            </a:r>
            <a:r>
              <a:rPr lang="pt-BR" sz="1600" err="1">
                <a:solidFill>
                  <a:schemeClr val="dk1"/>
                </a:solidFill>
              </a:rPr>
              <a:t>related</a:t>
            </a:r>
            <a:r>
              <a:rPr lang="pt-BR" sz="1600">
                <a:solidFill>
                  <a:schemeClr val="dk1"/>
                </a:solidFill>
              </a:rPr>
              <a:t> </a:t>
            </a:r>
            <a:r>
              <a:rPr lang="pt-BR" sz="1600" err="1">
                <a:solidFill>
                  <a:schemeClr val="dk1"/>
                </a:solidFill>
              </a:rPr>
              <a:t>to</a:t>
            </a:r>
            <a:r>
              <a:rPr lang="pt-BR" sz="1600">
                <a:solidFill>
                  <a:schemeClr val="dk1"/>
                </a:solidFill>
              </a:rPr>
              <a:t> </a:t>
            </a:r>
            <a:r>
              <a:rPr lang="pt-BR" sz="1600" err="1">
                <a:solidFill>
                  <a:schemeClr val="dk1"/>
                </a:solidFill>
              </a:rPr>
              <a:t>increased</a:t>
            </a:r>
            <a:r>
              <a:rPr lang="pt-BR" sz="1600">
                <a:solidFill>
                  <a:schemeClr val="dk1"/>
                </a:solidFill>
              </a:rPr>
              <a:t> </a:t>
            </a:r>
            <a:r>
              <a:rPr lang="pt-BR" sz="1600" err="1">
                <a:solidFill>
                  <a:schemeClr val="dk1"/>
                </a:solidFill>
              </a:rPr>
              <a:t>risk</a:t>
            </a:r>
            <a:r>
              <a:rPr lang="pt-BR" sz="1600">
                <a:solidFill>
                  <a:schemeClr val="dk1"/>
                </a:solidFill>
              </a:rPr>
              <a:t> of local </a:t>
            </a:r>
            <a:r>
              <a:rPr lang="pt-BR" sz="1600" err="1">
                <a:solidFill>
                  <a:schemeClr val="dk1"/>
                </a:solidFill>
              </a:rPr>
              <a:t>recurrence</a:t>
            </a:r>
            <a:endParaRPr sz="1600">
              <a:solidFill>
                <a:schemeClr val="dk1"/>
              </a:solidFill>
            </a:endParaRPr>
          </a:p>
          <a:p>
            <a:pPr marL="0" lvl="0" indent="0" algn="l" rtl="0">
              <a:lnSpc>
                <a:spcPct val="150000"/>
              </a:lnSpc>
              <a:spcBef>
                <a:spcPts val="1000"/>
              </a:spcBef>
              <a:spcAft>
                <a:spcPts val="0"/>
              </a:spcAft>
              <a:buNone/>
            </a:pPr>
            <a:r>
              <a:rPr lang="pt-BR" sz="1600">
                <a:solidFill>
                  <a:schemeClr val="dk1"/>
                </a:solidFill>
              </a:rPr>
              <a:t>Case-based </a:t>
            </a:r>
            <a:r>
              <a:rPr lang="pt-BR" sz="1600" err="1">
                <a:solidFill>
                  <a:schemeClr val="dk1"/>
                </a:solidFill>
              </a:rPr>
              <a:t>recognition</a:t>
            </a:r>
            <a:r>
              <a:rPr lang="pt-BR" sz="1600">
                <a:solidFill>
                  <a:schemeClr val="dk1"/>
                </a:solidFill>
              </a:rPr>
              <a:t> of </a:t>
            </a:r>
            <a:r>
              <a:rPr lang="pt-BR" sz="1600" err="1">
                <a:solidFill>
                  <a:schemeClr val="dk1"/>
                </a:solidFill>
              </a:rPr>
              <a:t>patterns</a:t>
            </a:r>
            <a:r>
              <a:rPr lang="pt-BR" sz="1600">
                <a:solidFill>
                  <a:schemeClr val="dk1"/>
                </a:solidFill>
              </a:rPr>
              <a:t> of local </a:t>
            </a:r>
            <a:r>
              <a:rPr lang="pt-BR" sz="1600" err="1">
                <a:solidFill>
                  <a:schemeClr val="dk1"/>
                </a:solidFill>
              </a:rPr>
              <a:t>recurrence</a:t>
            </a:r>
            <a:r>
              <a:rPr lang="pt-BR" sz="1600">
                <a:solidFill>
                  <a:schemeClr val="dk1"/>
                </a:solidFill>
              </a:rPr>
              <a:t> </a:t>
            </a:r>
            <a:r>
              <a:rPr lang="pt-BR" sz="1600" err="1">
                <a:solidFill>
                  <a:schemeClr val="dk1"/>
                </a:solidFill>
              </a:rPr>
              <a:t>imaging</a:t>
            </a:r>
            <a:r>
              <a:rPr lang="pt-BR" sz="1600">
                <a:solidFill>
                  <a:schemeClr val="dk1"/>
                </a:solidFill>
              </a:rPr>
              <a:t> </a:t>
            </a:r>
            <a:r>
              <a:rPr lang="pt-BR" sz="1600" err="1">
                <a:solidFill>
                  <a:schemeClr val="dk1"/>
                </a:solidFill>
              </a:rPr>
              <a:t>findings</a:t>
            </a:r>
            <a:r>
              <a:rPr lang="pt-BR" sz="1600">
                <a:solidFill>
                  <a:schemeClr val="dk1"/>
                </a:solidFill>
              </a:rPr>
              <a:t> </a:t>
            </a:r>
            <a:r>
              <a:rPr lang="pt-BR" sz="1600" err="1">
                <a:solidFill>
                  <a:schemeClr val="dk1"/>
                </a:solidFill>
              </a:rPr>
              <a:t>during</a:t>
            </a:r>
            <a:r>
              <a:rPr lang="pt-BR" sz="1600">
                <a:solidFill>
                  <a:schemeClr val="dk1"/>
                </a:solidFill>
              </a:rPr>
              <a:t> follow-up</a:t>
            </a:r>
            <a:endParaRPr sz="1600">
              <a:solidFill>
                <a:schemeClr val="dk1"/>
              </a:solidFill>
            </a:endParaRPr>
          </a:p>
          <a:p>
            <a:pPr marL="0" lvl="0" indent="0" algn="l" rtl="0">
              <a:lnSpc>
                <a:spcPct val="200000"/>
              </a:lnSpc>
              <a:spcBef>
                <a:spcPts val="1000"/>
              </a:spcBef>
              <a:spcAft>
                <a:spcPts val="0"/>
              </a:spcAft>
              <a:buNone/>
            </a:pPr>
            <a:r>
              <a:rPr lang="pt-BR" sz="1600" err="1">
                <a:solidFill>
                  <a:schemeClr val="dk1"/>
                </a:solidFill>
              </a:rPr>
              <a:t>Illustrative</a:t>
            </a:r>
            <a:r>
              <a:rPr lang="pt-BR" sz="1600">
                <a:solidFill>
                  <a:schemeClr val="dk1"/>
                </a:solidFill>
              </a:rPr>
              <a:t> </a:t>
            </a:r>
            <a:r>
              <a:rPr lang="pt-BR" sz="1600" err="1">
                <a:solidFill>
                  <a:schemeClr val="dk1"/>
                </a:solidFill>
              </a:rPr>
              <a:t>key</a:t>
            </a:r>
            <a:r>
              <a:rPr lang="pt-BR" sz="1600">
                <a:solidFill>
                  <a:schemeClr val="dk1"/>
                </a:solidFill>
              </a:rPr>
              <a:t> points </a:t>
            </a:r>
            <a:r>
              <a:rPr lang="pt-BR" sz="1600" err="1">
                <a:solidFill>
                  <a:schemeClr val="dk1"/>
                </a:solidFill>
              </a:rPr>
              <a:t>during</a:t>
            </a:r>
            <a:r>
              <a:rPr lang="pt-BR" sz="1600">
                <a:solidFill>
                  <a:schemeClr val="dk1"/>
                </a:solidFill>
              </a:rPr>
              <a:t> pelvic </a:t>
            </a:r>
            <a:r>
              <a:rPr lang="pt-BR" sz="1600" err="1">
                <a:solidFill>
                  <a:schemeClr val="dk1"/>
                </a:solidFill>
              </a:rPr>
              <a:t>recurrence</a:t>
            </a:r>
            <a:r>
              <a:rPr lang="pt-BR" sz="1600">
                <a:solidFill>
                  <a:schemeClr val="dk1"/>
                </a:solidFill>
              </a:rPr>
              <a:t> </a:t>
            </a:r>
            <a:r>
              <a:rPr lang="pt-BR" sz="1600" err="1">
                <a:solidFill>
                  <a:schemeClr val="dk1"/>
                </a:solidFill>
              </a:rPr>
              <a:t>staging</a:t>
            </a:r>
            <a:endParaRPr sz="1600">
              <a:solidFill>
                <a:schemeClr val="dk1"/>
              </a:solidFill>
            </a:endParaRPr>
          </a:p>
          <a:p>
            <a:pPr marL="0" lvl="0" indent="0" algn="l" rtl="0">
              <a:lnSpc>
                <a:spcPct val="200000"/>
              </a:lnSpc>
              <a:spcBef>
                <a:spcPts val="1000"/>
              </a:spcBef>
              <a:spcAft>
                <a:spcPts val="0"/>
              </a:spcAft>
              <a:buNone/>
            </a:pPr>
            <a:r>
              <a:rPr lang="pt-BR" sz="1600" b="1" err="1">
                <a:solidFill>
                  <a:srgbClr val="F1C232"/>
                </a:solidFill>
              </a:rPr>
              <a:t>Pitfalls</a:t>
            </a:r>
            <a:endParaRPr sz="1600" b="1">
              <a:solidFill>
                <a:srgbClr val="F1C232"/>
              </a:solidFill>
            </a:endParaRPr>
          </a:p>
          <a:p>
            <a:pPr marL="0" lvl="0" indent="0" algn="l" rtl="0">
              <a:lnSpc>
                <a:spcPct val="200000"/>
              </a:lnSpc>
              <a:spcBef>
                <a:spcPts val="1000"/>
              </a:spcBef>
              <a:spcAft>
                <a:spcPts val="0"/>
              </a:spcAft>
              <a:buNone/>
            </a:pPr>
            <a:r>
              <a:rPr lang="pt-BR" sz="1600" err="1">
                <a:solidFill>
                  <a:schemeClr val="dk1"/>
                </a:solidFill>
              </a:rPr>
              <a:t>Discussion</a:t>
            </a:r>
            <a:r>
              <a:rPr lang="pt-BR" sz="1600">
                <a:solidFill>
                  <a:schemeClr val="dk1"/>
                </a:solidFill>
              </a:rPr>
              <a:t> on </a:t>
            </a:r>
            <a:r>
              <a:rPr lang="pt-BR" sz="1600" err="1">
                <a:solidFill>
                  <a:schemeClr val="dk1"/>
                </a:solidFill>
              </a:rPr>
              <a:t>resectability</a:t>
            </a:r>
            <a:r>
              <a:rPr lang="pt-BR" sz="1600">
                <a:solidFill>
                  <a:schemeClr val="dk1"/>
                </a:solidFill>
              </a:rPr>
              <a:t> and </a:t>
            </a:r>
            <a:r>
              <a:rPr lang="pt-BR" sz="1600" err="1">
                <a:solidFill>
                  <a:schemeClr val="dk1"/>
                </a:solidFill>
              </a:rPr>
              <a:t>unresectability</a:t>
            </a:r>
            <a:r>
              <a:rPr lang="pt-BR" sz="1600">
                <a:solidFill>
                  <a:schemeClr val="dk1"/>
                </a:solidFill>
              </a:rPr>
              <a:t> </a:t>
            </a:r>
            <a:r>
              <a:rPr lang="pt-BR" sz="1600" err="1">
                <a:solidFill>
                  <a:schemeClr val="dk1"/>
                </a:solidFill>
              </a:rPr>
              <a:t>criteria</a:t>
            </a:r>
            <a:endParaRPr sz="1600">
              <a:solidFill>
                <a:schemeClr val="dk1"/>
              </a:solidFill>
            </a:endParaRPr>
          </a:p>
          <a:p>
            <a:pPr marL="0" lvl="0" indent="0" algn="l" rtl="0">
              <a:lnSpc>
                <a:spcPct val="200000"/>
              </a:lnSpc>
              <a:spcBef>
                <a:spcPts val="1000"/>
              </a:spcBef>
              <a:spcAft>
                <a:spcPts val="1000"/>
              </a:spcAft>
              <a:buNone/>
            </a:pPr>
            <a:r>
              <a:rPr lang="pt-BR" sz="1600">
                <a:solidFill>
                  <a:schemeClr val="dk1"/>
                </a:solidFill>
              </a:rPr>
              <a:t>Checklist of </a:t>
            </a:r>
            <a:r>
              <a:rPr lang="pt-BR" sz="1600" err="1">
                <a:solidFill>
                  <a:schemeClr val="dk1"/>
                </a:solidFill>
              </a:rPr>
              <a:t>information</a:t>
            </a:r>
            <a:r>
              <a:rPr lang="pt-BR" sz="1600">
                <a:solidFill>
                  <a:schemeClr val="dk1"/>
                </a:solidFill>
              </a:rPr>
              <a:t> </a:t>
            </a:r>
            <a:r>
              <a:rPr lang="pt-BR" sz="1600" err="1">
                <a:solidFill>
                  <a:schemeClr val="dk1"/>
                </a:solidFill>
              </a:rPr>
              <a:t>that</a:t>
            </a:r>
            <a:r>
              <a:rPr lang="pt-BR" sz="1600">
                <a:solidFill>
                  <a:schemeClr val="dk1"/>
                </a:solidFill>
              </a:rPr>
              <a:t> </a:t>
            </a:r>
            <a:r>
              <a:rPr lang="pt-BR" sz="1600" err="1">
                <a:solidFill>
                  <a:schemeClr val="dk1"/>
                </a:solidFill>
              </a:rPr>
              <a:t>aid</a:t>
            </a:r>
            <a:r>
              <a:rPr lang="pt-BR" sz="1600">
                <a:solidFill>
                  <a:schemeClr val="dk1"/>
                </a:solidFill>
              </a:rPr>
              <a:t> </a:t>
            </a:r>
            <a:r>
              <a:rPr lang="pt-BR" sz="1600" err="1">
                <a:solidFill>
                  <a:schemeClr val="dk1"/>
                </a:solidFill>
              </a:rPr>
              <a:t>surgical</a:t>
            </a:r>
            <a:r>
              <a:rPr lang="pt-BR" sz="1600">
                <a:solidFill>
                  <a:schemeClr val="dk1"/>
                </a:solidFill>
              </a:rPr>
              <a:t> </a:t>
            </a:r>
            <a:r>
              <a:rPr lang="pt-BR" sz="1600" err="1">
                <a:solidFill>
                  <a:schemeClr val="dk1"/>
                </a:solidFill>
              </a:rPr>
              <a:t>decisions</a:t>
            </a:r>
            <a:endParaRPr sz="1600">
              <a:solidFill>
                <a:schemeClr val="dk1"/>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602">
                                            <p:txEl>
                                              <p:pRg st="0" end="0"/>
                                            </p:txEl>
                                          </p:spTgt>
                                        </p:tgtEl>
                                        <p:attrNameLst>
                                          <p:attrName>style.opacity</p:attrName>
                                        </p:attrNameLst>
                                      </p:cBhvr>
                                      <p:to>
                                        <p:strVal val="0.5"/>
                                      </p:to>
                                    </p:set>
                                    <p:animEffect filter="image" prLst="opacity: 0.5">
                                      <p:cBhvr rctx="IE">
                                        <p:cTn id="7" dur="indefinite"/>
                                        <p:tgtEl>
                                          <p:spTgt spid="602">
                                            <p:txEl>
                                              <p:pRg st="0" end="0"/>
                                            </p:txEl>
                                          </p:spTgt>
                                        </p:tgtEl>
                                      </p:cBhvr>
                                    </p:animEffect>
                                  </p:childTnLst>
                                </p:cTn>
                              </p:par>
                              <p:par>
                                <p:cTn id="8" presetID="9" presetClass="emph" presetSubtype="0" nodeType="withEffect">
                                  <p:stCondLst>
                                    <p:cond delay="0"/>
                                  </p:stCondLst>
                                  <p:childTnLst>
                                    <p:set>
                                      <p:cBhvr>
                                        <p:cTn id="9" dur="indefinite"/>
                                        <p:tgtEl>
                                          <p:spTgt spid="602">
                                            <p:txEl>
                                              <p:pRg st="1" end="1"/>
                                            </p:txEl>
                                          </p:spTgt>
                                        </p:tgtEl>
                                        <p:attrNameLst>
                                          <p:attrName>style.opacity</p:attrName>
                                        </p:attrNameLst>
                                      </p:cBhvr>
                                      <p:to>
                                        <p:strVal val="0.5"/>
                                      </p:to>
                                    </p:set>
                                    <p:animEffect filter="image" prLst="opacity: 0.5">
                                      <p:cBhvr rctx="IE">
                                        <p:cTn id="10" dur="indefinite"/>
                                        <p:tgtEl>
                                          <p:spTgt spid="602">
                                            <p:txEl>
                                              <p:pRg st="1" end="1"/>
                                            </p:txEl>
                                          </p:spTgt>
                                        </p:tgtEl>
                                      </p:cBhvr>
                                    </p:animEffect>
                                  </p:childTnLst>
                                </p:cTn>
                              </p:par>
                              <p:par>
                                <p:cTn id="11" presetID="9" presetClass="emph" presetSubtype="0" nodeType="withEffect">
                                  <p:stCondLst>
                                    <p:cond delay="0"/>
                                  </p:stCondLst>
                                  <p:childTnLst>
                                    <p:set>
                                      <p:cBhvr>
                                        <p:cTn id="12" dur="indefinite"/>
                                        <p:tgtEl>
                                          <p:spTgt spid="602">
                                            <p:txEl>
                                              <p:pRg st="2" end="2"/>
                                            </p:txEl>
                                          </p:spTgt>
                                        </p:tgtEl>
                                        <p:attrNameLst>
                                          <p:attrName>style.opacity</p:attrName>
                                        </p:attrNameLst>
                                      </p:cBhvr>
                                      <p:to>
                                        <p:strVal val="0.5"/>
                                      </p:to>
                                    </p:set>
                                    <p:animEffect filter="image" prLst="opacity: 0.5">
                                      <p:cBhvr rctx="IE">
                                        <p:cTn id="13" dur="indefinite"/>
                                        <p:tgtEl>
                                          <p:spTgt spid="602">
                                            <p:txEl>
                                              <p:pRg st="2" end="2"/>
                                            </p:txEl>
                                          </p:spTgt>
                                        </p:tgtEl>
                                      </p:cBhvr>
                                    </p:animEffect>
                                  </p:childTnLst>
                                </p:cTn>
                              </p:par>
                              <p:par>
                                <p:cTn id="14" presetID="9" presetClass="emph" presetSubtype="0" nodeType="withEffect">
                                  <p:stCondLst>
                                    <p:cond delay="0"/>
                                  </p:stCondLst>
                                  <p:childTnLst>
                                    <p:set>
                                      <p:cBhvr>
                                        <p:cTn id="15" dur="indefinite"/>
                                        <p:tgtEl>
                                          <p:spTgt spid="602">
                                            <p:txEl>
                                              <p:pRg st="4" end="4"/>
                                            </p:txEl>
                                          </p:spTgt>
                                        </p:tgtEl>
                                        <p:attrNameLst>
                                          <p:attrName>style.opacity</p:attrName>
                                        </p:attrNameLst>
                                      </p:cBhvr>
                                      <p:to>
                                        <p:strVal val="0.5"/>
                                      </p:to>
                                    </p:set>
                                    <p:animEffect filter="image" prLst="opacity: 0.5">
                                      <p:cBhvr rctx="IE">
                                        <p:cTn id="16" dur="indefinite"/>
                                        <p:tgtEl>
                                          <p:spTgt spid="602">
                                            <p:txEl>
                                              <p:pRg st="4" end="4"/>
                                            </p:txEl>
                                          </p:spTgt>
                                        </p:tgtEl>
                                      </p:cBhvr>
                                    </p:animEffect>
                                  </p:childTnLst>
                                </p:cTn>
                              </p:par>
                              <p:par>
                                <p:cTn id="17" presetID="9" presetClass="emph" presetSubtype="0" nodeType="withEffect">
                                  <p:stCondLst>
                                    <p:cond delay="0"/>
                                  </p:stCondLst>
                                  <p:childTnLst>
                                    <p:set>
                                      <p:cBhvr>
                                        <p:cTn id="18" dur="indefinite"/>
                                        <p:tgtEl>
                                          <p:spTgt spid="602">
                                            <p:txEl>
                                              <p:pRg st="5" end="5"/>
                                            </p:txEl>
                                          </p:spTgt>
                                        </p:tgtEl>
                                        <p:attrNameLst>
                                          <p:attrName>style.opacity</p:attrName>
                                        </p:attrNameLst>
                                      </p:cBhvr>
                                      <p:to>
                                        <p:strVal val="0.5"/>
                                      </p:to>
                                    </p:set>
                                    <p:animEffect filter="image" prLst="opacity: 0.5">
                                      <p:cBhvr rctx="IE">
                                        <p:cTn id="19" dur="indefinite"/>
                                        <p:tgtEl>
                                          <p:spTgt spid="60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06"/>
        <p:cNvGrpSpPr/>
        <p:nvPr/>
      </p:nvGrpSpPr>
      <p:grpSpPr>
        <a:xfrm>
          <a:off x="0" y="0"/>
          <a:ext cx="0" cy="0"/>
          <a:chOff x="0" y="0"/>
          <a:chExt cx="0" cy="0"/>
        </a:xfrm>
      </p:grpSpPr>
      <p:sp>
        <p:nvSpPr>
          <p:cNvPr id="607" name="Google Shape;607;p60"/>
          <p:cNvSpPr/>
          <p:nvPr/>
        </p:nvSpPr>
        <p:spPr>
          <a:xfrm>
            <a:off x="224850" y="3668550"/>
            <a:ext cx="1885200" cy="198600"/>
          </a:xfrm>
          <a:prstGeom prst="roundRect">
            <a:avLst>
              <a:gd name="adj" fmla="val 16667"/>
            </a:avLst>
          </a:prstGeom>
          <a:solidFill>
            <a:srgbClr val="FFFFFF"/>
          </a:solidFill>
          <a:ln w="9525" cap="flat" cmpd="sng">
            <a:solidFill>
              <a:srgbClr val="30303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a:t>
            </a:r>
            <a:r>
              <a:rPr lang="pt-BR" sz="1100" b="1" err="1"/>
              <a:t>staging</a:t>
            </a:r>
            <a:endParaRPr sz="900" b="1"/>
          </a:p>
        </p:txBody>
      </p:sp>
      <p:sp>
        <p:nvSpPr>
          <p:cNvPr id="608" name="Google Shape;608;p60"/>
          <p:cNvSpPr/>
          <p:nvPr/>
        </p:nvSpPr>
        <p:spPr>
          <a:xfrm>
            <a:off x="6749050" y="3698450"/>
            <a:ext cx="2234100" cy="1986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Follow up </a:t>
            </a:r>
            <a:endParaRPr sz="1100" b="1"/>
          </a:p>
        </p:txBody>
      </p:sp>
      <p:sp>
        <p:nvSpPr>
          <p:cNvPr id="609" name="Google Shape;609;p60"/>
          <p:cNvSpPr/>
          <p:nvPr/>
        </p:nvSpPr>
        <p:spPr>
          <a:xfrm>
            <a:off x="2387250" y="3685250"/>
            <a:ext cx="4157400" cy="1986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Postoperative </a:t>
            </a:r>
            <a:endParaRPr sz="1100" b="1"/>
          </a:p>
        </p:txBody>
      </p:sp>
      <p:sp>
        <p:nvSpPr>
          <p:cNvPr id="610" name="Google Shape;610;p60"/>
          <p:cNvSpPr/>
          <p:nvPr/>
        </p:nvSpPr>
        <p:spPr>
          <a:xfrm>
            <a:off x="2131275" y="3692400"/>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60"/>
          <p:cNvSpPr/>
          <p:nvPr/>
        </p:nvSpPr>
        <p:spPr>
          <a:xfrm>
            <a:off x="6556712" y="3696788"/>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2" name="Google Shape;612;p60"/>
          <p:cNvCxnSpPr>
            <a:stCxn id="613" idx="0"/>
          </p:cNvCxnSpPr>
          <p:nvPr/>
        </p:nvCxnSpPr>
        <p:spPr>
          <a:xfrm rot="10800000">
            <a:off x="3952638" y="1576100"/>
            <a:ext cx="513300" cy="411600"/>
          </a:xfrm>
          <a:prstGeom prst="straightConnector1">
            <a:avLst/>
          </a:prstGeom>
          <a:noFill/>
          <a:ln w="9525" cap="flat" cmpd="sng">
            <a:solidFill>
              <a:schemeClr val="dk2"/>
            </a:solidFill>
            <a:prstDash val="solid"/>
            <a:round/>
            <a:headEnd type="none" w="med" len="med"/>
            <a:tailEnd type="triangle" w="med" len="med"/>
          </a:ln>
        </p:spPr>
      </p:cxnSp>
      <p:sp>
        <p:nvSpPr>
          <p:cNvPr id="614" name="Google Shape;614;p60"/>
          <p:cNvSpPr txBox="1"/>
          <p:nvPr/>
        </p:nvSpPr>
        <p:spPr>
          <a:xfrm>
            <a:off x="4973775" y="3282400"/>
            <a:ext cx="62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lt1"/>
                </a:solidFill>
              </a:rPr>
              <a:t>B</a:t>
            </a:r>
            <a:endParaRPr b="1">
              <a:solidFill>
                <a:schemeClr val="lt1"/>
              </a:solidFill>
            </a:endParaRPr>
          </a:p>
        </p:txBody>
      </p:sp>
      <p:sp>
        <p:nvSpPr>
          <p:cNvPr id="615" name="Google Shape;615;p60"/>
          <p:cNvSpPr txBox="1"/>
          <p:nvPr/>
        </p:nvSpPr>
        <p:spPr>
          <a:xfrm>
            <a:off x="6952575" y="3282400"/>
            <a:ext cx="320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lt1"/>
                </a:solidFill>
              </a:rPr>
              <a:t>D</a:t>
            </a:r>
            <a:endParaRPr b="1">
              <a:solidFill>
                <a:schemeClr val="lt1"/>
              </a:solidFill>
            </a:endParaRPr>
          </a:p>
        </p:txBody>
      </p:sp>
      <p:sp>
        <p:nvSpPr>
          <p:cNvPr id="616" name="Google Shape;616;p60"/>
          <p:cNvSpPr txBox="1"/>
          <p:nvPr/>
        </p:nvSpPr>
        <p:spPr>
          <a:xfrm>
            <a:off x="774875" y="721425"/>
            <a:ext cx="1215600" cy="1477500"/>
          </a:xfrm>
          <a:prstGeom prst="rect">
            <a:avLst/>
          </a:prstGeom>
          <a:noFill/>
          <a:ln w="19050" cap="flat" cmpd="sng">
            <a:solidFill>
              <a:schemeClr val="lt1"/>
            </a:solidFill>
            <a:prstDash val="dot"/>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17" name="Google Shape;617;p60"/>
          <p:cNvSpPr txBox="1"/>
          <p:nvPr/>
        </p:nvSpPr>
        <p:spPr>
          <a:xfrm>
            <a:off x="187200" y="4458500"/>
            <a:ext cx="8769600" cy="558600"/>
          </a:xfrm>
          <a:prstGeom prst="rect">
            <a:avLst/>
          </a:prstGeom>
          <a:solidFill>
            <a:srgbClr val="000000"/>
          </a:solidFill>
          <a:ln w="19050" cap="flat" cmpd="sng">
            <a:solidFill>
              <a:srgbClr val="3D85C6"/>
            </a:solidFill>
            <a:prstDash val="solid"/>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pt-BR" sz="1000" b="1" err="1">
                <a:solidFill>
                  <a:srgbClr val="FFD966"/>
                </a:solidFill>
              </a:rPr>
              <a:t>Teaching</a:t>
            </a:r>
            <a:r>
              <a:rPr lang="pt-BR" sz="1000" b="1">
                <a:solidFill>
                  <a:srgbClr val="FFD966"/>
                </a:solidFill>
              </a:rPr>
              <a:t> Points: </a:t>
            </a:r>
            <a:r>
              <a:rPr lang="pt-BR" sz="900">
                <a:solidFill>
                  <a:schemeClr val="lt1"/>
                </a:solidFill>
              </a:rPr>
              <a:t>T2 </a:t>
            </a:r>
            <a:r>
              <a:rPr lang="pt-BR" sz="900" err="1">
                <a:solidFill>
                  <a:schemeClr val="lt1"/>
                </a:solidFill>
              </a:rPr>
              <a:t>sequences</a:t>
            </a:r>
            <a:r>
              <a:rPr lang="pt-BR" sz="900">
                <a:solidFill>
                  <a:schemeClr val="lt1"/>
                </a:solidFill>
              </a:rPr>
              <a:t> MRI are the </a:t>
            </a:r>
            <a:r>
              <a:rPr lang="pt-BR" sz="900" err="1">
                <a:solidFill>
                  <a:schemeClr val="lt1"/>
                </a:solidFill>
              </a:rPr>
              <a:t>method</a:t>
            </a:r>
            <a:r>
              <a:rPr lang="pt-BR" sz="900">
                <a:solidFill>
                  <a:schemeClr val="lt1"/>
                </a:solidFill>
              </a:rPr>
              <a:t> of </a:t>
            </a:r>
            <a:r>
              <a:rPr lang="pt-BR" sz="900" err="1">
                <a:solidFill>
                  <a:schemeClr val="lt1"/>
                </a:solidFill>
              </a:rPr>
              <a:t>choice</a:t>
            </a:r>
            <a:r>
              <a:rPr lang="pt-BR" sz="900">
                <a:solidFill>
                  <a:schemeClr val="lt1"/>
                </a:solidFill>
              </a:rPr>
              <a:t> for </a:t>
            </a:r>
            <a:r>
              <a:rPr lang="pt-BR" sz="900" err="1">
                <a:solidFill>
                  <a:schemeClr val="lt1"/>
                </a:solidFill>
              </a:rPr>
              <a:t>staging</a:t>
            </a:r>
            <a:r>
              <a:rPr lang="pt-BR" sz="900">
                <a:solidFill>
                  <a:schemeClr val="lt1"/>
                </a:solidFill>
              </a:rPr>
              <a:t> and follow </a:t>
            </a:r>
            <a:r>
              <a:rPr lang="pt-BR" sz="900" err="1">
                <a:solidFill>
                  <a:schemeClr val="lt1"/>
                </a:solidFill>
              </a:rPr>
              <a:t>up</a:t>
            </a:r>
            <a:r>
              <a:rPr lang="pt-BR" sz="900">
                <a:solidFill>
                  <a:schemeClr val="lt1"/>
                </a:solidFill>
              </a:rPr>
              <a:t> of rectal </a:t>
            </a:r>
            <a:r>
              <a:rPr lang="pt-BR" sz="900" err="1">
                <a:solidFill>
                  <a:schemeClr val="lt1"/>
                </a:solidFill>
              </a:rPr>
              <a:t>cancer</a:t>
            </a:r>
            <a:r>
              <a:rPr lang="pt-BR" sz="900">
                <a:solidFill>
                  <a:schemeClr val="lt1"/>
                </a:solidFill>
              </a:rPr>
              <a:t> </a:t>
            </a:r>
            <a:r>
              <a:rPr lang="pt-BR" sz="900" err="1">
                <a:solidFill>
                  <a:schemeClr val="lt1"/>
                </a:solidFill>
              </a:rPr>
              <a:t>patients</a:t>
            </a:r>
            <a:r>
              <a:rPr lang="pt-BR" sz="900">
                <a:solidFill>
                  <a:schemeClr val="lt1"/>
                </a:solidFill>
              </a:rPr>
              <a:t>. </a:t>
            </a:r>
            <a:r>
              <a:rPr lang="pt-BR" sz="900" err="1">
                <a:solidFill>
                  <a:schemeClr val="lt1"/>
                </a:solidFill>
              </a:rPr>
              <a:t>However</a:t>
            </a:r>
            <a:r>
              <a:rPr lang="pt-BR" sz="900">
                <a:solidFill>
                  <a:schemeClr val="lt1"/>
                </a:solidFill>
              </a:rPr>
              <a:t>, </a:t>
            </a:r>
            <a:r>
              <a:rPr lang="pt-BR" sz="900" err="1">
                <a:solidFill>
                  <a:schemeClr val="lt1"/>
                </a:solidFill>
              </a:rPr>
              <a:t>postoperative</a:t>
            </a:r>
            <a:r>
              <a:rPr lang="pt-BR" sz="900">
                <a:solidFill>
                  <a:schemeClr val="lt1"/>
                </a:solidFill>
              </a:rPr>
              <a:t> </a:t>
            </a:r>
            <a:r>
              <a:rPr lang="pt-BR" sz="900" err="1">
                <a:solidFill>
                  <a:schemeClr val="lt1"/>
                </a:solidFill>
              </a:rPr>
              <a:t>changes</a:t>
            </a:r>
            <a:r>
              <a:rPr lang="pt-BR" sz="900">
                <a:solidFill>
                  <a:schemeClr val="lt1"/>
                </a:solidFill>
              </a:rPr>
              <a:t> </a:t>
            </a:r>
            <a:r>
              <a:rPr lang="pt-BR" sz="900" err="1">
                <a:solidFill>
                  <a:schemeClr val="lt1"/>
                </a:solidFill>
              </a:rPr>
              <a:t>may</a:t>
            </a:r>
            <a:r>
              <a:rPr lang="pt-BR" sz="900">
                <a:solidFill>
                  <a:schemeClr val="lt1"/>
                </a:solidFill>
              </a:rPr>
              <a:t> </a:t>
            </a:r>
            <a:r>
              <a:rPr lang="pt-BR" sz="900" err="1">
                <a:solidFill>
                  <a:schemeClr val="lt1"/>
                </a:solidFill>
              </a:rPr>
              <a:t>present</a:t>
            </a:r>
            <a:r>
              <a:rPr lang="pt-BR" sz="900">
                <a:solidFill>
                  <a:schemeClr val="lt1"/>
                </a:solidFill>
              </a:rPr>
              <a:t> as </a:t>
            </a:r>
            <a:r>
              <a:rPr lang="pt-BR" sz="900" err="1">
                <a:solidFill>
                  <a:schemeClr val="lt1"/>
                </a:solidFill>
              </a:rPr>
              <a:t>intermediate</a:t>
            </a:r>
            <a:r>
              <a:rPr lang="pt-BR" sz="900">
                <a:solidFill>
                  <a:schemeClr val="lt1"/>
                </a:solidFill>
              </a:rPr>
              <a:t> T2 </a:t>
            </a:r>
            <a:r>
              <a:rPr lang="pt-BR" sz="900" err="1">
                <a:solidFill>
                  <a:schemeClr val="lt1"/>
                </a:solidFill>
              </a:rPr>
              <a:t>sign</a:t>
            </a:r>
            <a:r>
              <a:rPr lang="pt-BR" sz="900">
                <a:solidFill>
                  <a:schemeClr val="lt1"/>
                </a:solidFill>
              </a:rPr>
              <a:t> </a:t>
            </a:r>
            <a:r>
              <a:rPr lang="pt-BR" sz="900" err="1">
                <a:solidFill>
                  <a:schemeClr val="lt1"/>
                </a:solidFill>
              </a:rPr>
              <a:t>intensity</a:t>
            </a:r>
            <a:r>
              <a:rPr lang="pt-BR" sz="900">
                <a:solidFill>
                  <a:schemeClr val="lt1"/>
                </a:solidFill>
              </a:rPr>
              <a:t> </a:t>
            </a:r>
            <a:r>
              <a:rPr lang="pt-BR" sz="900" err="1">
                <a:solidFill>
                  <a:schemeClr val="lt1"/>
                </a:solidFill>
              </a:rPr>
              <a:t>lesions</a:t>
            </a:r>
            <a:r>
              <a:rPr lang="pt-BR" sz="900">
                <a:solidFill>
                  <a:schemeClr val="lt1"/>
                </a:solidFill>
              </a:rPr>
              <a:t>, and </a:t>
            </a:r>
            <a:r>
              <a:rPr lang="pt-BR" sz="900" err="1">
                <a:solidFill>
                  <a:schemeClr val="lt1"/>
                </a:solidFill>
              </a:rPr>
              <a:t>misdiagnosis</a:t>
            </a:r>
            <a:r>
              <a:rPr lang="pt-BR" sz="900">
                <a:solidFill>
                  <a:schemeClr val="lt1"/>
                </a:solidFill>
              </a:rPr>
              <a:t> </a:t>
            </a:r>
            <a:r>
              <a:rPr lang="pt-BR" sz="900" err="1">
                <a:solidFill>
                  <a:schemeClr val="lt1"/>
                </a:solidFill>
              </a:rPr>
              <a:t>may</a:t>
            </a:r>
            <a:r>
              <a:rPr lang="pt-BR" sz="900">
                <a:solidFill>
                  <a:schemeClr val="lt1"/>
                </a:solidFill>
              </a:rPr>
              <a:t> </a:t>
            </a:r>
            <a:r>
              <a:rPr lang="pt-BR" sz="900" err="1">
                <a:solidFill>
                  <a:schemeClr val="lt1"/>
                </a:solidFill>
              </a:rPr>
              <a:t>occur</a:t>
            </a:r>
            <a:r>
              <a:rPr lang="pt-BR" sz="900">
                <a:solidFill>
                  <a:schemeClr val="lt1"/>
                </a:solidFill>
              </a:rPr>
              <a:t>. It is </a:t>
            </a:r>
            <a:r>
              <a:rPr lang="pt-BR" sz="900" err="1">
                <a:solidFill>
                  <a:schemeClr val="lt1"/>
                </a:solidFill>
              </a:rPr>
              <a:t>important</a:t>
            </a:r>
            <a:r>
              <a:rPr lang="pt-BR" sz="900">
                <a:solidFill>
                  <a:schemeClr val="lt1"/>
                </a:solidFill>
              </a:rPr>
              <a:t> </a:t>
            </a:r>
            <a:r>
              <a:rPr lang="pt-BR" sz="900" err="1">
                <a:solidFill>
                  <a:schemeClr val="lt1"/>
                </a:solidFill>
              </a:rPr>
              <a:t>to</a:t>
            </a:r>
            <a:r>
              <a:rPr lang="pt-BR" sz="900">
                <a:solidFill>
                  <a:schemeClr val="lt1"/>
                </a:solidFill>
              </a:rPr>
              <a:t> compare </a:t>
            </a:r>
            <a:r>
              <a:rPr lang="pt-BR" sz="900" err="1">
                <a:solidFill>
                  <a:schemeClr val="lt1"/>
                </a:solidFill>
              </a:rPr>
              <a:t>all</a:t>
            </a:r>
            <a:r>
              <a:rPr lang="pt-BR" sz="900">
                <a:solidFill>
                  <a:schemeClr val="lt1"/>
                </a:solidFill>
              </a:rPr>
              <a:t> </a:t>
            </a:r>
            <a:r>
              <a:rPr lang="pt-BR" sz="900" err="1">
                <a:solidFill>
                  <a:schemeClr val="lt1"/>
                </a:solidFill>
              </a:rPr>
              <a:t>imaging</a:t>
            </a:r>
            <a:r>
              <a:rPr lang="pt-BR" sz="900">
                <a:solidFill>
                  <a:schemeClr val="lt1"/>
                </a:solidFill>
              </a:rPr>
              <a:t> </a:t>
            </a:r>
            <a:r>
              <a:rPr lang="pt-BR" sz="900" err="1">
                <a:solidFill>
                  <a:schemeClr val="lt1"/>
                </a:solidFill>
              </a:rPr>
              <a:t>methods</a:t>
            </a:r>
            <a:r>
              <a:rPr lang="pt-BR" sz="900">
                <a:solidFill>
                  <a:schemeClr val="lt1"/>
                </a:solidFill>
              </a:rPr>
              <a:t>, </a:t>
            </a:r>
            <a:r>
              <a:rPr lang="pt-BR" sz="900" err="1">
                <a:solidFill>
                  <a:schemeClr val="lt1"/>
                </a:solidFill>
              </a:rPr>
              <a:t>considering</a:t>
            </a:r>
            <a:r>
              <a:rPr lang="pt-BR" sz="900">
                <a:solidFill>
                  <a:schemeClr val="lt1"/>
                </a:solidFill>
              </a:rPr>
              <a:t> the </a:t>
            </a:r>
            <a:r>
              <a:rPr lang="pt-BR" sz="900" err="1">
                <a:solidFill>
                  <a:schemeClr val="lt1"/>
                </a:solidFill>
              </a:rPr>
              <a:t>technical</a:t>
            </a:r>
            <a:r>
              <a:rPr lang="pt-BR" sz="900">
                <a:solidFill>
                  <a:schemeClr val="lt1"/>
                </a:solidFill>
              </a:rPr>
              <a:t> </a:t>
            </a:r>
            <a:r>
              <a:rPr lang="pt-BR" sz="900" err="1">
                <a:solidFill>
                  <a:schemeClr val="lt1"/>
                </a:solidFill>
              </a:rPr>
              <a:t>differences</a:t>
            </a:r>
            <a:r>
              <a:rPr lang="pt-BR" sz="900">
                <a:solidFill>
                  <a:schemeClr val="lt1"/>
                </a:solidFill>
              </a:rPr>
              <a:t>. CT </a:t>
            </a:r>
            <a:r>
              <a:rPr lang="pt-BR" sz="900" err="1">
                <a:solidFill>
                  <a:schemeClr val="lt1"/>
                </a:solidFill>
              </a:rPr>
              <a:t>was</a:t>
            </a:r>
            <a:r>
              <a:rPr lang="pt-BR" sz="900">
                <a:solidFill>
                  <a:schemeClr val="lt1"/>
                </a:solidFill>
              </a:rPr>
              <a:t> crucial </a:t>
            </a:r>
            <a:r>
              <a:rPr lang="pt-BR" sz="900" err="1">
                <a:solidFill>
                  <a:schemeClr val="lt1"/>
                </a:solidFill>
              </a:rPr>
              <a:t>to</a:t>
            </a:r>
            <a:r>
              <a:rPr lang="pt-BR" sz="900">
                <a:solidFill>
                  <a:schemeClr val="lt1"/>
                </a:solidFill>
              </a:rPr>
              <a:t> </a:t>
            </a:r>
            <a:r>
              <a:rPr lang="pt-BR" sz="900" err="1">
                <a:solidFill>
                  <a:schemeClr val="lt1"/>
                </a:solidFill>
              </a:rPr>
              <a:t>aid</a:t>
            </a:r>
            <a:r>
              <a:rPr lang="pt-BR" sz="900">
                <a:solidFill>
                  <a:schemeClr val="lt1"/>
                </a:solidFill>
              </a:rPr>
              <a:t> the </a:t>
            </a:r>
            <a:r>
              <a:rPr lang="pt-BR" sz="900" err="1">
                <a:solidFill>
                  <a:schemeClr val="lt1"/>
                </a:solidFill>
              </a:rPr>
              <a:t>diagnosis</a:t>
            </a:r>
            <a:r>
              <a:rPr lang="pt-BR" sz="900">
                <a:solidFill>
                  <a:schemeClr val="lt1"/>
                </a:solidFill>
              </a:rPr>
              <a:t> of </a:t>
            </a:r>
            <a:r>
              <a:rPr lang="pt-BR" sz="900" err="1">
                <a:solidFill>
                  <a:schemeClr val="lt1"/>
                </a:solidFill>
              </a:rPr>
              <a:t>steatonecrosis</a:t>
            </a:r>
            <a:r>
              <a:rPr lang="pt-BR" sz="900">
                <a:solidFill>
                  <a:schemeClr val="lt1"/>
                </a:solidFill>
              </a:rPr>
              <a:t> in </a:t>
            </a:r>
            <a:r>
              <a:rPr lang="pt-BR" sz="900" err="1">
                <a:solidFill>
                  <a:schemeClr val="lt1"/>
                </a:solidFill>
              </a:rPr>
              <a:t>this</a:t>
            </a:r>
            <a:r>
              <a:rPr lang="pt-BR" sz="900">
                <a:solidFill>
                  <a:schemeClr val="lt1"/>
                </a:solidFill>
              </a:rPr>
              <a:t> case; follow-up </a:t>
            </a:r>
            <a:r>
              <a:rPr lang="pt-BR" sz="900" err="1">
                <a:solidFill>
                  <a:schemeClr val="lt1"/>
                </a:solidFill>
              </a:rPr>
              <a:t>exams</a:t>
            </a:r>
            <a:r>
              <a:rPr lang="pt-BR" sz="900">
                <a:solidFill>
                  <a:schemeClr val="lt1"/>
                </a:solidFill>
              </a:rPr>
              <a:t> </a:t>
            </a:r>
            <a:r>
              <a:rPr lang="pt-BR" sz="900" err="1">
                <a:solidFill>
                  <a:schemeClr val="lt1"/>
                </a:solidFill>
              </a:rPr>
              <a:t>confirm</a:t>
            </a:r>
            <a:r>
              <a:rPr lang="pt-BR" sz="900">
                <a:solidFill>
                  <a:schemeClr val="lt1"/>
                </a:solidFill>
              </a:rPr>
              <a:t> the </a:t>
            </a:r>
            <a:r>
              <a:rPr lang="pt-BR" sz="900" err="1">
                <a:solidFill>
                  <a:schemeClr val="lt1"/>
                </a:solidFill>
              </a:rPr>
              <a:t>absence</a:t>
            </a:r>
            <a:r>
              <a:rPr lang="pt-BR" sz="900">
                <a:solidFill>
                  <a:schemeClr val="lt1"/>
                </a:solidFill>
              </a:rPr>
              <a:t> of pelvic </a:t>
            </a:r>
            <a:r>
              <a:rPr lang="pt-BR" sz="900" err="1">
                <a:solidFill>
                  <a:schemeClr val="lt1"/>
                </a:solidFill>
              </a:rPr>
              <a:t>recurrence</a:t>
            </a:r>
            <a:r>
              <a:rPr lang="pt-BR" sz="900">
                <a:solidFill>
                  <a:schemeClr val="lt1"/>
                </a:solidFill>
              </a:rPr>
              <a:t>.</a:t>
            </a:r>
            <a:endParaRPr sz="900">
              <a:solidFill>
                <a:schemeClr val="lt1"/>
              </a:solidFill>
            </a:endParaRPr>
          </a:p>
          <a:p>
            <a:pPr marL="0" lvl="0" indent="0" algn="l" rtl="0">
              <a:spcBef>
                <a:spcPts val="0"/>
              </a:spcBef>
              <a:spcAft>
                <a:spcPts val="0"/>
              </a:spcAft>
              <a:buNone/>
            </a:pPr>
            <a:endParaRPr sz="900">
              <a:solidFill>
                <a:schemeClr val="lt1"/>
              </a:solidFill>
            </a:endParaRPr>
          </a:p>
        </p:txBody>
      </p:sp>
      <p:sp>
        <p:nvSpPr>
          <p:cNvPr id="618" name="Google Shape;618;p60"/>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800" b="1">
                <a:solidFill>
                  <a:schemeClr val="dk1"/>
                </a:solidFill>
              </a:rPr>
              <a:t>CASE 10: STEATONECROSIS X TUMOR TISSUE</a:t>
            </a:r>
            <a:endParaRPr sz="1800" b="1">
              <a:solidFill>
                <a:schemeClr val="dk1"/>
              </a:solidFill>
            </a:endParaRPr>
          </a:p>
        </p:txBody>
      </p:sp>
      <p:pic>
        <p:nvPicPr>
          <p:cNvPr id="619" name="Google Shape;619;p60"/>
          <p:cNvPicPr preferRelativeResize="0"/>
          <p:nvPr/>
        </p:nvPicPr>
        <p:blipFill>
          <a:blip r:embed="rId3">
            <a:alphaModFix/>
          </a:blip>
          <a:stretch>
            <a:fillRect/>
          </a:stretch>
        </p:blipFill>
        <p:spPr>
          <a:xfrm>
            <a:off x="7763975" y="50952"/>
            <a:ext cx="1282751" cy="288975"/>
          </a:xfrm>
          <a:prstGeom prst="rect">
            <a:avLst/>
          </a:prstGeom>
          <a:noFill/>
          <a:ln>
            <a:noFill/>
          </a:ln>
        </p:spPr>
      </p:pic>
      <p:pic>
        <p:nvPicPr>
          <p:cNvPr id="620" name="Google Shape;620;p60"/>
          <p:cNvPicPr preferRelativeResize="0"/>
          <p:nvPr/>
        </p:nvPicPr>
        <p:blipFill>
          <a:blip r:embed="rId4">
            <a:alphaModFix/>
          </a:blip>
          <a:stretch>
            <a:fillRect/>
          </a:stretch>
        </p:blipFill>
        <p:spPr>
          <a:xfrm>
            <a:off x="203625" y="470175"/>
            <a:ext cx="1927650" cy="3152100"/>
          </a:xfrm>
          <a:prstGeom prst="rect">
            <a:avLst/>
          </a:prstGeom>
          <a:noFill/>
          <a:ln w="19050" cap="flat" cmpd="sng">
            <a:solidFill>
              <a:schemeClr val="lt1"/>
            </a:solidFill>
            <a:prstDash val="solid"/>
            <a:round/>
            <a:headEnd type="none" w="sm" len="sm"/>
            <a:tailEnd type="none" w="sm" len="sm"/>
          </a:ln>
        </p:spPr>
      </p:pic>
      <p:pic>
        <p:nvPicPr>
          <p:cNvPr id="621" name="Google Shape;621;p60"/>
          <p:cNvPicPr preferRelativeResize="0"/>
          <p:nvPr/>
        </p:nvPicPr>
        <p:blipFill>
          <a:blip r:embed="rId5">
            <a:alphaModFix/>
          </a:blip>
          <a:stretch>
            <a:fillRect/>
          </a:stretch>
        </p:blipFill>
        <p:spPr>
          <a:xfrm>
            <a:off x="2387275" y="465150"/>
            <a:ext cx="2093150" cy="1762700"/>
          </a:xfrm>
          <a:prstGeom prst="rect">
            <a:avLst/>
          </a:prstGeom>
          <a:noFill/>
          <a:ln w="19050" cap="flat" cmpd="sng">
            <a:solidFill>
              <a:schemeClr val="lt1"/>
            </a:solidFill>
            <a:prstDash val="solid"/>
            <a:round/>
            <a:headEnd type="none" w="sm" len="sm"/>
            <a:tailEnd type="none" w="sm" len="sm"/>
          </a:ln>
        </p:spPr>
      </p:pic>
      <p:pic>
        <p:nvPicPr>
          <p:cNvPr id="622" name="Google Shape;622;p60"/>
          <p:cNvPicPr preferRelativeResize="0"/>
          <p:nvPr/>
        </p:nvPicPr>
        <p:blipFill>
          <a:blip r:embed="rId6">
            <a:alphaModFix/>
          </a:blip>
          <a:stretch>
            <a:fillRect/>
          </a:stretch>
        </p:blipFill>
        <p:spPr>
          <a:xfrm>
            <a:off x="4572000" y="465150"/>
            <a:ext cx="1977700" cy="1605375"/>
          </a:xfrm>
          <a:prstGeom prst="rect">
            <a:avLst/>
          </a:prstGeom>
          <a:noFill/>
          <a:ln w="19050" cap="flat" cmpd="sng">
            <a:solidFill>
              <a:schemeClr val="lt1"/>
            </a:solidFill>
            <a:prstDash val="solid"/>
            <a:round/>
            <a:headEnd type="none" w="sm" len="sm"/>
            <a:tailEnd type="none" w="sm" len="sm"/>
          </a:ln>
        </p:spPr>
      </p:pic>
      <p:pic>
        <p:nvPicPr>
          <p:cNvPr id="623" name="Google Shape;623;p60"/>
          <p:cNvPicPr preferRelativeResize="0"/>
          <p:nvPr/>
        </p:nvPicPr>
        <p:blipFill>
          <a:blip r:embed="rId7">
            <a:alphaModFix/>
          </a:blip>
          <a:stretch>
            <a:fillRect/>
          </a:stretch>
        </p:blipFill>
        <p:spPr>
          <a:xfrm>
            <a:off x="4572000" y="2144775"/>
            <a:ext cx="1977700" cy="1477500"/>
          </a:xfrm>
          <a:prstGeom prst="rect">
            <a:avLst/>
          </a:prstGeom>
          <a:noFill/>
          <a:ln w="19050" cap="flat" cmpd="sng">
            <a:solidFill>
              <a:schemeClr val="lt1"/>
            </a:solidFill>
            <a:prstDash val="solid"/>
            <a:round/>
            <a:headEnd type="none" w="sm" len="sm"/>
            <a:tailEnd type="none" w="sm" len="sm"/>
          </a:ln>
        </p:spPr>
      </p:pic>
      <p:pic>
        <p:nvPicPr>
          <p:cNvPr id="624" name="Google Shape;624;p60"/>
          <p:cNvPicPr preferRelativeResize="0"/>
          <p:nvPr/>
        </p:nvPicPr>
        <p:blipFill>
          <a:blip r:embed="rId8">
            <a:alphaModFix/>
          </a:blip>
          <a:stretch>
            <a:fillRect/>
          </a:stretch>
        </p:blipFill>
        <p:spPr>
          <a:xfrm>
            <a:off x="6749038" y="470175"/>
            <a:ext cx="2234187" cy="3152100"/>
          </a:xfrm>
          <a:prstGeom prst="rect">
            <a:avLst/>
          </a:prstGeom>
          <a:noFill/>
          <a:ln w="19050" cap="flat" cmpd="sng">
            <a:solidFill>
              <a:schemeClr val="lt1"/>
            </a:solidFill>
            <a:prstDash val="solid"/>
            <a:round/>
            <a:headEnd type="none" w="sm" len="sm"/>
            <a:tailEnd type="none" w="sm" len="sm"/>
          </a:ln>
        </p:spPr>
      </p:pic>
      <p:sp>
        <p:nvSpPr>
          <p:cNvPr id="625" name="Google Shape;625;p60"/>
          <p:cNvSpPr/>
          <p:nvPr/>
        </p:nvSpPr>
        <p:spPr>
          <a:xfrm>
            <a:off x="3523725" y="909350"/>
            <a:ext cx="513300" cy="523200"/>
          </a:xfrm>
          <a:prstGeom prst="ellipse">
            <a:avLst/>
          </a:prstGeom>
          <a:noFill/>
          <a:ln w="19050" cap="flat" cmpd="sng">
            <a:solidFill>
              <a:schemeClr val="lt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60"/>
          <p:cNvSpPr/>
          <p:nvPr/>
        </p:nvSpPr>
        <p:spPr>
          <a:xfrm>
            <a:off x="3307100" y="2943050"/>
            <a:ext cx="513300" cy="523200"/>
          </a:xfrm>
          <a:prstGeom prst="ellipse">
            <a:avLst/>
          </a:prstGeom>
          <a:noFill/>
          <a:ln w="19050" cap="flat" cmpd="sng">
            <a:solidFill>
              <a:schemeClr val="lt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60"/>
          <p:cNvSpPr/>
          <p:nvPr/>
        </p:nvSpPr>
        <p:spPr>
          <a:xfrm>
            <a:off x="5429475" y="721425"/>
            <a:ext cx="513300" cy="523200"/>
          </a:xfrm>
          <a:prstGeom prst="ellipse">
            <a:avLst/>
          </a:prstGeom>
          <a:noFill/>
          <a:ln w="19050" cap="flat" cmpd="sng">
            <a:solidFill>
              <a:schemeClr val="lt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60"/>
          <p:cNvSpPr/>
          <p:nvPr/>
        </p:nvSpPr>
        <p:spPr>
          <a:xfrm>
            <a:off x="5572725" y="2849088"/>
            <a:ext cx="513300" cy="523200"/>
          </a:xfrm>
          <a:prstGeom prst="ellipse">
            <a:avLst/>
          </a:prstGeom>
          <a:noFill/>
          <a:ln w="19050" cap="flat" cmpd="sng">
            <a:solidFill>
              <a:schemeClr val="lt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60"/>
          <p:cNvSpPr/>
          <p:nvPr/>
        </p:nvSpPr>
        <p:spPr>
          <a:xfrm>
            <a:off x="7884375" y="1916800"/>
            <a:ext cx="513300" cy="523200"/>
          </a:xfrm>
          <a:prstGeom prst="ellipse">
            <a:avLst/>
          </a:prstGeom>
          <a:noFill/>
          <a:ln w="19050" cap="flat" cmpd="sng">
            <a:solidFill>
              <a:schemeClr val="lt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30" name="Google Shape;630;p60"/>
          <p:cNvCxnSpPr>
            <a:stCxn id="613" idx="0"/>
            <a:endCxn id="625" idx="5"/>
          </p:cNvCxnSpPr>
          <p:nvPr/>
        </p:nvCxnSpPr>
        <p:spPr>
          <a:xfrm rot="10800000">
            <a:off x="3961938" y="1355900"/>
            <a:ext cx="504000" cy="631800"/>
          </a:xfrm>
          <a:prstGeom prst="straightConnector1">
            <a:avLst/>
          </a:prstGeom>
          <a:noFill/>
          <a:ln w="19050" cap="flat" cmpd="sng">
            <a:solidFill>
              <a:srgbClr val="FFD966"/>
            </a:solidFill>
            <a:prstDash val="solid"/>
            <a:round/>
            <a:headEnd type="none" w="med" len="med"/>
            <a:tailEnd type="triangle" w="med" len="med"/>
          </a:ln>
        </p:spPr>
      </p:cxnSp>
      <p:pic>
        <p:nvPicPr>
          <p:cNvPr id="631" name="Google Shape;631;p60"/>
          <p:cNvPicPr preferRelativeResize="0"/>
          <p:nvPr/>
        </p:nvPicPr>
        <p:blipFill>
          <a:blip r:embed="rId9">
            <a:alphaModFix/>
          </a:blip>
          <a:stretch>
            <a:fillRect/>
          </a:stretch>
        </p:blipFill>
        <p:spPr>
          <a:xfrm>
            <a:off x="2387250" y="2308550"/>
            <a:ext cx="2093150" cy="1313725"/>
          </a:xfrm>
          <a:prstGeom prst="rect">
            <a:avLst/>
          </a:prstGeom>
          <a:noFill/>
          <a:ln w="19050" cap="flat" cmpd="sng">
            <a:solidFill>
              <a:schemeClr val="lt1"/>
            </a:solidFill>
            <a:prstDash val="solid"/>
            <a:round/>
            <a:headEnd type="none" w="sm" len="sm"/>
            <a:tailEnd type="none" w="sm" len="sm"/>
          </a:ln>
        </p:spPr>
      </p:pic>
      <p:sp>
        <p:nvSpPr>
          <p:cNvPr id="613" name="Google Shape;613;p60"/>
          <p:cNvSpPr/>
          <p:nvPr/>
        </p:nvSpPr>
        <p:spPr>
          <a:xfrm>
            <a:off x="3704988" y="1987700"/>
            <a:ext cx="1521900" cy="400200"/>
          </a:xfrm>
          <a:prstGeom prst="roundRect">
            <a:avLst>
              <a:gd name="adj" fmla="val 16667"/>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highlight>
                  <a:srgbClr val="F1C232"/>
                </a:highlight>
              </a:rPr>
              <a:t>Steatonecrosis</a:t>
            </a:r>
            <a:endParaRPr sz="1100" b="1">
              <a:highlight>
                <a:srgbClr val="F1C232"/>
              </a:highlight>
            </a:endParaRPr>
          </a:p>
        </p:txBody>
      </p:sp>
      <p:cxnSp>
        <p:nvCxnSpPr>
          <p:cNvPr id="632" name="Google Shape;632;p60"/>
          <p:cNvCxnSpPr>
            <a:stCxn id="613" idx="2"/>
          </p:cNvCxnSpPr>
          <p:nvPr/>
        </p:nvCxnSpPr>
        <p:spPr>
          <a:xfrm flipH="1">
            <a:off x="3713238" y="2387900"/>
            <a:ext cx="752700" cy="709500"/>
          </a:xfrm>
          <a:prstGeom prst="straightConnector1">
            <a:avLst/>
          </a:prstGeom>
          <a:noFill/>
          <a:ln w="19050" cap="flat" cmpd="sng">
            <a:solidFill>
              <a:srgbClr val="FFD966"/>
            </a:solidFill>
            <a:prstDash val="solid"/>
            <a:round/>
            <a:headEnd type="none" w="med" len="med"/>
            <a:tailEnd type="triangle" w="med" len="med"/>
          </a:ln>
        </p:spPr>
      </p:cxnSp>
      <p:cxnSp>
        <p:nvCxnSpPr>
          <p:cNvPr id="633" name="Google Shape;633;p60"/>
          <p:cNvCxnSpPr>
            <a:stCxn id="613" idx="0"/>
          </p:cNvCxnSpPr>
          <p:nvPr/>
        </p:nvCxnSpPr>
        <p:spPr>
          <a:xfrm rot="10800000" flipH="1">
            <a:off x="4465938" y="1203800"/>
            <a:ext cx="1092300" cy="783900"/>
          </a:xfrm>
          <a:prstGeom prst="straightConnector1">
            <a:avLst/>
          </a:prstGeom>
          <a:noFill/>
          <a:ln w="19050" cap="flat" cmpd="sng">
            <a:solidFill>
              <a:srgbClr val="FFD966"/>
            </a:solidFill>
            <a:prstDash val="solid"/>
            <a:round/>
            <a:headEnd type="none" w="med" len="med"/>
            <a:tailEnd type="triangle" w="med" len="med"/>
          </a:ln>
        </p:spPr>
      </p:cxnSp>
      <p:cxnSp>
        <p:nvCxnSpPr>
          <p:cNvPr id="634" name="Google Shape;634;p60"/>
          <p:cNvCxnSpPr>
            <a:stCxn id="613" idx="2"/>
            <a:endCxn id="628" idx="2"/>
          </p:cNvCxnSpPr>
          <p:nvPr/>
        </p:nvCxnSpPr>
        <p:spPr>
          <a:xfrm>
            <a:off x="4465938" y="2387900"/>
            <a:ext cx="1106700" cy="722700"/>
          </a:xfrm>
          <a:prstGeom prst="straightConnector1">
            <a:avLst/>
          </a:prstGeom>
          <a:noFill/>
          <a:ln w="19050" cap="flat" cmpd="sng">
            <a:solidFill>
              <a:srgbClr val="FFD966"/>
            </a:solidFill>
            <a:prstDash val="solid"/>
            <a:round/>
            <a:headEnd type="none" w="med" len="med"/>
            <a:tailEnd type="triangle" w="med" len="med"/>
          </a:ln>
        </p:spPr>
      </p:cxnSp>
      <p:sp>
        <p:nvSpPr>
          <p:cNvPr id="635" name="Google Shape;635;p60"/>
          <p:cNvSpPr txBox="1"/>
          <p:nvPr/>
        </p:nvSpPr>
        <p:spPr>
          <a:xfrm>
            <a:off x="1368450" y="805150"/>
            <a:ext cx="621900" cy="1313700"/>
          </a:xfrm>
          <a:prstGeom prst="rect">
            <a:avLst/>
          </a:prstGeom>
          <a:noFill/>
          <a:ln w="19050" cap="flat" cmpd="sng">
            <a:solidFill>
              <a:schemeClr val="lt1"/>
            </a:solid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7" name="Google Shape;637;p60"/>
          <p:cNvSpPr txBox="1"/>
          <p:nvPr/>
        </p:nvSpPr>
        <p:spPr>
          <a:xfrm>
            <a:off x="2332800" y="3817400"/>
            <a:ext cx="4423500" cy="558584"/>
          </a:xfrm>
          <a:prstGeom prst="rect">
            <a:avLst/>
          </a:prstGeom>
          <a:noFill/>
          <a:ln>
            <a:noFill/>
          </a:ln>
        </p:spPr>
        <p:txBody>
          <a:bodyPr spcFirstLastPara="1" wrap="square" lIns="91425" tIns="91425" rIns="91425" bIns="91425" anchor="t" anchorCtr="0">
            <a:spAutoFit/>
          </a:bodyPr>
          <a:lstStyle/>
          <a:p>
            <a:pPr marL="0" lvl="0" indent="0" algn="just" rtl="0">
              <a:lnSpc>
                <a:spcPct val="90000"/>
              </a:lnSpc>
              <a:spcBef>
                <a:spcPts val="0"/>
              </a:spcBef>
              <a:spcAft>
                <a:spcPts val="0"/>
              </a:spcAft>
              <a:buNone/>
            </a:pPr>
            <a:r>
              <a:rPr lang="pt-BR" sz="900" dirty="0" err="1">
                <a:solidFill>
                  <a:schemeClr val="lt1"/>
                </a:solidFill>
              </a:rPr>
              <a:t>Rectosigmoidectomy</a:t>
            </a:r>
            <a:r>
              <a:rPr lang="pt-BR" sz="900" dirty="0">
                <a:solidFill>
                  <a:schemeClr val="lt1"/>
                </a:solidFill>
              </a:rPr>
              <a:t> - pT2N0 (A) MRI 9 </a:t>
            </a:r>
            <a:r>
              <a:rPr lang="pt-BR" sz="900" dirty="0" err="1">
                <a:solidFill>
                  <a:schemeClr val="lt1"/>
                </a:solidFill>
              </a:rPr>
              <a:t>months</a:t>
            </a:r>
            <a:r>
              <a:rPr lang="pt-BR" sz="900" dirty="0">
                <a:solidFill>
                  <a:schemeClr val="lt1"/>
                </a:solidFill>
              </a:rPr>
              <a:t> </a:t>
            </a:r>
            <a:r>
              <a:rPr lang="pt-BR" sz="900" dirty="0" err="1">
                <a:solidFill>
                  <a:schemeClr val="lt1"/>
                </a:solidFill>
              </a:rPr>
              <a:t>after</a:t>
            </a:r>
            <a:r>
              <a:rPr lang="pt-BR" sz="900" dirty="0">
                <a:solidFill>
                  <a:schemeClr val="lt1"/>
                </a:solidFill>
              </a:rPr>
              <a:t> </a:t>
            </a:r>
            <a:r>
              <a:rPr lang="pt-BR" sz="900" dirty="0" err="1">
                <a:solidFill>
                  <a:schemeClr val="lt1"/>
                </a:solidFill>
              </a:rPr>
              <a:t>surgery</a:t>
            </a:r>
            <a:r>
              <a:rPr lang="pt-BR" sz="900" dirty="0">
                <a:solidFill>
                  <a:schemeClr val="lt1"/>
                </a:solidFill>
              </a:rPr>
              <a:t>. A nodular </a:t>
            </a:r>
            <a:r>
              <a:rPr lang="pt-BR" sz="900" dirty="0" err="1">
                <a:solidFill>
                  <a:schemeClr val="lt1"/>
                </a:solidFill>
              </a:rPr>
              <a:t>lesion</a:t>
            </a:r>
            <a:r>
              <a:rPr lang="pt-BR" sz="900" dirty="0">
                <a:solidFill>
                  <a:schemeClr val="lt1"/>
                </a:solidFill>
              </a:rPr>
              <a:t> </a:t>
            </a:r>
            <a:r>
              <a:rPr lang="pt-BR" sz="900" dirty="0" err="1">
                <a:solidFill>
                  <a:schemeClr val="lt1"/>
                </a:solidFill>
              </a:rPr>
              <a:t>with</a:t>
            </a:r>
            <a:r>
              <a:rPr lang="pt-BR" sz="900" dirty="0">
                <a:solidFill>
                  <a:schemeClr val="lt1"/>
                </a:solidFill>
              </a:rPr>
              <a:t> </a:t>
            </a:r>
            <a:r>
              <a:rPr lang="pt-BR" sz="900" dirty="0" err="1">
                <a:solidFill>
                  <a:schemeClr val="lt1"/>
                </a:solidFill>
              </a:rPr>
              <a:t>intermediate</a:t>
            </a:r>
            <a:r>
              <a:rPr lang="pt-BR" sz="900" dirty="0">
                <a:solidFill>
                  <a:schemeClr val="lt1"/>
                </a:solidFill>
              </a:rPr>
              <a:t> T2 </a:t>
            </a:r>
            <a:r>
              <a:rPr lang="pt-BR" sz="900" dirty="0" err="1">
                <a:solidFill>
                  <a:schemeClr val="lt1"/>
                </a:solidFill>
              </a:rPr>
              <a:t>signal</a:t>
            </a:r>
            <a:r>
              <a:rPr lang="pt-BR" sz="900" dirty="0">
                <a:solidFill>
                  <a:schemeClr val="lt1"/>
                </a:solidFill>
              </a:rPr>
              <a:t> </a:t>
            </a:r>
            <a:r>
              <a:rPr lang="pt-BR" sz="900" dirty="0" err="1">
                <a:solidFill>
                  <a:schemeClr val="lt1"/>
                </a:solidFill>
              </a:rPr>
              <a:t>is</a:t>
            </a:r>
            <a:r>
              <a:rPr lang="pt-BR" sz="900" dirty="0">
                <a:solidFill>
                  <a:schemeClr val="lt1"/>
                </a:solidFill>
              </a:rPr>
              <a:t> </a:t>
            </a:r>
            <a:r>
              <a:rPr lang="pt-BR" sz="900" dirty="0" err="1">
                <a:solidFill>
                  <a:schemeClr val="lt1"/>
                </a:solidFill>
              </a:rPr>
              <a:t>seen</a:t>
            </a:r>
            <a:r>
              <a:rPr lang="pt-BR" sz="900" dirty="0">
                <a:solidFill>
                  <a:schemeClr val="lt1"/>
                </a:solidFill>
              </a:rPr>
              <a:t> </a:t>
            </a:r>
            <a:r>
              <a:rPr lang="pt-BR" sz="900" dirty="0" err="1">
                <a:solidFill>
                  <a:schemeClr val="lt1"/>
                </a:solidFill>
              </a:rPr>
              <a:t>anteriorly</a:t>
            </a:r>
            <a:r>
              <a:rPr lang="pt-BR" sz="900" dirty="0">
                <a:solidFill>
                  <a:schemeClr val="lt1"/>
                </a:solidFill>
              </a:rPr>
              <a:t> </a:t>
            </a:r>
            <a:r>
              <a:rPr lang="pt-BR" sz="900" dirty="0" err="1">
                <a:solidFill>
                  <a:schemeClr val="lt1"/>
                </a:solidFill>
              </a:rPr>
              <a:t>to</a:t>
            </a:r>
            <a:r>
              <a:rPr lang="pt-BR" sz="900" dirty="0">
                <a:solidFill>
                  <a:schemeClr val="lt1"/>
                </a:solidFill>
              </a:rPr>
              <a:t> </a:t>
            </a:r>
            <a:r>
              <a:rPr lang="pt-BR" sz="900" dirty="0" err="1">
                <a:solidFill>
                  <a:schemeClr val="lt1"/>
                </a:solidFill>
              </a:rPr>
              <a:t>the</a:t>
            </a:r>
            <a:r>
              <a:rPr lang="pt-BR" sz="900" dirty="0">
                <a:solidFill>
                  <a:schemeClr val="lt1"/>
                </a:solidFill>
              </a:rPr>
              <a:t> </a:t>
            </a:r>
            <a:r>
              <a:rPr lang="pt-BR" sz="900" dirty="0" err="1">
                <a:solidFill>
                  <a:schemeClr val="lt1"/>
                </a:solidFill>
              </a:rPr>
              <a:t>mesocolon</a:t>
            </a:r>
            <a:r>
              <a:rPr lang="pt-BR" sz="900" dirty="0">
                <a:solidFill>
                  <a:schemeClr val="lt1"/>
                </a:solidFill>
              </a:rPr>
              <a:t>. Tumor </a:t>
            </a:r>
            <a:r>
              <a:rPr lang="pt-BR" sz="900" dirty="0" err="1">
                <a:solidFill>
                  <a:schemeClr val="lt1"/>
                </a:solidFill>
              </a:rPr>
              <a:t>recurrence</a:t>
            </a:r>
            <a:r>
              <a:rPr lang="pt-BR" sz="900" dirty="0">
                <a:solidFill>
                  <a:schemeClr val="lt1"/>
                </a:solidFill>
              </a:rPr>
              <a:t> </a:t>
            </a:r>
            <a:r>
              <a:rPr lang="pt-BR" sz="900" dirty="0" err="1">
                <a:solidFill>
                  <a:schemeClr val="lt1"/>
                </a:solidFill>
              </a:rPr>
              <a:t>was</a:t>
            </a:r>
            <a:r>
              <a:rPr lang="pt-BR" sz="900" dirty="0">
                <a:solidFill>
                  <a:schemeClr val="lt1"/>
                </a:solidFill>
              </a:rPr>
              <a:t> </a:t>
            </a:r>
            <a:r>
              <a:rPr lang="pt-BR" sz="900" dirty="0" err="1">
                <a:solidFill>
                  <a:schemeClr val="lt1"/>
                </a:solidFill>
              </a:rPr>
              <a:t>suspected</a:t>
            </a:r>
            <a:r>
              <a:rPr lang="pt-BR" sz="900" dirty="0">
                <a:solidFill>
                  <a:schemeClr val="lt1"/>
                </a:solidFill>
              </a:rPr>
              <a:t>. (B) CT shows a </a:t>
            </a:r>
            <a:r>
              <a:rPr lang="pt-BR" sz="900" dirty="0" err="1">
                <a:solidFill>
                  <a:schemeClr val="lt1"/>
                </a:solidFill>
              </a:rPr>
              <a:t>fatty</a:t>
            </a:r>
            <a:r>
              <a:rPr lang="pt-BR" sz="900" dirty="0">
                <a:solidFill>
                  <a:schemeClr val="lt1"/>
                </a:solidFill>
              </a:rPr>
              <a:t> nodular </a:t>
            </a:r>
            <a:r>
              <a:rPr lang="pt-BR" sz="900" dirty="0" err="1">
                <a:solidFill>
                  <a:schemeClr val="lt1"/>
                </a:solidFill>
              </a:rPr>
              <a:t>lesion</a:t>
            </a:r>
            <a:r>
              <a:rPr lang="pt-BR" sz="900" dirty="0">
                <a:solidFill>
                  <a:schemeClr val="lt1"/>
                </a:solidFill>
              </a:rPr>
              <a:t> </a:t>
            </a:r>
            <a:r>
              <a:rPr lang="pt-BR" sz="900" dirty="0" err="1">
                <a:solidFill>
                  <a:schemeClr val="lt1"/>
                </a:solidFill>
              </a:rPr>
              <a:t>consistent</a:t>
            </a:r>
            <a:r>
              <a:rPr lang="pt-BR" sz="900" dirty="0">
                <a:solidFill>
                  <a:schemeClr val="lt1"/>
                </a:solidFill>
              </a:rPr>
              <a:t> </a:t>
            </a:r>
            <a:r>
              <a:rPr lang="pt-BR" sz="900" dirty="0" err="1">
                <a:solidFill>
                  <a:schemeClr val="lt1"/>
                </a:solidFill>
              </a:rPr>
              <a:t>with</a:t>
            </a:r>
            <a:r>
              <a:rPr lang="pt-BR" sz="900" dirty="0">
                <a:solidFill>
                  <a:schemeClr val="lt1"/>
                </a:solidFill>
              </a:rPr>
              <a:t> </a:t>
            </a:r>
            <a:r>
              <a:rPr lang="pt-BR" sz="900" dirty="0" err="1">
                <a:solidFill>
                  <a:schemeClr val="lt1"/>
                </a:solidFill>
              </a:rPr>
              <a:t>steatonecrosis</a:t>
            </a:r>
            <a:r>
              <a:rPr lang="pt-BR" sz="900" dirty="0">
                <a:solidFill>
                  <a:schemeClr val="lt1"/>
                </a:solidFill>
              </a:rPr>
              <a:t>. </a:t>
            </a:r>
            <a:endParaRPr sz="1200" dirty="0">
              <a:solidFill>
                <a:schemeClr val="lt1"/>
              </a:solidFill>
            </a:endParaRPr>
          </a:p>
        </p:txBody>
      </p:sp>
      <p:sp>
        <p:nvSpPr>
          <p:cNvPr id="638" name="Google Shape;638;p60"/>
          <p:cNvSpPr txBox="1"/>
          <p:nvPr/>
        </p:nvSpPr>
        <p:spPr>
          <a:xfrm>
            <a:off x="6777525" y="3734961"/>
            <a:ext cx="2234100" cy="558600"/>
          </a:xfrm>
          <a:prstGeom prst="rect">
            <a:avLst/>
          </a:prstGeom>
          <a:noFill/>
          <a:ln>
            <a:noFill/>
          </a:ln>
        </p:spPr>
        <p:txBody>
          <a:bodyPr spcFirstLastPara="1" wrap="square" lIns="91425" tIns="91425" rIns="91425" bIns="91425" anchor="t" anchorCtr="0">
            <a:spAutoFit/>
          </a:bodyPr>
          <a:lstStyle/>
          <a:p>
            <a:pPr marL="0" lvl="0" indent="0" algn="just" rtl="0">
              <a:lnSpc>
                <a:spcPct val="90000"/>
              </a:lnSpc>
              <a:spcBef>
                <a:spcPts val="1000"/>
              </a:spcBef>
              <a:spcAft>
                <a:spcPts val="0"/>
              </a:spcAft>
              <a:buClr>
                <a:schemeClr val="dk1"/>
              </a:buClr>
              <a:buSzPts val="1100"/>
              <a:buFont typeface="Arial"/>
              <a:buNone/>
            </a:pPr>
            <a:r>
              <a:rPr lang="pt-BR" sz="900" dirty="0">
                <a:solidFill>
                  <a:schemeClr val="lt1"/>
                </a:solidFill>
              </a:rPr>
              <a:t>(C) </a:t>
            </a:r>
            <a:r>
              <a:rPr lang="pt-BR" sz="900" dirty="0" err="1">
                <a:solidFill>
                  <a:schemeClr val="lt1"/>
                </a:solidFill>
              </a:rPr>
              <a:t>Steatonecrosis</a:t>
            </a:r>
            <a:r>
              <a:rPr lang="pt-BR" sz="900" dirty="0">
                <a:solidFill>
                  <a:schemeClr val="lt1"/>
                </a:solidFill>
              </a:rPr>
              <a:t> </a:t>
            </a:r>
            <a:r>
              <a:rPr lang="pt-BR" sz="900" dirty="0" err="1">
                <a:solidFill>
                  <a:schemeClr val="lt1"/>
                </a:solidFill>
              </a:rPr>
              <a:t>focus</a:t>
            </a:r>
            <a:r>
              <a:rPr lang="pt-BR" sz="900" dirty="0">
                <a:solidFill>
                  <a:schemeClr val="lt1"/>
                </a:solidFill>
              </a:rPr>
              <a:t> </a:t>
            </a:r>
            <a:r>
              <a:rPr lang="pt-BR" sz="900" dirty="0" err="1">
                <a:solidFill>
                  <a:schemeClr val="lt1"/>
                </a:solidFill>
              </a:rPr>
              <a:t>reduced</a:t>
            </a:r>
            <a:r>
              <a:rPr lang="pt-BR" sz="900" dirty="0">
                <a:solidFill>
                  <a:schemeClr val="lt1"/>
                </a:solidFill>
              </a:rPr>
              <a:t> </a:t>
            </a:r>
            <a:r>
              <a:rPr lang="pt-BR" sz="900" dirty="0" err="1">
                <a:solidFill>
                  <a:schemeClr val="lt1"/>
                </a:solidFill>
              </a:rPr>
              <a:t>after</a:t>
            </a:r>
            <a:r>
              <a:rPr lang="pt-BR" sz="900" dirty="0">
                <a:solidFill>
                  <a:schemeClr val="lt1"/>
                </a:solidFill>
              </a:rPr>
              <a:t> 4 </a:t>
            </a:r>
            <a:r>
              <a:rPr lang="pt-BR" sz="900" dirty="0" err="1">
                <a:solidFill>
                  <a:schemeClr val="lt1"/>
                </a:solidFill>
              </a:rPr>
              <a:t>years</a:t>
            </a:r>
            <a:r>
              <a:rPr lang="pt-BR" sz="900" dirty="0">
                <a:solidFill>
                  <a:schemeClr val="lt1"/>
                </a:solidFill>
              </a:rPr>
              <a:t> follow </a:t>
            </a:r>
            <a:r>
              <a:rPr lang="pt-BR" sz="900" dirty="0" err="1">
                <a:solidFill>
                  <a:schemeClr val="lt1"/>
                </a:solidFill>
              </a:rPr>
              <a:t>up</a:t>
            </a:r>
            <a:r>
              <a:rPr lang="pt-BR" sz="900" dirty="0">
                <a:solidFill>
                  <a:schemeClr val="lt1"/>
                </a:solidFill>
              </a:rPr>
              <a:t>. </a:t>
            </a:r>
            <a:r>
              <a:rPr lang="pt-BR" sz="900" dirty="0" err="1">
                <a:solidFill>
                  <a:schemeClr val="lt1"/>
                </a:solidFill>
              </a:rPr>
              <a:t>Absence</a:t>
            </a:r>
            <a:r>
              <a:rPr lang="pt-BR" sz="900" dirty="0">
                <a:solidFill>
                  <a:schemeClr val="lt1"/>
                </a:solidFill>
              </a:rPr>
              <a:t> </a:t>
            </a:r>
            <a:r>
              <a:rPr lang="pt-BR" sz="900" dirty="0" err="1">
                <a:solidFill>
                  <a:schemeClr val="lt1"/>
                </a:solidFill>
              </a:rPr>
              <a:t>of</a:t>
            </a:r>
            <a:r>
              <a:rPr lang="pt-BR" sz="900" dirty="0">
                <a:solidFill>
                  <a:schemeClr val="lt1"/>
                </a:solidFill>
              </a:rPr>
              <a:t> </a:t>
            </a:r>
            <a:r>
              <a:rPr lang="pt-BR" sz="900" dirty="0" err="1">
                <a:solidFill>
                  <a:schemeClr val="lt1"/>
                </a:solidFill>
              </a:rPr>
              <a:t>pelvic</a:t>
            </a:r>
            <a:r>
              <a:rPr lang="pt-BR" sz="900" dirty="0">
                <a:solidFill>
                  <a:schemeClr val="lt1"/>
                </a:solidFill>
              </a:rPr>
              <a:t> </a:t>
            </a:r>
            <a:r>
              <a:rPr lang="pt-BR" sz="900" dirty="0" err="1">
                <a:solidFill>
                  <a:schemeClr val="lt1"/>
                </a:solidFill>
              </a:rPr>
              <a:t>recurrence</a:t>
            </a:r>
            <a:r>
              <a:rPr lang="pt-BR" sz="900" dirty="0">
                <a:solidFill>
                  <a:schemeClr val="lt1"/>
                </a:solidFill>
              </a:rPr>
              <a:t>.</a:t>
            </a:r>
            <a:endParaRPr sz="1200" dirty="0">
              <a:solidFill>
                <a:schemeClr val="lt1"/>
              </a:solidFill>
            </a:endParaRPr>
          </a:p>
        </p:txBody>
      </p:sp>
      <p:sp>
        <p:nvSpPr>
          <p:cNvPr id="639" name="Google Shape;639;p60"/>
          <p:cNvSpPr txBox="1"/>
          <p:nvPr/>
        </p:nvSpPr>
        <p:spPr>
          <a:xfrm>
            <a:off x="2387275" y="1904050"/>
            <a:ext cx="320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lt1"/>
                </a:solidFill>
              </a:rPr>
              <a:t>A</a:t>
            </a:r>
            <a:endParaRPr b="1">
              <a:solidFill>
                <a:schemeClr val="lt1"/>
              </a:solidFill>
            </a:endParaRPr>
          </a:p>
        </p:txBody>
      </p:sp>
      <p:sp>
        <p:nvSpPr>
          <p:cNvPr id="640" name="Google Shape;640;p60"/>
          <p:cNvSpPr txBox="1"/>
          <p:nvPr/>
        </p:nvSpPr>
        <p:spPr>
          <a:xfrm>
            <a:off x="2387275" y="3282400"/>
            <a:ext cx="320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lt1"/>
                </a:solidFill>
              </a:rPr>
              <a:t>A</a:t>
            </a:r>
            <a:endParaRPr b="1">
              <a:solidFill>
                <a:schemeClr val="lt1"/>
              </a:solidFill>
            </a:endParaRPr>
          </a:p>
        </p:txBody>
      </p:sp>
      <p:sp>
        <p:nvSpPr>
          <p:cNvPr id="641" name="Google Shape;641;p60"/>
          <p:cNvSpPr txBox="1"/>
          <p:nvPr/>
        </p:nvSpPr>
        <p:spPr>
          <a:xfrm>
            <a:off x="6223925" y="1744575"/>
            <a:ext cx="320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lt1"/>
                </a:solidFill>
              </a:rPr>
              <a:t>B</a:t>
            </a:r>
            <a:endParaRPr b="1">
              <a:solidFill>
                <a:schemeClr val="lt1"/>
              </a:solidFill>
            </a:endParaRPr>
          </a:p>
        </p:txBody>
      </p:sp>
      <p:sp>
        <p:nvSpPr>
          <p:cNvPr id="642" name="Google Shape;642;p60"/>
          <p:cNvSpPr txBox="1"/>
          <p:nvPr/>
        </p:nvSpPr>
        <p:spPr>
          <a:xfrm>
            <a:off x="6257188" y="3282400"/>
            <a:ext cx="320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lt1"/>
                </a:solidFill>
              </a:rPr>
              <a:t>B</a:t>
            </a:r>
            <a:endParaRPr b="1">
              <a:solidFill>
                <a:schemeClr val="lt1"/>
              </a:solidFill>
            </a:endParaRPr>
          </a:p>
        </p:txBody>
      </p:sp>
      <p:sp>
        <p:nvSpPr>
          <p:cNvPr id="643" name="Google Shape;643;p60"/>
          <p:cNvSpPr txBox="1"/>
          <p:nvPr/>
        </p:nvSpPr>
        <p:spPr>
          <a:xfrm>
            <a:off x="6749050" y="3282400"/>
            <a:ext cx="320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lt1"/>
                </a:solidFill>
              </a:rPr>
              <a:t>C</a:t>
            </a:r>
            <a:endParaRPr b="1">
              <a:solidFill>
                <a:schemeClr val="lt1"/>
              </a:solidFill>
            </a:endParaRPr>
          </a:p>
        </p:txBody>
      </p:sp>
      <p:pic>
        <p:nvPicPr>
          <p:cNvPr id="644" name="Google Shape;644;p60"/>
          <p:cNvPicPr preferRelativeResize="0"/>
          <p:nvPr/>
        </p:nvPicPr>
        <p:blipFill>
          <a:blip r:embed="rId10">
            <a:alphaModFix/>
          </a:blip>
          <a:stretch>
            <a:fillRect/>
          </a:stretch>
        </p:blipFill>
        <p:spPr>
          <a:xfrm>
            <a:off x="8029000" y="2633340"/>
            <a:ext cx="752700" cy="664130"/>
          </a:xfrm>
          <a:prstGeom prst="rect">
            <a:avLst/>
          </a:prstGeom>
          <a:noFill/>
          <a:ln>
            <a:noFill/>
          </a:ln>
        </p:spPr>
      </p:pic>
      <p:sp>
        <p:nvSpPr>
          <p:cNvPr id="2" name="CaixaDeTexto 1">
            <a:extLst>
              <a:ext uri="{FF2B5EF4-FFF2-40B4-BE49-F238E27FC236}">
                <a16:creationId xmlns:a16="http://schemas.microsoft.com/office/drawing/2014/main" id="{BEAF14BF-B80E-4228-9C25-3196F9F46B3A}"/>
              </a:ext>
            </a:extLst>
          </p:cNvPr>
          <p:cNvSpPr txBox="1"/>
          <p:nvPr/>
        </p:nvSpPr>
        <p:spPr>
          <a:xfrm>
            <a:off x="258075" y="3858371"/>
            <a:ext cx="1906425" cy="723275"/>
          </a:xfrm>
          <a:prstGeom prst="rect">
            <a:avLst/>
          </a:prstGeom>
          <a:noFill/>
        </p:spPr>
        <p:txBody>
          <a:bodyPr wrap="square" rtlCol="0">
            <a:spAutoFit/>
          </a:bodyPr>
          <a:lstStyle/>
          <a:p>
            <a:r>
              <a:rPr lang="pt-BR" sz="900" dirty="0">
                <a:solidFill>
                  <a:schemeClr val="bg1"/>
                </a:solidFill>
              </a:rPr>
              <a:t>Male, 64 </a:t>
            </a:r>
            <a:r>
              <a:rPr lang="pt-BR" sz="900" dirty="0" err="1">
                <a:solidFill>
                  <a:schemeClr val="bg1"/>
                </a:solidFill>
              </a:rPr>
              <a:t>yo</a:t>
            </a:r>
            <a:r>
              <a:rPr lang="pt-BR" sz="900" dirty="0">
                <a:solidFill>
                  <a:schemeClr val="bg1"/>
                </a:solidFill>
              </a:rPr>
              <a:t>. Baseline </a:t>
            </a:r>
            <a:r>
              <a:rPr lang="pt-BR" sz="900" dirty="0" err="1">
                <a:solidFill>
                  <a:schemeClr val="bg1"/>
                </a:solidFill>
              </a:rPr>
              <a:t>mr</a:t>
            </a:r>
            <a:r>
              <a:rPr lang="pt-BR" sz="900" dirty="0">
                <a:solidFill>
                  <a:schemeClr val="bg1"/>
                </a:solidFill>
              </a:rPr>
              <a:t> T3bN0; MRF- / EMVI -</a:t>
            </a:r>
          </a:p>
          <a:p>
            <a:r>
              <a:rPr lang="pt-BR" sz="900" dirty="0" err="1">
                <a:solidFill>
                  <a:schemeClr val="bg1"/>
                </a:solidFill>
              </a:rPr>
              <a:t>Pelvic</a:t>
            </a:r>
            <a:r>
              <a:rPr lang="pt-BR" sz="900" dirty="0">
                <a:solidFill>
                  <a:schemeClr val="bg1"/>
                </a:solidFill>
              </a:rPr>
              <a:t> </a:t>
            </a:r>
            <a:r>
              <a:rPr lang="pt-BR" sz="900" dirty="0" err="1">
                <a:solidFill>
                  <a:schemeClr val="bg1"/>
                </a:solidFill>
              </a:rPr>
              <a:t>sidewall</a:t>
            </a:r>
            <a:r>
              <a:rPr lang="pt-BR" sz="900" dirty="0">
                <a:solidFill>
                  <a:schemeClr val="bg1"/>
                </a:solidFill>
              </a:rPr>
              <a:t> nodes: negative.</a:t>
            </a:r>
          </a:p>
          <a:p>
            <a:endParaRPr lang="pt-BR" dirty="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17"/>
                                        </p:tgtEl>
                                        <p:attrNameLst>
                                          <p:attrName>style.visibility</p:attrName>
                                        </p:attrNameLst>
                                      </p:cBhvr>
                                      <p:to>
                                        <p:strVal val="visible"/>
                                      </p:to>
                                    </p:set>
                                    <p:anim calcmode="lin" valueType="num">
                                      <p:cBhvr additive="base">
                                        <p:cTn id="7" dur="1000"/>
                                        <p:tgtEl>
                                          <p:spTgt spid="617"/>
                                        </p:tgtEl>
                                        <p:attrNameLst>
                                          <p:attrName>ppt_w</p:attrName>
                                        </p:attrNameLst>
                                      </p:cBhvr>
                                      <p:tavLst>
                                        <p:tav tm="0">
                                          <p:val>
                                            <p:strVal val="0"/>
                                          </p:val>
                                        </p:tav>
                                        <p:tav tm="100000">
                                          <p:val>
                                            <p:strVal val="#ppt_w"/>
                                          </p:val>
                                        </p:tav>
                                      </p:tavLst>
                                    </p:anim>
                                    <p:anim calcmode="lin" valueType="num">
                                      <p:cBhvr additive="base">
                                        <p:cTn id="8" dur="1000"/>
                                        <p:tgtEl>
                                          <p:spTgt spid="617"/>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644"/>
                                        </p:tgtEl>
                                        <p:attrNameLst>
                                          <p:attrName>style.visibility</p:attrName>
                                        </p:attrNameLst>
                                      </p:cBhvr>
                                      <p:to>
                                        <p:strVal val="visible"/>
                                      </p:to>
                                    </p:set>
                                    <p:animEffect transition="in" filter="fade">
                                      <p:cBhvr>
                                        <p:cTn id="13" dur="2000"/>
                                        <p:tgtEl>
                                          <p:spTgt spid="644"/>
                                        </p:tgtEl>
                                      </p:cBhvr>
                                    </p:animEffect>
                                    <p:anim calcmode="lin" valueType="num">
                                      <p:cBhvr>
                                        <p:cTn id="14" dur="2000" fill="hold"/>
                                        <p:tgtEl>
                                          <p:spTgt spid="644"/>
                                        </p:tgtEl>
                                        <p:attrNameLst>
                                          <p:attrName>ppt_w</p:attrName>
                                        </p:attrNameLst>
                                      </p:cBhvr>
                                      <p:tavLst>
                                        <p:tav tm="0" fmla="#ppt_w*sin(2.5*pi*$)">
                                          <p:val>
                                            <p:fltVal val="0"/>
                                          </p:val>
                                        </p:tav>
                                        <p:tav tm="100000">
                                          <p:val>
                                            <p:fltVal val="1"/>
                                          </p:val>
                                        </p:tav>
                                      </p:tavLst>
                                    </p:anim>
                                    <p:anim calcmode="lin" valueType="num">
                                      <p:cBhvr>
                                        <p:cTn id="15" dur="2000" fill="hold"/>
                                        <p:tgtEl>
                                          <p:spTgt spid="64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pic>
        <p:nvPicPr>
          <p:cNvPr id="649" name="Google Shape;649;p61"/>
          <p:cNvPicPr preferRelativeResize="0"/>
          <p:nvPr/>
        </p:nvPicPr>
        <p:blipFill>
          <a:blip r:embed="rId3">
            <a:alphaModFix/>
          </a:blip>
          <a:stretch>
            <a:fillRect/>
          </a:stretch>
        </p:blipFill>
        <p:spPr>
          <a:xfrm>
            <a:off x="105200" y="497250"/>
            <a:ext cx="1542375" cy="1959950"/>
          </a:xfrm>
          <a:prstGeom prst="rect">
            <a:avLst/>
          </a:prstGeom>
          <a:noFill/>
          <a:ln w="19050" cap="flat" cmpd="sng">
            <a:solidFill>
              <a:schemeClr val="dk1"/>
            </a:solidFill>
            <a:prstDash val="solid"/>
            <a:round/>
            <a:headEnd type="none" w="sm" len="sm"/>
            <a:tailEnd type="none" w="sm" len="sm"/>
          </a:ln>
        </p:spPr>
      </p:pic>
      <p:pic>
        <p:nvPicPr>
          <p:cNvPr id="650" name="Google Shape;650;p61"/>
          <p:cNvPicPr preferRelativeResize="0"/>
          <p:nvPr/>
        </p:nvPicPr>
        <p:blipFill>
          <a:blip r:embed="rId4">
            <a:alphaModFix/>
          </a:blip>
          <a:stretch>
            <a:fillRect/>
          </a:stretch>
        </p:blipFill>
        <p:spPr>
          <a:xfrm>
            <a:off x="1893050" y="497250"/>
            <a:ext cx="1495400" cy="1959950"/>
          </a:xfrm>
          <a:prstGeom prst="rect">
            <a:avLst/>
          </a:prstGeom>
          <a:noFill/>
          <a:ln w="19050" cap="flat" cmpd="sng">
            <a:solidFill>
              <a:schemeClr val="dk1"/>
            </a:solidFill>
            <a:prstDash val="solid"/>
            <a:round/>
            <a:headEnd type="none" w="sm" len="sm"/>
            <a:tailEnd type="none" w="sm" len="sm"/>
          </a:ln>
        </p:spPr>
      </p:pic>
      <p:pic>
        <p:nvPicPr>
          <p:cNvPr id="651" name="Google Shape;651;p61"/>
          <p:cNvPicPr preferRelativeResize="0"/>
          <p:nvPr/>
        </p:nvPicPr>
        <p:blipFill>
          <a:blip r:embed="rId5">
            <a:alphaModFix/>
          </a:blip>
          <a:stretch>
            <a:fillRect/>
          </a:stretch>
        </p:blipFill>
        <p:spPr>
          <a:xfrm>
            <a:off x="105200" y="2544450"/>
            <a:ext cx="1542375" cy="1122725"/>
          </a:xfrm>
          <a:prstGeom prst="rect">
            <a:avLst/>
          </a:prstGeom>
          <a:noFill/>
          <a:ln w="19050" cap="flat" cmpd="sng">
            <a:solidFill>
              <a:schemeClr val="dk1"/>
            </a:solidFill>
            <a:prstDash val="solid"/>
            <a:round/>
            <a:headEnd type="none" w="sm" len="sm"/>
            <a:tailEnd type="none" w="sm" len="sm"/>
          </a:ln>
        </p:spPr>
      </p:pic>
      <p:pic>
        <p:nvPicPr>
          <p:cNvPr id="652" name="Google Shape;652;p61"/>
          <p:cNvPicPr preferRelativeResize="0"/>
          <p:nvPr/>
        </p:nvPicPr>
        <p:blipFill>
          <a:blip r:embed="rId6">
            <a:alphaModFix/>
          </a:blip>
          <a:stretch>
            <a:fillRect/>
          </a:stretch>
        </p:blipFill>
        <p:spPr>
          <a:xfrm>
            <a:off x="1898816" y="2544438"/>
            <a:ext cx="1495400" cy="1122729"/>
          </a:xfrm>
          <a:prstGeom prst="rect">
            <a:avLst/>
          </a:prstGeom>
          <a:noFill/>
          <a:ln w="19050" cap="flat" cmpd="sng">
            <a:solidFill>
              <a:schemeClr val="dk1"/>
            </a:solidFill>
            <a:prstDash val="solid"/>
            <a:round/>
            <a:headEnd type="none" w="sm" len="sm"/>
            <a:tailEnd type="none" w="sm" len="sm"/>
          </a:ln>
        </p:spPr>
      </p:pic>
      <p:pic>
        <p:nvPicPr>
          <p:cNvPr id="653" name="Google Shape;653;p61"/>
          <p:cNvPicPr preferRelativeResize="0"/>
          <p:nvPr/>
        </p:nvPicPr>
        <p:blipFill>
          <a:blip r:embed="rId7">
            <a:alphaModFix/>
          </a:blip>
          <a:stretch>
            <a:fillRect/>
          </a:stretch>
        </p:blipFill>
        <p:spPr>
          <a:xfrm>
            <a:off x="3664150" y="497250"/>
            <a:ext cx="1495400" cy="1959951"/>
          </a:xfrm>
          <a:prstGeom prst="rect">
            <a:avLst/>
          </a:prstGeom>
          <a:noFill/>
          <a:ln w="19050" cap="flat" cmpd="sng">
            <a:solidFill>
              <a:schemeClr val="dk1"/>
            </a:solidFill>
            <a:prstDash val="solid"/>
            <a:round/>
            <a:headEnd type="none" w="sm" len="sm"/>
            <a:tailEnd type="none" w="sm" len="sm"/>
          </a:ln>
        </p:spPr>
      </p:pic>
      <p:pic>
        <p:nvPicPr>
          <p:cNvPr id="654" name="Google Shape;654;p61"/>
          <p:cNvPicPr preferRelativeResize="0"/>
          <p:nvPr/>
        </p:nvPicPr>
        <p:blipFill>
          <a:blip r:embed="rId8">
            <a:alphaModFix/>
          </a:blip>
          <a:stretch>
            <a:fillRect/>
          </a:stretch>
        </p:blipFill>
        <p:spPr>
          <a:xfrm>
            <a:off x="3667038" y="2544450"/>
            <a:ext cx="1495400" cy="1122725"/>
          </a:xfrm>
          <a:prstGeom prst="rect">
            <a:avLst/>
          </a:prstGeom>
          <a:noFill/>
          <a:ln w="19050" cap="flat" cmpd="sng">
            <a:solidFill>
              <a:schemeClr val="dk1"/>
            </a:solidFill>
            <a:prstDash val="solid"/>
            <a:round/>
            <a:headEnd type="none" w="sm" len="sm"/>
            <a:tailEnd type="none" w="sm" len="sm"/>
          </a:ln>
        </p:spPr>
      </p:pic>
      <p:pic>
        <p:nvPicPr>
          <p:cNvPr id="655" name="Google Shape;655;p61"/>
          <p:cNvPicPr preferRelativeResize="0"/>
          <p:nvPr/>
        </p:nvPicPr>
        <p:blipFill>
          <a:blip r:embed="rId9">
            <a:alphaModFix/>
          </a:blip>
          <a:stretch>
            <a:fillRect/>
          </a:stretch>
        </p:blipFill>
        <p:spPr>
          <a:xfrm>
            <a:off x="5434775" y="2544450"/>
            <a:ext cx="1495400" cy="1122725"/>
          </a:xfrm>
          <a:prstGeom prst="rect">
            <a:avLst/>
          </a:prstGeom>
          <a:noFill/>
          <a:ln w="19050" cap="flat" cmpd="sng">
            <a:solidFill>
              <a:schemeClr val="dk1"/>
            </a:solidFill>
            <a:prstDash val="solid"/>
            <a:round/>
            <a:headEnd type="none" w="sm" len="sm"/>
            <a:tailEnd type="none" w="sm" len="sm"/>
          </a:ln>
        </p:spPr>
      </p:pic>
      <p:pic>
        <p:nvPicPr>
          <p:cNvPr id="656" name="Google Shape;656;p61"/>
          <p:cNvPicPr preferRelativeResize="0"/>
          <p:nvPr/>
        </p:nvPicPr>
        <p:blipFill>
          <a:blip r:embed="rId10">
            <a:alphaModFix/>
          </a:blip>
          <a:stretch>
            <a:fillRect/>
          </a:stretch>
        </p:blipFill>
        <p:spPr>
          <a:xfrm>
            <a:off x="5424925" y="497250"/>
            <a:ext cx="1495400" cy="1959950"/>
          </a:xfrm>
          <a:prstGeom prst="rect">
            <a:avLst/>
          </a:prstGeom>
          <a:noFill/>
          <a:ln w="19050" cap="flat" cmpd="sng">
            <a:solidFill>
              <a:schemeClr val="dk1"/>
            </a:solidFill>
            <a:prstDash val="solid"/>
            <a:round/>
            <a:headEnd type="none" w="sm" len="sm"/>
            <a:tailEnd type="none" w="sm" len="sm"/>
          </a:ln>
        </p:spPr>
      </p:pic>
      <p:sp>
        <p:nvSpPr>
          <p:cNvPr id="657" name="Google Shape;657;p61"/>
          <p:cNvSpPr/>
          <p:nvPr/>
        </p:nvSpPr>
        <p:spPr>
          <a:xfrm>
            <a:off x="105200" y="3754425"/>
            <a:ext cx="1583400" cy="2238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Postoperative</a:t>
            </a:r>
            <a:endParaRPr sz="1100" b="1"/>
          </a:p>
        </p:txBody>
      </p:sp>
      <p:sp>
        <p:nvSpPr>
          <p:cNvPr id="658" name="Google Shape;658;p61"/>
          <p:cNvSpPr/>
          <p:nvPr/>
        </p:nvSpPr>
        <p:spPr>
          <a:xfrm>
            <a:off x="5424875" y="3754425"/>
            <a:ext cx="1542300" cy="2238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rPr>
              <a:t>Recurrence </a:t>
            </a:r>
            <a:endParaRPr sz="1100" b="1">
              <a:solidFill>
                <a:schemeClr val="lt1"/>
              </a:solidFill>
            </a:endParaRPr>
          </a:p>
        </p:txBody>
      </p:sp>
      <p:sp>
        <p:nvSpPr>
          <p:cNvPr id="659" name="Google Shape;659;p61"/>
          <p:cNvSpPr/>
          <p:nvPr/>
        </p:nvSpPr>
        <p:spPr>
          <a:xfrm>
            <a:off x="1893050" y="3754425"/>
            <a:ext cx="3297000" cy="2238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Follow up </a:t>
            </a:r>
            <a:endParaRPr sz="1100" b="1"/>
          </a:p>
        </p:txBody>
      </p:sp>
      <p:sp>
        <p:nvSpPr>
          <p:cNvPr id="660" name="Google Shape;660;p61"/>
          <p:cNvSpPr/>
          <p:nvPr/>
        </p:nvSpPr>
        <p:spPr>
          <a:xfrm>
            <a:off x="1712750" y="3790875"/>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61"/>
          <p:cNvSpPr/>
          <p:nvPr/>
        </p:nvSpPr>
        <p:spPr>
          <a:xfrm>
            <a:off x="5217312" y="3790875"/>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61"/>
          <p:cNvSpPr txBox="1"/>
          <p:nvPr/>
        </p:nvSpPr>
        <p:spPr>
          <a:xfrm>
            <a:off x="7119475" y="497250"/>
            <a:ext cx="1818300" cy="4494600"/>
          </a:xfrm>
          <a:prstGeom prst="rect">
            <a:avLst/>
          </a:prstGeom>
          <a:noFill/>
          <a:ln w="19050" cap="flat" cmpd="sng">
            <a:solidFill>
              <a:srgbClr val="3C78D8"/>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pt-BR" sz="1300" b="1" err="1">
                <a:solidFill>
                  <a:srgbClr val="FFD966"/>
                </a:solidFill>
              </a:rPr>
              <a:t>Teaching</a:t>
            </a:r>
            <a:r>
              <a:rPr lang="pt-BR" sz="1300" b="1">
                <a:solidFill>
                  <a:srgbClr val="FFD966"/>
                </a:solidFill>
              </a:rPr>
              <a:t> Points:</a:t>
            </a:r>
            <a:endParaRPr sz="1300" b="1">
              <a:solidFill>
                <a:srgbClr val="FFD966"/>
              </a:solidFill>
            </a:endParaRPr>
          </a:p>
          <a:p>
            <a:pPr marL="89535" lvl="0" indent="-89535" algn="l" rtl="0">
              <a:spcBef>
                <a:spcPts val="0"/>
              </a:spcBef>
              <a:spcAft>
                <a:spcPts val="0"/>
              </a:spcAft>
              <a:buNone/>
            </a:pPr>
            <a:endParaRPr lang="pt-BR" sz="1300" b="1">
              <a:solidFill>
                <a:srgbClr val="FFD966"/>
              </a:solidFill>
            </a:endParaRPr>
          </a:p>
          <a:p>
            <a:pPr marL="89535" lvl="0" indent="-89535" algn="l" rtl="0">
              <a:spcBef>
                <a:spcPts val="0"/>
              </a:spcBef>
              <a:spcAft>
                <a:spcPts val="0"/>
              </a:spcAft>
              <a:buNone/>
            </a:pPr>
            <a:r>
              <a:rPr lang="pt-BR" sz="1100">
                <a:solidFill>
                  <a:schemeClr val="dk1"/>
                </a:solidFill>
              </a:rPr>
              <a:t>- pT2 are </a:t>
            </a:r>
            <a:r>
              <a:rPr lang="pt-BR" sz="1100" err="1">
                <a:solidFill>
                  <a:schemeClr val="dk1"/>
                </a:solidFill>
              </a:rPr>
              <a:t>not</a:t>
            </a:r>
            <a:r>
              <a:rPr lang="pt-BR" sz="1100">
                <a:solidFill>
                  <a:schemeClr val="dk1"/>
                </a:solidFill>
              </a:rPr>
              <a:t> </a:t>
            </a:r>
            <a:r>
              <a:rPr lang="pt-BR" sz="1100" err="1">
                <a:solidFill>
                  <a:schemeClr val="dk1"/>
                </a:solidFill>
              </a:rPr>
              <a:t>good</a:t>
            </a:r>
            <a:r>
              <a:rPr lang="pt-BR" sz="1100">
                <a:solidFill>
                  <a:schemeClr val="dk1"/>
                </a:solidFill>
              </a:rPr>
              <a:t> candidates </a:t>
            </a:r>
            <a:r>
              <a:rPr lang="pt-BR" sz="1100" err="1">
                <a:solidFill>
                  <a:schemeClr val="dk1"/>
                </a:solidFill>
              </a:rPr>
              <a:t>to</a:t>
            </a:r>
            <a:r>
              <a:rPr lang="pt-BR" sz="1100">
                <a:solidFill>
                  <a:schemeClr val="dk1"/>
                </a:solidFill>
              </a:rPr>
              <a:t> local </a:t>
            </a:r>
            <a:r>
              <a:rPr lang="pt-BR" sz="1100" err="1">
                <a:solidFill>
                  <a:schemeClr val="dk1"/>
                </a:solidFill>
              </a:rPr>
              <a:t>resection</a:t>
            </a:r>
            <a:r>
              <a:rPr lang="pt-BR" sz="1100">
                <a:solidFill>
                  <a:schemeClr val="dk1"/>
                </a:solidFill>
              </a:rPr>
              <a:t> </a:t>
            </a:r>
            <a:r>
              <a:rPr lang="pt-BR" sz="1100" err="1">
                <a:solidFill>
                  <a:schemeClr val="dk1"/>
                </a:solidFill>
              </a:rPr>
              <a:t>from</a:t>
            </a:r>
            <a:r>
              <a:rPr lang="pt-BR" sz="1100">
                <a:solidFill>
                  <a:schemeClr val="dk1"/>
                </a:solidFill>
              </a:rPr>
              <a:t> </a:t>
            </a:r>
            <a:r>
              <a:rPr lang="pt-BR" sz="1100" err="1">
                <a:solidFill>
                  <a:schemeClr val="dk1"/>
                </a:solidFill>
              </a:rPr>
              <a:t>an</a:t>
            </a:r>
            <a:r>
              <a:rPr lang="pt-BR" sz="1100">
                <a:solidFill>
                  <a:schemeClr val="dk1"/>
                </a:solidFill>
              </a:rPr>
              <a:t> </a:t>
            </a:r>
            <a:r>
              <a:rPr lang="pt-BR" sz="1100" err="1">
                <a:solidFill>
                  <a:schemeClr val="dk1"/>
                </a:solidFill>
              </a:rPr>
              <a:t>oncologic</a:t>
            </a:r>
            <a:r>
              <a:rPr lang="pt-BR" sz="1100">
                <a:solidFill>
                  <a:schemeClr val="dk1"/>
                </a:solidFill>
              </a:rPr>
              <a:t> perspective.</a:t>
            </a:r>
          </a:p>
          <a:p>
            <a:pPr marL="89535" lvl="0" indent="-89535" algn="l" rtl="0">
              <a:spcBef>
                <a:spcPts val="0"/>
              </a:spcBef>
              <a:spcAft>
                <a:spcPts val="0"/>
              </a:spcAft>
              <a:buNone/>
            </a:pPr>
            <a:endParaRPr lang="pt-BR" sz="1100">
              <a:solidFill>
                <a:schemeClr val="dk1"/>
              </a:solidFill>
            </a:endParaRPr>
          </a:p>
          <a:p>
            <a:pPr marL="89535" lvl="0" indent="-89535" algn="l" rtl="0">
              <a:spcBef>
                <a:spcPts val="0"/>
              </a:spcBef>
              <a:spcAft>
                <a:spcPts val="0"/>
              </a:spcAft>
              <a:buNone/>
            </a:pPr>
            <a:r>
              <a:rPr lang="pt-BR" sz="1100">
                <a:solidFill>
                  <a:schemeClr val="dk1"/>
                </a:solidFill>
              </a:rPr>
              <a:t>- Follow-up </a:t>
            </a:r>
            <a:r>
              <a:rPr lang="pt-BR" sz="1100" err="1">
                <a:solidFill>
                  <a:schemeClr val="dk1"/>
                </a:solidFill>
              </a:rPr>
              <a:t>after</a:t>
            </a:r>
            <a:r>
              <a:rPr lang="pt-BR" sz="1100">
                <a:solidFill>
                  <a:schemeClr val="dk1"/>
                </a:solidFill>
              </a:rPr>
              <a:t> local </a:t>
            </a:r>
            <a:r>
              <a:rPr lang="pt-BR" sz="1100" err="1">
                <a:solidFill>
                  <a:schemeClr val="dk1"/>
                </a:solidFill>
              </a:rPr>
              <a:t>resection</a:t>
            </a:r>
            <a:r>
              <a:rPr lang="pt-BR" sz="1100">
                <a:solidFill>
                  <a:schemeClr val="dk1"/>
                </a:solidFill>
              </a:rPr>
              <a:t> </a:t>
            </a:r>
            <a:r>
              <a:rPr lang="pt-BR" sz="1100" err="1">
                <a:solidFill>
                  <a:schemeClr val="dk1"/>
                </a:solidFill>
              </a:rPr>
              <a:t>should</a:t>
            </a:r>
            <a:r>
              <a:rPr lang="pt-BR" sz="1100">
                <a:solidFill>
                  <a:schemeClr val="dk1"/>
                </a:solidFill>
              </a:rPr>
              <a:t> include </a:t>
            </a:r>
            <a:r>
              <a:rPr lang="pt-BR" sz="1100" err="1">
                <a:solidFill>
                  <a:schemeClr val="dk1"/>
                </a:solidFill>
              </a:rPr>
              <a:t>endoscopic</a:t>
            </a:r>
            <a:r>
              <a:rPr lang="pt-BR" sz="1100">
                <a:solidFill>
                  <a:schemeClr val="dk1"/>
                </a:solidFill>
              </a:rPr>
              <a:t> </a:t>
            </a:r>
            <a:r>
              <a:rPr lang="pt-BR" sz="1100" err="1">
                <a:solidFill>
                  <a:schemeClr val="dk1"/>
                </a:solidFill>
              </a:rPr>
              <a:t>exams</a:t>
            </a:r>
            <a:r>
              <a:rPr lang="pt-BR" sz="1100">
                <a:solidFill>
                  <a:schemeClr val="dk1"/>
                </a:solidFill>
              </a:rPr>
              <a:t> and MRI.</a:t>
            </a:r>
          </a:p>
          <a:p>
            <a:pPr marL="89535" lvl="0" indent="-89535" algn="l" rtl="0">
              <a:spcBef>
                <a:spcPts val="0"/>
              </a:spcBef>
              <a:spcAft>
                <a:spcPts val="0"/>
              </a:spcAft>
              <a:buNone/>
            </a:pPr>
            <a:endParaRPr lang="pt-BR" sz="1100">
              <a:solidFill>
                <a:schemeClr val="dk1"/>
              </a:solidFill>
            </a:endParaRPr>
          </a:p>
          <a:p>
            <a:pPr marL="89535" lvl="0" indent="-89535" algn="l" rtl="0">
              <a:spcBef>
                <a:spcPts val="0"/>
              </a:spcBef>
              <a:spcAft>
                <a:spcPts val="0"/>
              </a:spcAft>
              <a:buNone/>
            </a:pPr>
            <a:r>
              <a:rPr lang="pt-BR" sz="1100">
                <a:solidFill>
                  <a:schemeClr val="dk1"/>
                </a:solidFill>
              </a:rPr>
              <a:t>- </a:t>
            </a:r>
            <a:r>
              <a:rPr lang="pt-BR" sz="1100" err="1">
                <a:solidFill>
                  <a:schemeClr val="dk1"/>
                </a:solidFill>
              </a:rPr>
              <a:t>Recurrence</a:t>
            </a:r>
            <a:r>
              <a:rPr lang="pt-BR" sz="1100">
                <a:solidFill>
                  <a:schemeClr val="dk1"/>
                </a:solidFill>
              </a:rPr>
              <a:t> </a:t>
            </a:r>
            <a:r>
              <a:rPr lang="pt-BR" sz="1100" err="1">
                <a:solidFill>
                  <a:schemeClr val="dk1"/>
                </a:solidFill>
              </a:rPr>
              <a:t>after</a:t>
            </a:r>
            <a:r>
              <a:rPr lang="pt-BR" sz="1100">
                <a:solidFill>
                  <a:schemeClr val="dk1"/>
                </a:solidFill>
              </a:rPr>
              <a:t> local </a:t>
            </a:r>
            <a:r>
              <a:rPr lang="pt-BR" sz="1100" err="1">
                <a:solidFill>
                  <a:schemeClr val="dk1"/>
                </a:solidFill>
              </a:rPr>
              <a:t>resection</a:t>
            </a:r>
            <a:r>
              <a:rPr lang="pt-BR" sz="1100">
                <a:solidFill>
                  <a:schemeClr val="dk1"/>
                </a:solidFill>
              </a:rPr>
              <a:t> </a:t>
            </a:r>
            <a:r>
              <a:rPr lang="pt-BR" sz="1100" err="1">
                <a:solidFill>
                  <a:schemeClr val="dk1"/>
                </a:solidFill>
              </a:rPr>
              <a:t>often</a:t>
            </a:r>
            <a:r>
              <a:rPr lang="pt-BR" sz="1100">
                <a:solidFill>
                  <a:schemeClr val="dk1"/>
                </a:solidFill>
              </a:rPr>
              <a:t> </a:t>
            </a:r>
            <a:r>
              <a:rPr lang="pt-BR" sz="1100" err="1">
                <a:solidFill>
                  <a:schemeClr val="dk1"/>
                </a:solidFill>
              </a:rPr>
              <a:t>occurs</a:t>
            </a:r>
            <a:r>
              <a:rPr lang="pt-BR" sz="1100">
                <a:solidFill>
                  <a:schemeClr val="dk1"/>
                </a:solidFill>
              </a:rPr>
              <a:t> </a:t>
            </a:r>
            <a:r>
              <a:rPr lang="pt-BR" sz="1100" err="1">
                <a:solidFill>
                  <a:schemeClr val="dk1"/>
                </a:solidFill>
              </a:rPr>
              <a:t>along</a:t>
            </a:r>
            <a:r>
              <a:rPr lang="pt-BR" sz="1100">
                <a:solidFill>
                  <a:schemeClr val="dk1"/>
                </a:solidFill>
              </a:rPr>
              <a:t> the </a:t>
            </a:r>
            <a:r>
              <a:rPr lang="pt-BR" sz="1100" err="1">
                <a:solidFill>
                  <a:schemeClr val="dk1"/>
                </a:solidFill>
              </a:rPr>
              <a:t>scar</a:t>
            </a:r>
            <a:r>
              <a:rPr lang="pt-BR" sz="1100">
                <a:solidFill>
                  <a:schemeClr val="dk1"/>
                </a:solidFill>
              </a:rPr>
              <a:t>.</a:t>
            </a:r>
          </a:p>
          <a:p>
            <a:pPr marL="89535" lvl="0" indent="-89535" algn="l" rtl="0">
              <a:spcBef>
                <a:spcPts val="0"/>
              </a:spcBef>
              <a:spcAft>
                <a:spcPts val="0"/>
              </a:spcAft>
              <a:buNone/>
            </a:pPr>
            <a:endParaRPr lang="pt-BR" sz="1100">
              <a:solidFill>
                <a:schemeClr val="dk1"/>
              </a:solidFill>
            </a:endParaRPr>
          </a:p>
          <a:p>
            <a:pPr marL="89535" lvl="0" indent="-89535" algn="l" rtl="0">
              <a:spcBef>
                <a:spcPts val="0"/>
              </a:spcBef>
              <a:spcAft>
                <a:spcPts val="0"/>
              </a:spcAft>
              <a:buNone/>
            </a:pPr>
            <a:r>
              <a:rPr lang="pt-BR" sz="1100">
                <a:solidFill>
                  <a:schemeClr val="dk1"/>
                </a:solidFill>
              </a:rPr>
              <a:t>- </a:t>
            </a:r>
            <a:r>
              <a:rPr lang="pt-BR" sz="1100" err="1">
                <a:solidFill>
                  <a:schemeClr val="dk1"/>
                </a:solidFill>
              </a:rPr>
              <a:t>Comparison</a:t>
            </a:r>
            <a:r>
              <a:rPr lang="pt-BR" sz="1100">
                <a:solidFill>
                  <a:schemeClr val="dk1"/>
                </a:solidFill>
              </a:rPr>
              <a:t> </a:t>
            </a:r>
            <a:r>
              <a:rPr lang="pt-BR" sz="1100" err="1">
                <a:solidFill>
                  <a:schemeClr val="dk1"/>
                </a:solidFill>
              </a:rPr>
              <a:t>to</a:t>
            </a:r>
            <a:r>
              <a:rPr lang="pt-BR" sz="1100">
                <a:solidFill>
                  <a:schemeClr val="dk1"/>
                </a:solidFill>
              </a:rPr>
              <a:t> </a:t>
            </a:r>
            <a:r>
              <a:rPr lang="pt-BR" sz="1100" err="1">
                <a:solidFill>
                  <a:schemeClr val="dk1"/>
                </a:solidFill>
              </a:rPr>
              <a:t>previous</a:t>
            </a:r>
            <a:r>
              <a:rPr lang="pt-BR" sz="1100">
                <a:solidFill>
                  <a:schemeClr val="dk1"/>
                </a:solidFill>
              </a:rPr>
              <a:t> </a:t>
            </a:r>
            <a:r>
              <a:rPr lang="pt-BR" sz="1100" err="1">
                <a:solidFill>
                  <a:schemeClr val="dk1"/>
                </a:solidFill>
              </a:rPr>
              <a:t>studies</a:t>
            </a:r>
            <a:r>
              <a:rPr lang="pt-BR" sz="1100">
                <a:solidFill>
                  <a:schemeClr val="dk1"/>
                </a:solidFill>
              </a:rPr>
              <a:t> is crucial.</a:t>
            </a:r>
          </a:p>
          <a:p>
            <a:pPr marL="89535" lvl="0" indent="-89535" algn="l" rtl="0">
              <a:spcBef>
                <a:spcPts val="0"/>
              </a:spcBef>
              <a:spcAft>
                <a:spcPts val="0"/>
              </a:spcAft>
              <a:buNone/>
            </a:pPr>
            <a:endParaRPr lang="pt-BR" sz="1100">
              <a:solidFill>
                <a:schemeClr val="dk1"/>
              </a:solidFill>
            </a:endParaRPr>
          </a:p>
          <a:p>
            <a:pPr marL="89535" indent="-89535"/>
            <a:r>
              <a:rPr lang="pt-BR" sz="1100">
                <a:solidFill>
                  <a:schemeClr val="dk1"/>
                </a:solidFill>
              </a:rPr>
              <a:t>- </a:t>
            </a:r>
            <a:r>
              <a:rPr lang="pt-BR" sz="1100" err="1">
                <a:solidFill>
                  <a:schemeClr val="dk1"/>
                </a:solidFill>
              </a:rPr>
              <a:t>Surgical</a:t>
            </a:r>
            <a:r>
              <a:rPr lang="pt-BR" sz="1100">
                <a:solidFill>
                  <a:schemeClr val="dk1"/>
                </a:solidFill>
              </a:rPr>
              <a:t> </a:t>
            </a:r>
            <a:r>
              <a:rPr lang="pt-BR" sz="1100" err="1">
                <a:solidFill>
                  <a:schemeClr val="dk1"/>
                </a:solidFill>
              </a:rPr>
              <a:t>changes</a:t>
            </a:r>
            <a:r>
              <a:rPr lang="pt-BR" sz="1100">
                <a:solidFill>
                  <a:schemeClr val="dk1"/>
                </a:solidFill>
              </a:rPr>
              <a:t> </a:t>
            </a:r>
            <a:r>
              <a:rPr lang="pt-BR" sz="1100" err="1">
                <a:solidFill>
                  <a:schemeClr val="dk1"/>
                </a:solidFill>
              </a:rPr>
              <a:t>should</a:t>
            </a:r>
            <a:r>
              <a:rPr lang="pt-BR" sz="1100">
                <a:solidFill>
                  <a:schemeClr val="dk1"/>
                </a:solidFill>
              </a:rPr>
              <a:t> </a:t>
            </a:r>
            <a:r>
              <a:rPr lang="pt-BR" sz="1100" err="1">
                <a:solidFill>
                  <a:schemeClr val="dk1"/>
                </a:solidFill>
              </a:rPr>
              <a:t>shrink</a:t>
            </a:r>
            <a:r>
              <a:rPr lang="pt-BR" sz="1100">
                <a:solidFill>
                  <a:schemeClr val="dk1"/>
                </a:solidFill>
              </a:rPr>
              <a:t>. </a:t>
            </a:r>
            <a:r>
              <a:rPr lang="pt-BR" sz="1100" err="1">
                <a:solidFill>
                  <a:schemeClr val="dk1"/>
                </a:solidFill>
              </a:rPr>
              <a:t>Enlarging</a:t>
            </a:r>
            <a:r>
              <a:rPr lang="pt-BR" sz="1100">
                <a:solidFill>
                  <a:schemeClr val="dk1"/>
                </a:solidFill>
              </a:rPr>
              <a:t> </a:t>
            </a:r>
            <a:r>
              <a:rPr lang="pt-BR" sz="1100" err="1">
                <a:solidFill>
                  <a:schemeClr val="dk1"/>
                </a:solidFill>
              </a:rPr>
              <a:t>and</a:t>
            </a:r>
            <a:r>
              <a:rPr lang="pt-BR" sz="1100">
                <a:solidFill>
                  <a:schemeClr val="dk1"/>
                </a:solidFill>
              </a:rPr>
              <a:t> nodular </a:t>
            </a:r>
            <a:r>
              <a:rPr lang="pt-BR" sz="1100" err="1">
                <a:solidFill>
                  <a:schemeClr val="dk1"/>
                </a:solidFill>
              </a:rPr>
              <a:t>lesions</a:t>
            </a:r>
            <a:r>
              <a:rPr lang="pt-BR" sz="1100">
                <a:solidFill>
                  <a:schemeClr val="dk1"/>
                </a:solidFill>
              </a:rPr>
              <a:t> </a:t>
            </a:r>
            <a:r>
              <a:rPr lang="pt-BR" sz="1100" err="1">
                <a:solidFill>
                  <a:schemeClr val="dk1"/>
                </a:solidFill>
              </a:rPr>
              <a:t>should</a:t>
            </a:r>
            <a:r>
              <a:rPr lang="pt-BR" sz="1100">
                <a:solidFill>
                  <a:schemeClr val="dk1"/>
                </a:solidFill>
              </a:rPr>
              <a:t> </a:t>
            </a:r>
            <a:r>
              <a:rPr lang="pt-BR" sz="1100" err="1">
                <a:solidFill>
                  <a:schemeClr val="dk1"/>
                </a:solidFill>
              </a:rPr>
              <a:t>call</a:t>
            </a:r>
            <a:r>
              <a:rPr lang="pt-BR" sz="1100">
                <a:solidFill>
                  <a:schemeClr val="dk1"/>
                </a:solidFill>
              </a:rPr>
              <a:t> </a:t>
            </a:r>
            <a:r>
              <a:rPr lang="pt-BR" sz="1100" err="1">
                <a:solidFill>
                  <a:schemeClr val="dk1"/>
                </a:solidFill>
              </a:rPr>
              <a:t>the</a:t>
            </a:r>
            <a:r>
              <a:rPr lang="pt-BR" sz="1100">
                <a:solidFill>
                  <a:schemeClr val="dk1"/>
                </a:solidFill>
              </a:rPr>
              <a:t> </a:t>
            </a:r>
            <a:r>
              <a:rPr lang="pt-BR" sz="1100" err="1">
                <a:solidFill>
                  <a:schemeClr val="dk1"/>
                </a:solidFill>
              </a:rPr>
              <a:t>attention</a:t>
            </a:r>
            <a:r>
              <a:rPr lang="pt-BR" sz="1100">
                <a:solidFill>
                  <a:schemeClr val="dk1"/>
                </a:solidFill>
              </a:rPr>
              <a:t> to local </a:t>
            </a:r>
            <a:r>
              <a:rPr lang="pt-BR" sz="1100" err="1">
                <a:solidFill>
                  <a:schemeClr val="dk1"/>
                </a:solidFill>
              </a:rPr>
              <a:t>recurrence</a:t>
            </a:r>
            <a:r>
              <a:rPr lang="pt-BR" sz="1100">
                <a:solidFill>
                  <a:schemeClr val="dk1"/>
                </a:solidFill>
              </a:rPr>
              <a:t>. </a:t>
            </a:r>
          </a:p>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300" b="1">
              <a:solidFill>
                <a:schemeClr val="dk1"/>
              </a:solidFill>
            </a:endParaRPr>
          </a:p>
        </p:txBody>
      </p:sp>
      <p:sp>
        <p:nvSpPr>
          <p:cNvPr id="663" name="Google Shape;663;p61"/>
          <p:cNvSpPr txBox="1"/>
          <p:nvPr/>
        </p:nvSpPr>
        <p:spPr>
          <a:xfrm>
            <a:off x="-12250" y="3886200"/>
            <a:ext cx="1818300" cy="1293000"/>
          </a:xfrm>
          <a:prstGeom prst="rect">
            <a:avLst/>
          </a:prstGeom>
          <a:noFill/>
          <a:ln>
            <a:noFill/>
          </a:ln>
        </p:spPr>
        <p:txBody>
          <a:bodyPr spcFirstLastPara="1" wrap="square" lIns="180000" tIns="91425" rIns="91425" bIns="91425" anchor="t" anchorCtr="0">
            <a:spAutoFit/>
          </a:bodyPr>
          <a:lstStyle/>
          <a:p>
            <a:pPr marL="0" lvl="0" indent="0" rtl="0">
              <a:spcBef>
                <a:spcPts val="0"/>
              </a:spcBef>
              <a:spcAft>
                <a:spcPts val="0"/>
              </a:spcAft>
              <a:buNone/>
            </a:pPr>
            <a:r>
              <a:rPr lang="pt-BR" sz="900" dirty="0">
                <a:solidFill>
                  <a:schemeClr val="dk1"/>
                </a:solidFill>
              </a:rPr>
              <a:t>Male, 62 </a:t>
            </a:r>
            <a:r>
              <a:rPr lang="pt-BR" sz="900" dirty="0" err="1">
                <a:solidFill>
                  <a:schemeClr val="dk1"/>
                </a:solidFill>
              </a:rPr>
              <a:t>yo</a:t>
            </a:r>
            <a:endParaRPr sz="900" dirty="0">
              <a:solidFill>
                <a:schemeClr val="dk1"/>
              </a:solidFill>
            </a:endParaRPr>
          </a:p>
          <a:p>
            <a:pPr marL="0" lvl="0" indent="0" rtl="0">
              <a:spcBef>
                <a:spcPts val="0"/>
              </a:spcBef>
              <a:spcAft>
                <a:spcPts val="0"/>
              </a:spcAft>
              <a:buNone/>
            </a:pPr>
            <a:r>
              <a:rPr lang="pt-BR" sz="900" dirty="0">
                <a:solidFill>
                  <a:schemeClr val="dk1"/>
                </a:solidFill>
                <a:highlight>
                  <a:srgbClr val="000000"/>
                </a:highlight>
              </a:rPr>
              <a:t>Distal </a:t>
            </a:r>
            <a:r>
              <a:rPr lang="pt-BR" sz="900" dirty="0" err="1">
                <a:solidFill>
                  <a:schemeClr val="dk1"/>
                </a:solidFill>
                <a:highlight>
                  <a:srgbClr val="000000"/>
                </a:highlight>
              </a:rPr>
              <a:t>rectal</a:t>
            </a:r>
            <a:r>
              <a:rPr lang="pt-BR" sz="900" dirty="0">
                <a:solidFill>
                  <a:schemeClr val="dk1"/>
                </a:solidFill>
                <a:highlight>
                  <a:srgbClr val="000000"/>
                </a:highlight>
              </a:rPr>
              <a:t> </a:t>
            </a:r>
            <a:r>
              <a:rPr lang="pt-BR" sz="900" dirty="0" err="1">
                <a:solidFill>
                  <a:schemeClr val="dk1"/>
                </a:solidFill>
                <a:highlight>
                  <a:srgbClr val="000000"/>
                </a:highlight>
              </a:rPr>
              <a:t>cancer</a:t>
            </a:r>
            <a:r>
              <a:rPr lang="pt-BR" sz="900" dirty="0">
                <a:solidFill>
                  <a:schemeClr val="dk1"/>
                </a:solidFill>
                <a:highlight>
                  <a:srgbClr val="000000"/>
                </a:highlight>
              </a:rPr>
              <a:t> </a:t>
            </a:r>
            <a:r>
              <a:rPr lang="pt-BR" sz="900" dirty="0" err="1">
                <a:solidFill>
                  <a:schemeClr val="dk1"/>
                </a:solidFill>
                <a:highlight>
                  <a:srgbClr val="000000"/>
                </a:highlight>
              </a:rPr>
              <a:t>underwent</a:t>
            </a:r>
            <a:r>
              <a:rPr lang="pt-BR" sz="900" dirty="0">
                <a:solidFill>
                  <a:schemeClr val="dk1"/>
                </a:solidFill>
                <a:highlight>
                  <a:srgbClr val="000000"/>
                </a:highlight>
              </a:rPr>
              <a:t> local </a:t>
            </a:r>
            <a:r>
              <a:rPr lang="pt-BR" sz="900" dirty="0" err="1">
                <a:solidFill>
                  <a:schemeClr val="dk1"/>
                </a:solidFill>
                <a:highlight>
                  <a:srgbClr val="000000"/>
                </a:highlight>
              </a:rPr>
              <a:t>resection</a:t>
            </a:r>
            <a:r>
              <a:rPr lang="pt-BR" sz="900" dirty="0">
                <a:solidFill>
                  <a:schemeClr val="dk1"/>
                </a:solidFill>
                <a:highlight>
                  <a:srgbClr val="000000"/>
                </a:highlight>
              </a:rPr>
              <a:t>: pT2.</a:t>
            </a:r>
            <a:endParaRPr sz="900" dirty="0">
              <a:solidFill>
                <a:schemeClr val="dk1"/>
              </a:solidFill>
              <a:highlight>
                <a:srgbClr val="000000"/>
              </a:highlight>
            </a:endParaRPr>
          </a:p>
          <a:p>
            <a:pPr marL="0" lvl="0" indent="0" rtl="0">
              <a:spcBef>
                <a:spcPts val="0"/>
              </a:spcBef>
              <a:spcAft>
                <a:spcPts val="0"/>
              </a:spcAft>
              <a:buNone/>
            </a:pPr>
            <a:r>
              <a:rPr lang="pt-BR" sz="900" dirty="0">
                <a:solidFill>
                  <a:schemeClr val="dk1"/>
                </a:solidFill>
              </a:rPr>
              <a:t>MR shows </a:t>
            </a:r>
            <a:r>
              <a:rPr lang="pt-BR" sz="900" dirty="0" err="1">
                <a:solidFill>
                  <a:schemeClr val="dk1"/>
                </a:solidFill>
              </a:rPr>
              <a:t>low</a:t>
            </a:r>
            <a:r>
              <a:rPr lang="pt-BR" sz="900" dirty="0">
                <a:solidFill>
                  <a:schemeClr val="dk1"/>
                </a:solidFill>
              </a:rPr>
              <a:t> </a:t>
            </a:r>
            <a:r>
              <a:rPr lang="pt-BR" sz="900" dirty="0" err="1">
                <a:solidFill>
                  <a:schemeClr val="dk1"/>
                </a:solidFill>
              </a:rPr>
              <a:t>signal</a:t>
            </a:r>
            <a:r>
              <a:rPr lang="pt-BR" sz="900" dirty="0">
                <a:solidFill>
                  <a:schemeClr val="dk1"/>
                </a:solidFill>
              </a:rPr>
              <a:t> </a:t>
            </a:r>
            <a:r>
              <a:rPr lang="pt-BR" sz="900" dirty="0" err="1">
                <a:solidFill>
                  <a:schemeClr val="dk1"/>
                </a:solidFill>
              </a:rPr>
              <a:t>intensity</a:t>
            </a:r>
            <a:r>
              <a:rPr lang="pt-BR" sz="900" dirty="0">
                <a:solidFill>
                  <a:schemeClr val="dk1"/>
                </a:solidFill>
              </a:rPr>
              <a:t> </a:t>
            </a:r>
            <a:r>
              <a:rPr lang="pt-BR" sz="900" dirty="0" err="1">
                <a:solidFill>
                  <a:schemeClr val="dk1"/>
                </a:solidFill>
              </a:rPr>
              <a:t>scar</a:t>
            </a:r>
            <a:r>
              <a:rPr lang="pt-BR" sz="900" dirty="0">
                <a:solidFill>
                  <a:schemeClr val="dk1"/>
                </a:solidFill>
              </a:rPr>
              <a:t> (</a:t>
            </a:r>
            <a:r>
              <a:rPr lang="pt-BR" sz="900" dirty="0" err="1">
                <a:solidFill>
                  <a:schemeClr val="dk1"/>
                </a:solidFill>
              </a:rPr>
              <a:t>arrow</a:t>
            </a:r>
            <a:r>
              <a:rPr lang="pt-BR" sz="900" dirty="0">
                <a:solidFill>
                  <a:schemeClr val="dk1"/>
                </a:solidFill>
              </a:rPr>
              <a:t>) </a:t>
            </a:r>
            <a:r>
              <a:rPr lang="pt-BR" sz="900" dirty="0" err="1">
                <a:solidFill>
                  <a:schemeClr val="dk1"/>
                </a:solidFill>
              </a:rPr>
              <a:t>and</a:t>
            </a:r>
            <a:r>
              <a:rPr lang="pt-BR" sz="900" dirty="0">
                <a:solidFill>
                  <a:schemeClr val="dk1"/>
                </a:solidFill>
              </a:rPr>
              <a:t> no </a:t>
            </a:r>
            <a:r>
              <a:rPr lang="pt-BR" sz="900" dirty="0" err="1">
                <a:solidFill>
                  <a:schemeClr val="dk1"/>
                </a:solidFill>
              </a:rPr>
              <a:t>mesorectal</a:t>
            </a:r>
            <a:r>
              <a:rPr lang="pt-BR" sz="900" dirty="0">
                <a:solidFill>
                  <a:schemeClr val="dk1"/>
                </a:solidFill>
              </a:rPr>
              <a:t> </a:t>
            </a:r>
            <a:r>
              <a:rPr lang="pt-BR" sz="900" dirty="0" err="1">
                <a:solidFill>
                  <a:schemeClr val="dk1"/>
                </a:solidFill>
              </a:rPr>
              <a:t>disease</a:t>
            </a:r>
            <a:r>
              <a:rPr lang="pt-BR" sz="900" dirty="0">
                <a:solidFill>
                  <a:schemeClr val="dk1"/>
                </a:solidFill>
              </a:rPr>
              <a:t>.</a:t>
            </a: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44999" lvl="0" indent="-44999" algn="l" rtl="0">
              <a:spcBef>
                <a:spcPts val="0"/>
              </a:spcBef>
              <a:spcAft>
                <a:spcPts val="0"/>
              </a:spcAft>
              <a:buNone/>
            </a:pPr>
            <a:endParaRPr sz="900" dirty="0">
              <a:solidFill>
                <a:schemeClr val="dk1"/>
              </a:solidFill>
            </a:endParaRPr>
          </a:p>
        </p:txBody>
      </p:sp>
      <p:sp>
        <p:nvSpPr>
          <p:cNvPr id="664" name="Google Shape;664;p61"/>
          <p:cNvSpPr txBox="1"/>
          <p:nvPr/>
        </p:nvSpPr>
        <p:spPr>
          <a:xfrm>
            <a:off x="1868125" y="3886225"/>
            <a:ext cx="3467400" cy="1431600"/>
          </a:xfrm>
          <a:prstGeom prst="rect">
            <a:avLst/>
          </a:prstGeom>
          <a:noFill/>
          <a:ln>
            <a:noFill/>
          </a:ln>
        </p:spPr>
        <p:txBody>
          <a:bodyPr spcFirstLastPara="1" wrap="square" lIns="91425" tIns="91425" rIns="91425" bIns="91425" anchor="t" anchorCtr="0">
            <a:spAutoFit/>
          </a:bodyPr>
          <a:lstStyle/>
          <a:p>
            <a:pPr marL="179999" lvl="0" indent="-179999" algn="just" rtl="0">
              <a:spcBef>
                <a:spcPts val="0"/>
              </a:spcBef>
              <a:spcAft>
                <a:spcPts val="0"/>
              </a:spcAft>
              <a:buNone/>
            </a:pPr>
            <a:r>
              <a:rPr lang="pt-BR" sz="900">
                <a:solidFill>
                  <a:schemeClr val="dk1"/>
                </a:solidFill>
              </a:rPr>
              <a:t>(B) Follow-up 5 </a:t>
            </a:r>
            <a:r>
              <a:rPr lang="pt-BR" sz="900" err="1">
                <a:solidFill>
                  <a:schemeClr val="dk1"/>
                </a:solidFill>
              </a:rPr>
              <a:t>months</a:t>
            </a:r>
            <a:r>
              <a:rPr lang="pt-BR" sz="900">
                <a:solidFill>
                  <a:schemeClr val="dk1"/>
                </a:solidFill>
              </a:rPr>
              <a:t> </a:t>
            </a:r>
            <a:r>
              <a:rPr lang="pt-BR" sz="900" err="1">
                <a:solidFill>
                  <a:schemeClr val="dk1"/>
                </a:solidFill>
              </a:rPr>
              <a:t>after</a:t>
            </a:r>
            <a:r>
              <a:rPr lang="pt-BR" sz="900">
                <a:solidFill>
                  <a:schemeClr val="dk1"/>
                </a:solidFill>
              </a:rPr>
              <a:t> MR(A). </a:t>
            </a:r>
            <a:r>
              <a:rPr lang="pt-BR" sz="900" err="1">
                <a:solidFill>
                  <a:schemeClr val="dk1"/>
                </a:solidFill>
              </a:rPr>
              <a:t>Missed</a:t>
            </a:r>
            <a:r>
              <a:rPr lang="pt-BR" sz="900">
                <a:solidFill>
                  <a:schemeClr val="dk1"/>
                </a:solidFill>
              </a:rPr>
              <a:t> </a:t>
            </a:r>
            <a:r>
              <a:rPr lang="pt-BR" sz="900" err="1">
                <a:solidFill>
                  <a:schemeClr val="dk1"/>
                </a:solidFill>
              </a:rPr>
              <a:t>changes</a:t>
            </a:r>
            <a:r>
              <a:rPr lang="pt-BR" sz="900">
                <a:solidFill>
                  <a:schemeClr val="dk1"/>
                </a:solidFill>
              </a:rPr>
              <a:t> </a:t>
            </a:r>
            <a:r>
              <a:rPr lang="pt-BR" sz="900" err="1">
                <a:solidFill>
                  <a:schemeClr val="dk1"/>
                </a:solidFill>
              </a:rPr>
              <a:t>along</a:t>
            </a:r>
            <a:r>
              <a:rPr lang="pt-BR" sz="900">
                <a:solidFill>
                  <a:schemeClr val="dk1"/>
                </a:solidFill>
              </a:rPr>
              <a:t> the  mesorectal </a:t>
            </a:r>
            <a:r>
              <a:rPr lang="pt-BR" sz="900" err="1">
                <a:solidFill>
                  <a:schemeClr val="dk1"/>
                </a:solidFill>
              </a:rPr>
              <a:t>fat</a:t>
            </a:r>
            <a:r>
              <a:rPr lang="pt-BR" sz="900">
                <a:solidFill>
                  <a:schemeClr val="dk1"/>
                </a:solidFill>
              </a:rPr>
              <a:t> posterior </a:t>
            </a:r>
            <a:r>
              <a:rPr lang="pt-BR" sz="900" err="1">
                <a:solidFill>
                  <a:schemeClr val="dk1"/>
                </a:solidFill>
              </a:rPr>
              <a:t>to</a:t>
            </a:r>
            <a:r>
              <a:rPr lang="pt-BR" sz="900">
                <a:solidFill>
                  <a:schemeClr val="dk1"/>
                </a:solidFill>
              </a:rPr>
              <a:t> the </a:t>
            </a:r>
            <a:r>
              <a:rPr lang="pt-BR" sz="900" err="1">
                <a:solidFill>
                  <a:schemeClr val="dk1"/>
                </a:solidFill>
              </a:rPr>
              <a:t>scar</a:t>
            </a:r>
            <a:r>
              <a:rPr lang="pt-BR" sz="900">
                <a:solidFill>
                  <a:schemeClr val="dk1"/>
                </a:solidFill>
              </a:rPr>
              <a:t>.</a:t>
            </a:r>
            <a:endParaRPr sz="900">
              <a:solidFill>
                <a:schemeClr val="dk1"/>
              </a:solidFill>
            </a:endParaRPr>
          </a:p>
          <a:p>
            <a:pPr marL="179999" lvl="0" indent="-179999" algn="just" rtl="0">
              <a:spcBef>
                <a:spcPts val="0"/>
              </a:spcBef>
              <a:spcAft>
                <a:spcPts val="0"/>
              </a:spcAft>
              <a:buNone/>
            </a:pPr>
            <a:r>
              <a:rPr lang="pt-BR" sz="900">
                <a:solidFill>
                  <a:schemeClr val="dk1"/>
                </a:solidFill>
              </a:rPr>
              <a:t>(C) Follow-up 1 </a:t>
            </a:r>
            <a:r>
              <a:rPr lang="pt-BR" sz="900" err="1">
                <a:solidFill>
                  <a:schemeClr val="dk1"/>
                </a:solidFill>
              </a:rPr>
              <a:t>year</a:t>
            </a:r>
            <a:r>
              <a:rPr lang="pt-BR" sz="900">
                <a:solidFill>
                  <a:schemeClr val="dk1"/>
                </a:solidFill>
              </a:rPr>
              <a:t> and 3 </a:t>
            </a:r>
            <a:r>
              <a:rPr lang="pt-BR" sz="900" err="1">
                <a:solidFill>
                  <a:schemeClr val="dk1"/>
                </a:solidFill>
              </a:rPr>
              <a:t>months</a:t>
            </a:r>
            <a:r>
              <a:rPr lang="pt-BR" sz="900">
                <a:solidFill>
                  <a:schemeClr val="dk1"/>
                </a:solidFill>
              </a:rPr>
              <a:t> </a:t>
            </a:r>
            <a:r>
              <a:rPr lang="pt-BR" sz="900" err="1">
                <a:solidFill>
                  <a:schemeClr val="dk1"/>
                </a:solidFill>
              </a:rPr>
              <a:t>after</a:t>
            </a:r>
            <a:r>
              <a:rPr lang="pt-BR" sz="900">
                <a:solidFill>
                  <a:schemeClr val="dk1"/>
                </a:solidFill>
              </a:rPr>
              <a:t> MR (B). </a:t>
            </a:r>
            <a:r>
              <a:rPr lang="pt-BR" sz="900" err="1">
                <a:solidFill>
                  <a:schemeClr val="dk1"/>
                </a:solidFill>
              </a:rPr>
              <a:t>Missed</a:t>
            </a:r>
            <a:r>
              <a:rPr lang="pt-BR" sz="900">
                <a:solidFill>
                  <a:schemeClr val="dk1"/>
                </a:solidFill>
              </a:rPr>
              <a:t> </a:t>
            </a:r>
            <a:r>
              <a:rPr lang="pt-BR" sz="900" err="1">
                <a:solidFill>
                  <a:schemeClr val="dk1"/>
                </a:solidFill>
              </a:rPr>
              <a:t>scar</a:t>
            </a:r>
            <a:r>
              <a:rPr lang="pt-BR" sz="900">
                <a:solidFill>
                  <a:schemeClr val="dk1"/>
                </a:solidFill>
              </a:rPr>
              <a:t> </a:t>
            </a:r>
            <a:r>
              <a:rPr lang="pt-BR" sz="900" err="1">
                <a:solidFill>
                  <a:schemeClr val="dk1"/>
                </a:solidFill>
              </a:rPr>
              <a:t>recurrence</a:t>
            </a:r>
            <a:r>
              <a:rPr lang="pt-BR" sz="900">
                <a:solidFill>
                  <a:schemeClr val="dk1"/>
                </a:solidFill>
              </a:rPr>
              <a:t> </a:t>
            </a:r>
            <a:r>
              <a:rPr lang="pt-BR" sz="900" err="1">
                <a:solidFill>
                  <a:schemeClr val="dk1"/>
                </a:solidFill>
              </a:rPr>
              <a:t>growing</a:t>
            </a:r>
            <a:r>
              <a:rPr lang="pt-BR" sz="900">
                <a:solidFill>
                  <a:schemeClr val="dk1"/>
                </a:solidFill>
              </a:rPr>
              <a:t> </a:t>
            </a:r>
            <a:r>
              <a:rPr lang="pt-BR" sz="900" err="1">
                <a:solidFill>
                  <a:schemeClr val="dk1"/>
                </a:solidFill>
              </a:rPr>
              <a:t>along</a:t>
            </a:r>
            <a:r>
              <a:rPr lang="pt-BR" sz="900">
                <a:solidFill>
                  <a:schemeClr val="dk1"/>
                </a:solidFill>
              </a:rPr>
              <a:t> the mesorectal </a:t>
            </a:r>
            <a:r>
              <a:rPr lang="pt-BR" sz="900" err="1">
                <a:solidFill>
                  <a:schemeClr val="dk1"/>
                </a:solidFill>
              </a:rPr>
              <a:t>fat</a:t>
            </a:r>
            <a:r>
              <a:rPr lang="pt-BR" sz="900">
                <a:solidFill>
                  <a:schemeClr val="dk1"/>
                </a:solidFill>
              </a:rPr>
              <a:t> (</a:t>
            </a:r>
            <a:r>
              <a:rPr lang="pt-BR" sz="900" err="1">
                <a:solidFill>
                  <a:schemeClr val="dk1"/>
                </a:solidFill>
              </a:rPr>
              <a:t>arrow</a:t>
            </a:r>
            <a:r>
              <a:rPr lang="pt-BR" sz="900">
                <a:solidFill>
                  <a:schemeClr val="dk1"/>
                </a:solidFill>
              </a:rPr>
              <a:t>). </a:t>
            </a:r>
            <a:r>
              <a:rPr lang="pt-BR" sz="900" err="1">
                <a:solidFill>
                  <a:schemeClr val="dk1"/>
                </a:solidFill>
              </a:rPr>
              <a:t>Changes</a:t>
            </a:r>
            <a:r>
              <a:rPr lang="pt-BR" sz="900">
                <a:solidFill>
                  <a:schemeClr val="dk1"/>
                </a:solidFill>
              </a:rPr>
              <a:t> </a:t>
            </a:r>
            <a:r>
              <a:rPr lang="pt-BR" sz="900" err="1">
                <a:solidFill>
                  <a:schemeClr val="dk1"/>
                </a:solidFill>
              </a:rPr>
              <a:t>from</a:t>
            </a:r>
            <a:r>
              <a:rPr lang="pt-BR" sz="900">
                <a:solidFill>
                  <a:schemeClr val="dk1"/>
                </a:solidFill>
              </a:rPr>
              <a:t> </a:t>
            </a:r>
            <a:r>
              <a:rPr lang="pt-BR" sz="900" err="1">
                <a:solidFill>
                  <a:schemeClr val="dk1"/>
                </a:solidFill>
              </a:rPr>
              <a:t>fat</a:t>
            </a:r>
            <a:r>
              <a:rPr lang="pt-BR" sz="900">
                <a:solidFill>
                  <a:schemeClr val="dk1"/>
                </a:solidFill>
              </a:rPr>
              <a:t> </a:t>
            </a:r>
            <a:r>
              <a:rPr lang="pt-BR" sz="900" err="1">
                <a:solidFill>
                  <a:schemeClr val="dk1"/>
                </a:solidFill>
              </a:rPr>
              <a:t>stranding</a:t>
            </a:r>
            <a:r>
              <a:rPr lang="pt-BR" sz="900">
                <a:solidFill>
                  <a:schemeClr val="dk1"/>
                </a:solidFill>
              </a:rPr>
              <a:t> </a:t>
            </a:r>
            <a:r>
              <a:rPr lang="pt-BR" sz="900" err="1">
                <a:solidFill>
                  <a:schemeClr val="dk1"/>
                </a:solidFill>
              </a:rPr>
              <a:t>to</a:t>
            </a:r>
            <a:r>
              <a:rPr lang="pt-BR" sz="900">
                <a:solidFill>
                  <a:schemeClr val="dk1"/>
                </a:solidFill>
              </a:rPr>
              <a:t> nodular </a:t>
            </a:r>
            <a:r>
              <a:rPr lang="pt-BR" sz="900" err="1">
                <a:solidFill>
                  <a:schemeClr val="dk1"/>
                </a:solidFill>
              </a:rPr>
              <a:t>lesion</a:t>
            </a:r>
            <a:r>
              <a:rPr lang="pt-BR" sz="900">
                <a:solidFill>
                  <a:schemeClr val="dk1"/>
                </a:solidFill>
              </a:rPr>
              <a:t> </a:t>
            </a:r>
            <a:r>
              <a:rPr lang="pt-BR" sz="900" err="1">
                <a:solidFill>
                  <a:schemeClr val="dk1"/>
                </a:solidFill>
              </a:rPr>
              <a:t>along</a:t>
            </a:r>
            <a:r>
              <a:rPr lang="pt-BR" sz="900">
                <a:solidFill>
                  <a:schemeClr val="dk1"/>
                </a:solidFill>
              </a:rPr>
              <a:t> the mesorectal </a:t>
            </a:r>
            <a:r>
              <a:rPr lang="pt-BR" sz="900" err="1">
                <a:solidFill>
                  <a:schemeClr val="dk1"/>
                </a:solidFill>
              </a:rPr>
              <a:t>fat</a:t>
            </a:r>
            <a:r>
              <a:rPr lang="pt-BR" sz="900">
                <a:solidFill>
                  <a:schemeClr val="dk1"/>
                </a:solidFill>
              </a:rPr>
              <a:t> close </a:t>
            </a:r>
            <a:r>
              <a:rPr lang="pt-BR" sz="900" err="1">
                <a:solidFill>
                  <a:schemeClr val="dk1"/>
                </a:solidFill>
              </a:rPr>
              <a:t>to</a:t>
            </a:r>
            <a:r>
              <a:rPr lang="pt-BR" sz="900">
                <a:solidFill>
                  <a:schemeClr val="dk1"/>
                </a:solidFill>
              </a:rPr>
              <a:t> the </a:t>
            </a:r>
            <a:r>
              <a:rPr lang="pt-BR" sz="900" err="1">
                <a:solidFill>
                  <a:schemeClr val="dk1"/>
                </a:solidFill>
              </a:rPr>
              <a:t>scar</a:t>
            </a:r>
            <a:r>
              <a:rPr lang="pt-BR" sz="900">
                <a:solidFill>
                  <a:schemeClr val="dk1"/>
                </a:solidFill>
              </a:rPr>
              <a:t> </a:t>
            </a:r>
            <a:r>
              <a:rPr lang="pt-BR" sz="900" err="1">
                <a:solidFill>
                  <a:schemeClr val="dk1"/>
                </a:solidFill>
              </a:rPr>
              <a:t>should</a:t>
            </a:r>
            <a:r>
              <a:rPr lang="pt-BR" sz="900">
                <a:solidFill>
                  <a:schemeClr val="dk1"/>
                </a:solidFill>
              </a:rPr>
              <a:t> </a:t>
            </a:r>
            <a:r>
              <a:rPr lang="pt-BR" sz="900" err="1">
                <a:solidFill>
                  <a:schemeClr val="dk1"/>
                </a:solidFill>
              </a:rPr>
              <a:t>call</a:t>
            </a:r>
            <a:r>
              <a:rPr lang="pt-BR" sz="900">
                <a:solidFill>
                  <a:schemeClr val="dk1"/>
                </a:solidFill>
              </a:rPr>
              <a:t> the </a:t>
            </a:r>
            <a:r>
              <a:rPr lang="pt-BR" sz="900" err="1">
                <a:solidFill>
                  <a:schemeClr val="dk1"/>
                </a:solidFill>
              </a:rPr>
              <a:t>attention</a:t>
            </a:r>
            <a:r>
              <a:rPr lang="pt-BR" sz="900">
                <a:solidFill>
                  <a:schemeClr val="dk1"/>
                </a:solidFill>
              </a:rPr>
              <a:t> </a:t>
            </a:r>
            <a:r>
              <a:rPr lang="pt-BR" sz="900" err="1">
                <a:solidFill>
                  <a:schemeClr val="dk1"/>
                </a:solidFill>
              </a:rPr>
              <a:t>to</a:t>
            </a:r>
            <a:r>
              <a:rPr lang="pt-BR" sz="900">
                <a:solidFill>
                  <a:schemeClr val="dk1"/>
                </a:solidFill>
              </a:rPr>
              <a:t> </a:t>
            </a:r>
            <a:r>
              <a:rPr lang="pt-BR" sz="900" err="1">
                <a:solidFill>
                  <a:schemeClr val="dk1"/>
                </a:solidFill>
              </a:rPr>
              <a:t>recurrence</a:t>
            </a:r>
            <a:r>
              <a:rPr lang="pt-BR" sz="900">
                <a:solidFill>
                  <a:schemeClr val="dk1"/>
                </a:solidFill>
              </a:rPr>
              <a:t> </a:t>
            </a:r>
            <a:r>
              <a:rPr lang="pt-BR" sz="900" err="1">
                <a:solidFill>
                  <a:schemeClr val="dk1"/>
                </a:solidFill>
              </a:rPr>
              <a:t>after</a:t>
            </a:r>
            <a:r>
              <a:rPr lang="pt-BR" sz="900">
                <a:solidFill>
                  <a:schemeClr val="dk1"/>
                </a:solidFill>
              </a:rPr>
              <a:t> local </a:t>
            </a:r>
            <a:r>
              <a:rPr lang="pt-BR" sz="900" err="1">
                <a:solidFill>
                  <a:schemeClr val="dk1"/>
                </a:solidFill>
              </a:rPr>
              <a:t>resection</a:t>
            </a:r>
            <a:r>
              <a:rPr lang="pt-BR" sz="900">
                <a:solidFill>
                  <a:schemeClr val="dk1"/>
                </a:solidFill>
              </a:rPr>
              <a:t>. </a:t>
            </a:r>
            <a:r>
              <a:rPr lang="pt-BR" sz="900" err="1">
                <a:solidFill>
                  <a:schemeClr val="dk1"/>
                </a:solidFill>
              </a:rPr>
              <a:t>Endoscopic</a:t>
            </a:r>
            <a:r>
              <a:rPr lang="pt-BR" sz="900">
                <a:solidFill>
                  <a:schemeClr val="dk1"/>
                </a:solidFill>
              </a:rPr>
              <a:t> </a:t>
            </a:r>
            <a:r>
              <a:rPr lang="pt-BR" sz="900" err="1">
                <a:solidFill>
                  <a:schemeClr val="dk1"/>
                </a:solidFill>
              </a:rPr>
              <a:t>studies</a:t>
            </a:r>
            <a:r>
              <a:rPr lang="pt-BR" sz="900">
                <a:solidFill>
                  <a:schemeClr val="dk1"/>
                </a:solidFill>
              </a:rPr>
              <a:t> </a:t>
            </a:r>
            <a:r>
              <a:rPr lang="pt-BR" sz="900" err="1">
                <a:solidFill>
                  <a:schemeClr val="dk1"/>
                </a:solidFill>
              </a:rPr>
              <a:t>did</a:t>
            </a:r>
            <a:r>
              <a:rPr lang="pt-BR" sz="900">
                <a:solidFill>
                  <a:schemeClr val="dk1"/>
                </a:solidFill>
              </a:rPr>
              <a:t> </a:t>
            </a:r>
            <a:r>
              <a:rPr lang="pt-BR" sz="900" err="1">
                <a:solidFill>
                  <a:schemeClr val="dk1"/>
                </a:solidFill>
              </a:rPr>
              <a:t>not</a:t>
            </a:r>
            <a:r>
              <a:rPr lang="pt-BR" sz="900">
                <a:solidFill>
                  <a:schemeClr val="dk1"/>
                </a:solidFill>
              </a:rPr>
              <a:t> </a:t>
            </a:r>
            <a:r>
              <a:rPr lang="pt-BR" sz="900" err="1">
                <a:solidFill>
                  <a:schemeClr val="dk1"/>
                </a:solidFill>
              </a:rPr>
              <a:t>detect</a:t>
            </a:r>
            <a:r>
              <a:rPr lang="pt-BR" sz="900">
                <a:solidFill>
                  <a:schemeClr val="dk1"/>
                </a:solidFill>
              </a:rPr>
              <a:t> the </a:t>
            </a:r>
            <a:r>
              <a:rPr lang="pt-BR" sz="900" err="1">
                <a:solidFill>
                  <a:schemeClr val="dk1"/>
                </a:solidFill>
              </a:rPr>
              <a:t>extraluminal</a:t>
            </a:r>
            <a:r>
              <a:rPr lang="pt-BR" sz="900">
                <a:solidFill>
                  <a:schemeClr val="dk1"/>
                </a:solidFill>
              </a:rPr>
              <a:t> </a:t>
            </a:r>
            <a:r>
              <a:rPr lang="pt-BR" sz="900" err="1">
                <a:solidFill>
                  <a:schemeClr val="dk1"/>
                </a:solidFill>
              </a:rPr>
              <a:t>recurrence</a:t>
            </a:r>
            <a:r>
              <a:rPr lang="pt-BR" sz="900">
                <a:solidFill>
                  <a:schemeClr val="dk1"/>
                </a:solidFill>
              </a:rPr>
              <a:t>. </a:t>
            </a:r>
            <a:endParaRPr sz="900">
              <a:solidFill>
                <a:schemeClr val="dk1"/>
              </a:solidFill>
            </a:endParaRPr>
          </a:p>
          <a:p>
            <a:pPr marL="0" lvl="0" indent="-89999" algn="l" rtl="0">
              <a:spcBef>
                <a:spcPts val="0"/>
              </a:spcBef>
              <a:spcAft>
                <a:spcPts val="0"/>
              </a:spcAft>
              <a:buNone/>
            </a:pPr>
            <a:endParaRPr sz="900">
              <a:solidFill>
                <a:schemeClr val="dk1"/>
              </a:solidFill>
            </a:endParaRPr>
          </a:p>
        </p:txBody>
      </p:sp>
      <p:sp>
        <p:nvSpPr>
          <p:cNvPr id="665" name="Google Shape;665;p61"/>
          <p:cNvSpPr txBox="1"/>
          <p:nvPr/>
        </p:nvSpPr>
        <p:spPr>
          <a:xfrm>
            <a:off x="1886125" y="2498025"/>
            <a:ext cx="378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B</a:t>
            </a:r>
            <a:endParaRPr b="1">
              <a:solidFill>
                <a:schemeClr val="dk1"/>
              </a:solidFill>
            </a:endParaRPr>
          </a:p>
        </p:txBody>
      </p:sp>
      <p:sp>
        <p:nvSpPr>
          <p:cNvPr id="666" name="Google Shape;666;p61"/>
          <p:cNvSpPr txBox="1"/>
          <p:nvPr/>
        </p:nvSpPr>
        <p:spPr>
          <a:xfrm>
            <a:off x="3660688" y="2498025"/>
            <a:ext cx="378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C</a:t>
            </a:r>
            <a:endParaRPr b="1">
              <a:solidFill>
                <a:schemeClr val="dk1"/>
              </a:solidFill>
            </a:endParaRPr>
          </a:p>
        </p:txBody>
      </p:sp>
      <p:sp>
        <p:nvSpPr>
          <p:cNvPr id="667" name="Google Shape;667;p61"/>
          <p:cNvSpPr/>
          <p:nvPr/>
        </p:nvSpPr>
        <p:spPr>
          <a:xfrm rot="179558">
            <a:off x="5479518" y="2950623"/>
            <a:ext cx="448211" cy="191057"/>
          </a:xfrm>
          <a:prstGeom prst="rightArrow">
            <a:avLst>
              <a:gd name="adj1" fmla="val 68334"/>
              <a:gd name="adj2"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61"/>
          <p:cNvSpPr txBox="1"/>
          <p:nvPr/>
        </p:nvSpPr>
        <p:spPr>
          <a:xfrm>
            <a:off x="5397600" y="3886225"/>
            <a:ext cx="1758900" cy="1293000"/>
          </a:xfrm>
          <a:prstGeom prst="rect">
            <a:avLst/>
          </a:prstGeom>
          <a:noFill/>
          <a:ln>
            <a:noFill/>
          </a:ln>
        </p:spPr>
        <p:txBody>
          <a:bodyPr spcFirstLastPara="1" wrap="square" lIns="90000" tIns="91425" rIns="91425" bIns="91425" anchor="t" anchorCtr="0">
            <a:spAutoFit/>
          </a:bodyPr>
          <a:lstStyle/>
          <a:p>
            <a:pPr marL="0" lvl="0" indent="0" algn="just" rtl="0">
              <a:spcBef>
                <a:spcPts val="0"/>
              </a:spcBef>
              <a:spcAft>
                <a:spcPts val="0"/>
              </a:spcAft>
              <a:buNone/>
            </a:pPr>
            <a:r>
              <a:rPr lang="pt-BR" sz="900" dirty="0">
                <a:solidFill>
                  <a:schemeClr val="dk1"/>
                </a:solidFill>
              </a:rPr>
              <a:t>Follow-up 1 </a:t>
            </a:r>
            <a:r>
              <a:rPr lang="pt-BR" sz="900" dirty="0" err="1">
                <a:solidFill>
                  <a:schemeClr val="dk1"/>
                </a:solidFill>
              </a:rPr>
              <a:t>year</a:t>
            </a:r>
            <a:r>
              <a:rPr lang="pt-BR" sz="900" dirty="0">
                <a:solidFill>
                  <a:schemeClr val="dk1"/>
                </a:solidFill>
              </a:rPr>
              <a:t> </a:t>
            </a:r>
            <a:r>
              <a:rPr lang="pt-BR" sz="900" dirty="0" err="1">
                <a:solidFill>
                  <a:schemeClr val="dk1"/>
                </a:solidFill>
              </a:rPr>
              <a:t>and</a:t>
            </a:r>
            <a:r>
              <a:rPr lang="pt-BR" sz="900" dirty="0">
                <a:solidFill>
                  <a:schemeClr val="dk1"/>
                </a:solidFill>
              </a:rPr>
              <a:t> 6 </a:t>
            </a:r>
            <a:r>
              <a:rPr lang="pt-BR" sz="900" dirty="0" err="1">
                <a:solidFill>
                  <a:schemeClr val="dk1"/>
                </a:solidFill>
              </a:rPr>
              <a:t>months</a:t>
            </a:r>
            <a:r>
              <a:rPr lang="pt-BR" sz="900" dirty="0">
                <a:solidFill>
                  <a:schemeClr val="dk1"/>
                </a:solidFill>
              </a:rPr>
              <a:t> </a:t>
            </a:r>
            <a:r>
              <a:rPr lang="pt-BR" sz="900" dirty="0" err="1">
                <a:solidFill>
                  <a:schemeClr val="dk1"/>
                </a:solidFill>
              </a:rPr>
              <a:t>after</a:t>
            </a:r>
            <a:r>
              <a:rPr lang="pt-BR" sz="900" dirty="0">
                <a:solidFill>
                  <a:schemeClr val="dk1"/>
                </a:solidFill>
              </a:rPr>
              <a:t> MR (C). </a:t>
            </a:r>
            <a:endParaRPr sz="900" dirty="0">
              <a:solidFill>
                <a:schemeClr val="dk1"/>
              </a:solidFill>
            </a:endParaRPr>
          </a:p>
          <a:p>
            <a:pPr marL="0" lvl="0" indent="0" algn="just" rtl="0">
              <a:spcBef>
                <a:spcPts val="0"/>
              </a:spcBef>
              <a:spcAft>
                <a:spcPts val="0"/>
              </a:spcAft>
              <a:buNone/>
            </a:pPr>
            <a:r>
              <a:rPr lang="pt-BR" sz="900" dirty="0" err="1">
                <a:solidFill>
                  <a:schemeClr val="dk1"/>
                </a:solidFill>
              </a:rPr>
              <a:t>Mucosal</a:t>
            </a:r>
            <a:r>
              <a:rPr lang="pt-BR" sz="900" dirty="0">
                <a:solidFill>
                  <a:schemeClr val="dk1"/>
                </a:solidFill>
              </a:rPr>
              <a:t> </a:t>
            </a:r>
            <a:r>
              <a:rPr lang="pt-BR" sz="900" dirty="0" err="1">
                <a:solidFill>
                  <a:schemeClr val="dk1"/>
                </a:solidFill>
              </a:rPr>
              <a:t>lesion</a:t>
            </a:r>
            <a:r>
              <a:rPr lang="pt-BR" sz="900" dirty="0">
                <a:solidFill>
                  <a:schemeClr val="dk1"/>
                </a:solidFill>
              </a:rPr>
              <a:t>.</a:t>
            </a:r>
            <a:endParaRPr sz="900" dirty="0">
              <a:solidFill>
                <a:schemeClr val="dk1"/>
              </a:solidFill>
            </a:endParaRPr>
          </a:p>
          <a:p>
            <a:pPr marL="0" lvl="0" indent="0" algn="just" rtl="0">
              <a:spcBef>
                <a:spcPts val="0"/>
              </a:spcBef>
              <a:spcAft>
                <a:spcPts val="0"/>
              </a:spcAft>
              <a:buNone/>
            </a:pPr>
            <a:r>
              <a:rPr lang="pt-BR" sz="900" dirty="0">
                <a:solidFill>
                  <a:schemeClr val="dk1"/>
                </a:solidFill>
              </a:rPr>
              <a:t>Local </a:t>
            </a:r>
            <a:r>
              <a:rPr lang="pt-BR" sz="900" dirty="0" err="1">
                <a:solidFill>
                  <a:schemeClr val="dk1"/>
                </a:solidFill>
              </a:rPr>
              <a:t>recurrence</a:t>
            </a:r>
            <a:r>
              <a:rPr lang="pt-BR" sz="900" dirty="0">
                <a:solidFill>
                  <a:schemeClr val="dk1"/>
                </a:solidFill>
              </a:rPr>
              <a:t> </a:t>
            </a:r>
            <a:r>
              <a:rPr lang="pt-BR" sz="900" dirty="0" err="1">
                <a:solidFill>
                  <a:schemeClr val="dk1"/>
                </a:solidFill>
              </a:rPr>
              <a:t>detected</a:t>
            </a:r>
            <a:r>
              <a:rPr lang="pt-BR" sz="900" dirty="0">
                <a:solidFill>
                  <a:schemeClr val="dk1"/>
                </a:solidFill>
              </a:rPr>
              <a:t> </a:t>
            </a:r>
            <a:r>
              <a:rPr lang="pt-BR" sz="900" dirty="0" err="1">
                <a:solidFill>
                  <a:schemeClr val="dk1"/>
                </a:solidFill>
              </a:rPr>
              <a:t>by</a:t>
            </a:r>
            <a:r>
              <a:rPr lang="pt-BR" sz="900" dirty="0">
                <a:solidFill>
                  <a:schemeClr val="dk1"/>
                </a:solidFill>
              </a:rPr>
              <a:t> </a:t>
            </a:r>
            <a:r>
              <a:rPr lang="pt-BR" sz="900" dirty="0" err="1">
                <a:solidFill>
                  <a:schemeClr val="dk1"/>
                </a:solidFill>
              </a:rPr>
              <a:t>endoscopy</a:t>
            </a:r>
            <a:r>
              <a:rPr lang="pt-BR" sz="900" dirty="0">
                <a:solidFill>
                  <a:schemeClr val="dk1"/>
                </a:solidFill>
              </a:rPr>
              <a:t>. </a:t>
            </a:r>
            <a:endParaRPr sz="900" dirty="0">
              <a:solidFill>
                <a:schemeClr val="dk1"/>
              </a:solidFill>
            </a:endParaRPr>
          </a:p>
          <a:p>
            <a:pPr marL="0" lvl="0" indent="0" algn="just" rtl="0">
              <a:spcBef>
                <a:spcPts val="0"/>
              </a:spcBef>
              <a:spcAft>
                <a:spcPts val="0"/>
              </a:spcAft>
              <a:buNone/>
            </a:pPr>
            <a:r>
              <a:rPr lang="pt-BR" sz="900" dirty="0">
                <a:solidFill>
                  <a:schemeClr val="dk1"/>
                </a:solidFill>
              </a:rPr>
              <a:t>MRF +</a:t>
            </a:r>
            <a:endParaRPr sz="900" dirty="0">
              <a:solidFill>
                <a:schemeClr val="dk1"/>
              </a:solidFill>
            </a:endParaRPr>
          </a:p>
          <a:p>
            <a:pPr marL="0" lvl="0" indent="0" algn="just" rtl="0">
              <a:spcBef>
                <a:spcPts val="0"/>
              </a:spcBef>
              <a:spcAft>
                <a:spcPts val="0"/>
              </a:spcAft>
              <a:buNone/>
            </a:pPr>
            <a:r>
              <a:rPr lang="pt-BR" sz="900" dirty="0" err="1">
                <a:solidFill>
                  <a:schemeClr val="dk1"/>
                </a:solidFill>
              </a:rPr>
              <a:t>Sent</a:t>
            </a:r>
            <a:r>
              <a:rPr lang="pt-BR" sz="900" dirty="0">
                <a:solidFill>
                  <a:schemeClr val="dk1"/>
                </a:solidFill>
              </a:rPr>
              <a:t> </a:t>
            </a:r>
            <a:r>
              <a:rPr lang="pt-BR" sz="900" dirty="0" err="1">
                <a:solidFill>
                  <a:schemeClr val="dk1"/>
                </a:solidFill>
              </a:rPr>
              <a:t>to</a:t>
            </a:r>
            <a:r>
              <a:rPr lang="pt-BR" sz="900" dirty="0">
                <a:solidFill>
                  <a:schemeClr val="dk1"/>
                </a:solidFill>
              </a:rPr>
              <a:t> CRT </a:t>
            </a:r>
            <a:r>
              <a:rPr lang="pt-BR" sz="900" dirty="0" err="1">
                <a:solidFill>
                  <a:schemeClr val="dk1"/>
                </a:solidFill>
              </a:rPr>
              <a:t>and</a:t>
            </a:r>
            <a:r>
              <a:rPr lang="pt-BR" sz="900" dirty="0">
                <a:solidFill>
                  <a:schemeClr val="dk1"/>
                </a:solidFill>
              </a:rPr>
              <a:t> TME.</a:t>
            </a:r>
            <a:endParaRPr sz="900" dirty="0">
              <a:solidFill>
                <a:schemeClr val="dk1"/>
              </a:solidFill>
            </a:endParaRPr>
          </a:p>
          <a:p>
            <a:pPr marL="89999" lvl="0" indent="0" algn="l" rtl="0">
              <a:spcBef>
                <a:spcPts val="0"/>
              </a:spcBef>
              <a:spcAft>
                <a:spcPts val="0"/>
              </a:spcAft>
              <a:buNone/>
            </a:pPr>
            <a:r>
              <a:rPr lang="pt-BR" sz="900" dirty="0">
                <a:solidFill>
                  <a:schemeClr val="dk1"/>
                </a:solidFill>
              </a:rPr>
              <a:t> </a:t>
            </a:r>
            <a:endParaRPr dirty="0">
              <a:solidFill>
                <a:schemeClr val="dk1"/>
              </a:solidFill>
            </a:endParaRPr>
          </a:p>
        </p:txBody>
      </p:sp>
      <p:sp>
        <p:nvSpPr>
          <p:cNvPr id="669" name="Google Shape;669;p61"/>
          <p:cNvSpPr txBox="1"/>
          <p:nvPr/>
        </p:nvSpPr>
        <p:spPr>
          <a:xfrm>
            <a:off x="105188" y="2498025"/>
            <a:ext cx="378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A</a:t>
            </a:r>
            <a:endParaRPr b="1">
              <a:solidFill>
                <a:schemeClr val="dk1"/>
              </a:solidFill>
            </a:endParaRPr>
          </a:p>
        </p:txBody>
      </p:sp>
      <p:sp>
        <p:nvSpPr>
          <p:cNvPr id="670" name="Google Shape;670;p61"/>
          <p:cNvSpPr/>
          <p:nvPr/>
        </p:nvSpPr>
        <p:spPr>
          <a:xfrm rot="550327">
            <a:off x="3758753" y="2993974"/>
            <a:ext cx="447927" cy="223620"/>
          </a:xfrm>
          <a:prstGeom prst="rightArrow">
            <a:avLst>
              <a:gd name="adj1" fmla="val 50000"/>
              <a:gd name="adj2" fmla="val 38188"/>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61"/>
          <p:cNvSpPr/>
          <p:nvPr/>
        </p:nvSpPr>
        <p:spPr>
          <a:xfrm rot="550327">
            <a:off x="2067428" y="3237737"/>
            <a:ext cx="447927" cy="223620"/>
          </a:xfrm>
          <a:prstGeom prst="rightArrow">
            <a:avLst>
              <a:gd name="adj1" fmla="val 50000"/>
              <a:gd name="adj2" fmla="val 38188"/>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61"/>
          <p:cNvSpPr/>
          <p:nvPr/>
        </p:nvSpPr>
        <p:spPr>
          <a:xfrm rot="550327">
            <a:off x="277403" y="3059899"/>
            <a:ext cx="447927" cy="223620"/>
          </a:xfrm>
          <a:prstGeom prst="rightArrow">
            <a:avLst>
              <a:gd name="adj1" fmla="val 50000"/>
              <a:gd name="adj2" fmla="val 38188"/>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61"/>
          <p:cNvSpPr/>
          <p:nvPr/>
        </p:nvSpPr>
        <p:spPr>
          <a:xfrm rot="8896762">
            <a:off x="4752381" y="991324"/>
            <a:ext cx="447908" cy="223523"/>
          </a:xfrm>
          <a:prstGeom prst="rightArrow">
            <a:avLst>
              <a:gd name="adj1" fmla="val 50000"/>
              <a:gd name="adj2" fmla="val 38188"/>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61"/>
          <p:cNvSpPr/>
          <p:nvPr/>
        </p:nvSpPr>
        <p:spPr>
          <a:xfrm rot="8896762">
            <a:off x="2997144" y="1091199"/>
            <a:ext cx="447908" cy="223523"/>
          </a:xfrm>
          <a:prstGeom prst="rightArrow">
            <a:avLst>
              <a:gd name="adj1" fmla="val 50000"/>
              <a:gd name="adj2" fmla="val 38188"/>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75" name="Google Shape;675;p61"/>
          <p:cNvPicPr preferRelativeResize="0"/>
          <p:nvPr/>
        </p:nvPicPr>
        <p:blipFill>
          <a:blip r:embed="rId11">
            <a:alphaModFix/>
          </a:blip>
          <a:stretch>
            <a:fillRect/>
          </a:stretch>
        </p:blipFill>
        <p:spPr>
          <a:xfrm>
            <a:off x="8323450" y="4540111"/>
            <a:ext cx="457500" cy="403666"/>
          </a:xfrm>
          <a:prstGeom prst="rect">
            <a:avLst/>
          </a:prstGeom>
          <a:noFill/>
          <a:ln>
            <a:noFill/>
          </a:ln>
        </p:spPr>
      </p:pic>
      <p:sp>
        <p:nvSpPr>
          <p:cNvPr id="676" name="Google Shape;676;p61"/>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11: COMPARISON TO PREVIOUS STUDIES</a:t>
            </a:r>
            <a:endParaRPr sz="1600" b="1">
              <a:solidFill>
                <a:schemeClr val="lt1"/>
              </a:solidFill>
            </a:endParaRPr>
          </a:p>
        </p:txBody>
      </p:sp>
      <p:pic>
        <p:nvPicPr>
          <p:cNvPr id="677" name="Google Shape;677;p61"/>
          <p:cNvPicPr preferRelativeResize="0"/>
          <p:nvPr/>
        </p:nvPicPr>
        <p:blipFill>
          <a:blip r:embed="rId12">
            <a:alphaModFix/>
          </a:blip>
          <a:stretch>
            <a:fillRect/>
          </a:stretch>
        </p:blipFill>
        <p:spPr>
          <a:xfrm>
            <a:off x="7763975" y="50952"/>
            <a:ext cx="1282751" cy="288975"/>
          </a:xfrm>
          <a:prstGeom prst="rect">
            <a:avLst/>
          </a:prstGeom>
          <a:noFill/>
          <a:ln>
            <a:noFill/>
          </a:ln>
        </p:spPr>
      </p:pic>
      <p:sp>
        <p:nvSpPr>
          <p:cNvPr id="678" name="Google Shape;678;p61"/>
          <p:cNvSpPr txBox="1"/>
          <p:nvPr/>
        </p:nvSpPr>
        <p:spPr>
          <a:xfrm>
            <a:off x="5435250" y="2498025"/>
            <a:ext cx="378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D</a:t>
            </a:r>
            <a:endParaRPr b="1">
              <a:solidFill>
                <a:schemeClr val="dk1"/>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662"/>
                                        </p:tgtEl>
                                        <p:attrNameLst>
                                          <p:attrName>style.visibility</p:attrName>
                                        </p:attrNameLst>
                                      </p:cBhvr>
                                      <p:to>
                                        <p:strVal val="visible"/>
                                      </p:to>
                                    </p:set>
                                    <p:anim calcmode="lin" valueType="num">
                                      <p:cBhvr additive="base">
                                        <p:cTn id="7" dur="1000"/>
                                        <p:tgtEl>
                                          <p:spTgt spid="662"/>
                                        </p:tgtEl>
                                        <p:attrNameLst>
                                          <p:attrName>ppt_w</p:attrName>
                                        </p:attrNameLst>
                                      </p:cBhvr>
                                      <p:tavLst>
                                        <p:tav tm="0">
                                          <p:val>
                                            <p:strVal val="0"/>
                                          </p:val>
                                        </p:tav>
                                        <p:tav tm="100000">
                                          <p:val>
                                            <p:strVal val="#ppt_w"/>
                                          </p:val>
                                        </p:tav>
                                      </p:tavLst>
                                    </p:anim>
                                    <p:anim calcmode="lin" valueType="num">
                                      <p:cBhvr additive="base">
                                        <p:cTn id="8" dur="1000"/>
                                        <p:tgtEl>
                                          <p:spTgt spid="662"/>
                                        </p:tgtEl>
                                        <p:attrNameLst>
                                          <p:attrName>ppt_h</p:attrName>
                                        </p:attrNameLst>
                                      </p:cBhvr>
                                      <p:tavLst>
                                        <p:tav tm="0">
                                          <p:val>
                                            <p:strVal val="0"/>
                                          </p:val>
                                        </p:tav>
                                        <p:tav tm="100000">
                                          <p:val>
                                            <p:strVal val="#ppt_h"/>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675"/>
                                        </p:tgtEl>
                                        <p:attrNameLst>
                                          <p:attrName>style.visibility</p:attrName>
                                        </p:attrNameLst>
                                      </p:cBhvr>
                                      <p:to>
                                        <p:strVal val="visible"/>
                                      </p:to>
                                    </p:set>
                                    <p:animEffect transition="in" filter="fade">
                                      <p:cBhvr>
                                        <p:cTn id="12" dur="1000"/>
                                        <p:tgtEl>
                                          <p:spTgt spid="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682"/>
        <p:cNvGrpSpPr/>
        <p:nvPr/>
      </p:nvGrpSpPr>
      <p:grpSpPr>
        <a:xfrm>
          <a:off x="0" y="0"/>
          <a:ext cx="0" cy="0"/>
          <a:chOff x="0" y="0"/>
          <a:chExt cx="0" cy="0"/>
        </a:xfrm>
      </p:grpSpPr>
      <p:pic>
        <p:nvPicPr>
          <p:cNvPr id="683" name="Google Shape;683;p62"/>
          <p:cNvPicPr preferRelativeResize="0"/>
          <p:nvPr/>
        </p:nvPicPr>
        <p:blipFill>
          <a:blip r:embed="rId3">
            <a:alphaModFix/>
          </a:blip>
          <a:stretch>
            <a:fillRect/>
          </a:stretch>
        </p:blipFill>
        <p:spPr>
          <a:xfrm>
            <a:off x="98675" y="2457475"/>
            <a:ext cx="1742975" cy="1303125"/>
          </a:xfrm>
          <a:prstGeom prst="rect">
            <a:avLst/>
          </a:prstGeom>
          <a:noFill/>
          <a:ln w="19050" cap="flat" cmpd="sng">
            <a:solidFill>
              <a:schemeClr val="dk1"/>
            </a:solidFill>
            <a:prstDash val="solid"/>
            <a:round/>
            <a:headEnd type="none" w="sm" len="sm"/>
            <a:tailEnd type="none" w="sm" len="sm"/>
          </a:ln>
        </p:spPr>
      </p:pic>
      <p:pic>
        <p:nvPicPr>
          <p:cNvPr id="684" name="Google Shape;684;p62"/>
          <p:cNvPicPr preferRelativeResize="0"/>
          <p:nvPr/>
        </p:nvPicPr>
        <p:blipFill>
          <a:blip r:embed="rId4">
            <a:alphaModFix/>
          </a:blip>
          <a:stretch>
            <a:fillRect/>
          </a:stretch>
        </p:blipFill>
        <p:spPr>
          <a:xfrm>
            <a:off x="1941863" y="2462825"/>
            <a:ext cx="1767925" cy="1303125"/>
          </a:xfrm>
          <a:prstGeom prst="rect">
            <a:avLst/>
          </a:prstGeom>
          <a:noFill/>
          <a:ln w="19050" cap="flat" cmpd="sng">
            <a:solidFill>
              <a:schemeClr val="dk1"/>
            </a:solidFill>
            <a:prstDash val="solid"/>
            <a:round/>
            <a:headEnd type="none" w="sm" len="sm"/>
            <a:tailEnd type="none" w="sm" len="sm"/>
          </a:ln>
        </p:spPr>
      </p:pic>
      <p:sp>
        <p:nvSpPr>
          <p:cNvPr id="685" name="Google Shape;685;p62"/>
          <p:cNvSpPr/>
          <p:nvPr/>
        </p:nvSpPr>
        <p:spPr>
          <a:xfrm>
            <a:off x="75075" y="3845400"/>
            <a:ext cx="1743000" cy="1986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a:t>
            </a:r>
            <a:r>
              <a:rPr lang="pt-BR" sz="1100" b="1" err="1"/>
              <a:t>staging</a:t>
            </a:r>
            <a:endParaRPr sz="900" b="1"/>
          </a:p>
        </p:txBody>
      </p:sp>
      <p:sp>
        <p:nvSpPr>
          <p:cNvPr id="686" name="Google Shape;686;p62"/>
          <p:cNvSpPr/>
          <p:nvPr/>
        </p:nvSpPr>
        <p:spPr>
          <a:xfrm>
            <a:off x="1911975" y="3845400"/>
            <a:ext cx="3759600" cy="1986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Postoperative </a:t>
            </a:r>
            <a:endParaRPr sz="1100" b="1"/>
          </a:p>
        </p:txBody>
      </p:sp>
      <p:sp>
        <p:nvSpPr>
          <p:cNvPr id="687" name="Google Shape;687;p62"/>
          <p:cNvSpPr txBox="1"/>
          <p:nvPr/>
        </p:nvSpPr>
        <p:spPr>
          <a:xfrm>
            <a:off x="1905425" y="3965775"/>
            <a:ext cx="4122600" cy="1015800"/>
          </a:xfrm>
          <a:prstGeom prst="rect">
            <a:avLst/>
          </a:prstGeom>
          <a:noFill/>
          <a:ln>
            <a:noFill/>
          </a:ln>
        </p:spPr>
        <p:txBody>
          <a:bodyPr spcFirstLastPara="1" wrap="square" lIns="91425" tIns="91425" rIns="91425" bIns="91425" anchor="t" anchorCtr="0">
            <a:spAutoFit/>
          </a:bodyPr>
          <a:lstStyle/>
          <a:p>
            <a:pPr marL="89999" lvl="0" indent="-89999" algn="l" rtl="0">
              <a:spcBef>
                <a:spcPts val="0"/>
              </a:spcBef>
              <a:spcAft>
                <a:spcPts val="0"/>
              </a:spcAft>
              <a:buNone/>
            </a:pPr>
            <a:r>
              <a:rPr lang="pt-BR" sz="900" dirty="0" err="1">
                <a:solidFill>
                  <a:schemeClr val="dk1"/>
                </a:solidFill>
              </a:rPr>
              <a:t>Incomplete</a:t>
            </a:r>
            <a:r>
              <a:rPr lang="pt-BR" sz="900" dirty="0">
                <a:solidFill>
                  <a:schemeClr val="dk1"/>
                </a:solidFill>
              </a:rPr>
              <a:t> response </a:t>
            </a:r>
            <a:r>
              <a:rPr lang="pt-BR" sz="900" dirty="0" err="1">
                <a:solidFill>
                  <a:schemeClr val="dk1"/>
                </a:solidFill>
              </a:rPr>
              <a:t>and</a:t>
            </a:r>
            <a:r>
              <a:rPr lang="pt-BR" sz="900" dirty="0">
                <a:solidFill>
                  <a:schemeClr val="dk1"/>
                </a:solidFill>
              </a:rPr>
              <a:t> APE.</a:t>
            </a:r>
            <a:endParaRPr sz="900" dirty="0">
              <a:solidFill>
                <a:schemeClr val="dk1"/>
              </a:solidFill>
            </a:endParaRPr>
          </a:p>
          <a:p>
            <a:pPr marL="89999" lvl="0" indent="-89999" algn="l" rtl="0">
              <a:spcBef>
                <a:spcPts val="0"/>
              </a:spcBef>
              <a:spcAft>
                <a:spcPts val="0"/>
              </a:spcAft>
              <a:buNone/>
            </a:pPr>
            <a:r>
              <a:rPr lang="pt-BR" sz="900" dirty="0">
                <a:solidFill>
                  <a:schemeClr val="dk1"/>
                </a:solidFill>
              </a:rPr>
              <a:t>ypT2N0</a:t>
            </a:r>
            <a:endParaRPr sz="900" dirty="0">
              <a:solidFill>
                <a:schemeClr val="dk1"/>
              </a:solidFill>
            </a:endParaRPr>
          </a:p>
          <a:p>
            <a:pPr marL="89999" lvl="0" indent="-89999" algn="l" rtl="0">
              <a:spcBef>
                <a:spcPts val="0"/>
              </a:spcBef>
              <a:spcAft>
                <a:spcPts val="0"/>
              </a:spcAft>
              <a:buNone/>
            </a:pPr>
            <a:r>
              <a:rPr lang="pt-BR" sz="900" dirty="0" err="1">
                <a:solidFill>
                  <a:schemeClr val="dk1"/>
                </a:solidFill>
              </a:rPr>
              <a:t>Clear</a:t>
            </a:r>
            <a:r>
              <a:rPr lang="pt-BR" sz="900" dirty="0">
                <a:solidFill>
                  <a:schemeClr val="dk1"/>
                </a:solidFill>
              </a:rPr>
              <a:t> </a:t>
            </a:r>
            <a:r>
              <a:rPr lang="pt-BR" sz="900" dirty="0" err="1">
                <a:solidFill>
                  <a:schemeClr val="dk1"/>
                </a:solidFill>
              </a:rPr>
              <a:t>circumferential</a:t>
            </a:r>
            <a:r>
              <a:rPr lang="pt-BR" sz="900" dirty="0">
                <a:solidFill>
                  <a:schemeClr val="dk1"/>
                </a:solidFill>
              </a:rPr>
              <a:t> </a:t>
            </a:r>
            <a:r>
              <a:rPr lang="pt-BR" sz="900" dirty="0" err="1">
                <a:solidFill>
                  <a:schemeClr val="dk1"/>
                </a:solidFill>
              </a:rPr>
              <a:t>resection</a:t>
            </a:r>
            <a:r>
              <a:rPr lang="pt-BR" sz="900" dirty="0">
                <a:solidFill>
                  <a:schemeClr val="dk1"/>
                </a:solidFill>
              </a:rPr>
              <a:t> </a:t>
            </a:r>
            <a:r>
              <a:rPr lang="pt-BR" sz="900" dirty="0" err="1">
                <a:solidFill>
                  <a:schemeClr val="dk1"/>
                </a:solidFill>
              </a:rPr>
              <a:t>margin</a:t>
            </a:r>
            <a:r>
              <a:rPr lang="pt-BR" sz="900" dirty="0">
                <a:solidFill>
                  <a:schemeClr val="dk1"/>
                </a:solidFill>
              </a:rPr>
              <a:t> (5 mm). </a:t>
            </a:r>
            <a:endParaRPr sz="900" dirty="0">
              <a:solidFill>
                <a:schemeClr val="dk1"/>
              </a:solidFill>
            </a:endParaRPr>
          </a:p>
          <a:p>
            <a:pPr marL="89999" lvl="0" indent="-89999" algn="l" rtl="0">
              <a:spcBef>
                <a:spcPts val="0"/>
              </a:spcBef>
              <a:spcAft>
                <a:spcPts val="0"/>
              </a:spcAft>
              <a:buNone/>
            </a:pPr>
            <a:r>
              <a:rPr lang="pt-BR" sz="900" dirty="0" err="1">
                <a:solidFill>
                  <a:schemeClr val="dk1"/>
                </a:solidFill>
              </a:rPr>
              <a:t>Solid</a:t>
            </a:r>
            <a:r>
              <a:rPr lang="pt-BR" sz="900" dirty="0">
                <a:solidFill>
                  <a:schemeClr val="dk1"/>
                </a:solidFill>
              </a:rPr>
              <a:t> </a:t>
            </a:r>
            <a:r>
              <a:rPr lang="pt-BR" sz="900" dirty="0" err="1">
                <a:solidFill>
                  <a:schemeClr val="dk1"/>
                </a:solidFill>
              </a:rPr>
              <a:t>tissue</a:t>
            </a:r>
            <a:r>
              <a:rPr lang="pt-BR" sz="900" dirty="0">
                <a:solidFill>
                  <a:schemeClr val="dk1"/>
                </a:solidFill>
              </a:rPr>
              <a:t> </a:t>
            </a:r>
            <a:r>
              <a:rPr lang="pt-BR" sz="900" dirty="0" err="1">
                <a:solidFill>
                  <a:schemeClr val="dk1"/>
                </a:solidFill>
              </a:rPr>
              <a:t>lying</a:t>
            </a:r>
            <a:r>
              <a:rPr lang="pt-BR" sz="900" dirty="0">
                <a:solidFill>
                  <a:schemeClr val="dk1"/>
                </a:solidFill>
              </a:rPr>
              <a:t> </a:t>
            </a:r>
            <a:r>
              <a:rPr lang="pt-BR" sz="900" dirty="0" err="1">
                <a:solidFill>
                  <a:schemeClr val="dk1"/>
                </a:solidFill>
              </a:rPr>
              <a:t>on</a:t>
            </a:r>
            <a:r>
              <a:rPr lang="pt-BR" sz="900" dirty="0">
                <a:solidFill>
                  <a:schemeClr val="dk1"/>
                </a:solidFill>
              </a:rPr>
              <a:t> </a:t>
            </a:r>
            <a:r>
              <a:rPr lang="pt-BR" sz="900" dirty="0" err="1">
                <a:solidFill>
                  <a:schemeClr val="dk1"/>
                </a:solidFill>
              </a:rPr>
              <a:t>the</a:t>
            </a:r>
            <a:r>
              <a:rPr lang="pt-BR" sz="900" dirty="0">
                <a:solidFill>
                  <a:schemeClr val="dk1"/>
                </a:solidFill>
              </a:rPr>
              <a:t> </a:t>
            </a:r>
            <a:r>
              <a:rPr lang="pt-BR" sz="900" dirty="0" err="1">
                <a:solidFill>
                  <a:schemeClr val="dk1"/>
                </a:solidFill>
              </a:rPr>
              <a:t>surgical</a:t>
            </a:r>
            <a:r>
              <a:rPr lang="pt-BR" sz="900" dirty="0">
                <a:solidFill>
                  <a:schemeClr val="dk1"/>
                </a:solidFill>
              </a:rPr>
              <a:t> </a:t>
            </a:r>
            <a:r>
              <a:rPr lang="pt-BR" sz="900" dirty="0" err="1">
                <a:solidFill>
                  <a:schemeClr val="dk1"/>
                </a:solidFill>
              </a:rPr>
              <a:t>resection</a:t>
            </a:r>
            <a:r>
              <a:rPr lang="pt-BR" sz="900" dirty="0">
                <a:solidFill>
                  <a:schemeClr val="dk1"/>
                </a:solidFill>
              </a:rPr>
              <a:t> </a:t>
            </a:r>
            <a:r>
              <a:rPr lang="pt-BR" sz="900" dirty="0" err="1">
                <a:solidFill>
                  <a:schemeClr val="dk1"/>
                </a:solidFill>
              </a:rPr>
              <a:t>bed</a:t>
            </a:r>
            <a:r>
              <a:rPr lang="pt-BR" sz="900" dirty="0">
                <a:solidFill>
                  <a:schemeClr val="dk1"/>
                </a:solidFill>
              </a:rPr>
              <a:t> </a:t>
            </a:r>
            <a:r>
              <a:rPr lang="pt-BR" sz="900" dirty="0" err="1">
                <a:solidFill>
                  <a:schemeClr val="dk1"/>
                </a:solidFill>
              </a:rPr>
              <a:t>miscalled</a:t>
            </a:r>
            <a:r>
              <a:rPr lang="pt-BR" sz="900" dirty="0">
                <a:solidFill>
                  <a:schemeClr val="dk1"/>
                </a:solidFill>
              </a:rPr>
              <a:t> as </a:t>
            </a:r>
            <a:r>
              <a:rPr lang="pt-BR" sz="900" dirty="0" err="1">
                <a:solidFill>
                  <a:schemeClr val="dk1"/>
                </a:solidFill>
              </a:rPr>
              <a:t>recurrence</a:t>
            </a:r>
            <a:r>
              <a:rPr lang="pt-BR" sz="900" dirty="0">
                <a:solidFill>
                  <a:schemeClr val="dk1"/>
                </a:solidFill>
              </a:rPr>
              <a:t>.</a:t>
            </a:r>
            <a:endParaRPr sz="900" dirty="0">
              <a:solidFill>
                <a:schemeClr val="dk1"/>
              </a:solidFill>
            </a:endParaRPr>
          </a:p>
          <a:p>
            <a:pPr marL="89999" lvl="0" indent="-89999" algn="l" rtl="0">
              <a:spcBef>
                <a:spcPts val="0"/>
              </a:spcBef>
              <a:spcAft>
                <a:spcPts val="0"/>
              </a:spcAft>
              <a:buNone/>
            </a:pPr>
            <a:r>
              <a:rPr lang="pt-BR" sz="900" dirty="0" err="1">
                <a:solidFill>
                  <a:schemeClr val="dk1"/>
                </a:solidFill>
              </a:rPr>
              <a:t>Surgical</a:t>
            </a:r>
            <a:r>
              <a:rPr lang="pt-BR" sz="900" dirty="0">
                <a:solidFill>
                  <a:schemeClr val="dk1"/>
                </a:solidFill>
              </a:rPr>
              <a:t> </a:t>
            </a:r>
            <a:r>
              <a:rPr lang="pt-BR" sz="900" dirty="0" err="1">
                <a:solidFill>
                  <a:schemeClr val="dk1"/>
                </a:solidFill>
              </a:rPr>
              <a:t>information</a:t>
            </a:r>
            <a:r>
              <a:rPr lang="pt-BR" sz="900" dirty="0">
                <a:solidFill>
                  <a:schemeClr val="dk1"/>
                </a:solidFill>
              </a:rPr>
              <a:t> </a:t>
            </a:r>
            <a:r>
              <a:rPr lang="pt-BR" sz="900" dirty="0" err="1">
                <a:solidFill>
                  <a:schemeClr val="dk1"/>
                </a:solidFill>
              </a:rPr>
              <a:t>on</a:t>
            </a:r>
            <a:r>
              <a:rPr lang="pt-BR" sz="900" dirty="0">
                <a:solidFill>
                  <a:schemeClr val="dk1"/>
                </a:solidFill>
              </a:rPr>
              <a:t> omental flap.</a:t>
            </a:r>
            <a:endParaRPr sz="900" dirty="0">
              <a:solidFill>
                <a:schemeClr val="dk1"/>
              </a:solidFill>
            </a:endParaRPr>
          </a:p>
          <a:p>
            <a:pPr marL="89999" lvl="0" indent="-89999" algn="l" rtl="0">
              <a:spcBef>
                <a:spcPts val="0"/>
              </a:spcBef>
              <a:spcAft>
                <a:spcPts val="0"/>
              </a:spcAft>
              <a:buNone/>
            </a:pPr>
            <a:r>
              <a:rPr lang="pt-BR" sz="900" dirty="0">
                <a:solidFill>
                  <a:schemeClr val="dk1"/>
                </a:solidFill>
              </a:rPr>
              <a:t>CT </a:t>
            </a:r>
            <a:r>
              <a:rPr lang="pt-BR" sz="900" dirty="0" err="1">
                <a:solidFill>
                  <a:schemeClr val="dk1"/>
                </a:solidFill>
              </a:rPr>
              <a:t>scan</a:t>
            </a:r>
            <a:r>
              <a:rPr lang="pt-BR" sz="900" dirty="0">
                <a:solidFill>
                  <a:schemeClr val="dk1"/>
                </a:solidFill>
              </a:rPr>
              <a:t> </a:t>
            </a:r>
            <a:r>
              <a:rPr lang="pt-BR" sz="900" dirty="0" err="1">
                <a:solidFill>
                  <a:schemeClr val="dk1"/>
                </a:solidFill>
              </a:rPr>
              <a:t>comparison</a:t>
            </a:r>
            <a:r>
              <a:rPr lang="pt-BR" sz="900" dirty="0">
                <a:solidFill>
                  <a:schemeClr val="dk1"/>
                </a:solidFill>
              </a:rPr>
              <a:t> shows omental flap </a:t>
            </a:r>
            <a:r>
              <a:rPr lang="pt-BR" sz="900" dirty="0" err="1">
                <a:solidFill>
                  <a:schemeClr val="dk1"/>
                </a:solidFill>
              </a:rPr>
              <a:t>mimicking</a:t>
            </a:r>
            <a:r>
              <a:rPr lang="pt-BR" sz="900" dirty="0">
                <a:solidFill>
                  <a:schemeClr val="dk1"/>
                </a:solidFill>
              </a:rPr>
              <a:t> </a:t>
            </a:r>
            <a:r>
              <a:rPr lang="pt-BR" sz="900" dirty="0" err="1">
                <a:solidFill>
                  <a:schemeClr val="dk1"/>
                </a:solidFill>
              </a:rPr>
              <a:t>pelvic</a:t>
            </a:r>
            <a:r>
              <a:rPr lang="pt-BR" sz="900" dirty="0">
                <a:solidFill>
                  <a:schemeClr val="dk1"/>
                </a:solidFill>
              </a:rPr>
              <a:t> </a:t>
            </a:r>
            <a:r>
              <a:rPr lang="pt-BR" sz="900" dirty="0" err="1">
                <a:solidFill>
                  <a:schemeClr val="dk1"/>
                </a:solidFill>
              </a:rPr>
              <a:t>recurrence</a:t>
            </a:r>
            <a:r>
              <a:rPr lang="pt-BR" sz="900" dirty="0">
                <a:solidFill>
                  <a:schemeClr val="dk1"/>
                </a:solidFill>
              </a:rPr>
              <a:t>. </a:t>
            </a:r>
            <a:endParaRPr sz="1100" dirty="0">
              <a:solidFill>
                <a:schemeClr val="dk1"/>
              </a:solidFill>
            </a:endParaRPr>
          </a:p>
        </p:txBody>
      </p:sp>
      <p:sp>
        <p:nvSpPr>
          <p:cNvPr id="688" name="Google Shape;688;p62"/>
          <p:cNvSpPr txBox="1"/>
          <p:nvPr/>
        </p:nvSpPr>
        <p:spPr>
          <a:xfrm>
            <a:off x="1890574" y="3506700"/>
            <a:ext cx="637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800">
                <a:solidFill>
                  <a:schemeClr val="dk1"/>
                </a:solidFill>
              </a:rPr>
              <a:t>DWI</a:t>
            </a:r>
            <a:endParaRPr sz="800">
              <a:solidFill>
                <a:schemeClr val="dk1"/>
              </a:solidFill>
            </a:endParaRPr>
          </a:p>
        </p:txBody>
      </p:sp>
      <p:pic>
        <p:nvPicPr>
          <p:cNvPr id="689" name="Google Shape;689;p62"/>
          <p:cNvPicPr preferRelativeResize="0"/>
          <p:nvPr/>
        </p:nvPicPr>
        <p:blipFill>
          <a:blip r:embed="rId5">
            <a:alphaModFix/>
          </a:blip>
          <a:stretch>
            <a:fillRect/>
          </a:stretch>
        </p:blipFill>
        <p:spPr>
          <a:xfrm>
            <a:off x="1941850" y="488000"/>
            <a:ext cx="1767925" cy="1889925"/>
          </a:xfrm>
          <a:prstGeom prst="rect">
            <a:avLst/>
          </a:prstGeom>
          <a:noFill/>
          <a:ln w="19050" cap="flat" cmpd="sng">
            <a:solidFill>
              <a:schemeClr val="dk1"/>
            </a:solidFill>
            <a:prstDash val="solid"/>
            <a:round/>
            <a:headEnd type="none" w="sm" len="sm"/>
            <a:tailEnd type="none" w="sm" len="sm"/>
          </a:ln>
        </p:spPr>
      </p:pic>
      <p:sp>
        <p:nvSpPr>
          <p:cNvPr id="690" name="Google Shape;690;p62"/>
          <p:cNvSpPr/>
          <p:nvPr/>
        </p:nvSpPr>
        <p:spPr>
          <a:xfrm>
            <a:off x="2528075" y="1972650"/>
            <a:ext cx="1172100" cy="2394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a:solidFill>
                  <a:schemeClr val="dk1"/>
                </a:solidFill>
              </a:rPr>
              <a:t>Omental flap</a:t>
            </a:r>
            <a:endParaRPr sz="1300"/>
          </a:p>
        </p:txBody>
      </p:sp>
      <p:cxnSp>
        <p:nvCxnSpPr>
          <p:cNvPr id="691" name="Google Shape;691;p62"/>
          <p:cNvCxnSpPr>
            <a:stCxn id="690" idx="0"/>
          </p:cNvCxnSpPr>
          <p:nvPr/>
        </p:nvCxnSpPr>
        <p:spPr>
          <a:xfrm rot="10800000">
            <a:off x="3011525" y="1257450"/>
            <a:ext cx="102600" cy="715200"/>
          </a:xfrm>
          <a:prstGeom prst="straightConnector1">
            <a:avLst/>
          </a:prstGeom>
          <a:noFill/>
          <a:ln w="9525" cap="flat" cmpd="sng">
            <a:solidFill>
              <a:schemeClr val="dk1"/>
            </a:solidFill>
            <a:prstDash val="solid"/>
            <a:round/>
            <a:headEnd type="none" w="med" len="med"/>
            <a:tailEnd type="triangle" w="med" len="med"/>
          </a:ln>
        </p:spPr>
      </p:cxnSp>
      <p:sp>
        <p:nvSpPr>
          <p:cNvPr id="692" name="Google Shape;692;p62"/>
          <p:cNvSpPr/>
          <p:nvPr/>
        </p:nvSpPr>
        <p:spPr>
          <a:xfrm>
            <a:off x="5696688" y="3839847"/>
            <a:ext cx="1902900" cy="1986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Follow-up after 5 years</a:t>
            </a:r>
            <a:endParaRPr sz="1100" b="1"/>
          </a:p>
        </p:txBody>
      </p:sp>
      <p:sp>
        <p:nvSpPr>
          <p:cNvPr id="693" name="Google Shape;693;p62"/>
          <p:cNvSpPr/>
          <p:nvPr/>
        </p:nvSpPr>
        <p:spPr>
          <a:xfrm>
            <a:off x="1761562" y="3869250"/>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62"/>
          <p:cNvSpPr/>
          <p:nvPr/>
        </p:nvSpPr>
        <p:spPr>
          <a:xfrm>
            <a:off x="5579225" y="3869250"/>
            <a:ext cx="180300" cy="1509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62"/>
          <p:cNvSpPr txBox="1"/>
          <p:nvPr/>
        </p:nvSpPr>
        <p:spPr>
          <a:xfrm>
            <a:off x="1890575" y="2132400"/>
            <a:ext cx="10698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800">
                <a:solidFill>
                  <a:schemeClr val="dk1"/>
                </a:solidFill>
              </a:rPr>
              <a:t>CT Portal</a:t>
            </a:r>
            <a:endParaRPr sz="800">
              <a:solidFill>
                <a:schemeClr val="dk1"/>
              </a:solidFill>
            </a:endParaRPr>
          </a:p>
        </p:txBody>
      </p:sp>
      <p:sp>
        <p:nvSpPr>
          <p:cNvPr id="696" name="Google Shape;696;p62"/>
          <p:cNvSpPr txBox="1"/>
          <p:nvPr/>
        </p:nvSpPr>
        <p:spPr>
          <a:xfrm>
            <a:off x="70250" y="3965775"/>
            <a:ext cx="17679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900" dirty="0">
                <a:solidFill>
                  <a:schemeClr val="dk1"/>
                </a:solidFill>
              </a:rPr>
              <a:t>Male, 76 </a:t>
            </a:r>
            <a:r>
              <a:rPr lang="pt-BR" sz="900" dirty="0" err="1">
                <a:solidFill>
                  <a:schemeClr val="dk1"/>
                </a:solidFill>
              </a:rPr>
              <a:t>yo</a:t>
            </a:r>
            <a:r>
              <a:rPr lang="pt-BR" sz="900" dirty="0">
                <a:solidFill>
                  <a:schemeClr val="dk1"/>
                </a:solidFill>
              </a:rPr>
              <a:t>, mrT2N2.</a:t>
            </a:r>
            <a:endParaRPr sz="900" dirty="0">
              <a:solidFill>
                <a:schemeClr val="dk1"/>
              </a:solidFill>
            </a:endParaRPr>
          </a:p>
          <a:p>
            <a:pPr marL="0" lvl="0" indent="0" algn="l" rtl="0">
              <a:spcBef>
                <a:spcPts val="0"/>
              </a:spcBef>
              <a:spcAft>
                <a:spcPts val="0"/>
              </a:spcAft>
              <a:buNone/>
            </a:pPr>
            <a:r>
              <a:rPr lang="pt-BR" sz="900" dirty="0">
                <a:solidFill>
                  <a:schemeClr val="dk1"/>
                </a:solidFill>
              </a:rPr>
              <a:t>MRF: </a:t>
            </a:r>
            <a:r>
              <a:rPr lang="pt-BR" sz="900" dirty="0" err="1">
                <a:solidFill>
                  <a:schemeClr val="dk1"/>
                </a:solidFill>
              </a:rPr>
              <a:t>clear</a:t>
            </a:r>
            <a:r>
              <a:rPr lang="pt-BR" sz="900" dirty="0">
                <a:solidFill>
                  <a:schemeClr val="dk1"/>
                </a:solidFill>
              </a:rPr>
              <a:t>. </a:t>
            </a:r>
            <a:endParaRPr sz="900" dirty="0">
              <a:solidFill>
                <a:schemeClr val="dk1"/>
              </a:solidFill>
            </a:endParaRPr>
          </a:p>
          <a:p>
            <a:pPr marL="0" lvl="0" indent="0" algn="l" rtl="0">
              <a:spcBef>
                <a:spcPts val="0"/>
              </a:spcBef>
              <a:spcAft>
                <a:spcPts val="0"/>
              </a:spcAft>
              <a:buNone/>
            </a:pPr>
            <a:r>
              <a:rPr lang="pt-BR" sz="900" dirty="0">
                <a:solidFill>
                  <a:schemeClr val="dk1"/>
                </a:solidFill>
              </a:rPr>
              <a:t>EMVI: negative.</a:t>
            </a:r>
            <a:endParaRPr sz="900" dirty="0">
              <a:solidFill>
                <a:schemeClr val="dk1"/>
              </a:solidFill>
            </a:endParaRPr>
          </a:p>
          <a:p>
            <a:pPr marL="0" lvl="0" indent="0" algn="l" rtl="0">
              <a:spcBef>
                <a:spcPts val="0"/>
              </a:spcBef>
              <a:spcAft>
                <a:spcPts val="0"/>
              </a:spcAft>
              <a:buNone/>
            </a:pPr>
            <a:r>
              <a:rPr lang="pt-BR" sz="900" dirty="0" err="1">
                <a:solidFill>
                  <a:schemeClr val="dk1"/>
                </a:solidFill>
              </a:rPr>
              <a:t>Low</a:t>
            </a:r>
            <a:r>
              <a:rPr lang="pt-BR" sz="900" dirty="0">
                <a:solidFill>
                  <a:schemeClr val="dk1"/>
                </a:solidFill>
              </a:rPr>
              <a:t> </a:t>
            </a:r>
            <a:r>
              <a:rPr lang="pt-BR" sz="900" dirty="0" err="1">
                <a:solidFill>
                  <a:schemeClr val="dk1"/>
                </a:solidFill>
              </a:rPr>
              <a:t>lying</a:t>
            </a:r>
            <a:r>
              <a:rPr lang="pt-BR" sz="900" dirty="0">
                <a:solidFill>
                  <a:schemeClr val="dk1"/>
                </a:solidFill>
              </a:rPr>
              <a:t> </a:t>
            </a:r>
            <a:r>
              <a:rPr lang="pt-BR" sz="900" dirty="0" err="1">
                <a:solidFill>
                  <a:schemeClr val="dk1"/>
                </a:solidFill>
              </a:rPr>
              <a:t>lesion</a:t>
            </a:r>
            <a:r>
              <a:rPr lang="pt-BR" sz="900" dirty="0">
                <a:solidFill>
                  <a:schemeClr val="dk1"/>
                </a:solidFill>
              </a:rPr>
              <a:t> </a:t>
            </a:r>
            <a:r>
              <a:rPr lang="pt-BR" sz="900" dirty="0" err="1">
                <a:solidFill>
                  <a:schemeClr val="dk1"/>
                </a:solidFill>
              </a:rPr>
              <a:t>prone</a:t>
            </a:r>
            <a:r>
              <a:rPr lang="pt-BR" sz="900" dirty="0">
                <a:solidFill>
                  <a:schemeClr val="dk1"/>
                </a:solidFill>
              </a:rPr>
              <a:t> </a:t>
            </a:r>
            <a:r>
              <a:rPr lang="pt-BR" sz="900" dirty="0" err="1">
                <a:solidFill>
                  <a:schemeClr val="dk1"/>
                </a:solidFill>
              </a:rPr>
              <a:t>to</a:t>
            </a:r>
            <a:r>
              <a:rPr lang="pt-BR" sz="900" dirty="0">
                <a:solidFill>
                  <a:schemeClr val="dk1"/>
                </a:solidFill>
              </a:rPr>
              <a:t> APE</a:t>
            </a:r>
            <a:endParaRPr sz="900" dirty="0">
              <a:solidFill>
                <a:schemeClr val="dk1"/>
              </a:solidFill>
            </a:endParaRPr>
          </a:p>
          <a:p>
            <a:pPr marL="0" lvl="0" indent="0" algn="l" rtl="0">
              <a:spcBef>
                <a:spcPts val="0"/>
              </a:spcBef>
              <a:spcAft>
                <a:spcPts val="0"/>
              </a:spcAft>
              <a:buNone/>
            </a:pPr>
            <a:r>
              <a:rPr lang="pt-BR" sz="900" dirty="0">
                <a:solidFill>
                  <a:schemeClr val="dk1"/>
                </a:solidFill>
              </a:rPr>
              <a:t>CRT as </a:t>
            </a:r>
            <a:r>
              <a:rPr lang="pt-BR" sz="900" dirty="0" err="1">
                <a:solidFill>
                  <a:schemeClr val="dk1"/>
                </a:solidFill>
              </a:rPr>
              <a:t>an</a:t>
            </a:r>
            <a:r>
              <a:rPr lang="pt-BR" sz="900" dirty="0">
                <a:solidFill>
                  <a:schemeClr val="dk1"/>
                </a:solidFill>
              </a:rPr>
              <a:t> </a:t>
            </a:r>
            <a:r>
              <a:rPr lang="pt-BR" sz="900" dirty="0" err="1">
                <a:solidFill>
                  <a:schemeClr val="dk1"/>
                </a:solidFill>
              </a:rPr>
              <a:t>attempt</a:t>
            </a:r>
            <a:r>
              <a:rPr lang="pt-BR" sz="900" dirty="0">
                <a:solidFill>
                  <a:schemeClr val="dk1"/>
                </a:solidFill>
              </a:rPr>
              <a:t> </a:t>
            </a:r>
            <a:r>
              <a:rPr lang="pt-BR" sz="900" dirty="0" err="1">
                <a:solidFill>
                  <a:schemeClr val="dk1"/>
                </a:solidFill>
              </a:rPr>
              <a:t>to</a:t>
            </a:r>
            <a:r>
              <a:rPr lang="pt-BR" sz="900" dirty="0">
                <a:solidFill>
                  <a:schemeClr val="dk1"/>
                </a:solidFill>
              </a:rPr>
              <a:t> </a:t>
            </a:r>
            <a:r>
              <a:rPr lang="pt-BR" sz="900" dirty="0" err="1">
                <a:solidFill>
                  <a:schemeClr val="dk1"/>
                </a:solidFill>
              </a:rPr>
              <a:t>organ</a:t>
            </a:r>
            <a:r>
              <a:rPr lang="pt-BR" sz="900" dirty="0">
                <a:solidFill>
                  <a:schemeClr val="dk1"/>
                </a:solidFill>
              </a:rPr>
              <a:t> </a:t>
            </a:r>
            <a:r>
              <a:rPr lang="pt-BR" sz="900" dirty="0" err="1">
                <a:solidFill>
                  <a:schemeClr val="dk1"/>
                </a:solidFill>
              </a:rPr>
              <a:t>preservation</a:t>
            </a:r>
            <a:r>
              <a:rPr lang="pt-BR" sz="900" dirty="0">
                <a:solidFill>
                  <a:schemeClr val="dk1"/>
                </a:solidFill>
              </a:rPr>
              <a:t>.</a:t>
            </a:r>
            <a:endParaRPr sz="900" dirty="0">
              <a:solidFill>
                <a:schemeClr val="dk1"/>
              </a:solidFill>
            </a:endParaRPr>
          </a:p>
        </p:txBody>
      </p:sp>
      <p:sp>
        <p:nvSpPr>
          <p:cNvPr id="697" name="Google Shape;697;p62"/>
          <p:cNvSpPr txBox="1"/>
          <p:nvPr/>
        </p:nvSpPr>
        <p:spPr>
          <a:xfrm>
            <a:off x="5745400" y="3965775"/>
            <a:ext cx="1902900" cy="1231500"/>
          </a:xfrm>
          <a:prstGeom prst="rect">
            <a:avLst/>
          </a:prstGeom>
          <a:noFill/>
          <a:ln>
            <a:noFill/>
          </a:ln>
        </p:spPr>
        <p:txBody>
          <a:bodyPr spcFirstLastPara="1" wrap="square" lIns="90000" tIns="91425" rIns="91425" bIns="91425" anchor="t" anchorCtr="0">
            <a:spAutoFit/>
          </a:bodyPr>
          <a:lstStyle/>
          <a:p>
            <a:pPr marL="0" lvl="0" indent="0" algn="just" rtl="0">
              <a:spcBef>
                <a:spcPts val="0"/>
              </a:spcBef>
              <a:spcAft>
                <a:spcPts val="0"/>
              </a:spcAft>
              <a:buNone/>
            </a:pPr>
            <a:r>
              <a:rPr lang="pt-BR" sz="900">
                <a:solidFill>
                  <a:schemeClr val="dk1"/>
                </a:solidFill>
              </a:rPr>
              <a:t>Follow-up </a:t>
            </a:r>
            <a:r>
              <a:rPr lang="pt-BR" sz="900" err="1">
                <a:solidFill>
                  <a:schemeClr val="dk1"/>
                </a:solidFill>
              </a:rPr>
              <a:t>exams</a:t>
            </a:r>
            <a:r>
              <a:rPr lang="pt-BR" sz="900">
                <a:solidFill>
                  <a:schemeClr val="dk1"/>
                </a:solidFill>
              </a:rPr>
              <a:t> show tissue </a:t>
            </a:r>
            <a:r>
              <a:rPr lang="pt-BR" sz="900" err="1">
                <a:solidFill>
                  <a:schemeClr val="dk1"/>
                </a:solidFill>
              </a:rPr>
              <a:t>shrinkage</a:t>
            </a:r>
            <a:r>
              <a:rPr lang="pt-BR" sz="900">
                <a:solidFill>
                  <a:schemeClr val="dk1"/>
                </a:solidFill>
              </a:rPr>
              <a:t> </a:t>
            </a:r>
            <a:r>
              <a:rPr lang="pt-BR" sz="900" err="1">
                <a:solidFill>
                  <a:schemeClr val="dk1"/>
                </a:solidFill>
              </a:rPr>
              <a:t>with</a:t>
            </a:r>
            <a:r>
              <a:rPr lang="pt-BR" sz="900">
                <a:solidFill>
                  <a:schemeClr val="dk1"/>
                </a:solidFill>
              </a:rPr>
              <a:t> </a:t>
            </a:r>
            <a:r>
              <a:rPr lang="pt-BR" sz="900" err="1">
                <a:solidFill>
                  <a:schemeClr val="dk1"/>
                </a:solidFill>
              </a:rPr>
              <a:t>increased</a:t>
            </a:r>
            <a:r>
              <a:rPr lang="pt-BR" sz="900">
                <a:solidFill>
                  <a:schemeClr val="dk1"/>
                </a:solidFill>
              </a:rPr>
              <a:t> </a:t>
            </a:r>
            <a:r>
              <a:rPr lang="pt-BR" sz="900" err="1">
                <a:solidFill>
                  <a:schemeClr val="dk1"/>
                </a:solidFill>
              </a:rPr>
              <a:t>fibrotic</a:t>
            </a:r>
            <a:r>
              <a:rPr lang="pt-BR" sz="900">
                <a:solidFill>
                  <a:schemeClr val="dk1"/>
                </a:solidFill>
              </a:rPr>
              <a:t> </a:t>
            </a:r>
            <a:r>
              <a:rPr lang="pt-BR" sz="900" err="1">
                <a:solidFill>
                  <a:schemeClr val="dk1"/>
                </a:solidFill>
              </a:rPr>
              <a:t>content</a:t>
            </a:r>
            <a:r>
              <a:rPr lang="pt-BR" sz="900">
                <a:solidFill>
                  <a:schemeClr val="dk1"/>
                </a:solidFill>
              </a:rPr>
              <a:t>.</a:t>
            </a:r>
            <a:endParaRPr sz="900">
              <a:solidFill>
                <a:schemeClr val="dk1"/>
              </a:solidFill>
            </a:endParaRPr>
          </a:p>
          <a:p>
            <a:pPr marL="0" lvl="0" indent="0" algn="just" rtl="0">
              <a:spcBef>
                <a:spcPts val="0"/>
              </a:spcBef>
              <a:spcAft>
                <a:spcPts val="0"/>
              </a:spcAft>
              <a:buNone/>
            </a:pPr>
            <a:r>
              <a:rPr lang="pt-BR" sz="900" err="1">
                <a:solidFill>
                  <a:schemeClr val="dk1"/>
                </a:solidFill>
              </a:rPr>
              <a:t>Stability</a:t>
            </a:r>
            <a:r>
              <a:rPr lang="pt-BR" sz="900">
                <a:solidFill>
                  <a:schemeClr val="dk1"/>
                </a:solidFill>
              </a:rPr>
              <a:t> for 5 </a:t>
            </a:r>
            <a:r>
              <a:rPr lang="pt-BR" sz="900" err="1">
                <a:solidFill>
                  <a:schemeClr val="dk1"/>
                </a:solidFill>
              </a:rPr>
              <a:t>years</a:t>
            </a:r>
            <a:r>
              <a:rPr lang="pt-BR" sz="900">
                <a:solidFill>
                  <a:schemeClr val="dk1"/>
                </a:solidFill>
              </a:rPr>
              <a:t> </a:t>
            </a:r>
            <a:r>
              <a:rPr lang="pt-BR" sz="900" err="1">
                <a:solidFill>
                  <a:schemeClr val="dk1"/>
                </a:solidFill>
              </a:rPr>
              <a:t>reassured</a:t>
            </a:r>
            <a:r>
              <a:rPr lang="pt-BR" sz="900">
                <a:solidFill>
                  <a:schemeClr val="dk1"/>
                </a:solidFill>
              </a:rPr>
              <a:t> no </a:t>
            </a:r>
            <a:r>
              <a:rPr lang="pt-BR" sz="900" err="1">
                <a:solidFill>
                  <a:schemeClr val="dk1"/>
                </a:solidFill>
              </a:rPr>
              <a:t>signs</a:t>
            </a:r>
            <a:r>
              <a:rPr lang="pt-BR" sz="900">
                <a:solidFill>
                  <a:schemeClr val="dk1"/>
                </a:solidFill>
              </a:rPr>
              <a:t> of </a:t>
            </a:r>
            <a:r>
              <a:rPr lang="pt-BR" sz="900" err="1">
                <a:solidFill>
                  <a:schemeClr val="dk1"/>
                </a:solidFill>
              </a:rPr>
              <a:t>recurrence</a:t>
            </a:r>
            <a:r>
              <a:rPr lang="pt-BR" sz="900">
                <a:solidFill>
                  <a:schemeClr val="dk1"/>
                </a:solidFill>
              </a:rPr>
              <a:t> and </a:t>
            </a:r>
            <a:r>
              <a:rPr lang="pt-BR" sz="900" err="1">
                <a:solidFill>
                  <a:schemeClr val="dk1"/>
                </a:solidFill>
              </a:rPr>
              <a:t>pattern</a:t>
            </a:r>
            <a:r>
              <a:rPr lang="pt-BR" sz="900">
                <a:solidFill>
                  <a:schemeClr val="dk1"/>
                </a:solidFill>
              </a:rPr>
              <a:t> of post-</a:t>
            </a:r>
            <a:r>
              <a:rPr lang="pt-BR" sz="900" err="1">
                <a:solidFill>
                  <a:schemeClr val="dk1"/>
                </a:solidFill>
              </a:rPr>
              <a:t>surgical</a:t>
            </a:r>
            <a:r>
              <a:rPr lang="pt-BR" sz="900">
                <a:solidFill>
                  <a:schemeClr val="dk1"/>
                </a:solidFill>
              </a:rPr>
              <a:t> </a:t>
            </a:r>
            <a:r>
              <a:rPr lang="pt-BR" sz="900" err="1">
                <a:solidFill>
                  <a:schemeClr val="dk1"/>
                </a:solidFill>
              </a:rPr>
              <a:t>changes</a:t>
            </a:r>
            <a:r>
              <a:rPr lang="pt-BR" sz="900">
                <a:solidFill>
                  <a:schemeClr val="dk1"/>
                </a:solidFill>
              </a:rPr>
              <a:t>.</a:t>
            </a:r>
            <a:endParaRPr sz="900">
              <a:solidFill>
                <a:schemeClr val="dk1"/>
              </a:solidFill>
            </a:endParaRPr>
          </a:p>
          <a:p>
            <a:pPr marL="0" lvl="0" indent="0" algn="l" rtl="0">
              <a:spcBef>
                <a:spcPts val="0"/>
              </a:spcBef>
              <a:spcAft>
                <a:spcPts val="0"/>
              </a:spcAft>
              <a:buNone/>
            </a:pPr>
            <a:endParaRPr/>
          </a:p>
        </p:txBody>
      </p:sp>
      <p:sp>
        <p:nvSpPr>
          <p:cNvPr id="698" name="Google Shape;698;p62"/>
          <p:cNvSpPr txBox="1"/>
          <p:nvPr/>
        </p:nvSpPr>
        <p:spPr>
          <a:xfrm>
            <a:off x="304375" y="1110575"/>
            <a:ext cx="922500" cy="1262100"/>
          </a:xfrm>
          <a:prstGeom prst="rect">
            <a:avLst/>
          </a:prstGeom>
          <a:noFill/>
          <a:ln w="9525" cap="flat" cmpd="sng">
            <a:solidFill>
              <a:schemeClr val="dk1"/>
            </a:solidFill>
            <a:prstDash val="dot"/>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cxnSp>
        <p:nvCxnSpPr>
          <p:cNvPr id="699" name="Google Shape;699;p62"/>
          <p:cNvCxnSpPr/>
          <p:nvPr/>
        </p:nvCxnSpPr>
        <p:spPr>
          <a:xfrm>
            <a:off x="525375" y="2592925"/>
            <a:ext cx="477300" cy="710100"/>
          </a:xfrm>
          <a:prstGeom prst="straightConnector1">
            <a:avLst/>
          </a:prstGeom>
          <a:noFill/>
          <a:ln w="9525" cap="flat" cmpd="sng">
            <a:solidFill>
              <a:schemeClr val="dk1"/>
            </a:solidFill>
            <a:prstDash val="solid"/>
            <a:round/>
            <a:headEnd type="none" w="med" len="med"/>
            <a:tailEnd type="triangle" w="med" len="med"/>
          </a:ln>
        </p:spPr>
      </p:cxnSp>
      <p:sp>
        <p:nvSpPr>
          <p:cNvPr id="700" name="Google Shape;700;p62"/>
          <p:cNvSpPr txBox="1"/>
          <p:nvPr/>
        </p:nvSpPr>
        <p:spPr>
          <a:xfrm>
            <a:off x="7648300" y="488000"/>
            <a:ext cx="1410900" cy="3201600"/>
          </a:xfrm>
          <a:prstGeom prst="rect">
            <a:avLst/>
          </a:prstGeom>
          <a:noFill/>
          <a:ln w="19050" cap="flat" cmpd="sng">
            <a:solidFill>
              <a:srgbClr val="3C78D8"/>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pt-BR" sz="1300" b="1" err="1">
                <a:solidFill>
                  <a:srgbClr val="FFD966"/>
                </a:solidFill>
              </a:rPr>
              <a:t>Teaching</a:t>
            </a:r>
            <a:r>
              <a:rPr lang="pt-BR" sz="1300" b="1">
                <a:solidFill>
                  <a:srgbClr val="FFD966"/>
                </a:solidFill>
              </a:rPr>
              <a:t> Points:</a:t>
            </a:r>
            <a:endParaRPr sz="1300" b="1">
              <a:solidFill>
                <a:srgbClr val="FFD966"/>
              </a:solidFill>
            </a:endParaRPr>
          </a:p>
          <a:p>
            <a:pPr marL="0" lvl="0" indent="0" algn="l" rtl="0">
              <a:spcBef>
                <a:spcPts val="0"/>
              </a:spcBef>
              <a:spcAft>
                <a:spcPts val="0"/>
              </a:spcAft>
              <a:buNone/>
            </a:pPr>
            <a:endParaRPr sz="1300" b="1">
              <a:solidFill>
                <a:srgbClr val="FFD966"/>
              </a:solidFill>
            </a:endParaRPr>
          </a:p>
          <a:p>
            <a:pPr marL="0" lvl="0" indent="0" algn="l" rtl="0">
              <a:spcBef>
                <a:spcPts val="0"/>
              </a:spcBef>
              <a:spcAft>
                <a:spcPts val="0"/>
              </a:spcAft>
              <a:buNone/>
            </a:pPr>
            <a:r>
              <a:rPr lang="pt-BR" sz="900">
                <a:solidFill>
                  <a:schemeClr val="dk1"/>
                </a:solidFill>
              </a:rPr>
              <a:t>-</a:t>
            </a:r>
            <a:r>
              <a:rPr lang="pt-BR" sz="1100">
                <a:solidFill>
                  <a:schemeClr val="dk1"/>
                </a:solidFill>
              </a:rPr>
              <a:t> Post </a:t>
            </a:r>
            <a:r>
              <a:rPr lang="pt-BR" sz="1100" err="1">
                <a:solidFill>
                  <a:schemeClr val="dk1"/>
                </a:solidFill>
              </a:rPr>
              <a:t>surgical</a:t>
            </a:r>
            <a:r>
              <a:rPr lang="pt-BR" sz="1100">
                <a:solidFill>
                  <a:schemeClr val="dk1"/>
                </a:solidFill>
              </a:rPr>
              <a:t> </a:t>
            </a:r>
            <a:r>
              <a:rPr lang="pt-BR" sz="1100" err="1">
                <a:solidFill>
                  <a:schemeClr val="dk1"/>
                </a:solidFill>
              </a:rPr>
              <a:t>fat</a:t>
            </a:r>
            <a:r>
              <a:rPr lang="pt-BR" sz="1100">
                <a:solidFill>
                  <a:schemeClr val="dk1"/>
                </a:solidFill>
              </a:rPr>
              <a:t> </a:t>
            </a:r>
            <a:r>
              <a:rPr lang="pt-BR" sz="1100" err="1">
                <a:solidFill>
                  <a:schemeClr val="dk1"/>
                </a:solidFill>
              </a:rPr>
              <a:t>necrosis</a:t>
            </a:r>
            <a:r>
              <a:rPr lang="pt-BR" sz="1100">
                <a:solidFill>
                  <a:schemeClr val="dk1"/>
                </a:solidFill>
              </a:rPr>
              <a:t> </a:t>
            </a:r>
            <a:r>
              <a:rPr lang="pt-BR" sz="1100" err="1">
                <a:solidFill>
                  <a:schemeClr val="dk1"/>
                </a:solidFill>
              </a:rPr>
              <a:t>recognition</a:t>
            </a:r>
            <a:r>
              <a:rPr lang="pt-BR" sz="1100">
                <a:solidFill>
                  <a:schemeClr val="dk1"/>
                </a:solidFill>
              </a:rPr>
              <a:t> </a:t>
            </a:r>
            <a:r>
              <a:rPr lang="pt-BR" sz="1100" err="1">
                <a:solidFill>
                  <a:schemeClr val="dk1"/>
                </a:solidFill>
              </a:rPr>
              <a:t>by</a:t>
            </a:r>
            <a:r>
              <a:rPr lang="pt-BR" sz="1100">
                <a:solidFill>
                  <a:schemeClr val="dk1"/>
                </a:solidFill>
              </a:rPr>
              <a:t> CT is </a:t>
            </a:r>
            <a:r>
              <a:rPr lang="pt-BR" sz="1100" err="1">
                <a:solidFill>
                  <a:schemeClr val="dk1"/>
                </a:solidFill>
              </a:rPr>
              <a:t>straightforward</a:t>
            </a:r>
            <a:r>
              <a:rPr lang="pt-BR" sz="1100">
                <a:solidFill>
                  <a:schemeClr val="dk1"/>
                </a:solidFill>
              </a:rPr>
              <a:t>.</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pt-BR" sz="1100">
                <a:solidFill>
                  <a:schemeClr val="dk1"/>
                </a:solidFill>
              </a:rPr>
              <a:t>- </a:t>
            </a:r>
            <a:r>
              <a:rPr lang="pt-BR" sz="1100" err="1">
                <a:solidFill>
                  <a:schemeClr val="dk1"/>
                </a:solidFill>
              </a:rPr>
              <a:t>Sometimes</a:t>
            </a:r>
            <a:r>
              <a:rPr lang="pt-BR" sz="1100">
                <a:solidFill>
                  <a:schemeClr val="dk1"/>
                </a:solidFill>
              </a:rPr>
              <a:t>, MR </a:t>
            </a:r>
            <a:r>
              <a:rPr lang="pt-BR" sz="1100" err="1">
                <a:solidFill>
                  <a:schemeClr val="dk1"/>
                </a:solidFill>
              </a:rPr>
              <a:t>patterns</a:t>
            </a:r>
            <a:r>
              <a:rPr lang="pt-BR" sz="1100">
                <a:solidFill>
                  <a:schemeClr val="dk1"/>
                </a:solidFill>
              </a:rPr>
              <a:t> are </a:t>
            </a:r>
            <a:r>
              <a:rPr lang="pt-BR" sz="1100" err="1">
                <a:solidFill>
                  <a:schemeClr val="dk1"/>
                </a:solidFill>
              </a:rPr>
              <a:t>tricky</a:t>
            </a:r>
            <a:r>
              <a:rPr lang="pt-BR" sz="1100">
                <a:solidFill>
                  <a:schemeClr val="dk1"/>
                </a:solidFill>
              </a:rPr>
              <a:t>.</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pt-BR" sz="1100">
                <a:solidFill>
                  <a:schemeClr val="dk1"/>
                </a:solidFill>
              </a:rPr>
              <a:t>- Look for </a:t>
            </a:r>
            <a:r>
              <a:rPr lang="pt-BR" sz="1100" err="1">
                <a:solidFill>
                  <a:schemeClr val="dk1"/>
                </a:solidFill>
              </a:rPr>
              <a:t>surgical</a:t>
            </a:r>
            <a:r>
              <a:rPr lang="pt-BR" sz="1100">
                <a:solidFill>
                  <a:schemeClr val="dk1"/>
                </a:solidFill>
              </a:rPr>
              <a:t> </a:t>
            </a:r>
            <a:r>
              <a:rPr lang="pt-BR" sz="1100" err="1">
                <a:solidFill>
                  <a:schemeClr val="dk1"/>
                </a:solidFill>
              </a:rPr>
              <a:t>technique</a:t>
            </a:r>
            <a:r>
              <a:rPr lang="pt-BR" sz="1100">
                <a:solidFill>
                  <a:schemeClr val="dk1"/>
                </a:solidFill>
              </a:rPr>
              <a:t> </a:t>
            </a:r>
            <a:r>
              <a:rPr lang="pt-BR" sz="1100" err="1">
                <a:solidFill>
                  <a:schemeClr val="dk1"/>
                </a:solidFill>
              </a:rPr>
              <a:t>information</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endParaRPr sz="300" b="1">
              <a:solidFill>
                <a:srgbClr val="FFD966"/>
              </a:solidFill>
            </a:endParaRPr>
          </a:p>
        </p:txBody>
      </p:sp>
      <p:pic>
        <p:nvPicPr>
          <p:cNvPr id="701" name="Google Shape;701;p62"/>
          <p:cNvPicPr preferRelativeResize="0"/>
          <p:nvPr/>
        </p:nvPicPr>
        <p:blipFill>
          <a:blip r:embed="rId6">
            <a:alphaModFix/>
          </a:blip>
          <a:stretch>
            <a:fillRect/>
          </a:stretch>
        </p:blipFill>
        <p:spPr>
          <a:xfrm>
            <a:off x="8016501" y="3110889"/>
            <a:ext cx="513300" cy="452924"/>
          </a:xfrm>
          <a:prstGeom prst="rect">
            <a:avLst/>
          </a:prstGeom>
          <a:noFill/>
          <a:ln>
            <a:noFill/>
          </a:ln>
        </p:spPr>
      </p:pic>
      <p:sp>
        <p:nvSpPr>
          <p:cNvPr id="702" name="Google Shape;702;p62"/>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CASE 12: PITFALL OMENTAL FLAP</a:t>
            </a:r>
            <a:endParaRPr sz="1600" b="1">
              <a:solidFill>
                <a:schemeClr val="lt1"/>
              </a:solidFill>
            </a:endParaRPr>
          </a:p>
        </p:txBody>
      </p:sp>
      <p:pic>
        <p:nvPicPr>
          <p:cNvPr id="703" name="Google Shape;703;p62"/>
          <p:cNvPicPr preferRelativeResize="0"/>
          <p:nvPr/>
        </p:nvPicPr>
        <p:blipFill>
          <a:blip r:embed="rId7">
            <a:alphaModFix/>
          </a:blip>
          <a:stretch>
            <a:fillRect/>
          </a:stretch>
        </p:blipFill>
        <p:spPr>
          <a:xfrm>
            <a:off x="7763975" y="50952"/>
            <a:ext cx="1282751" cy="288975"/>
          </a:xfrm>
          <a:prstGeom prst="rect">
            <a:avLst/>
          </a:prstGeom>
          <a:noFill/>
          <a:ln>
            <a:noFill/>
          </a:ln>
        </p:spPr>
      </p:pic>
      <p:pic>
        <p:nvPicPr>
          <p:cNvPr id="704" name="Google Shape;704;p62"/>
          <p:cNvPicPr preferRelativeResize="0"/>
          <p:nvPr/>
        </p:nvPicPr>
        <p:blipFill>
          <a:blip r:embed="rId8">
            <a:alphaModFix/>
          </a:blip>
          <a:stretch>
            <a:fillRect/>
          </a:stretch>
        </p:blipFill>
        <p:spPr>
          <a:xfrm>
            <a:off x="105750" y="488000"/>
            <a:ext cx="1743000" cy="1889900"/>
          </a:xfrm>
          <a:prstGeom prst="rect">
            <a:avLst/>
          </a:prstGeom>
          <a:noFill/>
          <a:ln w="19050" cap="flat" cmpd="sng">
            <a:solidFill>
              <a:schemeClr val="dk1"/>
            </a:solidFill>
            <a:prstDash val="solid"/>
            <a:round/>
            <a:headEnd type="none" w="sm" len="sm"/>
            <a:tailEnd type="none" w="sm" len="sm"/>
          </a:ln>
        </p:spPr>
      </p:pic>
      <p:pic>
        <p:nvPicPr>
          <p:cNvPr id="705" name="Google Shape;705;p62"/>
          <p:cNvPicPr preferRelativeResize="0"/>
          <p:nvPr/>
        </p:nvPicPr>
        <p:blipFill>
          <a:blip r:embed="rId9">
            <a:alphaModFix/>
          </a:blip>
          <a:stretch>
            <a:fillRect/>
          </a:stretch>
        </p:blipFill>
        <p:spPr>
          <a:xfrm>
            <a:off x="5726600" y="481487"/>
            <a:ext cx="1843100" cy="1889900"/>
          </a:xfrm>
          <a:prstGeom prst="rect">
            <a:avLst/>
          </a:prstGeom>
          <a:noFill/>
          <a:ln w="19050" cap="flat" cmpd="sng">
            <a:solidFill>
              <a:schemeClr val="dk1"/>
            </a:solidFill>
            <a:prstDash val="solid"/>
            <a:round/>
            <a:headEnd type="none" w="sm" len="sm"/>
            <a:tailEnd type="none" w="sm" len="sm"/>
          </a:ln>
        </p:spPr>
      </p:pic>
      <p:pic>
        <p:nvPicPr>
          <p:cNvPr id="706" name="Google Shape;706;p62"/>
          <p:cNvPicPr preferRelativeResize="0"/>
          <p:nvPr/>
        </p:nvPicPr>
        <p:blipFill>
          <a:blip r:embed="rId10">
            <a:alphaModFix/>
          </a:blip>
          <a:stretch>
            <a:fillRect/>
          </a:stretch>
        </p:blipFill>
        <p:spPr>
          <a:xfrm>
            <a:off x="5733813" y="2461975"/>
            <a:ext cx="1828675" cy="1303125"/>
          </a:xfrm>
          <a:prstGeom prst="rect">
            <a:avLst/>
          </a:prstGeom>
          <a:noFill/>
          <a:ln w="19050" cap="flat" cmpd="sng">
            <a:solidFill>
              <a:schemeClr val="dk1"/>
            </a:solidFill>
            <a:prstDash val="solid"/>
            <a:round/>
            <a:headEnd type="none" w="sm" len="sm"/>
            <a:tailEnd type="none" w="sm" len="sm"/>
          </a:ln>
        </p:spPr>
      </p:pic>
      <p:pic>
        <p:nvPicPr>
          <p:cNvPr id="707" name="Google Shape;707;p62"/>
          <p:cNvPicPr preferRelativeResize="0"/>
          <p:nvPr/>
        </p:nvPicPr>
        <p:blipFill>
          <a:blip r:embed="rId11">
            <a:alphaModFix/>
          </a:blip>
          <a:stretch>
            <a:fillRect/>
          </a:stretch>
        </p:blipFill>
        <p:spPr>
          <a:xfrm>
            <a:off x="3803863" y="488000"/>
            <a:ext cx="1828650" cy="1889900"/>
          </a:xfrm>
          <a:prstGeom prst="rect">
            <a:avLst/>
          </a:prstGeom>
          <a:noFill/>
          <a:ln w="19050" cap="flat" cmpd="sng">
            <a:solidFill>
              <a:schemeClr val="dk1"/>
            </a:solidFill>
            <a:prstDash val="solid"/>
            <a:round/>
            <a:headEnd type="none" w="sm" len="sm"/>
            <a:tailEnd type="none" w="sm" len="sm"/>
          </a:ln>
        </p:spPr>
      </p:pic>
      <p:cxnSp>
        <p:nvCxnSpPr>
          <p:cNvPr id="708" name="Google Shape;708;p62"/>
          <p:cNvCxnSpPr>
            <a:stCxn id="690" idx="0"/>
          </p:cNvCxnSpPr>
          <p:nvPr/>
        </p:nvCxnSpPr>
        <p:spPr>
          <a:xfrm rot="10800000" flipH="1">
            <a:off x="3114125" y="1326150"/>
            <a:ext cx="1982100" cy="646500"/>
          </a:xfrm>
          <a:prstGeom prst="straightConnector1">
            <a:avLst/>
          </a:prstGeom>
          <a:noFill/>
          <a:ln w="9525" cap="flat" cmpd="sng">
            <a:solidFill>
              <a:schemeClr val="dk1"/>
            </a:solidFill>
            <a:prstDash val="solid"/>
            <a:round/>
            <a:headEnd type="none" w="med" len="med"/>
            <a:tailEnd type="triangle" w="med" len="med"/>
          </a:ln>
        </p:spPr>
      </p:cxnSp>
      <p:pic>
        <p:nvPicPr>
          <p:cNvPr id="709" name="Google Shape;709;p62"/>
          <p:cNvPicPr preferRelativeResize="0"/>
          <p:nvPr/>
        </p:nvPicPr>
        <p:blipFill rotWithShape="1">
          <a:blip r:embed="rId12">
            <a:alphaModFix/>
          </a:blip>
          <a:srcRect l="2683" r="6966" b="9665"/>
          <a:stretch/>
        </p:blipFill>
        <p:spPr>
          <a:xfrm>
            <a:off x="3810000" y="2462750"/>
            <a:ext cx="1828625" cy="1303125"/>
          </a:xfrm>
          <a:prstGeom prst="rect">
            <a:avLst/>
          </a:prstGeom>
          <a:noFill/>
          <a:ln w="19050" cap="flat" cmpd="sng">
            <a:solidFill>
              <a:schemeClr val="dk1"/>
            </a:solidFill>
            <a:prstDash val="solid"/>
            <a:round/>
            <a:headEnd type="none" w="sm" len="sm"/>
            <a:tailEnd type="none" w="sm" len="sm"/>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00"/>
                                        </p:tgtEl>
                                        <p:attrNameLst>
                                          <p:attrName>style.visibility</p:attrName>
                                        </p:attrNameLst>
                                      </p:cBhvr>
                                      <p:to>
                                        <p:strVal val="visible"/>
                                      </p:to>
                                    </p:set>
                                    <p:anim calcmode="lin" valueType="num">
                                      <p:cBhvr additive="base">
                                        <p:cTn id="7" dur="1000"/>
                                        <p:tgtEl>
                                          <p:spTgt spid="700"/>
                                        </p:tgtEl>
                                        <p:attrNameLst>
                                          <p:attrName>ppt_w</p:attrName>
                                        </p:attrNameLst>
                                      </p:cBhvr>
                                      <p:tavLst>
                                        <p:tav tm="0">
                                          <p:val>
                                            <p:strVal val="0"/>
                                          </p:val>
                                        </p:tav>
                                        <p:tav tm="100000">
                                          <p:val>
                                            <p:strVal val="#ppt_w"/>
                                          </p:val>
                                        </p:tav>
                                      </p:tavLst>
                                    </p:anim>
                                    <p:anim calcmode="lin" valueType="num">
                                      <p:cBhvr additive="base">
                                        <p:cTn id="8" dur="1000"/>
                                        <p:tgtEl>
                                          <p:spTgt spid="700"/>
                                        </p:tgtEl>
                                        <p:attrNameLst>
                                          <p:attrName>ppt_h</p:attrName>
                                        </p:attrNameLst>
                                      </p:cBhvr>
                                      <p:tavLst>
                                        <p:tav tm="0">
                                          <p:val>
                                            <p:strVal val="0"/>
                                          </p:val>
                                        </p:tav>
                                        <p:tav tm="100000">
                                          <p:val>
                                            <p:strVal val="#ppt_h"/>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701"/>
                                        </p:tgtEl>
                                        <p:attrNameLst>
                                          <p:attrName>style.visibility</p:attrName>
                                        </p:attrNameLst>
                                      </p:cBhvr>
                                      <p:to>
                                        <p:strVal val="visible"/>
                                      </p:to>
                                    </p:set>
                                    <p:animEffect transition="in" filter="fade">
                                      <p:cBhvr>
                                        <p:cTn id="12" dur="1000"/>
                                        <p:tgtEl>
                                          <p:spTgt spid="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63"/>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15" name="Google Shape;715;p63"/>
          <p:cNvPicPr preferRelativeResize="0"/>
          <p:nvPr/>
        </p:nvPicPr>
        <p:blipFill rotWithShape="1">
          <a:blip r:embed="rId3">
            <a:alphaModFix/>
          </a:blip>
          <a:srcRect l="19808" t="17311" r="21725" b="17311"/>
          <a:stretch/>
        </p:blipFill>
        <p:spPr>
          <a:xfrm>
            <a:off x="2542475" y="563100"/>
            <a:ext cx="1874326" cy="2656100"/>
          </a:xfrm>
          <a:prstGeom prst="rect">
            <a:avLst/>
          </a:prstGeom>
          <a:noFill/>
          <a:ln w="19050" cap="flat" cmpd="sng">
            <a:solidFill>
              <a:schemeClr val="dk1"/>
            </a:solidFill>
            <a:prstDash val="solid"/>
            <a:round/>
            <a:headEnd type="none" w="sm" len="sm"/>
            <a:tailEnd type="none" w="sm" len="sm"/>
          </a:ln>
        </p:spPr>
      </p:pic>
      <p:pic>
        <p:nvPicPr>
          <p:cNvPr id="716" name="Google Shape;716;p63"/>
          <p:cNvPicPr preferRelativeResize="0"/>
          <p:nvPr/>
        </p:nvPicPr>
        <p:blipFill rotWithShape="1">
          <a:blip r:embed="rId4">
            <a:alphaModFix/>
          </a:blip>
          <a:srcRect l="19789" t="12661" r="14068" b="15925"/>
          <a:stretch/>
        </p:blipFill>
        <p:spPr>
          <a:xfrm>
            <a:off x="203790" y="563113"/>
            <a:ext cx="2275735" cy="2656075"/>
          </a:xfrm>
          <a:prstGeom prst="rect">
            <a:avLst/>
          </a:prstGeom>
          <a:noFill/>
          <a:ln w="19050" cap="flat" cmpd="sng">
            <a:solidFill>
              <a:schemeClr val="dk1"/>
            </a:solidFill>
            <a:prstDash val="solid"/>
            <a:round/>
            <a:headEnd type="none" w="sm" len="sm"/>
            <a:tailEnd type="none" w="sm" len="sm"/>
          </a:ln>
        </p:spPr>
      </p:pic>
      <p:pic>
        <p:nvPicPr>
          <p:cNvPr id="717" name="Google Shape;717;p63"/>
          <p:cNvPicPr preferRelativeResize="0"/>
          <p:nvPr/>
        </p:nvPicPr>
        <p:blipFill rotWithShape="1">
          <a:blip r:embed="rId5">
            <a:alphaModFix/>
          </a:blip>
          <a:srcRect l="19595" t="15269" r="19167" b="15888"/>
          <a:stretch/>
        </p:blipFill>
        <p:spPr>
          <a:xfrm>
            <a:off x="6717125" y="563100"/>
            <a:ext cx="2182350" cy="2656100"/>
          </a:xfrm>
          <a:prstGeom prst="rect">
            <a:avLst/>
          </a:prstGeom>
          <a:noFill/>
          <a:ln w="19050" cap="flat" cmpd="sng">
            <a:solidFill>
              <a:schemeClr val="dk1"/>
            </a:solidFill>
            <a:prstDash val="solid"/>
            <a:round/>
            <a:headEnd type="none" w="sm" len="sm"/>
            <a:tailEnd type="none" w="sm" len="sm"/>
          </a:ln>
        </p:spPr>
      </p:pic>
      <p:pic>
        <p:nvPicPr>
          <p:cNvPr id="718" name="Google Shape;718;p63"/>
          <p:cNvPicPr preferRelativeResize="0"/>
          <p:nvPr/>
        </p:nvPicPr>
        <p:blipFill rotWithShape="1">
          <a:blip r:embed="rId6">
            <a:alphaModFix/>
          </a:blip>
          <a:srcRect l="34983" t="16540" r="17360" b="16681"/>
          <a:stretch/>
        </p:blipFill>
        <p:spPr>
          <a:xfrm>
            <a:off x="4876475" y="563100"/>
            <a:ext cx="1750726" cy="2656100"/>
          </a:xfrm>
          <a:prstGeom prst="rect">
            <a:avLst/>
          </a:prstGeom>
          <a:noFill/>
          <a:ln w="19050" cap="flat" cmpd="sng">
            <a:solidFill>
              <a:schemeClr val="dk1"/>
            </a:solidFill>
            <a:prstDash val="solid"/>
            <a:round/>
            <a:headEnd type="none" w="sm" len="sm"/>
            <a:tailEnd type="none" w="sm" len="sm"/>
          </a:ln>
        </p:spPr>
      </p:pic>
      <p:sp>
        <p:nvSpPr>
          <p:cNvPr id="719" name="Google Shape;719;p63"/>
          <p:cNvSpPr/>
          <p:nvPr/>
        </p:nvSpPr>
        <p:spPr>
          <a:xfrm>
            <a:off x="4876500" y="3313800"/>
            <a:ext cx="4005000" cy="2238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Postoperative</a:t>
            </a:r>
            <a:endParaRPr sz="1100" b="1"/>
          </a:p>
        </p:txBody>
      </p:sp>
      <p:sp>
        <p:nvSpPr>
          <p:cNvPr id="720" name="Google Shape;720;p63"/>
          <p:cNvSpPr/>
          <p:nvPr/>
        </p:nvSpPr>
        <p:spPr>
          <a:xfrm>
            <a:off x="203800" y="3315000"/>
            <a:ext cx="4212900" cy="2214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a:t>
            </a:r>
            <a:r>
              <a:rPr lang="pt-BR" sz="1100" b="1" err="1"/>
              <a:t>staging</a:t>
            </a:r>
            <a:endParaRPr sz="900" b="1"/>
          </a:p>
        </p:txBody>
      </p:sp>
      <p:sp>
        <p:nvSpPr>
          <p:cNvPr id="721" name="Google Shape;721;p63"/>
          <p:cNvSpPr/>
          <p:nvPr/>
        </p:nvSpPr>
        <p:spPr>
          <a:xfrm>
            <a:off x="4546988" y="3315000"/>
            <a:ext cx="199200" cy="2214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2" name="Google Shape;722;p63"/>
          <p:cNvPicPr preferRelativeResize="0"/>
          <p:nvPr/>
        </p:nvPicPr>
        <p:blipFill>
          <a:blip r:embed="rId7">
            <a:alphaModFix/>
          </a:blip>
          <a:stretch>
            <a:fillRect/>
          </a:stretch>
        </p:blipFill>
        <p:spPr>
          <a:xfrm>
            <a:off x="7033176" y="1737189"/>
            <a:ext cx="513300" cy="452924"/>
          </a:xfrm>
          <a:prstGeom prst="rect">
            <a:avLst/>
          </a:prstGeom>
          <a:noFill/>
          <a:ln>
            <a:noFill/>
          </a:ln>
        </p:spPr>
      </p:pic>
      <p:sp>
        <p:nvSpPr>
          <p:cNvPr id="723" name="Google Shape;723;p63"/>
          <p:cNvSpPr txBox="1"/>
          <p:nvPr/>
        </p:nvSpPr>
        <p:spPr>
          <a:xfrm>
            <a:off x="4876500" y="3496325"/>
            <a:ext cx="4079700" cy="7389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900" err="1">
                <a:solidFill>
                  <a:schemeClr val="dk1"/>
                </a:solidFill>
              </a:rPr>
              <a:t>Cyst</a:t>
            </a:r>
            <a:r>
              <a:rPr lang="pt-BR" sz="900">
                <a:solidFill>
                  <a:schemeClr val="dk1"/>
                </a:solidFill>
              </a:rPr>
              <a:t> </a:t>
            </a:r>
            <a:r>
              <a:rPr lang="pt-BR" sz="900" err="1">
                <a:solidFill>
                  <a:schemeClr val="dk1"/>
                </a:solidFill>
              </a:rPr>
              <a:t>formation</a:t>
            </a:r>
            <a:r>
              <a:rPr lang="pt-BR" sz="900">
                <a:solidFill>
                  <a:schemeClr val="dk1"/>
                </a:solidFill>
              </a:rPr>
              <a:t> </a:t>
            </a:r>
            <a:r>
              <a:rPr lang="pt-BR" sz="900" err="1">
                <a:solidFill>
                  <a:schemeClr val="dk1"/>
                </a:solidFill>
              </a:rPr>
              <a:t>adjacent</a:t>
            </a:r>
            <a:r>
              <a:rPr lang="pt-BR" sz="900">
                <a:solidFill>
                  <a:schemeClr val="dk1"/>
                </a:solidFill>
              </a:rPr>
              <a:t> the </a:t>
            </a:r>
            <a:r>
              <a:rPr lang="pt-BR" sz="900" err="1">
                <a:solidFill>
                  <a:schemeClr val="dk1"/>
                </a:solidFill>
              </a:rPr>
              <a:t>colorectal</a:t>
            </a:r>
            <a:r>
              <a:rPr lang="pt-BR" sz="900">
                <a:solidFill>
                  <a:schemeClr val="dk1"/>
                </a:solidFill>
              </a:rPr>
              <a:t> </a:t>
            </a:r>
            <a:r>
              <a:rPr lang="pt-BR" sz="900" err="1">
                <a:solidFill>
                  <a:schemeClr val="dk1"/>
                </a:solidFill>
              </a:rPr>
              <a:t>anastomosis</a:t>
            </a:r>
            <a:r>
              <a:rPr lang="pt-BR" sz="900">
                <a:solidFill>
                  <a:schemeClr val="dk1"/>
                </a:solidFill>
              </a:rPr>
              <a:t>. </a:t>
            </a:r>
            <a:r>
              <a:rPr lang="pt-BR" sz="900" err="1">
                <a:solidFill>
                  <a:schemeClr val="dk1"/>
                </a:solidFill>
              </a:rPr>
              <a:t>There</a:t>
            </a:r>
            <a:r>
              <a:rPr lang="pt-BR" sz="900">
                <a:solidFill>
                  <a:schemeClr val="dk1"/>
                </a:solidFill>
              </a:rPr>
              <a:t> </a:t>
            </a:r>
            <a:r>
              <a:rPr lang="pt-BR" sz="900" err="1">
                <a:solidFill>
                  <a:schemeClr val="dk1"/>
                </a:solidFill>
              </a:rPr>
              <a:t>were</a:t>
            </a:r>
            <a:r>
              <a:rPr lang="pt-BR" sz="900">
                <a:solidFill>
                  <a:schemeClr val="dk1"/>
                </a:solidFill>
              </a:rPr>
              <a:t> </a:t>
            </a:r>
            <a:r>
              <a:rPr lang="pt-BR" sz="900" err="1">
                <a:solidFill>
                  <a:schemeClr val="dk1"/>
                </a:solidFill>
              </a:rPr>
              <a:t>neither</a:t>
            </a:r>
            <a:r>
              <a:rPr lang="pt-BR" sz="900">
                <a:solidFill>
                  <a:schemeClr val="dk1"/>
                </a:solidFill>
              </a:rPr>
              <a:t> </a:t>
            </a:r>
            <a:r>
              <a:rPr lang="pt-BR" sz="900" err="1">
                <a:solidFill>
                  <a:schemeClr val="dk1"/>
                </a:solidFill>
              </a:rPr>
              <a:t>evidence</a:t>
            </a:r>
            <a:r>
              <a:rPr lang="pt-BR" sz="900">
                <a:solidFill>
                  <a:schemeClr val="dk1"/>
                </a:solidFill>
              </a:rPr>
              <a:t> of </a:t>
            </a:r>
            <a:r>
              <a:rPr lang="pt-BR" sz="900" err="1">
                <a:solidFill>
                  <a:schemeClr val="dk1"/>
                </a:solidFill>
              </a:rPr>
              <a:t>solid</a:t>
            </a:r>
            <a:r>
              <a:rPr lang="pt-BR" sz="900">
                <a:solidFill>
                  <a:schemeClr val="dk1"/>
                </a:solidFill>
              </a:rPr>
              <a:t> </a:t>
            </a:r>
            <a:r>
              <a:rPr lang="pt-BR" sz="900" err="1">
                <a:solidFill>
                  <a:schemeClr val="dk1"/>
                </a:solidFill>
              </a:rPr>
              <a:t>lesions</a:t>
            </a:r>
            <a:r>
              <a:rPr lang="pt-BR" sz="900">
                <a:solidFill>
                  <a:schemeClr val="dk1"/>
                </a:solidFill>
              </a:rPr>
              <a:t> </a:t>
            </a:r>
            <a:r>
              <a:rPr lang="pt-BR" sz="900" err="1">
                <a:solidFill>
                  <a:schemeClr val="dk1"/>
                </a:solidFill>
              </a:rPr>
              <a:t>nor</a:t>
            </a:r>
            <a:r>
              <a:rPr lang="pt-BR" sz="900">
                <a:solidFill>
                  <a:schemeClr val="dk1"/>
                </a:solidFill>
              </a:rPr>
              <a:t> </a:t>
            </a:r>
            <a:r>
              <a:rPr lang="pt-BR" sz="900" err="1">
                <a:solidFill>
                  <a:schemeClr val="dk1"/>
                </a:solidFill>
              </a:rPr>
              <a:t>other</a:t>
            </a:r>
            <a:r>
              <a:rPr lang="pt-BR" sz="900">
                <a:solidFill>
                  <a:schemeClr val="dk1"/>
                </a:solidFill>
              </a:rPr>
              <a:t> suspicious </a:t>
            </a:r>
            <a:r>
              <a:rPr lang="pt-BR" sz="900" err="1">
                <a:solidFill>
                  <a:schemeClr val="dk1"/>
                </a:solidFill>
              </a:rPr>
              <a:t>findings</a:t>
            </a:r>
            <a:r>
              <a:rPr lang="pt-BR" sz="900">
                <a:solidFill>
                  <a:schemeClr val="dk1"/>
                </a:solidFill>
              </a:rPr>
              <a:t> </a:t>
            </a:r>
            <a:r>
              <a:rPr lang="pt-BR" sz="900" err="1">
                <a:solidFill>
                  <a:schemeClr val="dk1"/>
                </a:solidFill>
              </a:rPr>
              <a:t>that</a:t>
            </a:r>
            <a:r>
              <a:rPr lang="pt-BR" sz="900">
                <a:solidFill>
                  <a:schemeClr val="dk1"/>
                </a:solidFill>
              </a:rPr>
              <a:t> </a:t>
            </a:r>
            <a:r>
              <a:rPr lang="pt-BR" sz="900" err="1">
                <a:solidFill>
                  <a:schemeClr val="dk1"/>
                </a:solidFill>
              </a:rPr>
              <a:t>would</a:t>
            </a:r>
            <a:r>
              <a:rPr lang="pt-BR" sz="900">
                <a:solidFill>
                  <a:schemeClr val="dk1"/>
                </a:solidFill>
              </a:rPr>
              <a:t> </a:t>
            </a:r>
            <a:r>
              <a:rPr lang="pt-BR" sz="900" err="1">
                <a:solidFill>
                  <a:schemeClr val="dk1"/>
                </a:solidFill>
              </a:rPr>
              <a:t>suggest</a:t>
            </a:r>
            <a:r>
              <a:rPr lang="pt-BR" sz="900">
                <a:solidFill>
                  <a:schemeClr val="dk1"/>
                </a:solidFill>
              </a:rPr>
              <a:t> pelvic </a:t>
            </a:r>
            <a:r>
              <a:rPr lang="pt-BR" sz="900" err="1">
                <a:solidFill>
                  <a:schemeClr val="dk1"/>
                </a:solidFill>
              </a:rPr>
              <a:t>recurrence</a:t>
            </a:r>
            <a:r>
              <a:rPr lang="pt-BR" sz="900">
                <a:solidFill>
                  <a:schemeClr val="dk1"/>
                </a:solidFill>
              </a:rPr>
              <a:t>. </a:t>
            </a:r>
            <a:endParaRPr sz="900">
              <a:solidFill>
                <a:schemeClr val="dk1"/>
              </a:solidFill>
            </a:endParaRPr>
          </a:p>
          <a:p>
            <a:pPr marL="0" lvl="0" indent="0" algn="l" rtl="0">
              <a:spcBef>
                <a:spcPts val="0"/>
              </a:spcBef>
              <a:spcAft>
                <a:spcPts val="0"/>
              </a:spcAft>
              <a:buNone/>
            </a:pPr>
            <a:endParaRPr sz="900">
              <a:solidFill>
                <a:schemeClr val="dk1"/>
              </a:solidFill>
            </a:endParaRPr>
          </a:p>
        </p:txBody>
      </p:sp>
      <p:sp>
        <p:nvSpPr>
          <p:cNvPr id="724" name="Google Shape;724;p63"/>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13: ANASTOMOSIS CYST FORMATION</a:t>
            </a:r>
            <a:endParaRPr sz="1600" b="1">
              <a:solidFill>
                <a:schemeClr val="lt1"/>
              </a:solidFill>
            </a:endParaRPr>
          </a:p>
        </p:txBody>
      </p:sp>
      <p:pic>
        <p:nvPicPr>
          <p:cNvPr id="725" name="Google Shape;725;p63"/>
          <p:cNvPicPr preferRelativeResize="0"/>
          <p:nvPr/>
        </p:nvPicPr>
        <p:blipFill>
          <a:blip r:embed="rId8">
            <a:alphaModFix/>
          </a:blip>
          <a:stretch>
            <a:fillRect/>
          </a:stretch>
        </p:blipFill>
        <p:spPr>
          <a:xfrm>
            <a:off x="7763975" y="50952"/>
            <a:ext cx="1282751" cy="288975"/>
          </a:xfrm>
          <a:prstGeom prst="rect">
            <a:avLst/>
          </a:prstGeom>
          <a:noFill/>
          <a:ln>
            <a:noFill/>
          </a:ln>
        </p:spPr>
      </p:pic>
      <p:sp>
        <p:nvSpPr>
          <p:cNvPr id="726" name="Google Shape;726;p63"/>
          <p:cNvSpPr txBox="1"/>
          <p:nvPr/>
        </p:nvSpPr>
        <p:spPr>
          <a:xfrm>
            <a:off x="203800" y="4037475"/>
            <a:ext cx="8677800" cy="998100"/>
          </a:xfrm>
          <a:prstGeom prst="rect">
            <a:avLst/>
          </a:prstGeom>
          <a:solidFill>
            <a:srgbClr val="000000"/>
          </a:solidFill>
          <a:ln w="19050" cap="flat" cmpd="sng">
            <a:solidFill>
              <a:srgbClr val="3C78D8"/>
            </a:solidFill>
            <a:prstDash val="solid"/>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pt-BR" sz="1100" b="1" dirty="0" err="1">
                <a:solidFill>
                  <a:srgbClr val="FFD966"/>
                </a:solidFill>
              </a:rPr>
              <a:t>Teaching</a:t>
            </a:r>
            <a:r>
              <a:rPr lang="pt-BR" sz="1100" b="1" dirty="0">
                <a:solidFill>
                  <a:srgbClr val="FFD966"/>
                </a:solidFill>
              </a:rPr>
              <a:t> Points: </a:t>
            </a:r>
            <a:r>
              <a:rPr lang="pt-BR" sz="1000" dirty="0">
                <a:solidFill>
                  <a:schemeClr val="dk1"/>
                </a:solidFill>
              </a:rPr>
              <a:t>Double </a:t>
            </a:r>
            <a:r>
              <a:rPr lang="pt-BR" sz="1000" dirty="0" err="1">
                <a:solidFill>
                  <a:schemeClr val="dk1"/>
                </a:solidFill>
              </a:rPr>
              <a:t>Stapling</a:t>
            </a:r>
            <a:r>
              <a:rPr lang="pt-BR" sz="1000" dirty="0">
                <a:solidFill>
                  <a:schemeClr val="dk1"/>
                </a:solidFill>
              </a:rPr>
              <a:t> </a:t>
            </a:r>
            <a:r>
              <a:rPr lang="pt-BR" sz="1000" dirty="0" err="1">
                <a:solidFill>
                  <a:schemeClr val="dk1"/>
                </a:solidFill>
              </a:rPr>
              <a:t>Technique</a:t>
            </a:r>
            <a:r>
              <a:rPr lang="pt-BR" sz="1000" dirty="0">
                <a:solidFill>
                  <a:schemeClr val="dk1"/>
                </a:solidFill>
              </a:rPr>
              <a:t> (DST) </a:t>
            </a:r>
            <a:r>
              <a:rPr lang="pt-BR" sz="1000" dirty="0" err="1">
                <a:solidFill>
                  <a:schemeClr val="dk1"/>
                </a:solidFill>
              </a:rPr>
              <a:t>is</a:t>
            </a:r>
            <a:r>
              <a:rPr lang="pt-BR" sz="1000" dirty="0">
                <a:solidFill>
                  <a:schemeClr val="dk1"/>
                </a:solidFill>
              </a:rPr>
              <a:t> </a:t>
            </a:r>
            <a:r>
              <a:rPr lang="pt-BR" sz="1000" dirty="0" err="1">
                <a:solidFill>
                  <a:schemeClr val="dk1"/>
                </a:solidFill>
              </a:rPr>
              <a:t>routinely</a:t>
            </a:r>
            <a:r>
              <a:rPr lang="pt-BR" sz="1000" dirty="0">
                <a:solidFill>
                  <a:schemeClr val="dk1"/>
                </a:solidFill>
              </a:rPr>
              <a:t> </a:t>
            </a:r>
            <a:r>
              <a:rPr lang="pt-BR" sz="1000" dirty="0" err="1">
                <a:solidFill>
                  <a:schemeClr val="dk1"/>
                </a:solidFill>
              </a:rPr>
              <a:t>used</a:t>
            </a:r>
            <a:r>
              <a:rPr lang="pt-BR" sz="1000" dirty="0">
                <a:solidFill>
                  <a:schemeClr val="dk1"/>
                </a:solidFill>
              </a:rPr>
              <a:t> for </a:t>
            </a:r>
            <a:r>
              <a:rPr lang="pt-BR" sz="1000" dirty="0" err="1">
                <a:solidFill>
                  <a:schemeClr val="dk1"/>
                </a:solidFill>
              </a:rPr>
              <a:t>the</a:t>
            </a:r>
            <a:r>
              <a:rPr lang="pt-BR" sz="1000" dirty="0">
                <a:solidFill>
                  <a:schemeClr val="dk1"/>
                </a:solidFill>
              </a:rPr>
              <a:t> </a:t>
            </a:r>
            <a:r>
              <a:rPr lang="pt-BR" sz="1000" dirty="0" err="1">
                <a:solidFill>
                  <a:schemeClr val="dk1"/>
                </a:solidFill>
              </a:rPr>
              <a:t>anastomosis</a:t>
            </a:r>
            <a:r>
              <a:rPr lang="pt-BR" sz="1000" dirty="0">
                <a:solidFill>
                  <a:schemeClr val="dk1"/>
                </a:solidFill>
              </a:rPr>
              <a:t> </a:t>
            </a:r>
            <a:r>
              <a:rPr lang="pt-BR" sz="1000" dirty="0" err="1">
                <a:solidFill>
                  <a:schemeClr val="dk1"/>
                </a:solidFill>
              </a:rPr>
              <a:t>during</a:t>
            </a:r>
            <a:r>
              <a:rPr lang="pt-BR" sz="1000" dirty="0">
                <a:solidFill>
                  <a:schemeClr val="dk1"/>
                </a:solidFill>
              </a:rPr>
              <a:t> TME. </a:t>
            </a:r>
            <a:r>
              <a:rPr lang="pt-BR" sz="1000" dirty="0" err="1">
                <a:solidFill>
                  <a:schemeClr val="dk1"/>
                </a:solidFill>
              </a:rPr>
              <a:t>This</a:t>
            </a:r>
            <a:r>
              <a:rPr lang="pt-BR" sz="1000" dirty="0">
                <a:solidFill>
                  <a:schemeClr val="dk1"/>
                </a:solidFill>
              </a:rPr>
              <a:t> </a:t>
            </a:r>
            <a:r>
              <a:rPr lang="pt-BR" sz="1000" dirty="0" err="1">
                <a:solidFill>
                  <a:schemeClr val="dk1"/>
                </a:solidFill>
              </a:rPr>
              <a:t>technique</a:t>
            </a:r>
            <a:r>
              <a:rPr lang="pt-BR" sz="1000" dirty="0">
                <a:solidFill>
                  <a:schemeClr val="dk1"/>
                </a:solidFill>
              </a:rPr>
              <a:t> </a:t>
            </a:r>
            <a:r>
              <a:rPr lang="pt-BR" sz="1000" dirty="0" err="1">
                <a:solidFill>
                  <a:schemeClr val="dk1"/>
                </a:solidFill>
              </a:rPr>
              <a:t>adoption</a:t>
            </a:r>
            <a:r>
              <a:rPr lang="pt-BR" sz="1000" dirty="0">
                <a:solidFill>
                  <a:schemeClr val="dk1"/>
                </a:solidFill>
              </a:rPr>
              <a:t> </a:t>
            </a:r>
            <a:r>
              <a:rPr lang="pt-BR" sz="1000" dirty="0" err="1">
                <a:solidFill>
                  <a:schemeClr val="dk1"/>
                </a:solidFill>
              </a:rPr>
              <a:t>has</a:t>
            </a:r>
            <a:r>
              <a:rPr lang="pt-BR" sz="1000" dirty="0">
                <a:solidFill>
                  <a:schemeClr val="dk1"/>
                </a:solidFill>
              </a:rPr>
              <a:t> </a:t>
            </a:r>
            <a:r>
              <a:rPr lang="pt-BR" sz="1000" dirty="0" err="1">
                <a:solidFill>
                  <a:schemeClr val="dk1"/>
                </a:solidFill>
              </a:rPr>
              <a:t>decreased</a:t>
            </a:r>
            <a:r>
              <a:rPr lang="pt-BR" sz="1000" dirty="0">
                <a:solidFill>
                  <a:schemeClr val="dk1"/>
                </a:solidFill>
              </a:rPr>
              <a:t> </a:t>
            </a:r>
            <a:r>
              <a:rPr lang="pt-BR" sz="1000" dirty="0" err="1">
                <a:solidFill>
                  <a:schemeClr val="dk1"/>
                </a:solidFill>
              </a:rPr>
              <a:t>the</a:t>
            </a:r>
            <a:r>
              <a:rPr lang="pt-BR" sz="1000" dirty="0">
                <a:solidFill>
                  <a:schemeClr val="dk1"/>
                </a:solidFill>
              </a:rPr>
              <a:t> </a:t>
            </a:r>
            <a:r>
              <a:rPr lang="pt-BR" sz="1000" dirty="0" err="1">
                <a:solidFill>
                  <a:schemeClr val="dk1"/>
                </a:solidFill>
              </a:rPr>
              <a:t>incidence</a:t>
            </a:r>
            <a:r>
              <a:rPr lang="pt-BR" sz="1000" dirty="0">
                <a:solidFill>
                  <a:schemeClr val="dk1"/>
                </a:solidFill>
              </a:rPr>
              <a:t> </a:t>
            </a:r>
            <a:r>
              <a:rPr lang="pt-BR" sz="1000" dirty="0" err="1">
                <a:solidFill>
                  <a:schemeClr val="dk1"/>
                </a:solidFill>
              </a:rPr>
              <a:t>of</a:t>
            </a:r>
            <a:r>
              <a:rPr lang="pt-BR" sz="1000" dirty="0">
                <a:solidFill>
                  <a:schemeClr val="dk1"/>
                </a:solidFill>
              </a:rPr>
              <a:t> </a:t>
            </a:r>
            <a:r>
              <a:rPr lang="pt-BR" sz="1000" dirty="0" err="1">
                <a:solidFill>
                  <a:schemeClr val="dk1"/>
                </a:solidFill>
              </a:rPr>
              <a:t>complications</a:t>
            </a:r>
            <a:r>
              <a:rPr lang="pt-BR" sz="1000" dirty="0">
                <a:solidFill>
                  <a:schemeClr val="dk1"/>
                </a:solidFill>
              </a:rPr>
              <a:t> </a:t>
            </a:r>
            <a:r>
              <a:rPr lang="pt-BR" sz="1000" dirty="0" err="1">
                <a:solidFill>
                  <a:schemeClr val="dk1"/>
                </a:solidFill>
              </a:rPr>
              <a:t>such</a:t>
            </a:r>
            <a:r>
              <a:rPr lang="pt-BR" sz="1000" dirty="0">
                <a:solidFill>
                  <a:schemeClr val="dk1"/>
                </a:solidFill>
              </a:rPr>
              <a:t> as suture </a:t>
            </a:r>
            <a:r>
              <a:rPr lang="pt-BR" sz="1000" dirty="0" err="1">
                <a:solidFill>
                  <a:schemeClr val="dk1"/>
                </a:solidFill>
              </a:rPr>
              <a:t>failure</a:t>
            </a:r>
            <a:r>
              <a:rPr lang="pt-BR" sz="1000" dirty="0">
                <a:solidFill>
                  <a:schemeClr val="dk1"/>
                </a:solidFill>
              </a:rPr>
              <a:t> </a:t>
            </a:r>
            <a:r>
              <a:rPr lang="pt-BR" sz="1000" dirty="0" err="1">
                <a:solidFill>
                  <a:schemeClr val="dk1"/>
                </a:solidFill>
              </a:rPr>
              <a:t>and</a:t>
            </a:r>
            <a:r>
              <a:rPr lang="pt-BR" sz="1000" dirty="0">
                <a:solidFill>
                  <a:schemeClr val="dk1"/>
                </a:solidFill>
              </a:rPr>
              <a:t> </a:t>
            </a:r>
            <a:r>
              <a:rPr lang="pt-BR" sz="1000" dirty="0" err="1">
                <a:solidFill>
                  <a:schemeClr val="dk1"/>
                </a:solidFill>
              </a:rPr>
              <a:t>anastomotic</a:t>
            </a:r>
            <a:r>
              <a:rPr lang="pt-BR" sz="1000" dirty="0">
                <a:solidFill>
                  <a:schemeClr val="dk1"/>
                </a:solidFill>
              </a:rPr>
              <a:t> </a:t>
            </a:r>
            <a:r>
              <a:rPr lang="pt-BR" sz="1000" dirty="0" err="1">
                <a:solidFill>
                  <a:schemeClr val="dk1"/>
                </a:solidFill>
              </a:rPr>
              <a:t>stricture</a:t>
            </a:r>
            <a:r>
              <a:rPr lang="pt-BR" sz="1000" dirty="0">
                <a:solidFill>
                  <a:schemeClr val="dk1"/>
                </a:solidFill>
              </a:rPr>
              <a:t>, </a:t>
            </a:r>
            <a:r>
              <a:rPr lang="pt-BR" sz="1000" dirty="0" err="1">
                <a:solidFill>
                  <a:schemeClr val="dk1"/>
                </a:solidFill>
              </a:rPr>
              <a:t>thus</a:t>
            </a:r>
            <a:r>
              <a:rPr lang="pt-BR" sz="1000" dirty="0">
                <a:solidFill>
                  <a:schemeClr val="dk1"/>
                </a:solidFill>
              </a:rPr>
              <a:t> </a:t>
            </a:r>
            <a:r>
              <a:rPr lang="pt-BR" sz="1000" dirty="0" err="1">
                <a:solidFill>
                  <a:schemeClr val="dk1"/>
                </a:solidFill>
              </a:rPr>
              <a:t>permitting</a:t>
            </a:r>
            <a:r>
              <a:rPr lang="pt-BR" sz="1000" dirty="0">
                <a:solidFill>
                  <a:schemeClr val="dk1"/>
                </a:solidFill>
              </a:rPr>
              <a:t> </a:t>
            </a:r>
            <a:r>
              <a:rPr lang="pt-BR" sz="1000" dirty="0" err="1">
                <a:solidFill>
                  <a:schemeClr val="dk1"/>
                </a:solidFill>
              </a:rPr>
              <a:t>ultralow</a:t>
            </a:r>
            <a:r>
              <a:rPr lang="pt-BR" sz="1000" dirty="0">
                <a:solidFill>
                  <a:schemeClr val="dk1"/>
                </a:solidFill>
              </a:rPr>
              <a:t> anterior </a:t>
            </a:r>
            <a:r>
              <a:rPr lang="pt-BR" sz="1000" dirty="0" err="1">
                <a:solidFill>
                  <a:schemeClr val="dk1"/>
                </a:solidFill>
              </a:rPr>
              <a:t>resection</a:t>
            </a:r>
            <a:r>
              <a:rPr lang="pt-BR" sz="1000" dirty="0">
                <a:solidFill>
                  <a:schemeClr val="dk1"/>
                </a:solidFill>
              </a:rPr>
              <a:t> </a:t>
            </a:r>
            <a:r>
              <a:rPr lang="pt-BR" sz="1000" dirty="0" err="1">
                <a:solidFill>
                  <a:schemeClr val="dk1"/>
                </a:solidFill>
              </a:rPr>
              <a:t>of</a:t>
            </a:r>
            <a:r>
              <a:rPr lang="pt-BR" sz="1000" dirty="0">
                <a:solidFill>
                  <a:schemeClr val="dk1"/>
                </a:solidFill>
              </a:rPr>
              <a:t> </a:t>
            </a:r>
            <a:r>
              <a:rPr lang="pt-BR" sz="1000" dirty="0" err="1">
                <a:solidFill>
                  <a:schemeClr val="dk1"/>
                </a:solidFill>
              </a:rPr>
              <a:t>the</a:t>
            </a:r>
            <a:r>
              <a:rPr lang="pt-BR" sz="1000" dirty="0">
                <a:solidFill>
                  <a:schemeClr val="dk1"/>
                </a:solidFill>
              </a:rPr>
              <a:t> </a:t>
            </a:r>
            <a:r>
              <a:rPr lang="pt-BR" sz="1000" dirty="0" err="1">
                <a:solidFill>
                  <a:schemeClr val="dk1"/>
                </a:solidFill>
              </a:rPr>
              <a:t>rectum</a:t>
            </a:r>
            <a:r>
              <a:rPr lang="pt-BR" sz="1000" dirty="0">
                <a:solidFill>
                  <a:schemeClr val="dk1"/>
                </a:solidFill>
              </a:rPr>
              <a:t>.  </a:t>
            </a:r>
            <a:endParaRPr sz="1000" dirty="0">
              <a:solidFill>
                <a:schemeClr val="dk1"/>
              </a:solidFill>
            </a:endParaRPr>
          </a:p>
          <a:p>
            <a:pPr marL="0" lvl="0" indent="0" algn="just" rtl="0">
              <a:lnSpc>
                <a:spcPct val="115000"/>
              </a:lnSpc>
              <a:spcBef>
                <a:spcPts val="0"/>
              </a:spcBef>
              <a:spcAft>
                <a:spcPts val="0"/>
              </a:spcAft>
              <a:buNone/>
            </a:pPr>
            <a:r>
              <a:rPr lang="pt-BR" sz="1000" dirty="0" err="1">
                <a:solidFill>
                  <a:schemeClr val="dk1"/>
                </a:solidFill>
              </a:rPr>
              <a:t>This</a:t>
            </a:r>
            <a:r>
              <a:rPr lang="pt-BR" sz="1000" dirty="0">
                <a:solidFill>
                  <a:schemeClr val="dk1"/>
                </a:solidFill>
              </a:rPr>
              <a:t> </a:t>
            </a:r>
            <a:r>
              <a:rPr lang="pt-BR" sz="1000" dirty="0" err="1">
                <a:solidFill>
                  <a:schemeClr val="dk1"/>
                </a:solidFill>
              </a:rPr>
              <a:t>surgical</a:t>
            </a:r>
            <a:r>
              <a:rPr lang="pt-BR" sz="1000" dirty="0">
                <a:solidFill>
                  <a:schemeClr val="dk1"/>
                </a:solidFill>
              </a:rPr>
              <a:t> </a:t>
            </a:r>
            <a:r>
              <a:rPr lang="pt-BR" sz="1000" dirty="0" err="1">
                <a:solidFill>
                  <a:schemeClr val="dk1"/>
                </a:solidFill>
              </a:rPr>
              <a:t>technique</a:t>
            </a:r>
            <a:r>
              <a:rPr lang="pt-BR" sz="1000" dirty="0">
                <a:solidFill>
                  <a:schemeClr val="dk1"/>
                </a:solidFill>
              </a:rPr>
              <a:t> </a:t>
            </a:r>
            <a:r>
              <a:rPr lang="pt-BR" sz="1000" dirty="0" err="1">
                <a:solidFill>
                  <a:schemeClr val="dk1"/>
                </a:solidFill>
              </a:rPr>
              <a:t>has</a:t>
            </a:r>
            <a:r>
              <a:rPr lang="pt-BR" sz="1000" dirty="0">
                <a:solidFill>
                  <a:schemeClr val="dk1"/>
                </a:solidFill>
              </a:rPr>
              <a:t> </a:t>
            </a:r>
            <a:r>
              <a:rPr lang="pt-BR" sz="1000" dirty="0" err="1">
                <a:solidFill>
                  <a:schemeClr val="dk1"/>
                </a:solidFill>
              </a:rPr>
              <a:t>been</a:t>
            </a:r>
            <a:r>
              <a:rPr lang="pt-BR" sz="1000" dirty="0">
                <a:solidFill>
                  <a:schemeClr val="dk1"/>
                </a:solidFill>
              </a:rPr>
              <a:t> </a:t>
            </a:r>
            <a:r>
              <a:rPr lang="pt-BR" sz="1000" dirty="0" err="1">
                <a:solidFill>
                  <a:schemeClr val="dk1"/>
                </a:solidFill>
              </a:rPr>
              <a:t>sporadically</a:t>
            </a:r>
            <a:r>
              <a:rPr lang="pt-BR" sz="1000" dirty="0">
                <a:solidFill>
                  <a:schemeClr val="dk1"/>
                </a:solidFill>
              </a:rPr>
              <a:t> </a:t>
            </a:r>
            <a:r>
              <a:rPr lang="pt-BR" sz="1000" dirty="0" err="1">
                <a:solidFill>
                  <a:schemeClr val="dk1"/>
                </a:solidFill>
              </a:rPr>
              <a:t>associated</a:t>
            </a:r>
            <a:r>
              <a:rPr lang="pt-BR" sz="1000" dirty="0">
                <a:solidFill>
                  <a:schemeClr val="dk1"/>
                </a:solidFill>
              </a:rPr>
              <a:t> </a:t>
            </a:r>
            <a:r>
              <a:rPr lang="pt-BR" sz="1000" dirty="0" err="1">
                <a:solidFill>
                  <a:schemeClr val="dk1"/>
                </a:solidFill>
              </a:rPr>
              <a:t>with</a:t>
            </a:r>
            <a:r>
              <a:rPr lang="pt-BR" sz="1000" dirty="0">
                <a:solidFill>
                  <a:schemeClr val="dk1"/>
                </a:solidFill>
              </a:rPr>
              <a:t> </a:t>
            </a:r>
            <a:r>
              <a:rPr lang="pt-BR" sz="1000" dirty="0" err="1">
                <a:solidFill>
                  <a:schemeClr val="dk1"/>
                </a:solidFill>
              </a:rPr>
              <a:t>implantation</a:t>
            </a:r>
            <a:r>
              <a:rPr lang="pt-BR" sz="1000" dirty="0">
                <a:solidFill>
                  <a:schemeClr val="dk1"/>
                </a:solidFill>
              </a:rPr>
              <a:t> </a:t>
            </a:r>
            <a:r>
              <a:rPr lang="pt-BR" sz="1000" dirty="0" err="1">
                <a:solidFill>
                  <a:schemeClr val="dk1"/>
                </a:solidFill>
              </a:rPr>
              <a:t>cysts</a:t>
            </a:r>
            <a:r>
              <a:rPr lang="pt-BR" sz="1000" dirty="0">
                <a:solidFill>
                  <a:schemeClr val="dk1"/>
                </a:solidFill>
              </a:rPr>
              <a:t>. </a:t>
            </a:r>
            <a:r>
              <a:rPr lang="pt-BR" sz="1000" dirty="0" err="1">
                <a:solidFill>
                  <a:schemeClr val="dk1"/>
                </a:solidFill>
              </a:rPr>
              <a:t>Mucus</a:t>
            </a:r>
            <a:r>
              <a:rPr lang="pt-BR" sz="1000" dirty="0">
                <a:solidFill>
                  <a:schemeClr val="dk1"/>
                </a:solidFill>
              </a:rPr>
              <a:t> </a:t>
            </a:r>
            <a:r>
              <a:rPr lang="pt-BR" sz="1000" dirty="0" err="1">
                <a:solidFill>
                  <a:schemeClr val="dk1"/>
                </a:solidFill>
              </a:rPr>
              <a:t>production</a:t>
            </a:r>
            <a:r>
              <a:rPr lang="pt-BR" sz="1000" dirty="0">
                <a:solidFill>
                  <a:schemeClr val="dk1"/>
                </a:solidFill>
              </a:rPr>
              <a:t> </a:t>
            </a:r>
            <a:r>
              <a:rPr lang="pt-BR" sz="1000" dirty="0" err="1">
                <a:solidFill>
                  <a:schemeClr val="dk1"/>
                </a:solidFill>
              </a:rPr>
              <a:t>where</a:t>
            </a:r>
            <a:r>
              <a:rPr lang="pt-BR" sz="1000" dirty="0">
                <a:solidFill>
                  <a:schemeClr val="dk1"/>
                </a:solidFill>
              </a:rPr>
              <a:t> </a:t>
            </a:r>
            <a:r>
              <a:rPr lang="pt-BR" sz="1000" dirty="0" err="1">
                <a:solidFill>
                  <a:schemeClr val="dk1"/>
                </a:solidFill>
              </a:rPr>
              <a:t>colonic</a:t>
            </a:r>
            <a:r>
              <a:rPr lang="pt-BR" sz="1000" dirty="0">
                <a:solidFill>
                  <a:schemeClr val="dk1"/>
                </a:solidFill>
              </a:rPr>
              <a:t> </a:t>
            </a:r>
            <a:r>
              <a:rPr lang="pt-BR" sz="1000" dirty="0" err="1">
                <a:solidFill>
                  <a:schemeClr val="dk1"/>
                </a:solidFill>
              </a:rPr>
              <a:t>mucosal</a:t>
            </a:r>
            <a:r>
              <a:rPr lang="pt-BR" sz="1000" dirty="0">
                <a:solidFill>
                  <a:schemeClr val="dk1"/>
                </a:solidFill>
              </a:rPr>
              <a:t> </a:t>
            </a:r>
            <a:r>
              <a:rPr lang="pt-BR" sz="1000" dirty="0" err="1">
                <a:solidFill>
                  <a:schemeClr val="dk1"/>
                </a:solidFill>
              </a:rPr>
              <a:t>epithelium</a:t>
            </a:r>
            <a:r>
              <a:rPr lang="pt-BR" sz="1000" dirty="0">
                <a:solidFill>
                  <a:schemeClr val="dk1"/>
                </a:solidFill>
              </a:rPr>
              <a:t> </a:t>
            </a:r>
            <a:r>
              <a:rPr lang="pt-BR" sz="1000" dirty="0" err="1">
                <a:solidFill>
                  <a:schemeClr val="dk1"/>
                </a:solidFill>
              </a:rPr>
              <a:t>is</a:t>
            </a:r>
            <a:r>
              <a:rPr lang="pt-BR" sz="1000" dirty="0">
                <a:solidFill>
                  <a:schemeClr val="dk1"/>
                </a:solidFill>
              </a:rPr>
              <a:t> </a:t>
            </a:r>
            <a:r>
              <a:rPr lang="pt-BR" sz="1000" dirty="0" err="1">
                <a:solidFill>
                  <a:schemeClr val="dk1"/>
                </a:solidFill>
              </a:rPr>
              <a:t>trapped</a:t>
            </a:r>
            <a:r>
              <a:rPr lang="pt-BR" sz="1000" dirty="0">
                <a:solidFill>
                  <a:schemeClr val="dk1"/>
                </a:solidFill>
              </a:rPr>
              <a:t> </a:t>
            </a:r>
            <a:r>
              <a:rPr lang="pt-BR" sz="1000" dirty="0" err="1">
                <a:solidFill>
                  <a:schemeClr val="dk1"/>
                </a:solidFill>
              </a:rPr>
              <a:t>under</a:t>
            </a:r>
            <a:r>
              <a:rPr lang="pt-BR" sz="1000" dirty="0">
                <a:solidFill>
                  <a:schemeClr val="dk1"/>
                </a:solidFill>
              </a:rPr>
              <a:t> </a:t>
            </a:r>
            <a:r>
              <a:rPr lang="pt-BR" sz="1000" dirty="0" err="1">
                <a:solidFill>
                  <a:schemeClr val="dk1"/>
                </a:solidFill>
              </a:rPr>
              <a:t>the</a:t>
            </a:r>
            <a:r>
              <a:rPr lang="pt-BR" sz="1000" dirty="0">
                <a:solidFill>
                  <a:schemeClr val="dk1"/>
                </a:solidFill>
              </a:rPr>
              <a:t> submucosa </a:t>
            </a:r>
            <a:r>
              <a:rPr lang="pt-BR" sz="1000" dirty="0" err="1">
                <a:solidFill>
                  <a:schemeClr val="dk1"/>
                </a:solidFill>
              </a:rPr>
              <a:t>can</a:t>
            </a:r>
            <a:r>
              <a:rPr lang="pt-BR" sz="1000" dirty="0">
                <a:solidFill>
                  <a:schemeClr val="dk1"/>
                </a:solidFill>
              </a:rPr>
              <a:t> </a:t>
            </a:r>
            <a:r>
              <a:rPr lang="pt-BR" sz="1000" dirty="0" err="1">
                <a:solidFill>
                  <a:schemeClr val="dk1"/>
                </a:solidFill>
              </a:rPr>
              <a:t>form</a:t>
            </a:r>
            <a:r>
              <a:rPr lang="pt-BR" sz="1000" dirty="0">
                <a:solidFill>
                  <a:schemeClr val="dk1"/>
                </a:solidFill>
              </a:rPr>
              <a:t> a </a:t>
            </a:r>
            <a:r>
              <a:rPr lang="pt-BR" sz="1000" dirty="0" err="1">
                <a:solidFill>
                  <a:schemeClr val="dk1"/>
                </a:solidFill>
              </a:rPr>
              <a:t>cyst</a:t>
            </a:r>
            <a:r>
              <a:rPr lang="pt-BR" sz="1000" dirty="0">
                <a:solidFill>
                  <a:schemeClr val="dk1"/>
                </a:solidFill>
              </a:rPr>
              <a:t> </a:t>
            </a:r>
            <a:r>
              <a:rPr lang="pt-BR" sz="1000" dirty="0" err="1">
                <a:solidFill>
                  <a:schemeClr val="dk1"/>
                </a:solidFill>
              </a:rPr>
              <a:t>at</a:t>
            </a:r>
            <a:r>
              <a:rPr lang="pt-BR" sz="1000" dirty="0">
                <a:solidFill>
                  <a:schemeClr val="dk1"/>
                </a:solidFill>
              </a:rPr>
              <a:t> </a:t>
            </a:r>
            <a:r>
              <a:rPr lang="pt-BR" sz="1000" dirty="0" err="1">
                <a:solidFill>
                  <a:schemeClr val="dk1"/>
                </a:solidFill>
              </a:rPr>
              <a:t>the</a:t>
            </a:r>
            <a:r>
              <a:rPr lang="pt-BR" sz="1000" dirty="0">
                <a:solidFill>
                  <a:schemeClr val="dk1"/>
                </a:solidFill>
              </a:rPr>
              <a:t> site </a:t>
            </a:r>
            <a:r>
              <a:rPr lang="pt-BR" sz="1000" dirty="0" err="1">
                <a:solidFill>
                  <a:schemeClr val="dk1"/>
                </a:solidFill>
              </a:rPr>
              <a:t>of</a:t>
            </a:r>
            <a:r>
              <a:rPr lang="pt-BR" sz="1000" dirty="0">
                <a:solidFill>
                  <a:schemeClr val="dk1"/>
                </a:solidFill>
              </a:rPr>
              <a:t> </a:t>
            </a:r>
            <a:r>
              <a:rPr lang="pt-BR" sz="1000" dirty="0" err="1">
                <a:solidFill>
                  <a:schemeClr val="dk1"/>
                </a:solidFill>
              </a:rPr>
              <a:t>the</a:t>
            </a:r>
            <a:r>
              <a:rPr lang="pt-BR" sz="1000" dirty="0">
                <a:solidFill>
                  <a:schemeClr val="dk1"/>
                </a:solidFill>
              </a:rPr>
              <a:t> </a:t>
            </a:r>
            <a:r>
              <a:rPr lang="pt-BR" sz="1000" dirty="0" err="1">
                <a:solidFill>
                  <a:schemeClr val="dk1"/>
                </a:solidFill>
              </a:rPr>
              <a:t>anastomosis.Therefore</a:t>
            </a:r>
            <a:r>
              <a:rPr lang="pt-BR" sz="1000" dirty="0">
                <a:solidFill>
                  <a:schemeClr val="dk1"/>
                </a:solidFill>
              </a:rPr>
              <a:t>, </a:t>
            </a:r>
            <a:r>
              <a:rPr lang="pt-BR" sz="1000" dirty="0" err="1">
                <a:solidFill>
                  <a:schemeClr val="dk1"/>
                </a:solidFill>
              </a:rPr>
              <a:t>implantation</a:t>
            </a:r>
            <a:r>
              <a:rPr lang="pt-BR" sz="1000" dirty="0">
                <a:solidFill>
                  <a:schemeClr val="dk1"/>
                </a:solidFill>
              </a:rPr>
              <a:t> </a:t>
            </a:r>
            <a:r>
              <a:rPr lang="pt-BR" sz="1000" dirty="0" err="1">
                <a:solidFill>
                  <a:schemeClr val="dk1"/>
                </a:solidFill>
              </a:rPr>
              <a:t>cyst</a:t>
            </a:r>
            <a:r>
              <a:rPr lang="pt-BR" sz="1000" dirty="0">
                <a:solidFill>
                  <a:schemeClr val="dk1"/>
                </a:solidFill>
              </a:rPr>
              <a:t> </a:t>
            </a:r>
            <a:r>
              <a:rPr lang="pt-BR" sz="1000" dirty="0" err="1">
                <a:solidFill>
                  <a:schemeClr val="dk1"/>
                </a:solidFill>
              </a:rPr>
              <a:t>should</a:t>
            </a:r>
            <a:r>
              <a:rPr lang="pt-BR" sz="1000" dirty="0">
                <a:solidFill>
                  <a:schemeClr val="dk1"/>
                </a:solidFill>
              </a:rPr>
              <a:t> </a:t>
            </a:r>
            <a:r>
              <a:rPr lang="pt-BR" sz="1000" dirty="0" err="1">
                <a:solidFill>
                  <a:schemeClr val="dk1"/>
                </a:solidFill>
              </a:rPr>
              <a:t>be</a:t>
            </a:r>
            <a:r>
              <a:rPr lang="pt-BR" sz="1000" dirty="0">
                <a:solidFill>
                  <a:schemeClr val="dk1"/>
                </a:solidFill>
              </a:rPr>
              <a:t> </a:t>
            </a:r>
            <a:r>
              <a:rPr lang="pt-BR" sz="1000" dirty="0" err="1">
                <a:solidFill>
                  <a:schemeClr val="dk1"/>
                </a:solidFill>
              </a:rPr>
              <a:t>considered</a:t>
            </a:r>
            <a:r>
              <a:rPr lang="pt-BR" sz="1000" dirty="0">
                <a:solidFill>
                  <a:schemeClr val="dk1"/>
                </a:solidFill>
              </a:rPr>
              <a:t> for </a:t>
            </a:r>
            <a:r>
              <a:rPr lang="pt-BR" sz="1000" dirty="0" err="1">
                <a:solidFill>
                  <a:schemeClr val="dk1"/>
                </a:solidFill>
              </a:rPr>
              <a:t>differential</a:t>
            </a:r>
            <a:r>
              <a:rPr lang="pt-BR" sz="1000" dirty="0">
                <a:solidFill>
                  <a:schemeClr val="dk1"/>
                </a:solidFill>
              </a:rPr>
              <a:t> </a:t>
            </a:r>
            <a:r>
              <a:rPr lang="pt-BR" sz="1000" dirty="0" err="1">
                <a:solidFill>
                  <a:schemeClr val="dk1"/>
                </a:solidFill>
              </a:rPr>
              <a:t>diagnosis</a:t>
            </a:r>
            <a:r>
              <a:rPr lang="pt-BR" sz="1000" dirty="0">
                <a:solidFill>
                  <a:schemeClr val="dk1"/>
                </a:solidFill>
              </a:rPr>
              <a:t> </a:t>
            </a:r>
            <a:r>
              <a:rPr lang="pt-BR" sz="1000" dirty="0" err="1">
                <a:solidFill>
                  <a:schemeClr val="dk1"/>
                </a:solidFill>
              </a:rPr>
              <a:t>of</a:t>
            </a:r>
            <a:r>
              <a:rPr lang="pt-BR" sz="1000" dirty="0">
                <a:solidFill>
                  <a:schemeClr val="dk1"/>
                </a:solidFill>
              </a:rPr>
              <a:t> </a:t>
            </a:r>
            <a:r>
              <a:rPr lang="pt-BR" sz="1000" dirty="0" err="1">
                <a:solidFill>
                  <a:schemeClr val="dk1"/>
                </a:solidFill>
              </a:rPr>
              <a:t>cystic</a:t>
            </a:r>
            <a:r>
              <a:rPr lang="pt-BR" sz="1000" dirty="0">
                <a:solidFill>
                  <a:schemeClr val="dk1"/>
                </a:solidFill>
              </a:rPr>
              <a:t> </a:t>
            </a:r>
            <a:r>
              <a:rPr lang="pt-BR" sz="1000" dirty="0" err="1">
                <a:solidFill>
                  <a:schemeClr val="dk1"/>
                </a:solidFill>
              </a:rPr>
              <a:t>lesions</a:t>
            </a:r>
            <a:r>
              <a:rPr lang="pt-BR" sz="1000" dirty="0">
                <a:solidFill>
                  <a:schemeClr val="dk1"/>
                </a:solidFill>
              </a:rPr>
              <a:t> </a:t>
            </a:r>
            <a:r>
              <a:rPr lang="pt-BR" sz="1000" dirty="0" err="1">
                <a:solidFill>
                  <a:schemeClr val="dk1"/>
                </a:solidFill>
              </a:rPr>
              <a:t>and</a:t>
            </a:r>
            <a:r>
              <a:rPr lang="pt-BR" sz="1000" dirty="0">
                <a:solidFill>
                  <a:schemeClr val="dk1"/>
                </a:solidFill>
              </a:rPr>
              <a:t> local </a:t>
            </a:r>
            <a:r>
              <a:rPr lang="pt-BR" sz="1000" dirty="0" err="1">
                <a:solidFill>
                  <a:schemeClr val="dk1"/>
                </a:solidFill>
              </a:rPr>
              <a:t>recurrence</a:t>
            </a:r>
            <a:r>
              <a:rPr lang="pt-BR" sz="1000" dirty="0">
                <a:solidFill>
                  <a:schemeClr val="dk1"/>
                </a:solidFill>
              </a:rPr>
              <a:t>. The </a:t>
            </a:r>
            <a:r>
              <a:rPr lang="pt-BR" sz="1000" dirty="0" err="1">
                <a:solidFill>
                  <a:schemeClr val="dk1"/>
                </a:solidFill>
              </a:rPr>
              <a:t>stable</a:t>
            </a:r>
            <a:r>
              <a:rPr lang="pt-BR" sz="1000" dirty="0">
                <a:solidFill>
                  <a:schemeClr val="dk1"/>
                </a:solidFill>
              </a:rPr>
              <a:t> </a:t>
            </a:r>
            <a:r>
              <a:rPr lang="pt-BR" sz="1000" dirty="0" err="1">
                <a:solidFill>
                  <a:schemeClr val="dk1"/>
                </a:solidFill>
              </a:rPr>
              <a:t>behavior</a:t>
            </a:r>
            <a:r>
              <a:rPr lang="pt-BR" sz="1000" dirty="0">
                <a:solidFill>
                  <a:schemeClr val="dk1"/>
                </a:solidFill>
              </a:rPr>
              <a:t> in </a:t>
            </a:r>
            <a:r>
              <a:rPr lang="pt-BR" sz="1000" dirty="0" err="1">
                <a:solidFill>
                  <a:schemeClr val="dk1"/>
                </a:solidFill>
              </a:rPr>
              <a:t>posteriors</a:t>
            </a:r>
            <a:r>
              <a:rPr lang="pt-BR" sz="1000" dirty="0">
                <a:solidFill>
                  <a:schemeClr val="dk1"/>
                </a:solidFill>
              </a:rPr>
              <a:t> follow-up </a:t>
            </a:r>
            <a:r>
              <a:rPr lang="pt-BR" sz="1000" dirty="0" err="1">
                <a:solidFill>
                  <a:schemeClr val="dk1"/>
                </a:solidFill>
              </a:rPr>
              <a:t>scans</a:t>
            </a:r>
            <a:r>
              <a:rPr lang="pt-BR" sz="1000" dirty="0">
                <a:solidFill>
                  <a:schemeClr val="dk1"/>
                </a:solidFill>
              </a:rPr>
              <a:t> </a:t>
            </a:r>
            <a:r>
              <a:rPr lang="pt-BR" sz="1000" dirty="0" err="1">
                <a:solidFill>
                  <a:schemeClr val="dk1"/>
                </a:solidFill>
              </a:rPr>
              <a:t>suggests</a:t>
            </a:r>
            <a:r>
              <a:rPr lang="pt-BR" sz="1000" dirty="0">
                <a:solidFill>
                  <a:schemeClr val="dk1"/>
                </a:solidFill>
              </a:rPr>
              <a:t> </a:t>
            </a:r>
            <a:r>
              <a:rPr lang="pt-BR" sz="1000" dirty="0" err="1">
                <a:solidFill>
                  <a:schemeClr val="dk1"/>
                </a:solidFill>
              </a:rPr>
              <a:t>the</a:t>
            </a:r>
            <a:r>
              <a:rPr lang="pt-BR" sz="1000" dirty="0">
                <a:solidFill>
                  <a:schemeClr val="dk1"/>
                </a:solidFill>
              </a:rPr>
              <a:t> </a:t>
            </a:r>
            <a:r>
              <a:rPr lang="pt-BR" sz="1000" dirty="0" err="1">
                <a:solidFill>
                  <a:schemeClr val="dk1"/>
                </a:solidFill>
              </a:rPr>
              <a:t>benign</a:t>
            </a:r>
            <a:r>
              <a:rPr lang="pt-BR" sz="1000" dirty="0">
                <a:solidFill>
                  <a:schemeClr val="dk1"/>
                </a:solidFill>
              </a:rPr>
              <a:t> </a:t>
            </a:r>
            <a:r>
              <a:rPr lang="pt-BR" sz="1000" dirty="0" err="1">
                <a:solidFill>
                  <a:schemeClr val="dk1"/>
                </a:solidFill>
              </a:rPr>
              <a:t>nature</a:t>
            </a:r>
            <a:r>
              <a:rPr lang="pt-BR" sz="1000" dirty="0">
                <a:solidFill>
                  <a:schemeClr val="dk1"/>
                </a:solidFill>
              </a:rPr>
              <a:t> </a:t>
            </a:r>
            <a:r>
              <a:rPr lang="pt-BR" sz="1000" dirty="0" err="1">
                <a:solidFill>
                  <a:schemeClr val="dk1"/>
                </a:solidFill>
              </a:rPr>
              <a:t>of</a:t>
            </a:r>
            <a:r>
              <a:rPr lang="pt-BR" sz="1000" dirty="0">
                <a:solidFill>
                  <a:schemeClr val="dk1"/>
                </a:solidFill>
              </a:rPr>
              <a:t> </a:t>
            </a:r>
            <a:r>
              <a:rPr lang="pt-BR" sz="1000" dirty="0" err="1">
                <a:solidFill>
                  <a:schemeClr val="dk1"/>
                </a:solidFill>
              </a:rPr>
              <a:t>this</a:t>
            </a:r>
            <a:r>
              <a:rPr lang="pt-BR" sz="1000" dirty="0">
                <a:solidFill>
                  <a:schemeClr val="dk1"/>
                </a:solidFill>
              </a:rPr>
              <a:t> </a:t>
            </a:r>
            <a:r>
              <a:rPr lang="pt-BR" sz="1000" dirty="0" err="1">
                <a:solidFill>
                  <a:schemeClr val="dk1"/>
                </a:solidFill>
              </a:rPr>
              <a:t>condition</a:t>
            </a:r>
            <a:r>
              <a:rPr lang="pt-BR" sz="1000" dirty="0">
                <a:solidFill>
                  <a:schemeClr val="dk1"/>
                </a:solidFill>
              </a:rPr>
              <a:t>.</a:t>
            </a:r>
            <a:endParaRPr sz="1000"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solidFill>
                <a:schemeClr val="dk1"/>
              </a:solidFill>
            </a:endParaRPr>
          </a:p>
        </p:txBody>
      </p:sp>
      <p:sp>
        <p:nvSpPr>
          <p:cNvPr id="727" name="Google Shape;727;p63"/>
          <p:cNvSpPr txBox="1"/>
          <p:nvPr/>
        </p:nvSpPr>
        <p:spPr>
          <a:xfrm>
            <a:off x="153900" y="3400518"/>
            <a:ext cx="4418100" cy="477000"/>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pt-BR" sz="900" dirty="0">
                <a:solidFill>
                  <a:schemeClr val="dk1"/>
                </a:solidFill>
              </a:rPr>
              <a:t>Male, 45 </a:t>
            </a:r>
            <a:r>
              <a:rPr lang="pt-BR" sz="900" dirty="0" err="1">
                <a:solidFill>
                  <a:schemeClr val="dk1"/>
                </a:solidFill>
              </a:rPr>
              <a:t>yo</a:t>
            </a:r>
            <a:r>
              <a:rPr lang="pt-BR" sz="900" dirty="0">
                <a:solidFill>
                  <a:schemeClr val="dk1"/>
                </a:solidFill>
              </a:rPr>
              <a:t>. Baseline </a:t>
            </a:r>
            <a:r>
              <a:rPr lang="pt-BR" sz="900" dirty="0" err="1">
                <a:solidFill>
                  <a:schemeClr val="dk1"/>
                </a:solidFill>
              </a:rPr>
              <a:t>mr</a:t>
            </a:r>
            <a:r>
              <a:rPr lang="pt-BR" sz="900" dirty="0">
                <a:solidFill>
                  <a:schemeClr val="dk1"/>
                </a:solidFill>
              </a:rPr>
              <a:t> T3aN1; MRF- / EMVI - /</a:t>
            </a:r>
            <a:r>
              <a:rPr lang="pt-BR" sz="900" dirty="0" err="1">
                <a:solidFill>
                  <a:schemeClr val="dk1"/>
                </a:solidFill>
              </a:rPr>
              <a:t>Pelvic</a:t>
            </a:r>
            <a:r>
              <a:rPr lang="pt-BR" sz="900" dirty="0">
                <a:solidFill>
                  <a:schemeClr val="dk1"/>
                </a:solidFill>
              </a:rPr>
              <a:t> </a:t>
            </a:r>
            <a:r>
              <a:rPr lang="pt-BR" sz="900" dirty="0" err="1">
                <a:solidFill>
                  <a:schemeClr val="dk1"/>
                </a:solidFill>
              </a:rPr>
              <a:t>sidewall</a:t>
            </a:r>
            <a:r>
              <a:rPr lang="pt-BR" sz="900" dirty="0">
                <a:solidFill>
                  <a:schemeClr val="dk1"/>
                </a:solidFill>
              </a:rPr>
              <a:t> nodes: negative</a:t>
            </a:r>
            <a:endParaRPr sz="900" dirty="0">
              <a:solidFill>
                <a:schemeClr val="dk1"/>
              </a:solidFill>
            </a:endParaRPr>
          </a:p>
          <a:p>
            <a:pPr marL="0" lvl="0" indent="0" algn="l" rtl="0">
              <a:spcBef>
                <a:spcPts val="0"/>
              </a:spcBef>
              <a:spcAft>
                <a:spcPts val="0"/>
              </a:spcAft>
              <a:buNone/>
            </a:pPr>
            <a:endParaRPr sz="1000" dirty="0">
              <a:solidFill>
                <a:schemeClr val="dk1"/>
              </a:solidFill>
              <a:highlight>
                <a:srgbClr val="FF0000"/>
              </a:highlight>
            </a:endParaRPr>
          </a:p>
        </p:txBody>
      </p:sp>
      <p:pic>
        <p:nvPicPr>
          <p:cNvPr id="728" name="Google Shape;728;p63"/>
          <p:cNvPicPr preferRelativeResize="0"/>
          <p:nvPr/>
        </p:nvPicPr>
        <p:blipFill rotWithShape="1">
          <a:blip r:embed="rId9">
            <a:alphaModFix/>
          </a:blip>
          <a:srcRect l="15197"/>
          <a:stretch/>
        </p:blipFill>
        <p:spPr>
          <a:xfrm>
            <a:off x="203790" y="565652"/>
            <a:ext cx="2271510" cy="2653536"/>
          </a:xfrm>
          <a:prstGeom prst="rect">
            <a:avLst/>
          </a:prstGeom>
          <a:noFill/>
          <a:ln w="19050">
            <a:solidFill>
              <a:schemeClr val="tx1"/>
            </a:solidFill>
          </a:ln>
        </p:spPr>
      </p:pic>
      <p:sp>
        <p:nvSpPr>
          <p:cNvPr id="2" name="Retângulo: Cantos Arredondados 1">
            <a:extLst>
              <a:ext uri="{FF2B5EF4-FFF2-40B4-BE49-F238E27FC236}">
                <a16:creationId xmlns:a16="http://schemas.microsoft.com/office/drawing/2014/main" id="{6D6BB36D-2042-41A3-9494-6DFC8BED14BA}"/>
              </a:ext>
            </a:extLst>
          </p:cNvPr>
          <p:cNvSpPr/>
          <p:nvPr/>
        </p:nvSpPr>
        <p:spPr>
          <a:xfrm>
            <a:off x="311700" y="678873"/>
            <a:ext cx="443373" cy="211890"/>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a:solidFill>
                  <a:schemeClr val="bg1"/>
                </a:solidFill>
              </a:rPr>
              <a:t>N1</a:t>
            </a:r>
          </a:p>
        </p:txBody>
      </p:sp>
      <p:cxnSp>
        <p:nvCxnSpPr>
          <p:cNvPr id="4" name="Conector de Seta Reta 3">
            <a:extLst>
              <a:ext uri="{FF2B5EF4-FFF2-40B4-BE49-F238E27FC236}">
                <a16:creationId xmlns:a16="http://schemas.microsoft.com/office/drawing/2014/main" id="{86132579-80E7-46C8-B8B0-8D27FFB87876}"/>
              </a:ext>
            </a:extLst>
          </p:cNvPr>
          <p:cNvCxnSpPr>
            <a:cxnSpLocks/>
          </p:cNvCxnSpPr>
          <p:nvPr/>
        </p:nvCxnSpPr>
        <p:spPr>
          <a:xfrm>
            <a:off x="749397" y="858918"/>
            <a:ext cx="234276" cy="95926"/>
          </a:xfrm>
          <a:prstGeom prst="straightConnector1">
            <a:avLst/>
          </a:prstGeom>
          <a:ln w="127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26"/>
                                        </p:tgtEl>
                                        <p:attrNameLst>
                                          <p:attrName>style.visibility</p:attrName>
                                        </p:attrNameLst>
                                      </p:cBhvr>
                                      <p:to>
                                        <p:strVal val="visible"/>
                                      </p:to>
                                    </p:set>
                                    <p:anim calcmode="lin" valueType="num">
                                      <p:cBhvr additive="base">
                                        <p:cTn id="15" dur="500" fill="hold"/>
                                        <p:tgtEl>
                                          <p:spTgt spid="726"/>
                                        </p:tgtEl>
                                        <p:attrNameLst>
                                          <p:attrName>ppt_x</p:attrName>
                                        </p:attrNameLst>
                                      </p:cBhvr>
                                      <p:tavLst>
                                        <p:tav tm="0">
                                          <p:val>
                                            <p:strVal val="#ppt_x"/>
                                          </p:val>
                                        </p:tav>
                                        <p:tav tm="100000">
                                          <p:val>
                                            <p:strVal val="#ppt_x"/>
                                          </p:val>
                                        </p:tav>
                                      </p:tavLst>
                                    </p:anim>
                                    <p:anim calcmode="lin" valueType="num">
                                      <p:cBhvr additive="base">
                                        <p:cTn id="16" dur="500" fill="hold"/>
                                        <p:tgtEl>
                                          <p:spTgt spid="72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722"/>
                                        </p:tgtEl>
                                        <p:attrNameLst>
                                          <p:attrName>style.visibility</p:attrName>
                                        </p:attrNameLst>
                                      </p:cBhvr>
                                      <p:to>
                                        <p:strVal val="visible"/>
                                      </p:to>
                                    </p:set>
                                    <p:animEffect transition="in" filter="fade">
                                      <p:cBhvr>
                                        <p:cTn id="21" dur="2000"/>
                                        <p:tgtEl>
                                          <p:spTgt spid="722"/>
                                        </p:tgtEl>
                                      </p:cBhvr>
                                    </p:animEffect>
                                    <p:anim calcmode="lin" valueType="num">
                                      <p:cBhvr>
                                        <p:cTn id="22" dur="2000" fill="hold"/>
                                        <p:tgtEl>
                                          <p:spTgt spid="722"/>
                                        </p:tgtEl>
                                        <p:attrNameLst>
                                          <p:attrName>ppt_w</p:attrName>
                                        </p:attrNameLst>
                                      </p:cBhvr>
                                      <p:tavLst>
                                        <p:tav tm="0" fmla="#ppt_w*sin(2.5*pi*$)">
                                          <p:val>
                                            <p:fltVal val="0"/>
                                          </p:val>
                                        </p:tav>
                                        <p:tav tm="100000">
                                          <p:val>
                                            <p:fltVal val="1"/>
                                          </p:val>
                                        </p:tav>
                                      </p:tavLst>
                                    </p:anim>
                                    <p:anim calcmode="lin" valueType="num">
                                      <p:cBhvr>
                                        <p:cTn id="23" dur="2000" fill="hold"/>
                                        <p:tgtEl>
                                          <p:spTgt spid="7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 grpId="0" animBg="1"/>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p64"/>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34" name="Google Shape;734;p64"/>
          <p:cNvPicPr preferRelativeResize="0"/>
          <p:nvPr/>
        </p:nvPicPr>
        <p:blipFill>
          <a:blip r:embed="rId3">
            <a:alphaModFix/>
          </a:blip>
          <a:stretch>
            <a:fillRect/>
          </a:stretch>
        </p:blipFill>
        <p:spPr>
          <a:xfrm>
            <a:off x="210175" y="466750"/>
            <a:ext cx="2338952" cy="2261412"/>
          </a:xfrm>
          <a:prstGeom prst="rect">
            <a:avLst/>
          </a:prstGeom>
          <a:noFill/>
          <a:ln w="19050" cap="flat" cmpd="sng">
            <a:solidFill>
              <a:schemeClr val="dk1"/>
            </a:solidFill>
            <a:prstDash val="solid"/>
            <a:round/>
            <a:headEnd type="none" w="sm" len="sm"/>
            <a:tailEnd type="none" w="sm" len="sm"/>
          </a:ln>
        </p:spPr>
      </p:pic>
      <p:pic>
        <p:nvPicPr>
          <p:cNvPr id="735" name="Google Shape;735;p64"/>
          <p:cNvPicPr preferRelativeResize="0"/>
          <p:nvPr/>
        </p:nvPicPr>
        <p:blipFill>
          <a:blip r:embed="rId4">
            <a:alphaModFix/>
          </a:blip>
          <a:stretch>
            <a:fillRect/>
          </a:stretch>
        </p:blipFill>
        <p:spPr>
          <a:xfrm>
            <a:off x="2648223" y="466750"/>
            <a:ext cx="2338950" cy="2261411"/>
          </a:xfrm>
          <a:prstGeom prst="rect">
            <a:avLst/>
          </a:prstGeom>
          <a:noFill/>
          <a:ln w="19050" cap="flat" cmpd="sng">
            <a:solidFill>
              <a:schemeClr val="dk1"/>
            </a:solidFill>
            <a:prstDash val="solid"/>
            <a:round/>
            <a:headEnd type="none" w="sm" len="sm"/>
            <a:tailEnd type="none" w="sm" len="sm"/>
          </a:ln>
        </p:spPr>
      </p:pic>
      <p:pic>
        <p:nvPicPr>
          <p:cNvPr id="736" name="Google Shape;736;p64"/>
          <p:cNvPicPr preferRelativeResize="0"/>
          <p:nvPr/>
        </p:nvPicPr>
        <p:blipFill rotWithShape="1">
          <a:blip r:embed="rId5">
            <a:alphaModFix/>
          </a:blip>
          <a:srcRect l="4749" r="17520" b="3025"/>
          <a:stretch/>
        </p:blipFill>
        <p:spPr>
          <a:xfrm>
            <a:off x="2648223" y="2783130"/>
            <a:ext cx="2338953" cy="1692836"/>
          </a:xfrm>
          <a:prstGeom prst="rect">
            <a:avLst/>
          </a:prstGeom>
          <a:noFill/>
          <a:ln w="19050" cap="flat" cmpd="sng">
            <a:solidFill>
              <a:schemeClr val="dk1"/>
            </a:solidFill>
            <a:prstDash val="solid"/>
            <a:round/>
            <a:headEnd type="none" w="sm" len="sm"/>
            <a:tailEnd type="none" w="sm" len="sm"/>
          </a:ln>
        </p:spPr>
      </p:pic>
      <p:sp>
        <p:nvSpPr>
          <p:cNvPr id="737" name="Google Shape;737;p64"/>
          <p:cNvSpPr/>
          <p:nvPr/>
        </p:nvSpPr>
        <p:spPr>
          <a:xfrm>
            <a:off x="200800" y="4529609"/>
            <a:ext cx="2357700" cy="2088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Postoperative</a:t>
            </a:r>
            <a:endParaRPr sz="1100" b="1"/>
          </a:p>
        </p:txBody>
      </p:sp>
      <p:sp>
        <p:nvSpPr>
          <p:cNvPr id="738" name="Google Shape;738;p64"/>
          <p:cNvSpPr/>
          <p:nvPr/>
        </p:nvSpPr>
        <p:spPr>
          <a:xfrm>
            <a:off x="2638851" y="4529609"/>
            <a:ext cx="2357700" cy="2088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6 months follow up</a:t>
            </a:r>
            <a:endParaRPr sz="1100" b="1"/>
          </a:p>
        </p:txBody>
      </p:sp>
      <p:sp>
        <p:nvSpPr>
          <p:cNvPr id="739" name="Google Shape;739;p64"/>
          <p:cNvSpPr txBox="1"/>
          <p:nvPr/>
        </p:nvSpPr>
        <p:spPr>
          <a:xfrm>
            <a:off x="5236750" y="466750"/>
            <a:ext cx="3771300" cy="1762500"/>
          </a:xfrm>
          <a:prstGeom prst="rect">
            <a:avLst/>
          </a:prstGeom>
          <a:solidFill>
            <a:srgbClr val="000000"/>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pt-BR" sz="900" err="1">
                <a:solidFill>
                  <a:schemeClr val="dk1"/>
                </a:solidFill>
              </a:rPr>
              <a:t>Female</a:t>
            </a:r>
            <a:r>
              <a:rPr lang="pt-BR" sz="900">
                <a:solidFill>
                  <a:schemeClr val="dk1"/>
                </a:solidFill>
              </a:rPr>
              <a:t>, 61 </a:t>
            </a:r>
            <a:r>
              <a:rPr lang="pt-BR" sz="900" err="1">
                <a:solidFill>
                  <a:schemeClr val="dk1"/>
                </a:solidFill>
              </a:rPr>
              <a:t>yo</a:t>
            </a:r>
            <a:endParaRPr sz="900">
              <a:solidFill>
                <a:schemeClr val="dk1"/>
              </a:solidFill>
            </a:endParaRPr>
          </a:p>
          <a:p>
            <a:pPr marL="0" lvl="0" indent="0" algn="just" rtl="0">
              <a:spcBef>
                <a:spcPts val="0"/>
              </a:spcBef>
              <a:spcAft>
                <a:spcPts val="0"/>
              </a:spcAft>
              <a:buNone/>
            </a:pPr>
            <a:r>
              <a:rPr lang="pt-BR" sz="900">
                <a:solidFill>
                  <a:schemeClr val="dk1"/>
                </a:solidFill>
              </a:rPr>
              <a:t>Middle </a:t>
            </a:r>
            <a:r>
              <a:rPr lang="pt-BR" sz="900" err="1">
                <a:solidFill>
                  <a:schemeClr val="dk1"/>
                </a:solidFill>
              </a:rPr>
              <a:t>rectum</a:t>
            </a:r>
            <a:r>
              <a:rPr lang="pt-BR" sz="900">
                <a:solidFill>
                  <a:schemeClr val="dk1"/>
                </a:solidFill>
              </a:rPr>
              <a:t> adenocarcinoma pT3N1- TME and </a:t>
            </a:r>
            <a:r>
              <a:rPr lang="pt-BR" sz="900" err="1">
                <a:solidFill>
                  <a:schemeClr val="dk1"/>
                </a:solidFill>
              </a:rPr>
              <a:t>neoadjuvant</a:t>
            </a:r>
            <a:r>
              <a:rPr lang="pt-BR" sz="900">
                <a:solidFill>
                  <a:schemeClr val="dk1"/>
                </a:solidFill>
              </a:rPr>
              <a:t> CRT </a:t>
            </a:r>
            <a:r>
              <a:rPr lang="pt-BR" sz="900" err="1">
                <a:solidFill>
                  <a:schemeClr val="dk1"/>
                </a:solidFill>
              </a:rPr>
              <a:t>were</a:t>
            </a:r>
            <a:r>
              <a:rPr lang="pt-BR" sz="900">
                <a:solidFill>
                  <a:schemeClr val="dk1"/>
                </a:solidFill>
              </a:rPr>
              <a:t> </a:t>
            </a:r>
            <a:r>
              <a:rPr lang="pt-BR" sz="900" err="1">
                <a:solidFill>
                  <a:schemeClr val="dk1"/>
                </a:solidFill>
              </a:rPr>
              <a:t>not</a:t>
            </a:r>
            <a:r>
              <a:rPr lang="pt-BR" sz="900">
                <a:solidFill>
                  <a:schemeClr val="dk1"/>
                </a:solidFill>
              </a:rPr>
              <a:t> </a:t>
            </a:r>
            <a:r>
              <a:rPr lang="pt-BR" sz="900" err="1">
                <a:solidFill>
                  <a:schemeClr val="dk1"/>
                </a:solidFill>
              </a:rPr>
              <a:t>performed</a:t>
            </a:r>
            <a:endParaRPr sz="900">
              <a:solidFill>
                <a:schemeClr val="dk1"/>
              </a:solidFill>
            </a:endParaRPr>
          </a:p>
          <a:p>
            <a:pPr marL="269999" lvl="0" indent="-152400" algn="just" rtl="0">
              <a:spcBef>
                <a:spcPts val="0"/>
              </a:spcBef>
              <a:spcAft>
                <a:spcPts val="0"/>
              </a:spcAft>
              <a:buClr>
                <a:schemeClr val="dk1"/>
              </a:buClr>
              <a:buSzPts val="900"/>
              <a:buAutoNum type="alphaUcParenBoth"/>
            </a:pPr>
            <a:r>
              <a:rPr lang="pt-BR" sz="900">
                <a:solidFill>
                  <a:schemeClr val="dk1"/>
                </a:solidFill>
              </a:rPr>
              <a:t>MRI </a:t>
            </a:r>
            <a:r>
              <a:rPr lang="pt-BR" sz="900" err="1">
                <a:solidFill>
                  <a:schemeClr val="dk1"/>
                </a:solidFill>
              </a:rPr>
              <a:t>after</a:t>
            </a:r>
            <a:r>
              <a:rPr lang="pt-BR" sz="900">
                <a:solidFill>
                  <a:schemeClr val="dk1"/>
                </a:solidFill>
              </a:rPr>
              <a:t> </a:t>
            </a:r>
            <a:r>
              <a:rPr lang="pt-BR" sz="900" err="1">
                <a:solidFill>
                  <a:schemeClr val="dk1"/>
                </a:solidFill>
              </a:rPr>
              <a:t>adjuvant</a:t>
            </a:r>
            <a:r>
              <a:rPr lang="pt-BR" sz="900">
                <a:solidFill>
                  <a:schemeClr val="dk1"/>
                </a:solidFill>
              </a:rPr>
              <a:t> CRT. </a:t>
            </a:r>
            <a:r>
              <a:rPr lang="pt-BR" sz="900" err="1">
                <a:solidFill>
                  <a:schemeClr val="dk1"/>
                </a:solidFill>
              </a:rPr>
              <a:t>Anastomosis</a:t>
            </a:r>
            <a:r>
              <a:rPr lang="pt-BR" sz="900">
                <a:solidFill>
                  <a:schemeClr val="dk1"/>
                </a:solidFill>
              </a:rPr>
              <a:t> </a:t>
            </a:r>
            <a:r>
              <a:rPr lang="pt-BR" sz="900" err="1">
                <a:solidFill>
                  <a:schemeClr val="dk1"/>
                </a:solidFill>
              </a:rPr>
              <a:t>cystic</a:t>
            </a:r>
            <a:r>
              <a:rPr lang="pt-BR" sz="900">
                <a:solidFill>
                  <a:schemeClr val="dk1"/>
                </a:solidFill>
              </a:rPr>
              <a:t> </a:t>
            </a:r>
            <a:r>
              <a:rPr lang="pt-BR" sz="900" err="1">
                <a:solidFill>
                  <a:schemeClr val="dk1"/>
                </a:solidFill>
              </a:rPr>
              <a:t>formation</a:t>
            </a:r>
            <a:r>
              <a:rPr lang="pt-BR" sz="900">
                <a:solidFill>
                  <a:schemeClr val="dk1"/>
                </a:solidFill>
              </a:rPr>
              <a:t> </a:t>
            </a:r>
            <a:r>
              <a:rPr lang="pt-BR" sz="900" err="1">
                <a:solidFill>
                  <a:schemeClr val="dk1"/>
                </a:solidFill>
              </a:rPr>
              <a:t>with</a:t>
            </a:r>
            <a:r>
              <a:rPr lang="pt-BR" sz="900">
                <a:solidFill>
                  <a:schemeClr val="dk1"/>
                </a:solidFill>
              </a:rPr>
              <a:t> </a:t>
            </a:r>
            <a:r>
              <a:rPr lang="pt-BR" sz="900" err="1">
                <a:solidFill>
                  <a:schemeClr val="dk1"/>
                </a:solidFill>
              </a:rPr>
              <a:t>periferic</a:t>
            </a:r>
            <a:r>
              <a:rPr lang="pt-BR" sz="900">
                <a:solidFill>
                  <a:schemeClr val="dk1"/>
                </a:solidFill>
              </a:rPr>
              <a:t> </a:t>
            </a:r>
            <a:r>
              <a:rPr lang="pt-BR" sz="900" err="1">
                <a:solidFill>
                  <a:schemeClr val="dk1"/>
                </a:solidFill>
              </a:rPr>
              <a:t>intermediate</a:t>
            </a:r>
            <a:r>
              <a:rPr lang="pt-BR" sz="900">
                <a:solidFill>
                  <a:schemeClr val="dk1"/>
                </a:solidFill>
              </a:rPr>
              <a:t> T2 </a:t>
            </a:r>
            <a:r>
              <a:rPr lang="pt-BR" sz="900" err="1">
                <a:solidFill>
                  <a:schemeClr val="dk1"/>
                </a:solidFill>
              </a:rPr>
              <a:t>signal</a:t>
            </a:r>
            <a:r>
              <a:rPr lang="pt-BR" sz="900">
                <a:solidFill>
                  <a:schemeClr val="dk1"/>
                </a:solidFill>
              </a:rPr>
              <a:t>,  </a:t>
            </a:r>
            <a:r>
              <a:rPr lang="pt-BR" sz="900" err="1">
                <a:solidFill>
                  <a:schemeClr val="dk1"/>
                </a:solidFill>
              </a:rPr>
              <a:t>which</a:t>
            </a:r>
            <a:r>
              <a:rPr lang="pt-BR" sz="900">
                <a:solidFill>
                  <a:schemeClr val="dk1"/>
                </a:solidFill>
              </a:rPr>
              <a:t> </a:t>
            </a:r>
            <a:r>
              <a:rPr lang="pt-BR" sz="900" err="1">
                <a:solidFill>
                  <a:schemeClr val="dk1"/>
                </a:solidFill>
              </a:rPr>
              <a:t>was</a:t>
            </a:r>
            <a:r>
              <a:rPr lang="pt-BR" sz="900">
                <a:solidFill>
                  <a:schemeClr val="dk1"/>
                </a:solidFill>
              </a:rPr>
              <a:t> </a:t>
            </a:r>
            <a:r>
              <a:rPr lang="pt-BR" sz="900" err="1">
                <a:solidFill>
                  <a:schemeClr val="dk1"/>
                </a:solidFill>
              </a:rPr>
              <a:t>suggested</a:t>
            </a:r>
            <a:r>
              <a:rPr lang="pt-BR" sz="900">
                <a:solidFill>
                  <a:schemeClr val="dk1"/>
                </a:solidFill>
              </a:rPr>
              <a:t> as </a:t>
            </a:r>
            <a:r>
              <a:rPr lang="pt-BR" sz="900" err="1">
                <a:solidFill>
                  <a:schemeClr val="dk1"/>
                </a:solidFill>
              </a:rPr>
              <a:t>suspect</a:t>
            </a:r>
            <a:r>
              <a:rPr lang="pt-BR" sz="900">
                <a:solidFill>
                  <a:schemeClr val="dk1"/>
                </a:solidFill>
              </a:rPr>
              <a:t> for residual tissue/</a:t>
            </a:r>
            <a:r>
              <a:rPr lang="pt-BR" sz="900" err="1">
                <a:solidFill>
                  <a:schemeClr val="dk1"/>
                </a:solidFill>
              </a:rPr>
              <a:t>recurrence</a:t>
            </a:r>
            <a:r>
              <a:rPr lang="pt-BR" sz="900">
                <a:solidFill>
                  <a:schemeClr val="dk1"/>
                </a:solidFill>
              </a:rPr>
              <a:t>. </a:t>
            </a:r>
            <a:r>
              <a:rPr lang="pt-BR" sz="900" err="1">
                <a:solidFill>
                  <a:schemeClr val="dk1"/>
                </a:solidFill>
              </a:rPr>
              <a:t>Differential</a:t>
            </a:r>
            <a:r>
              <a:rPr lang="pt-BR" sz="900">
                <a:solidFill>
                  <a:schemeClr val="dk1"/>
                </a:solidFill>
              </a:rPr>
              <a:t> </a:t>
            </a:r>
            <a:r>
              <a:rPr lang="pt-BR" sz="900" err="1">
                <a:solidFill>
                  <a:schemeClr val="dk1"/>
                </a:solidFill>
              </a:rPr>
              <a:t>diagnosis</a:t>
            </a:r>
            <a:r>
              <a:rPr lang="pt-BR" sz="900">
                <a:solidFill>
                  <a:schemeClr val="dk1"/>
                </a:solidFill>
              </a:rPr>
              <a:t> of high T2 </a:t>
            </a:r>
            <a:r>
              <a:rPr lang="pt-BR" sz="900" err="1">
                <a:solidFill>
                  <a:schemeClr val="dk1"/>
                </a:solidFill>
              </a:rPr>
              <a:t>signal</a:t>
            </a:r>
            <a:r>
              <a:rPr lang="pt-BR" sz="900">
                <a:solidFill>
                  <a:schemeClr val="dk1"/>
                </a:solidFill>
              </a:rPr>
              <a:t> </a:t>
            </a:r>
            <a:r>
              <a:rPr lang="pt-BR" sz="900" err="1">
                <a:solidFill>
                  <a:schemeClr val="dk1"/>
                </a:solidFill>
              </a:rPr>
              <a:t>could</a:t>
            </a:r>
            <a:r>
              <a:rPr lang="pt-BR" sz="900">
                <a:solidFill>
                  <a:schemeClr val="dk1"/>
                </a:solidFill>
              </a:rPr>
              <a:t> </a:t>
            </a:r>
            <a:r>
              <a:rPr lang="pt-BR" sz="900" err="1">
                <a:solidFill>
                  <a:schemeClr val="dk1"/>
                </a:solidFill>
              </a:rPr>
              <a:t>correspond</a:t>
            </a:r>
            <a:r>
              <a:rPr lang="pt-BR" sz="900">
                <a:solidFill>
                  <a:schemeClr val="dk1"/>
                </a:solidFill>
              </a:rPr>
              <a:t> </a:t>
            </a:r>
            <a:r>
              <a:rPr lang="pt-BR" sz="900" err="1">
                <a:solidFill>
                  <a:schemeClr val="dk1"/>
                </a:solidFill>
              </a:rPr>
              <a:t>to</a:t>
            </a:r>
            <a:r>
              <a:rPr lang="pt-BR" sz="900">
                <a:solidFill>
                  <a:schemeClr val="dk1"/>
                </a:solidFill>
              </a:rPr>
              <a:t> </a:t>
            </a:r>
            <a:r>
              <a:rPr lang="pt-BR" sz="900" err="1">
                <a:solidFill>
                  <a:schemeClr val="dk1"/>
                </a:solidFill>
              </a:rPr>
              <a:t>mucin</a:t>
            </a:r>
            <a:r>
              <a:rPr lang="pt-BR" sz="900">
                <a:solidFill>
                  <a:schemeClr val="dk1"/>
                </a:solidFill>
              </a:rPr>
              <a:t>.</a:t>
            </a:r>
            <a:endParaRPr sz="900">
              <a:solidFill>
                <a:schemeClr val="dk1"/>
              </a:solidFill>
            </a:endParaRPr>
          </a:p>
          <a:p>
            <a:pPr marL="269999" lvl="0" indent="-152400" algn="just" rtl="0">
              <a:spcBef>
                <a:spcPts val="0"/>
              </a:spcBef>
              <a:spcAft>
                <a:spcPts val="0"/>
              </a:spcAft>
              <a:buClr>
                <a:schemeClr val="dk1"/>
              </a:buClr>
              <a:buSzPts val="900"/>
              <a:buAutoNum type="alphaUcParenBoth"/>
            </a:pPr>
            <a:r>
              <a:rPr lang="pt-BR" sz="900">
                <a:solidFill>
                  <a:schemeClr val="dk1"/>
                </a:solidFill>
              </a:rPr>
              <a:t>MRI 6 </a:t>
            </a:r>
            <a:r>
              <a:rPr lang="pt-BR" sz="900" err="1">
                <a:solidFill>
                  <a:schemeClr val="dk1"/>
                </a:solidFill>
              </a:rPr>
              <a:t>months</a:t>
            </a:r>
            <a:r>
              <a:rPr lang="pt-BR" sz="900">
                <a:solidFill>
                  <a:schemeClr val="dk1"/>
                </a:solidFill>
              </a:rPr>
              <a:t> </a:t>
            </a:r>
            <a:r>
              <a:rPr lang="pt-BR" sz="900" err="1">
                <a:solidFill>
                  <a:schemeClr val="dk1"/>
                </a:solidFill>
              </a:rPr>
              <a:t>after</a:t>
            </a:r>
            <a:r>
              <a:rPr lang="pt-BR" sz="900">
                <a:solidFill>
                  <a:schemeClr val="dk1"/>
                </a:solidFill>
              </a:rPr>
              <a:t> (A), </a:t>
            </a:r>
            <a:r>
              <a:rPr lang="pt-BR" sz="900" err="1">
                <a:solidFill>
                  <a:schemeClr val="dk1"/>
                </a:solidFill>
              </a:rPr>
              <a:t>showing</a:t>
            </a:r>
            <a:r>
              <a:rPr lang="pt-BR" sz="900">
                <a:solidFill>
                  <a:schemeClr val="dk1"/>
                </a:solidFill>
              </a:rPr>
              <a:t> </a:t>
            </a:r>
            <a:r>
              <a:rPr lang="pt-BR" sz="900" err="1">
                <a:solidFill>
                  <a:schemeClr val="dk1"/>
                </a:solidFill>
              </a:rPr>
              <a:t>persistence</a:t>
            </a:r>
            <a:r>
              <a:rPr lang="pt-BR" sz="900">
                <a:solidFill>
                  <a:schemeClr val="dk1"/>
                </a:solidFill>
              </a:rPr>
              <a:t> of </a:t>
            </a:r>
            <a:r>
              <a:rPr lang="pt-BR" sz="900" err="1">
                <a:solidFill>
                  <a:schemeClr val="dk1"/>
                </a:solidFill>
              </a:rPr>
              <a:t>cystic</a:t>
            </a:r>
            <a:r>
              <a:rPr lang="pt-BR" sz="900">
                <a:solidFill>
                  <a:schemeClr val="dk1"/>
                </a:solidFill>
              </a:rPr>
              <a:t> </a:t>
            </a:r>
            <a:r>
              <a:rPr lang="pt-BR" sz="900" err="1">
                <a:solidFill>
                  <a:schemeClr val="dk1"/>
                </a:solidFill>
              </a:rPr>
              <a:t>formation</a:t>
            </a:r>
            <a:r>
              <a:rPr lang="pt-BR" sz="900">
                <a:solidFill>
                  <a:schemeClr val="dk1"/>
                </a:solidFill>
              </a:rPr>
              <a:t>, </a:t>
            </a:r>
            <a:r>
              <a:rPr lang="pt-BR" sz="900" err="1">
                <a:solidFill>
                  <a:schemeClr val="dk1"/>
                </a:solidFill>
              </a:rPr>
              <a:t>stable</a:t>
            </a:r>
            <a:r>
              <a:rPr lang="pt-BR" sz="900">
                <a:solidFill>
                  <a:schemeClr val="dk1"/>
                </a:solidFill>
              </a:rPr>
              <a:t>, </a:t>
            </a:r>
            <a:r>
              <a:rPr lang="pt-BR" sz="900" err="1">
                <a:solidFill>
                  <a:schemeClr val="dk1"/>
                </a:solidFill>
              </a:rPr>
              <a:t>there</a:t>
            </a:r>
            <a:r>
              <a:rPr lang="pt-BR" sz="900">
                <a:solidFill>
                  <a:schemeClr val="dk1"/>
                </a:solidFill>
              </a:rPr>
              <a:t> </a:t>
            </a:r>
            <a:r>
              <a:rPr lang="pt-BR" sz="900" err="1">
                <a:solidFill>
                  <a:schemeClr val="dk1"/>
                </a:solidFill>
              </a:rPr>
              <a:t>was</a:t>
            </a:r>
            <a:r>
              <a:rPr lang="pt-BR" sz="900">
                <a:solidFill>
                  <a:schemeClr val="dk1"/>
                </a:solidFill>
              </a:rPr>
              <a:t> no </a:t>
            </a:r>
            <a:r>
              <a:rPr lang="pt-BR" sz="900" err="1">
                <a:solidFill>
                  <a:schemeClr val="dk1"/>
                </a:solidFill>
              </a:rPr>
              <a:t>growth</a:t>
            </a:r>
            <a:r>
              <a:rPr lang="pt-BR" sz="900">
                <a:solidFill>
                  <a:schemeClr val="dk1"/>
                </a:solidFill>
              </a:rPr>
              <a:t>.</a:t>
            </a:r>
            <a:endParaRPr sz="900">
              <a:solidFill>
                <a:schemeClr val="dk1"/>
              </a:solidFill>
            </a:endParaRPr>
          </a:p>
          <a:p>
            <a:pPr marL="269999" lvl="0" indent="-152400" algn="just" rtl="0">
              <a:spcBef>
                <a:spcPts val="0"/>
              </a:spcBef>
              <a:spcAft>
                <a:spcPts val="0"/>
              </a:spcAft>
              <a:buClr>
                <a:schemeClr val="dk1"/>
              </a:buClr>
              <a:buSzPts val="900"/>
              <a:buAutoNum type="alphaUcParenBoth"/>
            </a:pPr>
            <a:r>
              <a:rPr lang="pt-BR" sz="900">
                <a:solidFill>
                  <a:schemeClr val="dk1"/>
                </a:solidFill>
              </a:rPr>
              <a:t>PET-CT negative FGD </a:t>
            </a:r>
            <a:r>
              <a:rPr lang="pt-BR" sz="900" err="1">
                <a:solidFill>
                  <a:schemeClr val="dk1"/>
                </a:solidFill>
              </a:rPr>
              <a:t>uptake</a:t>
            </a:r>
            <a:r>
              <a:rPr lang="pt-BR" sz="900">
                <a:solidFill>
                  <a:schemeClr val="dk1"/>
                </a:solidFill>
              </a:rPr>
              <a:t> in </a:t>
            </a:r>
            <a:r>
              <a:rPr lang="pt-BR" sz="900" err="1">
                <a:solidFill>
                  <a:schemeClr val="dk1"/>
                </a:solidFill>
              </a:rPr>
              <a:t>topography</a:t>
            </a:r>
            <a:r>
              <a:rPr lang="pt-BR" sz="900">
                <a:solidFill>
                  <a:schemeClr val="dk1"/>
                </a:solidFill>
              </a:rPr>
              <a:t> of </a:t>
            </a:r>
            <a:r>
              <a:rPr lang="pt-BR" sz="900" err="1">
                <a:solidFill>
                  <a:schemeClr val="dk1"/>
                </a:solidFill>
              </a:rPr>
              <a:t>cystic</a:t>
            </a:r>
            <a:r>
              <a:rPr lang="pt-BR" sz="900">
                <a:solidFill>
                  <a:schemeClr val="dk1"/>
                </a:solidFill>
              </a:rPr>
              <a:t> </a:t>
            </a:r>
            <a:r>
              <a:rPr lang="pt-BR" sz="900" err="1">
                <a:solidFill>
                  <a:schemeClr val="dk1"/>
                </a:solidFill>
              </a:rPr>
              <a:t>formation</a:t>
            </a:r>
            <a:r>
              <a:rPr lang="pt-BR" sz="900">
                <a:solidFill>
                  <a:schemeClr val="dk1"/>
                </a:solidFill>
              </a:rPr>
              <a:t>.</a:t>
            </a:r>
            <a:endParaRPr sz="900">
              <a:solidFill>
                <a:schemeClr val="dk1"/>
              </a:solidFill>
            </a:endParaRPr>
          </a:p>
          <a:p>
            <a:pPr marL="269999" lvl="0" indent="-95250" algn="just" rtl="0">
              <a:spcBef>
                <a:spcPts val="0"/>
              </a:spcBef>
              <a:spcAft>
                <a:spcPts val="0"/>
              </a:spcAft>
              <a:buNone/>
            </a:pPr>
            <a:r>
              <a:rPr lang="pt-BR" sz="900">
                <a:solidFill>
                  <a:schemeClr val="dk1"/>
                </a:solidFill>
              </a:rPr>
              <a:t>   </a:t>
            </a:r>
            <a:r>
              <a:rPr lang="pt-BR" sz="900" err="1">
                <a:solidFill>
                  <a:schemeClr val="dk1"/>
                </a:solidFill>
              </a:rPr>
              <a:t>Cystic</a:t>
            </a:r>
            <a:r>
              <a:rPr lang="pt-BR" sz="900">
                <a:solidFill>
                  <a:schemeClr val="dk1"/>
                </a:solidFill>
              </a:rPr>
              <a:t> </a:t>
            </a:r>
            <a:r>
              <a:rPr lang="pt-BR" sz="900" err="1">
                <a:solidFill>
                  <a:schemeClr val="dk1"/>
                </a:solidFill>
              </a:rPr>
              <a:t>formation</a:t>
            </a:r>
            <a:r>
              <a:rPr lang="pt-BR" sz="900">
                <a:solidFill>
                  <a:schemeClr val="dk1"/>
                </a:solidFill>
              </a:rPr>
              <a:t> </a:t>
            </a:r>
            <a:r>
              <a:rPr lang="pt-BR" sz="900" err="1">
                <a:solidFill>
                  <a:schemeClr val="dk1"/>
                </a:solidFill>
              </a:rPr>
              <a:t>was</a:t>
            </a:r>
            <a:r>
              <a:rPr lang="pt-BR" sz="900">
                <a:solidFill>
                  <a:schemeClr val="dk1"/>
                </a:solidFill>
              </a:rPr>
              <a:t> </a:t>
            </a:r>
            <a:r>
              <a:rPr lang="pt-BR" sz="900" err="1">
                <a:solidFill>
                  <a:schemeClr val="dk1"/>
                </a:solidFill>
              </a:rPr>
              <a:t>interpreted</a:t>
            </a:r>
            <a:r>
              <a:rPr lang="pt-BR" sz="900">
                <a:solidFill>
                  <a:schemeClr val="dk1"/>
                </a:solidFill>
              </a:rPr>
              <a:t> as a post-</a:t>
            </a:r>
            <a:r>
              <a:rPr lang="pt-BR" sz="900" err="1">
                <a:solidFill>
                  <a:schemeClr val="dk1"/>
                </a:solidFill>
              </a:rPr>
              <a:t>surgical</a:t>
            </a:r>
            <a:r>
              <a:rPr lang="pt-BR" sz="900">
                <a:solidFill>
                  <a:schemeClr val="dk1"/>
                </a:solidFill>
              </a:rPr>
              <a:t> </a:t>
            </a:r>
            <a:r>
              <a:rPr lang="pt-BR" sz="900" err="1">
                <a:solidFill>
                  <a:schemeClr val="dk1"/>
                </a:solidFill>
              </a:rPr>
              <a:t>change</a:t>
            </a:r>
            <a:r>
              <a:rPr lang="pt-BR" sz="900">
                <a:solidFill>
                  <a:schemeClr val="dk1"/>
                </a:solidFill>
              </a:rPr>
              <a:t>.</a:t>
            </a:r>
            <a:endParaRPr sz="900">
              <a:solidFill>
                <a:schemeClr val="dk1"/>
              </a:solidFill>
            </a:endParaRPr>
          </a:p>
          <a:p>
            <a:pPr marL="179999" lvl="0" indent="0" algn="l" rtl="0">
              <a:spcBef>
                <a:spcPts val="0"/>
              </a:spcBef>
              <a:spcAft>
                <a:spcPts val="0"/>
              </a:spcAft>
              <a:buNone/>
            </a:pPr>
            <a:endParaRPr sz="100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sz="1100">
              <a:solidFill>
                <a:srgbClr val="FFFFFF"/>
              </a:solidFill>
            </a:endParaRPr>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p>
        </p:txBody>
      </p:sp>
      <p:sp>
        <p:nvSpPr>
          <p:cNvPr id="740" name="Google Shape;740;p64"/>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CASE 14: CYST FORMATION x MUCIN</a:t>
            </a:r>
            <a:endParaRPr sz="1600" b="1">
              <a:solidFill>
                <a:schemeClr val="lt1"/>
              </a:solidFill>
            </a:endParaRPr>
          </a:p>
        </p:txBody>
      </p:sp>
      <p:sp>
        <p:nvSpPr>
          <p:cNvPr id="741" name="Google Shape;741;p64"/>
          <p:cNvSpPr txBox="1"/>
          <p:nvPr/>
        </p:nvSpPr>
        <p:spPr>
          <a:xfrm>
            <a:off x="5236750" y="2305100"/>
            <a:ext cx="3771300" cy="2433300"/>
          </a:xfrm>
          <a:prstGeom prst="rect">
            <a:avLst/>
          </a:prstGeom>
          <a:noFill/>
          <a:ln w="19050" cap="flat" cmpd="sng">
            <a:solidFill>
              <a:srgbClr val="3D85C6"/>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pt-BR" sz="1000" b="1" err="1">
                <a:solidFill>
                  <a:srgbClr val="FFD966"/>
                </a:solidFill>
              </a:rPr>
              <a:t>Teaching</a:t>
            </a:r>
            <a:r>
              <a:rPr lang="pt-BR" sz="1000" b="1">
                <a:solidFill>
                  <a:srgbClr val="FFD966"/>
                </a:solidFill>
              </a:rPr>
              <a:t> Points:</a:t>
            </a:r>
            <a:endParaRPr sz="1000" b="1">
              <a:solidFill>
                <a:srgbClr val="FFD966"/>
              </a:solidFill>
            </a:endParaRPr>
          </a:p>
          <a:p>
            <a:pPr marL="0" lvl="0" indent="0" algn="ctr" rtl="0">
              <a:spcBef>
                <a:spcPts val="0"/>
              </a:spcBef>
              <a:spcAft>
                <a:spcPts val="0"/>
              </a:spcAft>
              <a:buNone/>
            </a:pPr>
            <a:endParaRPr sz="300" b="1">
              <a:solidFill>
                <a:srgbClr val="FFD966"/>
              </a:solidFill>
            </a:endParaRPr>
          </a:p>
          <a:p>
            <a:pPr marL="0" lvl="0" indent="0" algn="just" rtl="0">
              <a:spcBef>
                <a:spcPts val="0"/>
              </a:spcBef>
              <a:spcAft>
                <a:spcPts val="0"/>
              </a:spcAft>
              <a:buNone/>
            </a:pPr>
            <a:r>
              <a:rPr lang="pt-BR" sz="1000">
                <a:solidFill>
                  <a:srgbClr val="FFFFFF"/>
                </a:solidFill>
              </a:rPr>
              <a:t>Always </a:t>
            </a:r>
            <a:r>
              <a:rPr lang="pt-BR" sz="1000" err="1">
                <a:solidFill>
                  <a:srgbClr val="FFFFFF"/>
                </a:solidFill>
              </a:rPr>
              <a:t>remember</a:t>
            </a:r>
            <a:r>
              <a:rPr lang="pt-BR" sz="1000">
                <a:solidFill>
                  <a:srgbClr val="FFFFFF"/>
                </a:solidFill>
              </a:rPr>
              <a:t> </a:t>
            </a:r>
            <a:r>
              <a:rPr lang="pt-BR" sz="1000" err="1">
                <a:solidFill>
                  <a:srgbClr val="FFFFFF"/>
                </a:solidFill>
              </a:rPr>
              <a:t>that</a:t>
            </a:r>
            <a:r>
              <a:rPr lang="pt-BR" sz="1000">
                <a:solidFill>
                  <a:srgbClr val="FFFFFF"/>
                </a:solidFill>
              </a:rPr>
              <a:t> </a:t>
            </a:r>
            <a:r>
              <a:rPr lang="pt-BR" sz="1000" err="1">
                <a:solidFill>
                  <a:srgbClr val="FFFFFF"/>
                </a:solidFill>
              </a:rPr>
              <a:t>incomplete</a:t>
            </a:r>
            <a:r>
              <a:rPr lang="pt-BR" sz="1000">
                <a:solidFill>
                  <a:srgbClr val="FFFFFF"/>
                </a:solidFill>
              </a:rPr>
              <a:t> </a:t>
            </a:r>
            <a:r>
              <a:rPr lang="pt-BR" sz="1000" err="1">
                <a:solidFill>
                  <a:srgbClr val="FFFFFF"/>
                </a:solidFill>
              </a:rPr>
              <a:t>specimen</a:t>
            </a:r>
            <a:r>
              <a:rPr lang="pt-BR" sz="1000">
                <a:solidFill>
                  <a:srgbClr val="FFFFFF"/>
                </a:solidFill>
              </a:rPr>
              <a:t> of total mesorectal </a:t>
            </a:r>
            <a:r>
              <a:rPr lang="pt-BR" sz="1000" err="1">
                <a:solidFill>
                  <a:srgbClr val="FFFFFF"/>
                </a:solidFill>
              </a:rPr>
              <a:t>excision</a:t>
            </a:r>
            <a:r>
              <a:rPr lang="pt-BR" sz="1000">
                <a:solidFill>
                  <a:srgbClr val="FFFFFF"/>
                </a:solidFill>
              </a:rPr>
              <a:t> </a:t>
            </a:r>
            <a:r>
              <a:rPr lang="pt-BR" sz="1000" err="1">
                <a:solidFill>
                  <a:srgbClr val="FFFFFF"/>
                </a:solidFill>
              </a:rPr>
              <a:t>may</a:t>
            </a:r>
            <a:r>
              <a:rPr lang="pt-BR" sz="1000">
                <a:solidFill>
                  <a:srgbClr val="FFFFFF"/>
                </a:solidFill>
              </a:rPr>
              <a:t> </a:t>
            </a:r>
            <a:r>
              <a:rPr lang="pt-BR" sz="1000" err="1">
                <a:solidFill>
                  <a:srgbClr val="FFFFFF"/>
                </a:solidFill>
              </a:rPr>
              <a:t>increase</a:t>
            </a:r>
            <a:r>
              <a:rPr lang="pt-BR" sz="1000">
                <a:solidFill>
                  <a:srgbClr val="FFFFFF"/>
                </a:solidFill>
              </a:rPr>
              <a:t> the </a:t>
            </a:r>
            <a:r>
              <a:rPr lang="pt-BR" sz="1000" err="1">
                <a:solidFill>
                  <a:srgbClr val="FFFFFF"/>
                </a:solidFill>
              </a:rPr>
              <a:t>risk</a:t>
            </a:r>
            <a:r>
              <a:rPr lang="pt-BR" sz="1000">
                <a:solidFill>
                  <a:srgbClr val="FFFFFF"/>
                </a:solidFill>
              </a:rPr>
              <a:t> of pelvic </a:t>
            </a:r>
            <a:r>
              <a:rPr lang="pt-BR" sz="1000" err="1">
                <a:solidFill>
                  <a:srgbClr val="FFFFFF"/>
                </a:solidFill>
              </a:rPr>
              <a:t>recurrence</a:t>
            </a:r>
            <a:r>
              <a:rPr lang="pt-BR" sz="1000">
                <a:solidFill>
                  <a:srgbClr val="FFFFFF"/>
                </a:solidFill>
              </a:rPr>
              <a:t>.</a:t>
            </a:r>
            <a:endParaRPr sz="1000">
              <a:solidFill>
                <a:srgbClr val="FFFFFF"/>
              </a:solidFill>
            </a:endParaRPr>
          </a:p>
          <a:p>
            <a:pPr marL="0" lvl="0" indent="0" algn="just" rtl="0">
              <a:spcBef>
                <a:spcPts val="0"/>
              </a:spcBef>
              <a:spcAft>
                <a:spcPts val="0"/>
              </a:spcAft>
              <a:buNone/>
            </a:pPr>
            <a:endParaRPr sz="1000">
              <a:solidFill>
                <a:srgbClr val="FFFFFF"/>
              </a:solidFill>
            </a:endParaRPr>
          </a:p>
          <a:p>
            <a:pPr marL="0" lvl="0" indent="0" algn="just" rtl="0">
              <a:spcBef>
                <a:spcPts val="0"/>
              </a:spcBef>
              <a:spcAft>
                <a:spcPts val="0"/>
              </a:spcAft>
              <a:buNone/>
            </a:pPr>
            <a:r>
              <a:rPr lang="pt-BR" sz="1000" err="1">
                <a:solidFill>
                  <a:srgbClr val="FFFFFF"/>
                </a:solidFill>
              </a:rPr>
              <a:t>Anastomosis</a:t>
            </a:r>
            <a:r>
              <a:rPr lang="pt-BR" sz="1000">
                <a:solidFill>
                  <a:srgbClr val="FFFFFF"/>
                </a:solidFill>
              </a:rPr>
              <a:t> </a:t>
            </a:r>
            <a:r>
              <a:rPr lang="pt-BR" sz="1000" err="1">
                <a:solidFill>
                  <a:srgbClr val="FFFFFF"/>
                </a:solidFill>
              </a:rPr>
              <a:t>postoperative</a:t>
            </a:r>
            <a:r>
              <a:rPr lang="pt-BR" sz="1000">
                <a:solidFill>
                  <a:srgbClr val="FFFFFF"/>
                </a:solidFill>
              </a:rPr>
              <a:t> </a:t>
            </a:r>
            <a:r>
              <a:rPr lang="pt-BR" sz="1000" err="1">
                <a:solidFill>
                  <a:srgbClr val="FFFFFF"/>
                </a:solidFill>
              </a:rPr>
              <a:t>cystic</a:t>
            </a:r>
            <a:r>
              <a:rPr lang="pt-BR" sz="1000">
                <a:solidFill>
                  <a:srgbClr val="FFFFFF"/>
                </a:solidFill>
              </a:rPr>
              <a:t> </a:t>
            </a:r>
            <a:r>
              <a:rPr lang="pt-BR" sz="1000" err="1">
                <a:solidFill>
                  <a:srgbClr val="FFFFFF"/>
                </a:solidFill>
              </a:rPr>
              <a:t>formations</a:t>
            </a:r>
            <a:r>
              <a:rPr lang="pt-BR" sz="1000">
                <a:solidFill>
                  <a:srgbClr val="FFFFFF"/>
                </a:solidFill>
              </a:rPr>
              <a:t> are </a:t>
            </a:r>
            <a:r>
              <a:rPr lang="pt-BR" sz="1000" err="1">
                <a:solidFill>
                  <a:srgbClr val="FFFFFF"/>
                </a:solidFill>
              </a:rPr>
              <a:t>not</a:t>
            </a:r>
            <a:r>
              <a:rPr lang="pt-BR" sz="1000">
                <a:solidFill>
                  <a:srgbClr val="FFFFFF"/>
                </a:solidFill>
              </a:rPr>
              <a:t> </a:t>
            </a:r>
            <a:r>
              <a:rPr lang="pt-BR" sz="1000" err="1">
                <a:solidFill>
                  <a:srgbClr val="FFFFFF"/>
                </a:solidFill>
              </a:rPr>
              <a:t>uncommon</a:t>
            </a:r>
            <a:r>
              <a:rPr lang="pt-BR" sz="1000">
                <a:solidFill>
                  <a:srgbClr val="FFFFFF"/>
                </a:solidFill>
              </a:rPr>
              <a:t>, and the </a:t>
            </a:r>
            <a:r>
              <a:rPr lang="pt-BR" sz="1000" err="1">
                <a:solidFill>
                  <a:srgbClr val="FFFFFF"/>
                </a:solidFill>
              </a:rPr>
              <a:t>association</a:t>
            </a:r>
            <a:r>
              <a:rPr lang="pt-BR" sz="1000">
                <a:solidFill>
                  <a:srgbClr val="FFFFFF"/>
                </a:solidFill>
              </a:rPr>
              <a:t> </a:t>
            </a:r>
            <a:r>
              <a:rPr lang="pt-BR" sz="1000" err="1">
                <a:solidFill>
                  <a:srgbClr val="FFFFFF"/>
                </a:solidFill>
              </a:rPr>
              <a:t>with</a:t>
            </a:r>
            <a:r>
              <a:rPr lang="pt-BR" sz="1000">
                <a:solidFill>
                  <a:srgbClr val="FFFFFF"/>
                </a:solidFill>
              </a:rPr>
              <a:t> </a:t>
            </a:r>
            <a:r>
              <a:rPr lang="pt-BR" sz="1000" err="1">
                <a:solidFill>
                  <a:srgbClr val="FFFFFF"/>
                </a:solidFill>
              </a:rPr>
              <a:t>fibrosis</a:t>
            </a:r>
            <a:r>
              <a:rPr lang="pt-BR" sz="1000">
                <a:solidFill>
                  <a:srgbClr val="FFFFFF"/>
                </a:solidFill>
              </a:rPr>
              <a:t>/</a:t>
            </a:r>
            <a:r>
              <a:rPr lang="pt-BR" sz="1000" err="1">
                <a:solidFill>
                  <a:srgbClr val="FFFFFF"/>
                </a:solidFill>
              </a:rPr>
              <a:t>steatonecrosis</a:t>
            </a:r>
            <a:r>
              <a:rPr lang="pt-BR" sz="1000">
                <a:solidFill>
                  <a:srgbClr val="FFFFFF"/>
                </a:solidFill>
              </a:rPr>
              <a:t> makes the assessment </a:t>
            </a:r>
            <a:r>
              <a:rPr lang="pt-BR" sz="1000" err="1">
                <a:solidFill>
                  <a:srgbClr val="FFFFFF"/>
                </a:solidFill>
              </a:rPr>
              <a:t>difficult</a:t>
            </a:r>
            <a:r>
              <a:rPr lang="pt-BR" sz="1000">
                <a:solidFill>
                  <a:srgbClr val="FFFFFF"/>
                </a:solidFill>
              </a:rPr>
              <a:t>. In case of </a:t>
            </a:r>
            <a:r>
              <a:rPr lang="pt-BR" sz="1000" err="1">
                <a:solidFill>
                  <a:srgbClr val="FFFFFF"/>
                </a:solidFill>
              </a:rPr>
              <a:t>doubt</a:t>
            </a:r>
            <a:r>
              <a:rPr lang="pt-BR" sz="1000">
                <a:solidFill>
                  <a:srgbClr val="FFFFFF"/>
                </a:solidFill>
              </a:rPr>
              <a:t>,  </a:t>
            </a:r>
            <a:r>
              <a:rPr lang="pt-BR" sz="1000" err="1">
                <a:solidFill>
                  <a:srgbClr val="FFFFFF"/>
                </a:solidFill>
              </a:rPr>
              <a:t>always</a:t>
            </a:r>
            <a:r>
              <a:rPr lang="pt-BR" sz="1000">
                <a:solidFill>
                  <a:srgbClr val="FFFFFF"/>
                </a:solidFill>
              </a:rPr>
              <a:t> </a:t>
            </a:r>
            <a:r>
              <a:rPr lang="pt-BR" sz="1000" err="1">
                <a:solidFill>
                  <a:srgbClr val="FFFFFF"/>
                </a:solidFill>
              </a:rPr>
              <a:t>describe</a:t>
            </a:r>
            <a:r>
              <a:rPr lang="pt-BR" sz="1000">
                <a:solidFill>
                  <a:srgbClr val="FFFFFF"/>
                </a:solidFill>
              </a:rPr>
              <a:t> the </a:t>
            </a:r>
            <a:r>
              <a:rPr lang="pt-BR" sz="1000" err="1">
                <a:solidFill>
                  <a:srgbClr val="FFFFFF"/>
                </a:solidFill>
              </a:rPr>
              <a:t>image</a:t>
            </a:r>
            <a:r>
              <a:rPr lang="pt-BR" sz="1000">
                <a:solidFill>
                  <a:srgbClr val="FFFFFF"/>
                </a:solidFill>
              </a:rPr>
              <a:t> </a:t>
            </a:r>
            <a:r>
              <a:rPr lang="pt-BR" sz="1000" err="1">
                <a:solidFill>
                  <a:srgbClr val="FFFFFF"/>
                </a:solidFill>
              </a:rPr>
              <a:t>findings</a:t>
            </a:r>
            <a:r>
              <a:rPr lang="pt-BR" sz="1000">
                <a:solidFill>
                  <a:srgbClr val="FFFFFF"/>
                </a:solidFill>
              </a:rPr>
              <a:t> and </a:t>
            </a:r>
            <a:r>
              <a:rPr lang="pt-BR" sz="1000" err="1">
                <a:solidFill>
                  <a:srgbClr val="FFFFFF"/>
                </a:solidFill>
              </a:rPr>
              <a:t>suggest</a:t>
            </a:r>
            <a:r>
              <a:rPr lang="pt-BR" sz="1000">
                <a:solidFill>
                  <a:srgbClr val="FFFFFF"/>
                </a:solidFill>
              </a:rPr>
              <a:t> follow </a:t>
            </a:r>
            <a:r>
              <a:rPr lang="pt-BR" sz="1000" err="1">
                <a:solidFill>
                  <a:srgbClr val="FFFFFF"/>
                </a:solidFill>
              </a:rPr>
              <a:t>up</a:t>
            </a:r>
            <a:r>
              <a:rPr lang="pt-BR" sz="1000">
                <a:solidFill>
                  <a:srgbClr val="FFFFFF"/>
                </a:solidFill>
              </a:rPr>
              <a:t>.</a:t>
            </a:r>
            <a:endParaRPr sz="1000">
              <a:solidFill>
                <a:srgbClr val="FFFFFF"/>
              </a:solidFill>
            </a:endParaRPr>
          </a:p>
          <a:p>
            <a:pPr marL="0" lvl="0" indent="0" algn="just" rtl="0">
              <a:spcBef>
                <a:spcPts val="0"/>
              </a:spcBef>
              <a:spcAft>
                <a:spcPts val="0"/>
              </a:spcAft>
              <a:buNone/>
            </a:pPr>
            <a:endParaRPr sz="1000">
              <a:solidFill>
                <a:srgbClr val="FFFFFF"/>
              </a:solidFill>
            </a:endParaRPr>
          </a:p>
          <a:p>
            <a:pPr marL="0" lvl="0" indent="0" algn="just" rtl="0">
              <a:spcBef>
                <a:spcPts val="0"/>
              </a:spcBef>
              <a:spcAft>
                <a:spcPts val="0"/>
              </a:spcAft>
              <a:buNone/>
            </a:pPr>
            <a:r>
              <a:rPr lang="pt-BR" sz="1000">
                <a:solidFill>
                  <a:srgbClr val="FFFFFF"/>
                </a:solidFill>
              </a:rPr>
              <a:t>Follow </a:t>
            </a:r>
            <a:r>
              <a:rPr lang="pt-BR" sz="1000" err="1">
                <a:solidFill>
                  <a:srgbClr val="FFFFFF"/>
                </a:solidFill>
              </a:rPr>
              <a:t>up</a:t>
            </a:r>
            <a:r>
              <a:rPr lang="pt-BR" sz="1000">
                <a:solidFill>
                  <a:srgbClr val="FFFFFF"/>
                </a:solidFill>
              </a:rPr>
              <a:t> MRI, </a:t>
            </a:r>
            <a:r>
              <a:rPr lang="pt-BR" sz="1000" err="1">
                <a:solidFill>
                  <a:srgbClr val="FFFFFF"/>
                </a:solidFill>
              </a:rPr>
              <a:t>rectoscopy</a:t>
            </a:r>
            <a:r>
              <a:rPr lang="pt-BR" sz="1000">
                <a:solidFill>
                  <a:srgbClr val="FFFFFF"/>
                </a:solidFill>
              </a:rPr>
              <a:t>, PET-CT and </a:t>
            </a:r>
            <a:r>
              <a:rPr lang="pt-BR" sz="1000" err="1">
                <a:solidFill>
                  <a:srgbClr val="FFFFFF"/>
                </a:solidFill>
              </a:rPr>
              <a:t>biopsy</a:t>
            </a:r>
            <a:r>
              <a:rPr lang="pt-BR" sz="1000">
                <a:solidFill>
                  <a:srgbClr val="FFFFFF"/>
                </a:solidFill>
              </a:rPr>
              <a:t> </a:t>
            </a:r>
            <a:r>
              <a:rPr lang="pt-BR" sz="1000" err="1">
                <a:solidFill>
                  <a:srgbClr val="FFFFFF"/>
                </a:solidFill>
              </a:rPr>
              <a:t>can</a:t>
            </a:r>
            <a:r>
              <a:rPr lang="pt-BR" sz="1000">
                <a:solidFill>
                  <a:srgbClr val="FFFFFF"/>
                </a:solidFill>
              </a:rPr>
              <a:t> help in the </a:t>
            </a:r>
            <a:r>
              <a:rPr lang="pt-BR" sz="1000" err="1">
                <a:solidFill>
                  <a:srgbClr val="FFFFFF"/>
                </a:solidFill>
              </a:rPr>
              <a:t>diagnosis</a:t>
            </a:r>
            <a:r>
              <a:rPr lang="pt-BR" sz="1000">
                <a:solidFill>
                  <a:srgbClr val="FFFFFF"/>
                </a:solidFill>
              </a:rPr>
              <a:t> of residual/</a:t>
            </a:r>
            <a:r>
              <a:rPr lang="pt-BR" sz="1000" err="1">
                <a:solidFill>
                  <a:srgbClr val="FFFFFF"/>
                </a:solidFill>
              </a:rPr>
              <a:t>recurrence</a:t>
            </a:r>
            <a:r>
              <a:rPr lang="pt-BR" sz="1000">
                <a:solidFill>
                  <a:srgbClr val="FFFFFF"/>
                </a:solidFill>
              </a:rPr>
              <a:t> tissue.</a:t>
            </a:r>
            <a:endParaRPr sz="1000">
              <a:solidFill>
                <a:srgbClr val="FFFFFF"/>
              </a:solidFill>
            </a:endParaRPr>
          </a:p>
          <a:p>
            <a:pPr marL="0" lvl="0" indent="0" algn="l" rtl="0">
              <a:spcBef>
                <a:spcPts val="0"/>
              </a:spcBef>
              <a:spcAft>
                <a:spcPts val="0"/>
              </a:spcAft>
              <a:buNone/>
            </a:pPr>
            <a:endParaRPr/>
          </a:p>
        </p:txBody>
      </p:sp>
      <p:pic>
        <p:nvPicPr>
          <p:cNvPr id="742" name="Google Shape;742;p64"/>
          <p:cNvPicPr preferRelativeResize="0"/>
          <p:nvPr/>
        </p:nvPicPr>
        <p:blipFill>
          <a:blip r:embed="rId6">
            <a:alphaModFix/>
          </a:blip>
          <a:stretch>
            <a:fillRect/>
          </a:stretch>
        </p:blipFill>
        <p:spPr>
          <a:xfrm>
            <a:off x="7763975" y="50952"/>
            <a:ext cx="1282751" cy="288975"/>
          </a:xfrm>
          <a:prstGeom prst="rect">
            <a:avLst/>
          </a:prstGeom>
          <a:noFill/>
          <a:ln>
            <a:noFill/>
          </a:ln>
        </p:spPr>
      </p:pic>
      <p:pic>
        <p:nvPicPr>
          <p:cNvPr id="743" name="Google Shape;743;p64"/>
          <p:cNvPicPr preferRelativeResize="0"/>
          <p:nvPr/>
        </p:nvPicPr>
        <p:blipFill rotWithShape="1">
          <a:blip r:embed="rId7">
            <a:alphaModFix/>
          </a:blip>
          <a:srcRect b="17403"/>
          <a:stretch/>
        </p:blipFill>
        <p:spPr>
          <a:xfrm>
            <a:off x="219578" y="2783132"/>
            <a:ext cx="2329556" cy="1692842"/>
          </a:xfrm>
          <a:prstGeom prst="rect">
            <a:avLst/>
          </a:prstGeom>
          <a:noFill/>
          <a:ln w="19050" cap="flat" cmpd="sng">
            <a:solidFill>
              <a:schemeClr val="dk1"/>
            </a:solidFill>
            <a:prstDash val="solid"/>
            <a:round/>
            <a:headEnd type="none" w="sm" len="sm"/>
            <a:tailEnd type="none" w="sm" len="sm"/>
          </a:ln>
        </p:spPr>
      </p:pic>
      <p:sp>
        <p:nvSpPr>
          <p:cNvPr id="744" name="Google Shape;744;p64"/>
          <p:cNvSpPr txBox="1"/>
          <p:nvPr/>
        </p:nvSpPr>
        <p:spPr>
          <a:xfrm>
            <a:off x="219575" y="2346650"/>
            <a:ext cx="30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A</a:t>
            </a:r>
            <a:endParaRPr b="1">
              <a:solidFill>
                <a:schemeClr val="dk1"/>
              </a:solidFill>
            </a:endParaRPr>
          </a:p>
        </p:txBody>
      </p:sp>
      <p:sp>
        <p:nvSpPr>
          <p:cNvPr id="745" name="Google Shape;745;p64"/>
          <p:cNvSpPr txBox="1"/>
          <p:nvPr/>
        </p:nvSpPr>
        <p:spPr>
          <a:xfrm>
            <a:off x="219575" y="4075775"/>
            <a:ext cx="30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A</a:t>
            </a:r>
            <a:endParaRPr/>
          </a:p>
        </p:txBody>
      </p:sp>
      <p:sp>
        <p:nvSpPr>
          <p:cNvPr id="746" name="Google Shape;746;p64"/>
          <p:cNvSpPr txBox="1"/>
          <p:nvPr/>
        </p:nvSpPr>
        <p:spPr>
          <a:xfrm>
            <a:off x="2648225" y="2371650"/>
            <a:ext cx="30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B</a:t>
            </a:r>
            <a:endParaRPr b="1">
              <a:solidFill>
                <a:schemeClr val="dk1"/>
              </a:solidFill>
            </a:endParaRPr>
          </a:p>
        </p:txBody>
      </p:sp>
      <p:sp>
        <p:nvSpPr>
          <p:cNvPr id="747" name="Google Shape;747;p64"/>
          <p:cNvSpPr txBox="1"/>
          <p:nvPr/>
        </p:nvSpPr>
        <p:spPr>
          <a:xfrm>
            <a:off x="2648225" y="4125775"/>
            <a:ext cx="30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B</a:t>
            </a:r>
            <a:endParaRPr b="1">
              <a:solidFill>
                <a:schemeClr val="dk1"/>
              </a:solidFill>
            </a:endParaRPr>
          </a:p>
        </p:txBody>
      </p:sp>
      <p:sp>
        <p:nvSpPr>
          <p:cNvPr id="748" name="Google Shape;748;p64"/>
          <p:cNvSpPr txBox="1"/>
          <p:nvPr/>
        </p:nvSpPr>
        <p:spPr>
          <a:xfrm>
            <a:off x="1351350" y="7080300"/>
            <a:ext cx="30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b="1">
                <a:solidFill>
                  <a:schemeClr val="dk1"/>
                </a:solidFill>
              </a:rPr>
              <a:t>C</a:t>
            </a:r>
            <a:endParaRPr b="1">
              <a:solidFill>
                <a:schemeClr val="dk1"/>
              </a:solidFill>
            </a:endParaRPr>
          </a:p>
        </p:txBody>
      </p:sp>
      <p:pic>
        <p:nvPicPr>
          <p:cNvPr id="749" name="Google Shape;749;p64"/>
          <p:cNvPicPr preferRelativeResize="0"/>
          <p:nvPr/>
        </p:nvPicPr>
        <p:blipFill rotWithShape="1">
          <a:blip r:embed="rId8">
            <a:alphaModFix/>
          </a:blip>
          <a:srcRect l="1234" t="6777"/>
          <a:stretch/>
        </p:blipFill>
        <p:spPr>
          <a:xfrm>
            <a:off x="811425" y="1188375"/>
            <a:ext cx="3697100" cy="2139925"/>
          </a:xfrm>
          <a:prstGeom prst="rect">
            <a:avLst/>
          </a:prstGeom>
          <a:noFill/>
          <a:ln w="19050" cap="flat" cmpd="sng">
            <a:solidFill>
              <a:schemeClr val="dk1"/>
            </a:solidFill>
            <a:prstDash val="solid"/>
            <a:round/>
            <a:headEnd type="none" w="sm" len="sm"/>
            <a:tailEnd type="none" w="sm" len="sm"/>
          </a:ln>
        </p:spPr>
      </p:pic>
      <p:pic>
        <p:nvPicPr>
          <p:cNvPr id="750" name="Google Shape;750;p64"/>
          <p:cNvPicPr preferRelativeResize="0"/>
          <p:nvPr/>
        </p:nvPicPr>
        <p:blipFill>
          <a:blip r:embed="rId9">
            <a:alphaModFix/>
          </a:blip>
          <a:stretch>
            <a:fillRect/>
          </a:stretch>
        </p:blipFill>
        <p:spPr>
          <a:xfrm>
            <a:off x="6895616" y="4218601"/>
            <a:ext cx="453572" cy="400200"/>
          </a:xfrm>
          <a:prstGeom prst="rect">
            <a:avLst/>
          </a:prstGeom>
          <a:noFill/>
          <a:ln>
            <a:noFill/>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9"/>
                                        </p:tgtEl>
                                        <p:attrNameLst>
                                          <p:attrName>style.visibility</p:attrName>
                                        </p:attrNameLst>
                                      </p:cBhvr>
                                      <p:to>
                                        <p:strVal val="visible"/>
                                      </p:to>
                                    </p:set>
                                    <p:animEffect transition="in" filter="fade">
                                      <p:cBhvr>
                                        <p:cTn id="7" dur="1000"/>
                                        <p:tgtEl>
                                          <p:spTgt spid="749"/>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741"/>
                                        </p:tgtEl>
                                        <p:attrNameLst>
                                          <p:attrName>style.visibility</p:attrName>
                                        </p:attrNameLst>
                                      </p:cBhvr>
                                      <p:to>
                                        <p:strVal val="visible"/>
                                      </p:to>
                                    </p:set>
                                    <p:anim calcmode="lin" valueType="num">
                                      <p:cBhvr additive="base">
                                        <p:cTn id="11" dur="1000"/>
                                        <p:tgtEl>
                                          <p:spTgt spid="741"/>
                                        </p:tgtEl>
                                        <p:attrNameLst>
                                          <p:attrName>ppt_w</p:attrName>
                                        </p:attrNameLst>
                                      </p:cBhvr>
                                      <p:tavLst>
                                        <p:tav tm="0">
                                          <p:val>
                                            <p:strVal val="0"/>
                                          </p:val>
                                        </p:tav>
                                        <p:tav tm="100000">
                                          <p:val>
                                            <p:strVal val="#ppt_w"/>
                                          </p:val>
                                        </p:tav>
                                      </p:tavLst>
                                    </p:anim>
                                    <p:anim calcmode="lin" valueType="num">
                                      <p:cBhvr additive="base">
                                        <p:cTn id="12" dur="1000"/>
                                        <p:tgtEl>
                                          <p:spTgt spid="741"/>
                                        </p:tgtEl>
                                        <p:attrNameLst>
                                          <p:attrName>ppt_h</p:attrName>
                                        </p:attrNameLst>
                                      </p:cBhvr>
                                      <p:tavLst>
                                        <p:tav tm="0">
                                          <p:val>
                                            <p:strVal val="0"/>
                                          </p:val>
                                        </p:tav>
                                        <p:tav tm="100000">
                                          <p:val>
                                            <p:strVal val="#ppt_h"/>
                                          </p:val>
                                        </p:tav>
                                      </p:tavLst>
                                    </p:anim>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750"/>
                                        </p:tgtEl>
                                        <p:attrNameLst>
                                          <p:attrName>style.visibility</p:attrName>
                                        </p:attrNameLst>
                                      </p:cBhvr>
                                      <p:to>
                                        <p:strVal val="visible"/>
                                      </p:to>
                                    </p:set>
                                    <p:animEffect transition="in" filter="fade">
                                      <p:cBhvr>
                                        <p:cTn id="16" dur="1000"/>
                                        <p:tgtEl>
                                          <p:spTgt spid="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pic>
        <p:nvPicPr>
          <p:cNvPr id="755" name="Google Shape;755;p65"/>
          <p:cNvPicPr preferRelativeResize="0"/>
          <p:nvPr/>
        </p:nvPicPr>
        <p:blipFill rotWithShape="1">
          <a:blip r:embed="rId3">
            <a:alphaModFix/>
          </a:blip>
          <a:srcRect l="22107" t="16454" r="22582" b="9090"/>
          <a:stretch/>
        </p:blipFill>
        <p:spPr>
          <a:xfrm>
            <a:off x="4856475" y="449601"/>
            <a:ext cx="2103375" cy="1665625"/>
          </a:xfrm>
          <a:prstGeom prst="rect">
            <a:avLst/>
          </a:prstGeom>
          <a:noFill/>
          <a:ln w="19050" cap="flat" cmpd="sng">
            <a:solidFill>
              <a:schemeClr val="dk1"/>
            </a:solidFill>
            <a:prstDash val="solid"/>
            <a:round/>
            <a:headEnd type="none" w="sm" len="sm"/>
            <a:tailEnd type="none" w="sm" len="sm"/>
          </a:ln>
        </p:spPr>
      </p:pic>
      <p:pic>
        <p:nvPicPr>
          <p:cNvPr id="756" name="Google Shape;756;p65"/>
          <p:cNvPicPr preferRelativeResize="0"/>
          <p:nvPr/>
        </p:nvPicPr>
        <p:blipFill rotWithShape="1">
          <a:blip r:embed="rId4">
            <a:alphaModFix/>
          </a:blip>
          <a:srcRect l="17163" t="9947" r="21864" b="17176"/>
          <a:stretch/>
        </p:blipFill>
        <p:spPr>
          <a:xfrm>
            <a:off x="2476900" y="449601"/>
            <a:ext cx="2277600" cy="1684300"/>
          </a:xfrm>
          <a:prstGeom prst="rect">
            <a:avLst/>
          </a:prstGeom>
          <a:noFill/>
          <a:ln w="19050" cap="flat" cmpd="sng">
            <a:solidFill>
              <a:schemeClr val="dk1"/>
            </a:solidFill>
            <a:prstDash val="solid"/>
            <a:round/>
            <a:headEnd type="none" w="sm" len="sm"/>
            <a:tailEnd type="none" w="sm" len="sm"/>
          </a:ln>
        </p:spPr>
      </p:pic>
      <p:sp>
        <p:nvSpPr>
          <p:cNvPr id="757" name="Google Shape;757;p65"/>
          <p:cNvSpPr/>
          <p:nvPr/>
        </p:nvSpPr>
        <p:spPr>
          <a:xfrm>
            <a:off x="2476900" y="4135699"/>
            <a:ext cx="4513200" cy="223800"/>
          </a:xfrm>
          <a:prstGeom prst="roundRect">
            <a:avLst>
              <a:gd name="adj" fmla="val 1666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Follow up 1.5 year after TME</a:t>
            </a:r>
            <a:endParaRPr sz="1100" b="1"/>
          </a:p>
        </p:txBody>
      </p:sp>
      <p:sp>
        <p:nvSpPr>
          <p:cNvPr id="758" name="Google Shape;758;p65"/>
          <p:cNvSpPr/>
          <p:nvPr/>
        </p:nvSpPr>
        <p:spPr>
          <a:xfrm>
            <a:off x="215350" y="4171299"/>
            <a:ext cx="1721700" cy="2214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Baseline </a:t>
            </a:r>
            <a:r>
              <a:rPr lang="pt-BR" sz="1100" b="1" err="1"/>
              <a:t>staging</a:t>
            </a:r>
            <a:endParaRPr sz="900" b="1"/>
          </a:p>
        </p:txBody>
      </p:sp>
      <p:sp>
        <p:nvSpPr>
          <p:cNvPr id="759" name="Google Shape;759;p65"/>
          <p:cNvSpPr/>
          <p:nvPr/>
        </p:nvSpPr>
        <p:spPr>
          <a:xfrm>
            <a:off x="2160950" y="4171299"/>
            <a:ext cx="199200" cy="221400"/>
          </a:xfrm>
          <a:prstGeom prst="chevron">
            <a:avLst>
              <a:gd name="adj" fmla="val 50000"/>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0" name="Google Shape;760;p65"/>
          <p:cNvPicPr preferRelativeResize="0"/>
          <p:nvPr/>
        </p:nvPicPr>
        <p:blipFill rotWithShape="1">
          <a:blip r:embed="rId5">
            <a:alphaModFix/>
          </a:blip>
          <a:srcRect l="5152" t="1806" r="7671" b="6492"/>
          <a:stretch/>
        </p:blipFill>
        <p:spPr>
          <a:xfrm>
            <a:off x="219975" y="494275"/>
            <a:ext cx="1721650" cy="1979901"/>
          </a:xfrm>
          <a:prstGeom prst="rect">
            <a:avLst/>
          </a:prstGeom>
          <a:noFill/>
          <a:ln w="19050" cap="flat" cmpd="sng">
            <a:solidFill>
              <a:schemeClr val="dk1"/>
            </a:solidFill>
            <a:prstDash val="solid"/>
            <a:round/>
            <a:headEnd type="none" w="sm" len="sm"/>
            <a:tailEnd type="none" w="sm" len="sm"/>
          </a:ln>
        </p:spPr>
      </p:pic>
      <p:pic>
        <p:nvPicPr>
          <p:cNvPr id="761" name="Google Shape;761;p65"/>
          <p:cNvPicPr preferRelativeResize="0"/>
          <p:nvPr/>
        </p:nvPicPr>
        <p:blipFill rotWithShape="1">
          <a:blip r:embed="rId6">
            <a:alphaModFix/>
          </a:blip>
          <a:srcRect l="5615" t="34878" r="22202" b="3213"/>
          <a:stretch/>
        </p:blipFill>
        <p:spPr>
          <a:xfrm>
            <a:off x="4815225" y="2239176"/>
            <a:ext cx="2133775" cy="1819225"/>
          </a:xfrm>
          <a:prstGeom prst="rect">
            <a:avLst/>
          </a:prstGeom>
          <a:noFill/>
          <a:ln w="19050" cap="flat" cmpd="sng">
            <a:solidFill>
              <a:schemeClr val="dk1"/>
            </a:solidFill>
            <a:prstDash val="solid"/>
            <a:round/>
            <a:headEnd type="none" w="sm" len="sm"/>
            <a:tailEnd type="none" w="sm" len="sm"/>
          </a:ln>
        </p:spPr>
      </p:pic>
      <p:pic>
        <p:nvPicPr>
          <p:cNvPr id="762" name="Google Shape;762;p65"/>
          <p:cNvPicPr preferRelativeResize="0"/>
          <p:nvPr/>
        </p:nvPicPr>
        <p:blipFill rotWithShape="1">
          <a:blip r:embed="rId7">
            <a:alphaModFix/>
          </a:blip>
          <a:srcRect l="13501" t="12739" r="6893" b="26595"/>
          <a:stretch/>
        </p:blipFill>
        <p:spPr>
          <a:xfrm>
            <a:off x="2476900" y="2239176"/>
            <a:ext cx="2243776" cy="1819224"/>
          </a:xfrm>
          <a:prstGeom prst="rect">
            <a:avLst/>
          </a:prstGeom>
          <a:noFill/>
          <a:ln w="19050" cap="flat" cmpd="sng">
            <a:solidFill>
              <a:schemeClr val="dk1"/>
            </a:solidFill>
            <a:prstDash val="solid"/>
            <a:round/>
            <a:headEnd type="none" w="sm" len="sm"/>
            <a:tailEnd type="none" w="sm" len="sm"/>
          </a:ln>
        </p:spPr>
      </p:pic>
      <p:pic>
        <p:nvPicPr>
          <p:cNvPr id="763" name="Google Shape;763;p65"/>
          <p:cNvPicPr preferRelativeResize="0"/>
          <p:nvPr/>
        </p:nvPicPr>
        <p:blipFill rotWithShape="1">
          <a:blip r:embed="rId8">
            <a:alphaModFix/>
          </a:blip>
          <a:srcRect t="13666" r="12755"/>
          <a:stretch/>
        </p:blipFill>
        <p:spPr>
          <a:xfrm>
            <a:off x="219975" y="2571750"/>
            <a:ext cx="1721649" cy="1570574"/>
          </a:xfrm>
          <a:prstGeom prst="rect">
            <a:avLst/>
          </a:prstGeom>
          <a:noFill/>
          <a:ln w="19050" cap="flat" cmpd="sng">
            <a:solidFill>
              <a:schemeClr val="dk1"/>
            </a:solidFill>
            <a:prstDash val="solid"/>
            <a:round/>
            <a:headEnd type="none" w="sm" len="sm"/>
            <a:tailEnd type="none" w="sm" len="sm"/>
          </a:ln>
        </p:spPr>
      </p:pic>
      <p:sp>
        <p:nvSpPr>
          <p:cNvPr id="764" name="Google Shape;764;p65"/>
          <p:cNvSpPr txBox="1"/>
          <p:nvPr/>
        </p:nvSpPr>
        <p:spPr>
          <a:xfrm>
            <a:off x="7191176" y="483700"/>
            <a:ext cx="1877700" cy="3470400"/>
          </a:xfrm>
          <a:prstGeom prst="rect">
            <a:avLst/>
          </a:prstGeom>
          <a:noFill/>
          <a:ln w="19050" cap="flat" cmpd="sng">
            <a:solidFill>
              <a:srgbClr val="3C78D8"/>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pt-BR" sz="1300" b="1" dirty="0" err="1">
                <a:solidFill>
                  <a:srgbClr val="FFD966"/>
                </a:solidFill>
              </a:rPr>
              <a:t>Teaching</a:t>
            </a:r>
            <a:r>
              <a:rPr lang="pt-BR" sz="1300" b="1" dirty="0">
                <a:solidFill>
                  <a:srgbClr val="FFD966"/>
                </a:solidFill>
              </a:rPr>
              <a:t> Points:</a:t>
            </a:r>
            <a:endParaRPr sz="1300" b="1" dirty="0">
              <a:solidFill>
                <a:srgbClr val="FFD966"/>
              </a:solidFill>
            </a:endParaRPr>
          </a:p>
          <a:p>
            <a:pPr marL="0" lvl="0" indent="0" algn="l" rtl="0">
              <a:spcBef>
                <a:spcPts val="0"/>
              </a:spcBef>
              <a:spcAft>
                <a:spcPts val="0"/>
              </a:spcAft>
              <a:buNone/>
            </a:pPr>
            <a:endParaRPr sz="500" b="1" dirty="0">
              <a:solidFill>
                <a:srgbClr val="FFD966"/>
              </a:solidFill>
            </a:endParaRPr>
          </a:p>
          <a:p>
            <a:pPr marL="0" lvl="0" indent="0" algn="l" rtl="0">
              <a:spcBef>
                <a:spcPts val="0"/>
              </a:spcBef>
              <a:spcAft>
                <a:spcPts val="0"/>
              </a:spcAft>
              <a:buNone/>
            </a:pPr>
            <a:r>
              <a:rPr lang="pt-BR" sz="1100" dirty="0" err="1">
                <a:solidFill>
                  <a:schemeClr val="dk1"/>
                </a:solidFill>
              </a:rPr>
              <a:t>Not</a:t>
            </a:r>
            <a:r>
              <a:rPr lang="pt-BR" sz="1100" dirty="0">
                <a:solidFill>
                  <a:schemeClr val="dk1"/>
                </a:solidFill>
              </a:rPr>
              <a:t> </a:t>
            </a:r>
            <a:r>
              <a:rPr lang="pt-BR" sz="1100" dirty="0" err="1">
                <a:solidFill>
                  <a:schemeClr val="dk1"/>
                </a:solidFill>
              </a:rPr>
              <a:t>every</a:t>
            </a:r>
            <a:r>
              <a:rPr lang="pt-BR" sz="1100" dirty="0">
                <a:solidFill>
                  <a:schemeClr val="dk1"/>
                </a:solidFill>
              </a:rPr>
              <a:t> </a:t>
            </a:r>
            <a:r>
              <a:rPr lang="pt-BR" sz="1100" dirty="0" err="1">
                <a:solidFill>
                  <a:schemeClr val="dk1"/>
                </a:solidFill>
              </a:rPr>
              <a:t>lesion</a:t>
            </a:r>
            <a:r>
              <a:rPr lang="pt-BR" sz="1100" dirty="0">
                <a:solidFill>
                  <a:schemeClr val="dk1"/>
                </a:solidFill>
              </a:rPr>
              <a:t> </a:t>
            </a:r>
            <a:r>
              <a:rPr lang="pt-BR" sz="1100" dirty="0" err="1">
                <a:solidFill>
                  <a:schemeClr val="dk1"/>
                </a:solidFill>
              </a:rPr>
              <a:t>at</a:t>
            </a:r>
            <a:r>
              <a:rPr lang="pt-BR" sz="1100" dirty="0">
                <a:solidFill>
                  <a:schemeClr val="dk1"/>
                </a:solidFill>
              </a:rPr>
              <a:t> </a:t>
            </a:r>
            <a:r>
              <a:rPr lang="pt-BR" sz="1100" dirty="0" err="1">
                <a:solidFill>
                  <a:schemeClr val="dk1"/>
                </a:solidFill>
              </a:rPr>
              <a:t>the</a:t>
            </a:r>
            <a:r>
              <a:rPr lang="pt-BR" sz="1100" dirty="0">
                <a:solidFill>
                  <a:schemeClr val="dk1"/>
                </a:solidFill>
              </a:rPr>
              <a:t> </a:t>
            </a:r>
            <a:r>
              <a:rPr lang="pt-BR" sz="1100" dirty="0" err="1">
                <a:solidFill>
                  <a:schemeClr val="dk1"/>
                </a:solidFill>
              </a:rPr>
              <a:t>surgical</a:t>
            </a:r>
            <a:r>
              <a:rPr lang="pt-BR" sz="1100" dirty="0">
                <a:solidFill>
                  <a:schemeClr val="dk1"/>
                </a:solidFill>
              </a:rPr>
              <a:t> site </a:t>
            </a:r>
            <a:r>
              <a:rPr lang="pt-BR" sz="1100" dirty="0" err="1">
                <a:solidFill>
                  <a:schemeClr val="dk1"/>
                </a:solidFill>
              </a:rPr>
              <a:t>will</a:t>
            </a:r>
            <a:r>
              <a:rPr lang="pt-BR" sz="1100" dirty="0">
                <a:solidFill>
                  <a:schemeClr val="dk1"/>
                </a:solidFill>
              </a:rPr>
              <a:t> </a:t>
            </a:r>
            <a:r>
              <a:rPr lang="pt-BR" sz="1100" dirty="0" err="1">
                <a:solidFill>
                  <a:schemeClr val="dk1"/>
                </a:solidFill>
              </a:rPr>
              <a:t>be</a:t>
            </a:r>
            <a:r>
              <a:rPr lang="pt-BR" sz="1100" dirty="0">
                <a:solidFill>
                  <a:schemeClr val="dk1"/>
                </a:solidFill>
              </a:rPr>
              <a:t> </a:t>
            </a:r>
            <a:r>
              <a:rPr lang="pt-BR" sz="1100" dirty="0" err="1">
                <a:solidFill>
                  <a:schemeClr val="dk1"/>
                </a:solidFill>
              </a:rPr>
              <a:t>pelvic</a:t>
            </a:r>
            <a:r>
              <a:rPr lang="pt-BR" sz="1100" dirty="0">
                <a:solidFill>
                  <a:schemeClr val="dk1"/>
                </a:solidFill>
              </a:rPr>
              <a:t> </a:t>
            </a:r>
            <a:r>
              <a:rPr lang="pt-BR" sz="1100" dirty="0" err="1">
                <a:solidFill>
                  <a:schemeClr val="dk1"/>
                </a:solidFill>
              </a:rPr>
              <a:t>recurrence</a:t>
            </a:r>
            <a:r>
              <a:rPr lang="pt-BR" sz="1100" dirty="0">
                <a:solidFill>
                  <a:schemeClr val="dk1"/>
                </a:solidFill>
              </a:rPr>
              <a:t>.</a:t>
            </a:r>
            <a:endParaRPr sz="1100" dirty="0">
              <a:solidFill>
                <a:schemeClr val="dk1"/>
              </a:solidFill>
            </a:endParaRPr>
          </a:p>
          <a:p>
            <a:pPr marL="0" lvl="0" indent="0" algn="l" rtl="0">
              <a:spcBef>
                <a:spcPts val="0"/>
              </a:spcBef>
              <a:spcAft>
                <a:spcPts val="0"/>
              </a:spcAft>
              <a:buNone/>
            </a:pPr>
            <a:endParaRPr sz="1100" dirty="0">
              <a:solidFill>
                <a:schemeClr val="dk1"/>
              </a:solidFill>
            </a:endParaRPr>
          </a:p>
          <a:p>
            <a:pPr marL="0" lvl="0" indent="0" algn="l" rtl="0">
              <a:spcBef>
                <a:spcPts val="0"/>
              </a:spcBef>
              <a:spcAft>
                <a:spcPts val="0"/>
              </a:spcAft>
              <a:buNone/>
            </a:pPr>
            <a:r>
              <a:rPr lang="pt-BR" sz="1100" dirty="0" err="1">
                <a:solidFill>
                  <a:schemeClr val="dk1"/>
                </a:solidFill>
              </a:rPr>
              <a:t>Remember</a:t>
            </a:r>
            <a:r>
              <a:rPr lang="pt-BR" sz="1100" dirty="0">
                <a:solidFill>
                  <a:schemeClr val="dk1"/>
                </a:solidFill>
              </a:rPr>
              <a:t> </a:t>
            </a:r>
            <a:r>
              <a:rPr lang="pt-BR" sz="1100" dirty="0" err="1">
                <a:solidFill>
                  <a:schemeClr val="dk1"/>
                </a:solidFill>
              </a:rPr>
              <a:t>desmoid</a:t>
            </a:r>
            <a:r>
              <a:rPr lang="pt-BR" sz="1100" dirty="0">
                <a:solidFill>
                  <a:schemeClr val="dk1"/>
                </a:solidFill>
              </a:rPr>
              <a:t> tumor </a:t>
            </a:r>
            <a:r>
              <a:rPr lang="pt-BR" sz="1100" dirty="0" err="1">
                <a:solidFill>
                  <a:schemeClr val="dk1"/>
                </a:solidFill>
              </a:rPr>
              <a:t>when</a:t>
            </a:r>
            <a:r>
              <a:rPr lang="pt-BR" sz="1100" dirty="0">
                <a:solidFill>
                  <a:schemeClr val="dk1"/>
                </a:solidFill>
              </a:rPr>
              <a:t> </a:t>
            </a:r>
            <a:r>
              <a:rPr lang="pt-BR" sz="1100" dirty="0" err="1">
                <a:solidFill>
                  <a:schemeClr val="dk1"/>
                </a:solidFill>
              </a:rPr>
              <a:t>facing</a:t>
            </a:r>
            <a:r>
              <a:rPr lang="pt-BR" sz="1100" dirty="0">
                <a:solidFill>
                  <a:schemeClr val="dk1"/>
                </a:solidFill>
              </a:rPr>
              <a:t> round </a:t>
            </a:r>
            <a:r>
              <a:rPr lang="pt-BR" sz="1100" dirty="0" err="1">
                <a:solidFill>
                  <a:schemeClr val="dk1"/>
                </a:solidFill>
              </a:rPr>
              <a:t>and</a:t>
            </a:r>
            <a:r>
              <a:rPr lang="pt-BR" sz="1100" dirty="0">
                <a:solidFill>
                  <a:schemeClr val="dk1"/>
                </a:solidFill>
              </a:rPr>
              <a:t> </a:t>
            </a:r>
            <a:r>
              <a:rPr lang="pt-BR" sz="1100" dirty="0" err="1">
                <a:solidFill>
                  <a:schemeClr val="dk1"/>
                </a:solidFill>
              </a:rPr>
              <a:t>well</a:t>
            </a:r>
            <a:r>
              <a:rPr lang="pt-BR" sz="1100" dirty="0">
                <a:solidFill>
                  <a:schemeClr val="dk1"/>
                </a:solidFill>
              </a:rPr>
              <a:t> </a:t>
            </a:r>
            <a:r>
              <a:rPr lang="pt-BR" sz="1100" dirty="0" err="1">
                <a:solidFill>
                  <a:schemeClr val="dk1"/>
                </a:solidFill>
              </a:rPr>
              <a:t>defined</a:t>
            </a:r>
            <a:r>
              <a:rPr lang="pt-BR" sz="1100" dirty="0">
                <a:solidFill>
                  <a:schemeClr val="dk1"/>
                </a:solidFill>
              </a:rPr>
              <a:t> </a:t>
            </a:r>
            <a:r>
              <a:rPr lang="pt-BR" sz="1100" dirty="0" err="1">
                <a:solidFill>
                  <a:schemeClr val="dk1"/>
                </a:solidFill>
              </a:rPr>
              <a:t>lesions</a:t>
            </a:r>
            <a:r>
              <a:rPr lang="pt-BR" sz="1100" dirty="0">
                <a:solidFill>
                  <a:schemeClr val="dk1"/>
                </a:solidFill>
              </a:rPr>
              <a:t>.</a:t>
            </a:r>
          </a:p>
          <a:p>
            <a:pPr marL="0" lvl="0" indent="0" algn="l" rtl="0">
              <a:spcBef>
                <a:spcPts val="0"/>
              </a:spcBef>
              <a:spcAft>
                <a:spcPts val="0"/>
              </a:spcAft>
              <a:buNone/>
            </a:pPr>
            <a:endParaRPr sz="1100" dirty="0">
              <a:solidFill>
                <a:schemeClr val="dk1"/>
              </a:solidFill>
            </a:endParaRPr>
          </a:p>
          <a:p>
            <a:pPr marL="0" lvl="0" indent="0" algn="l" rtl="0">
              <a:spcBef>
                <a:spcPts val="0"/>
              </a:spcBef>
              <a:spcAft>
                <a:spcPts val="0"/>
              </a:spcAft>
              <a:buNone/>
            </a:pPr>
            <a:r>
              <a:rPr lang="pt-BR" sz="1100" dirty="0" err="1">
                <a:solidFill>
                  <a:schemeClr val="dk1"/>
                </a:solidFill>
              </a:rPr>
              <a:t>Recurrence</a:t>
            </a:r>
            <a:r>
              <a:rPr lang="pt-BR" sz="1100" dirty="0">
                <a:solidFill>
                  <a:schemeClr val="dk1"/>
                </a:solidFill>
              </a:rPr>
              <a:t> </a:t>
            </a:r>
            <a:r>
              <a:rPr lang="pt-BR" sz="1100" dirty="0" err="1">
                <a:solidFill>
                  <a:schemeClr val="dk1"/>
                </a:solidFill>
              </a:rPr>
              <a:t>tends</a:t>
            </a:r>
            <a:r>
              <a:rPr lang="pt-BR" sz="1100" dirty="0">
                <a:solidFill>
                  <a:schemeClr val="dk1"/>
                </a:solidFill>
              </a:rPr>
              <a:t> </a:t>
            </a:r>
            <a:r>
              <a:rPr lang="pt-BR" sz="1100" dirty="0" err="1">
                <a:solidFill>
                  <a:schemeClr val="dk1"/>
                </a:solidFill>
              </a:rPr>
              <a:t>to</a:t>
            </a:r>
            <a:r>
              <a:rPr lang="pt-BR" sz="1100" dirty="0">
                <a:solidFill>
                  <a:schemeClr val="dk1"/>
                </a:solidFill>
              </a:rPr>
              <a:t> </a:t>
            </a:r>
            <a:r>
              <a:rPr lang="pt-BR" sz="1100" dirty="0" err="1">
                <a:solidFill>
                  <a:schemeClr val="dk1"/>
                </a:solidFill>
              </a:rPr>
              <a:t>be</a:t>
            </a:r>
            <a:r>
              <a:rPr lang="pt-BR" sz="1100" dirty="0">
                <a:solidFill>
                  <a:schemeClr val="dk1"/>
                </a:solidFill>
              </a:rPr>
              <a:t> </a:t>
            </a:r>
            <a:r>
              <a:rPr lang="pt-BR" sz="1100" dirty="0" err="1">
                <a:solidFill>
                  <a:schemeClr val="dk1"/>
                </a:solidFill>
              </a:rPr>
              <a:t>fibrotic</a:t>
            </a:r>
            <a:r>
              <a:rPr lang="pt-BR" sz="1100" dirty="0">
                <a:solidFill>
                  <a:schemeClr val="dk1"/>
                </a:solidFill>
              </a:rPr>
              <a:t> </a:t>
            </a:r>
            <a:r>
              <a:rPr lang="pt-BR" sz="1100" dirty="0" err="1">
                <a:solidFill>
                  <a:schemeClr val="dk1"/>
                </a:solidFill>
              </a:rPr>
              <a:t>and</a:t>
            </a:r>
            <a:r>
              <a:rPr lang="pt-BR" sz="1100" dirty="0">
                <a:solidFill>
                  <a:schemeClr val="dk1"/>
                </a:solidFill>
              </a:rPr>
              <a:t> show </a:t>
            </a:r>
            <a:r>
              <a:rPr lang="pt-BR" sz="1100" dirty="0" err="1">
                <a:solidFill>
                  <a:schemeClr val="dk1"/>
                </a:solidFill>
              </a:rPr>
              <a:t>low-signal</a:t>
            </a:r>
            <a:r>
              <a:rPr lang="pt-BR" sz="1100" dirty="0">
                <a:solidFill>
                  <a:schemeClr val="dk1"/>
                </a:solidFill>
              </a:rPr>
              <a:t> </a:t>
            </a:r>
            <a:r>
              <a:rPr lang="pt-BR" sz="1100" dirty="0" err="1">
                <a:solidFill>
                  <a:schemeClr val="dk1"/>
                </a:solidFill>
              </a:rPr>
              <a:t>intensity</a:t>
            </a:r>
            <a:r>
              <a:rPr lang="pt-BR" sz="1100" dirty="0">
                <a:solidFill>
                  <a:schemeClr val="dk1"/>
                </a:solidFill>
              </a:rPr>
              <a:t>.  </a:t>
            </a:r>
            <a:endParaRPr sz="1100" dirty="0">
              <a:solidFill>
                <a:schemeClr val="dk1"/>
              </a:solidFill>
            </a:endParaRPr>
          </a:p>
          <a:p>
            <a:pPr marL="0" lvl="0" indent="0" algn="l" rtl="0">
              <a:spcBef>
                <a:spcPts val="0"/>
              </a:spcBef>
              <a:spcAft>
                <a:spcPts val="0"/>
              </a:spcAft>
              <a:buNone/>
            </a:pPr>
            <a:endParaRPr sz="1100" dirty="0">
              <a:solidFill>
                <a:schemeClr val="dk1"/>
              </a:solidFill>
            </a:endParaRPr>
          </a:p>
          <a:p>
            <a:pPr marL="0" lvl="0" indent="0" algn="l" rtl="0">
              <a:spcBef>
                <a:spcPts val="0"/>
              </a:spcBef>
              <a:spcAft>
                <a:spcPts val="0"/>
              </a:spcAft>
              <a:buNone/>
            </a:pPr>
            <a:r>
              <a:rPr lang="pt-BR" sz="1100" dirty="0">
                <a:solidFill>
                  <a:schemeClr val="dk1"/>
                </a:solidFill>
              </a:rPr>
              <a:t>PET-CT </a:t>
            </a:r>
            <a:r>
              <a:rPr lang="pt-BR" sz="1100" dirty="0" err="1">
                <a:solidFill>
                  <a:schemeClr val="dk1"/>
                </a:solidFill>
              </a:rPr>
              <a:t>and</a:t>
            </a:r>
            <a:r>
              <a:rPr lang="pt-BR" sz="1100" dirty="0">
                <a:solidFill>
                  <a:schemeClr val="dk1"/>
                </a:solidFill>
              </a:rPr>
              <a:t> MRI </a:t>
            </a:r>
            <a:r>
              <a:rPr lang="pt-BR" sz="1100" dirty="0" err="1">
                <a:solidFill>
                  <a:schemeClr val="dk1"/>
                </a:solidFill>
              </a:rPr>
              <a:t>sequences</a:t>
            </a:r>
            <a:r>
              <a:rPr lang="pt-BR" sz="1100" dirty="0">
                <a:solidFill>
                  <a:schemeClr val="dk1"/>
                </a:solidFill>
              </a:rPr>
              <a:t> </a:t>
            </a:r>
            <a:r>
              <a:rPr lang="pt-BR" sz="1100" dirty="0" err="1">
                <a:solidFill>
                  <a:schemeClr val="dk1"/>
                </a:solidFill>
              </a:rPr>
              <a:t>can</a:t>
            </a:r>
            <a:r>
              <a:rPr lang="pt-BR" sz="1100" dirty="0">
                <a:solidFill>
                  <a:schemeClr val="dk1"/>
                </a:solidFill>
              </a:rPr>
              <a:t> </a:t>
            </a:r>
            <a:r>
              <a:rPr lang="pt-BR" sz="1100" dirty="0" err="1">
                <a:solidFill>
                  <a:schemeClr val="dk1"/>
                </a:solidFill>
              </a:rPr>
              <a:t>be</a:t>
            </a:r>
            <a:r>
              <a:rPr lang="pt-BR" sz="1100" dirty="0">
                <a:solidFill>
                  <a:schemeClr val="dk1"/>
                </a:solidFill>
              </a:rPr>
              <a:t> </a:t>
            </a:r>
            <a:r>
              <a:rPr lang="pt-BR" sz="1100" dirty="0" err="1">
                <a:solidFill>
                  <a:schemeClr val="dk1"/>
                </a:solidFill>
              </a:rPr>
              <a:t>helpful</a:t>
            </a:r>
            <a:r>
              <a:rPr lang="pt-BR" sz="1100" dirty="0">
                <a:solidFill>
                  <a:schemeClr val="dk1"/>
                </a:solidFill>
              </a:rPr>
              <a:t> in </a:t>
            </a:r>
            <a:r>
              <a:rPr lang="pt-BR" sz="1100" dirty="0" err="1">
                <a:solidFill>
                  <a:schemeClr val="dk1"/>
                </a:solidFill>
              </a:rPr>
              <a:t>differential</a:t>
            </a:r>
            <a:r>
              <a:rPr lang="pt-BR" sz="1100" dirty="0">
                <a:solidFill>
                  <a:schemeClr val="dk1"/>
                </a:solidFill>
              </a:rPr>
              <a:t> </a:t>
            </a:r>
            <a:r>
              <a:rPr lang="pt-BR" sz="1100" dirty="0" err="1">
                <a:solidFill>
                  <a:schemeClr val="dk1"/>
                </a:solidFill>
              </a:rPr>
              <a:t>diagnosis</a:t>
            </a:r>
            <a:r>
              <a:rPr lang="pt-BR" sz="1100" dirty="0">
                <a:solidFill>
                  <a:schemeClr val="dk1"/>
                </a:solidFill>
              </a:rPr>
              <a:t>.</a:t>
            </a:r>
            <a:endParaRPr sz="1100" dirty="0">
              <a:solidFill>
                <a:schemeClr val="dk1"/>
              </a:solidFill>
            </a:endParaRPr>
          </a:p>
          <a:p>
            <a:pPr marL="0" lvl="0" indent="0" algn="l" rtl="0">
              <a:spcBef>
                <a:spcPts val="0"/>
              </a:spcBef>
              <a:spcAft>
                <a:spcPts val="0"/>
              </a:spcAft>
              <a:buNone/>
            </a:pPr>
            <a:endParaRPr sz="1100" dirty="0">
              <a:solidFill>
                <a:schemeClr val="dk1"/>
              </a:solidFill>
            </a:endParaRPr>
          </a:p>
          <a:p>
            <a:pPr marL="0" lvl="0" indent="0" algn="l" rtl="0">
              <a:spcBef>
                <a:spcPts val="0"/>
              </a:spcBef>
              <a:spcAft>
                <a:spcPts val="0"/>
              </a:spcAft>
              <a:buNone/>
            </a:pPr>
            <a:endParaRPr sz="1100" dirty="0">
              <a:solidFill>
                <a:schemeClr val="dk1"/>
              </a:solidFill>
            </a:endParaRPr>
          </a:p>
          <a:p>
            <a:pPr marL="0" lvl="0" indent="0" algn="l" rtl="0">
              <a:spcBef>
                <a:spcPts val="0"/>
              </a:spcBef>
              <a:spcAft>
                <a:spcPts val="0"/>
              </a:spcAft>
              <a:buNone/>
            </a:pPr>
            <a:endParaRPr sz="300" b="1" dirty="0">
              <a:solidFill>
                <a:srgbClr val="FFD966"/>
              </a:solidFill>
            </a:endParaRPr>
          </a:p>
        </p:txBody>
      </p:sp>
      <p:sp>
        <p:nvSpPr>
          <p:cNvPr id="765" name="Google Shape;765;p65"/>
          <p:cNvSpPr txBox="1"/>
          <p:nvPr/>
        </p:nvSpPr>
        <p:spPr>
          <a:xfrm>
            <a:off x="215350" y="4319599"/>
            <a:ext cx="21573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900">
                <a:solidFill>
                  <a:schemeClr val="dk1"/>
                </a:solidFill>
              </a:rPr>
              <a:t>Female, 29 yo . mrT3N1</a:t>
            </a:r>
            <a:endParaRPr sz="900">
              <a:solidFill>
                <a:schemeClr val="dk1"/>
              </a:solidFill>
            </a:endParaRPr>
          </a:p>
          <a:p>
            <a:pPr marL="0" lvl="0" indent="0" algn="l" rtl="0">
              <a:spcBef>
                <a:spcPts val="0"/>
              </a:spcBef>
              <a:spcAft>
                <a:spcPts val="0"/>
              </a:spcAft>
              <a:buNone/>
            </a:pPr>
            <a:r>
              <a:rPr lang="pt-BR" sz="900">
                <a:solidFill>
                  <a:schemeClr val="dk1"/>
                </a:solidFill>
              </a:rPr>
              <a:t>Familial adenomatous polyposis (FAP).  </a:t>
            </a:r>
            <a:endParaRPr sz="900">
              <a:solidFill>
                <a:schemeClr val="dk1"/>
              </a:solidFill>
            </a:endParaRPr>
          </a:p>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900">
              <a:solidFill>
                <a:schemeClr val="dk1"/>
              </a:solidFill>
            </a:endParaRPr>
          </a:p>
        </p:txBody>
      </p:sp>
      <p:sp>
        <p:nvSpPr>
          <p:cNvPr id="766" name="Google Shape;766;p65"/>
          <p:cNvSpPr txBox="1"/>
          <p:nvPr/>
        </p:nvSpPr>
        <p:spPr>
          <a:xfrm>
            <a:off x="2429538" y="4296224"/>
            <a:ext cx="4547100" cy="1293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900">
                <a:solidFill>
                  <a:schemeClr val="dk1"/>
                </a:solidFill>
              </a:rPr>
              <a:t>Round and </a:t>
            </a:r>
            <a:r>
              <a:rPr lang="pt-BR" sz="900" err="1">
                <a:solidFill>
                  <a:schemeClr val="dk1"/>
                </a:solidFill>
              </a:rPr>
              <a:t>well</a:t>
            </a:r>
            <a:r>
              <a:rPr lang="pt-BR" sz="900">
                <a:solidFill>
                  <a:schemeClr val="dk1"/>
                </a:solidFill>
              </a:rPr>
              <a:t> </a:t>
            </a:r>
            <a:r>
              <a:rPr lang="pt-BR" sz="900" err="1">
                <a:solidFill>
                  <a:schemeClr val="dk1"/>
                </a:solidFill>
              </a:rPr>
              <a:t>defined</a:t>
            </a:r>
            <a:r>
              <a:rPr lang="pt-BR" sz="900">
                <a:solidFill>
                  <a:schemeClr val="dk1"/>
                </a:solidFill>
              </a:rPr>
              <a:t> </a:t>
            </a:r>
            <a:r>
              <a:rPr lang="pt-BR" sz="900" err="1">
                <a:solidFill>
                  <a:schemeClr val="dk1"/>
                </a:solidFill>
              </a:rPr>
              <a:t>lesions</a:t>
            </a:r>
            <a:r>
              <a:rPr lang="pt-BR" sz="900">
                <a:solidFill>
                  <a:schemeClr val="dk1"/>
                </a:solidFill>
              </a:rPr>
              <a:t> </a:t>
            </a:r>
            <a:r>
              <a:rPr lang="pt-BR" sz="900" err="1">
                <a:solidFill>
                  <a:schemeClr val="dk1"/>
                </a:solidFill>
              </a:rPr>
              <a:t>with</a:t>
            </a:r>
            <a:r>
              <a:rPr lang="pt-BR" sz="900">
                <a:solidFill>
                  <a:schemeClr val="dk1"/>
                </a:solidFill>
              </a:rPr>
              <a:t> </a:t>
            </a:r>
            <a:r>
              <a:rPr lang="pt-BR" sz="900" err="1">
                <a:solidFill>
                  <a:schemeClr val="dk1"/>
                </a:solidFill>
              </a:rPr>
              <a:t>relative</a:t>
            </a:r>
            <a:r>
              <a:rPr lang="pt-BR" sz="900">
                <a:solidFill>
                  <a:schemeClr val="dk1"/>
                </a:solidFill>
              </a:rPr>
              <a:t> high-</a:t>
            </a:r>
            <a:r>
              <a:rPr lang="pt-BR" sz="900" err="1">
                <a:solidFill>
                  <a:schemeClr val="dk1"/>
                </a:solidFill>
              </a:rPr>
              <a:t>signal</a:t>
            </a:r>
            <a:r>
              <a:rPr lang="pt-BR" sz="900">
                <a:solidFill>
                  <a:schemeClr val="dk1"/>
                </a:solidFill>
              </a:rPr>
              <a:t> </a:t>
            </a:r>
            <a:r>
              <a:rPr lang="pt-BR" sz="900" err="1">
                <a:solidFill>
                  <a:schemeClr val="dk1"/>
                </a:solidFill>
              </a:rPr>
              <a:t>intensity</a:t>
            </a:r>
            <a:r>
              <a:rPr lang="pt-BR" sz="900">
                <a:solidFill>
                  <a:schemeClr val="dk1"/>
                </a:solidFill>
              </a:rPr>
              <a:t> </a:t>
            </a:r>
            <a:r>
              <a:rPr lang="pt-BR" sz="900" err="1">
                <a:solidFill>
                  <a:schemeClr val="dk1"/>
                </a:solidFill>
              </a:rPr>
              <a:t>at</a:t>
            </a:r>
            <a:r>
              <a:rPr lang="pt-BR" sz="900">
                <a:solidFill>
                  <a:schemeClr val="dk1"/>
                </a:solidFill>
              </a:rPr>
              <a:t>  the </a:t>
            </a:r>
            <a:r>
              <a:rPr lang="pt-BR" sz="900" err="1">
                <a:solidFill>
                  <a:schemeClr val="dk1"/>
                </a:solidFill>
              </a:rPr>
              <a:t>surgical</a:t>
            </a:r>
            <a:r>
              <a:rPr lang="pt-BR" sz="900">
                <a:solidFill>
                  <a:schemeClr val="dk1"/>
                </a:solidFill>
              </a:rPr>
              <a:t> site. No </a:t>
            </a:r>
            <a:r>
              <a:rPr lang="pt-BR" sz="900" err="1">
                <a:solidFill>
                  <a:schemeClr val="dk1"/>
                </a:solidFill>
              </a:rPr>
              <a:t>diffusion</a:t>
            </a:r>
            <a:r>
              <a:rPr lang="pt-BR" sz="900">
                <a:solidFill>
                  <a:schemeClr val="dk1"/>
                </a:solidFill>
              </a:rPr>
              <a:t> </a:t>
            </a:r>
            <a:r>
              <a:rPr lang="pt-BR" sz="900" err="1">
                <a:solidFill>
                  <a:schemeClr val="dk1"/>
                </a:solidFill>
              </a:rPr>
              <a:t>restriction</a:t>
            </a:r>
            <a:r>
              <a:rPr lang="pt-BR" sz="900">
                <a:solidFill>
                  <a:schemeClr val="dk1"/>
                </a:solidFill>
              </a:rPr>
              <a:t> and </a:t>
            </a:r>
            <a:r>
              <a:rPr lang="pt-BR" sz="900" err="1">
                <a:solidFill>
                  <a:schemeClr val="dk1"/>
                </a:solidFill>
              </a:rPr>
              <a:t>low</a:t>
            </a:r>
            <a:r>
              <a:rPr lang="pt-BR" sz="900">
                <a:solidFill>
                  <a:schemeClr val="dk1"/>
                </a:solidFill>
              </a:rPr>
              <a:t>  FDG </a:t>
            </a:r>
            <a:r>
              <a:rPr lang="pt-BR" sz="900" err="1">
                <a:solidFill>
                  <a:schemeClr val="dk1"/>
                </a:solidFill>
              </a:rPr>
              <a:t>uptake</a:t>
            </a:r>
            <a:r>
              <a:rPr lang="pt-BR" sz="900">
                <a:solidFill>
                  <a:schemeClr val="dk1"/>
                </a:solidFill>
              </a:rPr>
              <a:t> on PET-CT </a:t>
            </a:r>
            <a:r>
              <a:rPr lang="pt-BR" sz="900" err="1">
                <a:solidFill>
                  <a:schemeClr val="dk1"/>
                </a:solidFill>
              </a:rPr>
              <a:t>made</a:t>
            </a:r>
            <a:r>
              <a:rPr lang="pt-BR" sz="900">
                <a:solidFill>
                  <a:schemeClr val="dk1"/>
                </a:solidFill>
              </a:rPr>
              <a:t> the </a:t>
            </a:r>
            <a:r>
              <a:rPr lang="pt-BR" sz="900" err="1">
                <a:solidFill>
                  <a:schemeClr val="dk1"/>
                </a:solidFill>
              </a:rPr>
              <a:t>possibility</a:t>
            </a:r>
            <a:r>
              <a:rPr lang="pt-BR" sz="900">
                <a:solidFill>
                  <a:schemeClr val="dk1"/>
                </a:solidFill>
              </a:rPr>
              <a:t> of pelvic </a:t>
            </a:r>
            <a:r>
              <a:rPr lang="pt-BR" sz="900" err="1">
                <a:solidFill>
                  <a:schemeClr val="dk1"/>
                </a:solidFill>
              </a:rPr>
              <a:t>recurrence</a:t>
            </a:r>
            <a:r>
              <a:rPr lang="pt-BR" sz="900">
                <a:solidFill>
                  <a:schemeClr val="dk1"/>
                </a:solidFill>
              </a:rPr>
              <a:t> </a:t>
            </a:r>
            <a:r>
              <a:rPr lang="pt-BR" sz="900" err="1">
                <a:solidFill>
                  <a:schemeClr val="dk1"/>
                </a:solidFill>
              </a:rPr>
              <a:t>unlikely</a:t>
            </a:r>
            <a:r>
              <a:rPr lang="pt-BR" sz="900">
                <a:solidFill>
                  <a:schemeClr val="dk1"/>
                </a:solidFill>
              </a:rPr>
              <a:t>. </a:t>
            </a:r>
            <a:r>
              <a:rPr lang="pt-BR" sz="900" err="1">
                <a:solidFill>
                  <a:schemeClr val="dk1"/>
                </a:solidFill>
              </a:rPr>
              <a:t>Biopsy</a:t>
            </a:r>
            <a:r>
              <a:rPr lang="pt-BR" sz="900">
                <a:solidFill>
                  <a:schemeClr val="dk1"/>
                </a:solidFill>
              </a:rPr>
              <a:t> </a:t>
            </a:r>
            <a:r>
              <a:rPr lang="pt-BR" sz="900" err="1">
                <a:solidFill>
                  <a:schemeClr val="dk1"/>
                </a:solidFill>
              </a:rPr>
              <a:t>showed</a:t>
            </a:r>
            <a:r>
              <a:rPr lang="pt-BR" sz="900">
                <a:solidFill>
                  <a:schemeClr val="dk1"/>
                </a:solidFill>
              </a:rPr>
              <a:t>:  </a:t>
            </a:r>
            <a:r>
              <a:rPr lang="pt-BR" sz="900" err="1">
                <a:solidFill>
                  <a:schemeClr val="dk1"/>
                </a:solidFill>
              </a:rPr>
              <a:t>anatomopathological</a:t>
            </a:r>
            <a:r>
              <a:rPr lang="pt-BR" sz="900">
                <a:solidFill>
                  <a:schemeClr val="dk1"/>
                </a:solidFill>
              </a:rPr>
              <a:t> </a:t>
            </a:r>
            <a:r>
              <a:rPr lang="pt-BR" sz="900" err="1">
                <a:solidFill>
                  <a:schemeClr val="dk1"/>
                </a:solidFill>
              </a:rPr>
              <a:t>results</a:t>
            </a:r>
            <a:r>
              <a:rPr lang="pt-BR" sz="900">
                <a:solidFill>
                  <a:schemeClr val="dk1"/>
                </a:solidFill>
              </a:rPr>
              <a:t> of </a:t>
            </a:r>
            <a:r>
              <a:rPr lang="pt-BR" sz="900" err="1">
                <a:solidFill>
                  <a:schemeClr val="dk1"/>
                </a:solidFill>
              </a:rPr>
              <a:t>mesenchymal</a:t>
            </a:r>
            <a:r>
              <a:rPr lang="pt-BR" sz="900">
                <a:solidFill>
                  <a:schemeClr val="dk1"/>
                </a:solidFill>
              </a:rPr>
              <a:t> </a:t>
            </a:r>
            <a:r>
              <a:rPr lang="pt-BR" sz="900" err="1">
                <a:solidFill>
                  <a:schemeClr val="dk1"/>
                </a:solidFill>
              </a:rPr>
              <a:t>spindle</a:t>
            </a:r>
            <a:r>
              <a:rPr lang="pt-BR" sz="900">
                <a:solidFill>
                  <a:schemeClr val="dk1"/>
                </a:solidFill>
              </a:rPr>
              <a:t> </a:t>
            </a:r>
            <a:r>
              <a:rPr lang="pt-BR" sz="900" err="1">
                <a:solidFill>
                  <a:schemeClr val="dk1"/>
                </a:solidFill>
              </a:rPr>
              <a:t>cell</a:t>
            </a:r>
            <a:r>
              <a:rPr lang="pt-BR" sz="900">
                <a:solidFill>
                  <a:schemeClr val="dk1"/>
                </a:solidFill>
              </a:rPr>
              <a:t> </a:t>
            </a:r>
            <a:r>
              <a:rPr lang="pt-BR" sz="900" err="1">
                <a:solidFill>
                  <a:schemeClr val="dk1"/>
                </a:solidFill>
              </a:rPr>
              <a:t>lesion</a:t>
            </a:r>
            <a:r>
              <a:rPr lang="pt-BR" sz="900">
                <a:solidFill>
                  <a:schemeClr val="dk1"/>
                </a:solidFill>
              </a:rPr>
              <a:t>. </a:t>
            </a:r>
            <a:r>
              <a:rPr lang="pt-BR" sz="900" err="1">
                <a:solidFill>
                  <a:schemeClr val="dk1"/>
                </a:solidFill>
              </a:rPr>
              <a:t>Desmoid</a:t>
            </a:r>
            <a:r>
              <a:rPr lang="pt-BR" sz="900">
                <a:solidFill>
                  <a:schemeClr val="dk1"/>
                </a:solidFill>
              </a:rPr>
              <a:t> </a:t>
            </a:r>
            <a:r>
              <a:rPr lang="pt-BR" sz="900" err="1">
                <a:solidFill>
                  <a:schemeClr val="dk1"/>
                </a:solidFill>
              </a:rPr>
              <a:t>fibromatosis</a:t>
            </a:r>
            <a:r>
              <a:rPr lang="pt-BR" sz="900">
                <a:solidFill>
                  <a:schemeClr val="dk1"/>
                </a:solidFill>
              </a:rPr>
              <a:t> </a:t>
            </a:r>
            <a:r>
              <a:rPr lang="pt-BR" sz="900" err="1">
                <a:solidFill>
                  <a:schemeClr val="dk1"/>
                </a:solidFill>
              </a:rPr>
              <a:t>was</a:t>
            </a:r>
            <a:r>
              <a:rPr lang="pt-BR" sz="900">
                <a:solidFill>
                  <a:schemeClr val="dk1"/>
                </a:solidFill>
              </a:rPr>
              <a:t> </a:t>
            </a:r>
            <a:r>
              <a:rPr lang="pt-BR" sz="900" err="1">
                <a:solidFill>
                  <a:schemeClr val="dk1"/>
                </a:solidFill>
              </a:rPr>
              <a:t>diagnosed</a:t>
            </a:r>
            <a:r>
              <a:rPr lang="pt-BR" sz="900">
                <a:solidFill>
                  <a:schemeClr val="dk1"/>
                </a:solidFill>
              </a:rPr>
              <a:t>  </a:t>
            </a:r>
            <a:r>
              <a:rPr lang="pt-BR" sz="900" err="1">
                <a:solidFill>
                  <a:schemeClr val="dk1"/>
                </a:solidFill>
              </a:rPr>
              <a:t>after</a:t>
            </a:r>
            <a:r>
              <a:rPr lang="pt-BR" sz="900">
                <a:solidFill>
                  <a:schemeClr val="dk1"/>
                </a:solidFill>
              </a:rPr>
              <a:t> </a:t>
            </a:r>
            <a:r>
              <a:rPr lang="pt-BR" sz="900" err="1">
                <a:solidFill>
                  <a:schemeClr val="dk1"/>
                </a:solidFill>
              </a:rPr>
              <a:t>complementation</a:t>
            </a:r>
            <a:r>
              <a:rPr lang="pt-BR" sz="900">
                <a:solidFill>
                  <a:schemeClr val="dk1"/>
                </a:solidFill>
              </a:rPr>
              <a:t> </a:t>
            </a:r>
            <a:r>
              <a:rPr lang="pt-BR" sz="900" err="1">
                <a:solidFill>
                  <a:schemeClr val="dk1"/>
                </a:solidFill>
              </a:rPr>
              <a:t>with</a:t>
            </a:r>
            <a:r>
              <a:rPr lang="pt-BR" sz="900">
                <a:solidFill>
                  <a:schemeClr val="dk1"/>
                </a:solidFill>
              </a:rPr>
              <a:t> </a:t>
            </a:r>
            <a:r>
              <a:rPr lang="pt-BR" sz="900" err="1">
                <a:solidFill>
                  <a:schemeClr val="dk1"/>
                </a:solidFill>
              </a:rPr>
              <a:t>immunohistochemistry</a:t>
            </a:r>
            <a:r>
              <a:rPr lang="pt-BR" sz="900">
                <a:solidFill>
                  <a:schemeClr val="dk1"/>
                </a:solidFill>
              </a:rPr>
              <a:t>. </a:t>
            </a:r>
            <a:r>
              <a:rPr lang="pt-BR" sz="900" err="1">
                <a:solidFill>
                  <a:schemeClr val="dk1"/>
                </a:solidFill>
              </a:rPr>
              <a:t>Misty</a:t>
            </a:r>
            <a:r>
              <a:rPr lang="pt-BR" sz="900">
                <a:solidFill>
                  <a:schemeClr val="dk1"/>
                </a:solidFill>
              </a:rPr>
              <a:t> </a:t>
            </a:r>
            <a:r>
              <a:rPr lang="pt-BR" sz="900" err="1">
                <a:solidFill>
                  <a:schemeClr val="dk1"/>
                </a:solidFill>
              </a:rPr>
              <a:t>mesenteric</a:t>
            </a:r>
            <a:r>
              <a:rPr lang="pt-BR" sz="900">
                <a:solidFill>
                  <a:schemeClr val="dk1"/>
                </a:solidFill>
              </a:rPr>
              <a:t> </a:t>
            </a:r>
            <a:r>
              <a:rPr lang="pt-BR" sz="900" err="1">
                <a:solidFill>
                  <a:schemeClr val="dk1"/>
                </a:solidFill>
              </a:rPr>
              <a:t>lesions</a:t>
            </a:r>
            <a:r>
              <a:rPr lang="pt-BR" sz="900">
                <a:solidFill>
                  <a:schemeClr val="dk1"/>
                </a:solidFill>
              </a:rPr>
              <a:t> </a:t>
            </a:r>
            <a:r>
              <a:rPr lang="pt-BR" sz="900" err="1">
                <a:solidFill>
                  <a:schemeClr val="dk1"/>
                </a:solidFill>
              </a:rPr>
              <a:t>were</a:t>
            </a:r>
            <a:r>
              <a:rPr lang="pt-BR" sz="900">
                <a:solidFill>
                  <a:schemeClr val="dk1"/>
                </a:solidFill>
              </a:rPr>
              <a:t> </a:t>
            </a:r>
            <a:r>
              <a:rPr lang="pt-BR" sz="900" err="1">
                <a:solidFill>
                  <a:schemeClr val="dk1"/>
                </a:solidFill>
              </a:rPr>
              <a:t>also</a:t>
            </a:r>
            <a:r>
              <a:rPr lang="pt-BR" sz="900">
                <a:solidFill>
                  <a:schemeClr val="dk1"/>
                </a:solidFill>
              </a:rPr>
              <a:t> </a:t>
            </a:r>
            <a:r>
              <a:rPr lang="pt-BR" sz="900" err="1">
                <a:solidFill>
                  <a:schemeClr val="dk1"/>
                </a:solidFill>
              </a:rPr>
              <a:t>present</a:t>
            </a:r>
            <a:r>
              <a:rPr lang="pt-BR" sz="900">
                <a:solidFill>
                  <a:schemeClr val="dk1"/>
                </a:solidFill>
              </a:rPr>
              <a:t>.</a:t>
            </a:r>
            <a:endParaRPr sz="900">
              <a:solidFill>
                <a:schemeClr val="dk1"/>
              </a:solidFill>
            </a:endParaRPr>
          </a:p>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900">
              <a:solidFill>
                <a:schemeClr val="dk1"/>
              </a:solidFill>
            </a:endParaRPr>
          </a:p>
          <a:p>
            <a:pPr marL="0" lvl="0" indent="0" algn="l" rtl="0">
              <a:spcBef>
                <a:spcPts val="0"/>
              </a:spcBef>
              <a:spcAft>
                <a:spcPts val="0"/>
              </a:spcAft>
              <a:buNone/>
            </a:pPr>
            <a:endParaRPr sz="900">
              <a:solidFill>
                <a:schemeClr val="dk1"/>
              </a:solidFill>
            </a:endParaRPr>
          </a:p>
        </p:txBody>
      </p:sp>
      <p:cxnSp>
        <p:nvCxnSpPr>
          <p:cNvPr id="767" name="Google Shape;767;p65"/>
          <p:cNvCxnSpPr/>
          <p:nvPr/>
        </p:nvCxnSpPr>
        <p:spPr>
          <a:xfrm flipH="1">
            <a:off x="4115825" y="2483101"/>
            <a:ext cx="445200" cy="880800"/>
          </a:xfrm>
          <a:prstGeom prst="straightConnector1">
            <a:avLst/>
          </a:prstGeom>
          <a:noFill/>
          <a:ln w="19050" cap="flat" cmpd="sng">
            <a:solidFill>
              <a:srgbClr val="FFD966"/>
            </a:solidFill>
            <a:prstDash val="solid"/>
            <a:round/>
            <a:headEnd type="none" w="med" len="med"/>
            <a:tailEnd type="triangle" w="med" len="med"/>
          </a:ln>
        </p:spPr>
      </p:cxnSp>
      <p:cxnSp>
        <p:nvCxnSpPr>
          <p:cNvPr id="768" name="Google Shape;768;p65"/>
          <p:cNvCxnSpPr/>
          <p:nvPr/>
        </p:nvCxnSpPr>
        <p:spPr>
          <a:xfrm>
            <a:off x="5034650" y="2473626"/>
            <a:ext cx="663000" cy="881100"/>
          </a:xfrm>
          <a:prstGeom prst="straightConnector1">
            <a:avLst/>
          </a:prstGeom>
          <a:noFill/>
          <a:ln w="19050" cap="flat" cmpd="sng">
            <a:solidFill>
              <a:srgbClr val="FFD966"/>
            </a:solidFill>
            <a:prstDash val="solid"/>
            <a:round/>
            <a:headEnd type="none" w="med" len="med"/>
            <a:tailEnd type="triangle" w="med" len="med"/>
          </a:ln>
        </p:spPr>
      </p:cxnSp>
      <p:sp>
        <p:nvSpPr>
          <p:cNvPr id="769" name="Google Shape;769;p65"/>
          <p:cNvSpPr/>
          <p:nvPr/>
        </p:nvSpPr>
        <p:spPr>
          <a:xfrm>
            <a:off x="3310850" y="2673601"/>
            <a:ext cx="1282800" cy="1097100"/>
          </a:xfrm>
          <a:prstGeom prst="rect">
            <a:avLst/>
          </a:prstGeom>
          <a:noFill/>
          <a:ln w="19050" cap="flat" cmpd="sng">
            <a:solidFill>
              <a:schemeClr val="dk1"/>
            </a:solidFill>
            <a:prstDash val="dot"/>
            <a:round/>
            <a:headEnd type="none" w="sm" len="sm"/>
            <a:tailEnd type="none" w="sm" len="sm"/>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65"/>
          <p:cNvSpPr/>
          <p:nvPr/>
        </p:nvSpPr>
        <p:spPr>
          <a:xfrm>
            <a:off x="2601850" y="1942175"/>
            <a:ext cx="513300" cy="2214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a:t>PET</a:t>
            </a:r>
            <a:r>
              <a:rPr lang="pt-BR" sz="1100" b="1"/>
              <a:t> </a:t>
            </a:r>
            <a:endParaRPr sz="1100" b="1"/>
          </a:p>
        </p:txBody>
      </p:sp>
      <p:sp>
        <p:nvSpPr>
          <p:cNvPr id="771" name="Google Shape;771;p65"/>
          <p:cNvSpPr/>
          <p:nvPr/>
        </p:nvSpPr>
        <p:spPr>
          <a:xfrm>
            <a:off x="5533713" y="3153676"/>
            <a:ext cx="1007700" cy="681300"/>
          </a:xfrm>
          <a:prstGeom prst="rect">
            <a:avLst/>
          </a:prstGeom>
          <a:noFill/>
          <a:ln w="19050" cap="flat" cmpd="sng">
            <a:solidFill>
              <a:schemeClr val="dk1"/>
            </a:solidFill>
            <a:prstDash val="dot"/>
            <a:round/>
            <a:headEnd type="none" w="sm" len="sm"/>
            <a:tailEnd type="none" w="sm" len="sm"/>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65"/>
          <p:cNvSpPr/>
          <p:nvPr/>
        </p:nvSpPr>
        <p:spPr>
          <a:xfrm>
            <a:off x="6546075" y="1940975"/>
            <a:ext cx="431700" cy="2238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a:t>CT </a:t>
            </a:r>
            <a:endParaRPr sz="1100"/>
          </a:p>
        </p:txBody>
      </p:sp>
      <p:sp>
        <p:nvSpPr>
          <p:cNvPr id="773" name="Google Shape;773;p65"/>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BR" sz="1600" b="1">
                <a:solidFill>
                  <a:schemeClr val="lt1"/>
                </a:solidFill>
              </a:rPr>
              <a:t>  CASE 15: PITFALL DESMOID FIBROMATOSIS </a:t>
            </a:r>
            <a:endParaRPr sz="1600" b="1">
              <a:solidFill>
                <a:schemeClr val="lt1"/>
              </a:solidFill>
            </a:endParaRPr>
          </a:p>
        </p:txBody>
      </p:sp>
      <p:pic>
        <p:nvPicPr>
          <p:cNvPr id="774" name="Google Shape;774;p65"/>
          <p:cNvPicPr preferRelativeResize="0"/>
          <p:nvPr/>
        </p:nvPicPr>
        <p:blipFill>
          <a:blip r:embed="rId9">
            <a:alphaModFix/>
          </a:blip>
          <a:stretch>
            <a:fillRect/>
          </a:stretch>
        </p:blipFill>
        <p:spPr>
          <a:xfrm>
            <a:off x="7763975" y="50952"/>
            <a:ext cx="1282751" cy="288975"/>
          </a:xfrm>
          <a:prstGeom prst="rect">
            <a:avLst/>
          </a:prstGeom>
          <a:noFill/>
          <a:ln>
            <a:noFill/>
          </a:ln>
        </p:spPr>
      </p:pic>
      <p:pic>
        <p:nvPicPr>
          <p:cNvPr id="775" name="Google Shape;775;p65"/>
          <p:cNvPicPr preferRelativeResize="0"/>
          <p:nvPr/>
        </p:nvPicPr>
        <p:blipFill>
          <a:blip r:embed="rId10">
            <a:alphaModFix/>
          </a:blip>
          <a:stretch>
            <a:fillRect/>
          </a:stretch>
        </p:blipFill>
        <p:spPr>
          <a:xfrm>
            <a:off x="7873376" y="3447814"/>
            <a:ext cx="513300" cy="452924"/>
          </a:xfrm>
          <a:prstGeom prst="rect">
            <a:avLst/>
          </a:prstGeom>
          <a:noFill/>
          <a:ln>
            <a:noFill/>
          </a:ln>
        </p:spPr>
      </p:pic>
      <p:sp>
        <p:nvSpPr>
          <p:cNvPr id="776" name="Google Shape;776;p65"/>
          <p:cNvSpPr txBox="1"/>
          <p:nvPr/>
        </p:nvSpPr>
        <p:spPr>
          <a:xfrm>
            <a:off x="7516488" y="4058400"/>
            <a:ext cx="1200300" cy="8388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pt-BR" sz="850" i="1" err="1">
                <a:solidFill>
                  <a:schemeClr val="dk1"/>
                </a:solidFill>
                <a:latin typeface="Roboto"/>
                <a:ea typeface="Roboto"/>
                <a:cs typeface="Roboto"/>
                <a:sym typeface="Roboto"/>
              </a:rPr>
              <a:t>Courtesy</a:t>
            </a:r>
            <a:r>
              <a:rPr lang="pt-BR" sz="850" i="1">
                <a:solidFill>
                  <a:schemeClr val="dk1"/>
                </a:solidFill>
                <a:latin typeface="Roboto"/>
                <a:ea typeface="Roboto"/>
                <a:cs typeface="Roboto"/>
                <a:sym typeface="Roboto"/>
              </a:rPr>
              <a:t> of Luciana Costa MD, PhD and Bruno </a:t>
            </a:r>
            <a:r>
              <a:rPr lang="pt-BR" sz="850" i="1" err="1">
                <a:solidFill>
                  <a:schemeClr val="dk1"/>
                </a:solidFill>
                <a:latin typeface="Roboto"/>
                <a:ea typeface="Roboto"/>
                <a:cs typeface="Roboto"/>
                <a:sym typeface="Roboto"/>
              </a:rPr>
              <a:t>Giusti</a:t>
            </a:r>
            <a:r>
              <a:rPr lang="pt-BR" sz="850" i="1">
                <a:solidFill>
                  <a:schemeClr val="dk1"/>
                </a:solidFill>
                <a:latin typeface="Roboto"/>
                <a:ea typeface="Roboto"/>
                <a:cs typeface="Roboto"/>
                <a:sym typeface="Roboto"/>
              </a:rPr>
              <a:t> Werneck MD; Belo Horizonte, </a:t>
            </a:r>
            <a:r>
              <a:rPr lang="pt-BR" sz="850" i="1" err="1">
                <a:solidFill>
                  <a:schemeClr val="dk1"/>
                </a:solidFill>
                <a:latin typeface="Roboto"/>
                <a:ea typeface="Roboto"/>
                <a:cs typeface="Roboto"/>
                <a:sym typeface="Roboto"/>
              </a:rPr>
              <a:t>Brazil</a:t>
            </a:r>
            <a:r>
              <a:rPr lang="pt-BR" sz="850" i="1">
                <a:solidFill>
                  <a:schemeClr val="dk1"/>
                </a:solidFill>
                <a:latin typeface="Roboto"/>
                <a:ea typeface="Roboto"/>
                <a:cs typeface="Roboto"/>
                <a:sym typeface="Roboto"/>
              </a:rPr>
              <a:t>.</a:t>
            </a:r>
            <a:endParaRPr sz="1200" i="1">
              <a:solidFill>
                <a:schemeClr val="dk1"/>
              </a:solidFill>
            </a:endParaRPr>
          </a:p>
        </p:txBody>
      </p:sp>
      <p:sp>
        <p:nvSpPr>
          <p:cNvPr id="777" name="Google Shape;777;p65"/>
          <p:cNvSpPr/>
          <p:nvPr/>
        </p:nvSpPr>
        <p:spPr>
          <a:xfrm>
            <a:off x="3882613" y="2089476"/>
            <a:ext cx="1767900" cy="392100"/>
          </a:xfrm>
          <a:prstGeom prst="roundRect">
            <a:avLst>
              <a:gd name="adj" fmla="val 16667"/>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t>Round and </a:t>
            </a:r>
            <a:r>
              <a:rPr lang="pt-BR" sz="1100" b="1" err="1"/>
              <a:t>well</a:t>
            </a:r>
            <a:r>
              <a:rPr lang="pt-BR" sz="1100" b="1"/>
              <a:t> </a:t>
            </a:r>
            <a:r>
              <a:rPr lang="pt-BR" sz="1100" b="1" err="1"/>
              <a:t>defined</a:t>
            </a:r>
            <a:r>
              <a:rPr lang="pt-BR" sz="1100" b="1"/>
              <a:t> </a:t>
            </a:r>
            <a:r>
              <a:rPr lang="pt-BR" sz="1100" b="1" err="1"/>
              <a:t>solid</a:t>
            </a:r>
            <a:r>
              <a:rPr lang="pt-BR" sz="1100" b="1"/>
              <a:t> </a:t>
            </a:r>
            <a:r>
              <a:rPr lang="pt-BR" sz="1100" b="1" err="1"/>
              <a:t>lesions</a:t>
            </a:r>
            <a:r>
              <a:rPr lang="pt-BR" sz="1100" b="1"/>
              <a:t> </a:t>
            </a:r>
            <a:endParaRPr sz="1100" b="1"/>
          </a:p>
        </p:txBody>
      </p:sp>
      <p:sp>
        <p:nvSpPr>
          <p:cNvPr id="778" name="Google Shape;778;p65"/>
          <p:cNvSpPr/>
          <p:nvPr/>
        </p:nvSpPr>
        <p:spPr>
          <a:xfrm>
            <a:off x="5401000" y="1335376"/>
            <a:ext cx="1115700" cy="681300"/>
          </a:xfrm>
          <a:prstGeom prst="rect">
            <a:avLst/>
          </a:prstGeom>
          <a:noFill/>
          <a:ln w="19050" cap="flat" cmpd="sng">
            <a:solidFill>
              <a:schemeClr val="dk1"/>
            </a:solidFill>
            <a:prstDash val="dot"/>
            <a:round/>
            <a:headEnd type="none" w="sm" len="sm"/>
            <a:tailEnd type="none" w="sm" len="sm"/>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65"/>
          <p:cNvSpPr/>
          <p:nvPr/>
        </p:nvSpPr>
        <p:spPr>
          <a:xfrm>
            <a:off x="3111138" y="1335376"/>
            <a:ext cx="1115700" cy="681300"/>
          </a:xfrm>
          <a:prstGeom prst="rect">
            <a:avLst/>
          </a:prstGeom>
          <a:noFill/>
          <a:ln w="19050" cap="flat" cmpd="sng">
            <a:solidFill>
              <a:schemeClr val="lt1"/>
            </a:solidFill>
            <a:prstDash val="dot"/>
            <a:round/>
            <a:headEnd type="none" w="sm" len="sm"/>
            <a:tailEnd type="none" w="sm" len="sm"/>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80" name="Google Shape;780;p65"/>
          <p:cNvPicPr preferRelativeResize="0"/>
          <p:nvPr/>
        </p:nvPicPr>
        <p:blipFill rotWithShape="1">
          <a:blip r:embed="rId11">
            <a:alphaModFix/>
          </a:blip>
          <a:srcRect l="10415" t="16322" r="4903" b="2043"/>
          <a:stretch/>
        </p:blipFill>
        <p:spPr>
          <a:xfrm>
            <a:off x="2411913" y="416764"/>
            <a:ext cx="4617525" cy="3737524"/>
          </a:xfrm>
          <a:prstGeom prst="rect">
            <a:avLst/>
          </a:prstGeom>
          <a:noFill/>
          <a:ln>
            <a:noFill/>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0"/>
                                        </p:tgtEl>
                                        <p:attrNameLst>
                                          <p:attrName>style.visibility</p:attrName>
                                        </p:attrNameLst>
                                      </p:cBhvr>
                                      <p:to>
                                        <p:strVal val="visible"/>
                                      </p:to>
                                    </p:set>
                                    <p:animEffect transition="in" filter="fade">
                                      <p:cBhvr>
                                        <p:cTn id="7" dur="1000"/>
                                        <p:tgtEl>
                                          <p:spTgt spid="780"/>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764"/>
                                        </p:tgtEl>
                                        <p:attrNameLst>
                                          <p:attrName>style.visibility</p:attrName>
                                        </p:attrNameLst>
                                      </p:cBhvr>
                                      <p:to>
                                        <p:strVal val="visible"/>
                                      </p:to>
                                    </p:set>
                                    <p:anim calcmode="lin" valueType="num">
                                      <p:cBhvr additive="base">
                                        <p:cTn id="11" dur="1000"/>
                                        <p:tgtEl>
                                          <p:spTgt spid="764"/>
                                        </p:tgtEl>
                                        <p:attrNameLst>
                                          <p:attrName>ppt_w</p:attrName>
                                        </p:attrNameLst>
                                      </p:cBhvr>
                                      <p:tavLst>
                                        <p:tav tm="0">
                                          <p:val>
                                            <p:strVal val="0"/>
                                          </p:val>
                                        </p:tav>
                                        <p:tav tm="100000">
                                          <p:val>
                                            <p:strVal val="#ppt_w"/>
                                          </p:val>
                                        </p:tav>
                                      </p:tavLst>
                                    </p:anim>
                                    <p:anim calcmode="lin" valueType="num">
                                      <p:cBhvr additive="base">
                                        <p:cTn id="12" dur="1000"/>
                                        <p:tgtEl>
                                          <p:spTgt spid="764"/>
                                        </p:tgtEl>
                                        <p:attrNameLst>
                                          <p:attrName>ppt_h</p:attrName>
                                        </p:attrNameLst>
                                      </p:cBhvr>
                                      <p:tavLst>
                                        <p:tav tm="0">
                                          <p:val>
                                            <p:strVal val="0"/>
                                          </p:val>
                                        </p:tav>
                                        <p:tav tm="100000">
                                          <p:val>
                                            <p:strVal val="#ppt_h"/>
                                          </p:val>
                                        </p:tav>
                                      </p:tavLst>
                                    </p:anim>
                                  </p:childTnLst>
                                </p:cTn>
                              </p:par>
                            </p:childTnLst>
                          </p:cTn>
                        </p:par>
                        <p:par>
                          <p:cTn id="13" fill="hold">
                            <p:stCondLst>
                              <p:cond delay="2000"/>
                            </p:stCondLst>
                            <p:childTnLst>
                              <p:par>
                                <p:cTn id="14" presetID="23" presetClass="entr" presetSubtype="16" fill="hold" nodeType="afterEffect">
                                  <p:stCondLst>
                                    <p:cond delay="0"/>
                                  </p:stCondLst>
                                  <p:childTnLst>
                                    <p:set>
                                      <p:cBhvr>
                                        <p:cTn id="15" dur="1" fill="hold">
                                          <p:stCondLst>
                                            <p:cond delay="0"/>
                                          </p:stCondLst>
                                        </p:cTn>
                                        <p:tgtEl>
                                          <p:spTgt spid="775"/>
                                        </p:tgtEl>
                                        <p:attrNameLst>
                                          <p:attrName>style.visibility</p:attrName>
                                        </p:attrNameLst>
                                      </p:cBhvr>
                                      <p:to>
                                        <p:strVal val="visible"/>
                                      </p:to>
                                    </p:set>
                                    <p:anim calcmode="lin" valueType="num">
                                      <p:cBhvr additive="base">
                                        <p:cTn id="16" dur="1000"/>
                                        <p:tgtEl>
                                          <p:spTgt spid="775"/>
                                        </p:tgtEl>
                                        <p:attrNameLst>
                                          <p:attrName>ppt_w</p:attrName>
                                        </p:attrNameLst>
                                      </p:cBhvr>
                                      <p:tavLst>
                                        <p:tav tm="0">
                                          <p:val>
                                            <p:strVal val="0"/>
                                          </p:val>
                                        </p:tav>
                                        <p:tav tm="100000">
                                          <p:val>
                                            <p:strVal val="#ppt_w"/>
                                          </p:val>
                                        </p:tav>
                                      </p:tavLst>
                                    </p:anim>
                                    <p:anim calcmode="lin" valueType="num">
                                      <p:cBhvr additive="base">
                                        <p:cTn id="17" dur="1000"/>
                                        <p:tgtEl>
                                          <p:spTgt spid="77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p66"/>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b="1">
              <a:solidFill>
                <a:schemeClr val="lt1"/>
              </a:solidFill>
            </a:endParaRPr>
          </a:p>
          <a:p>
            <a:pPr marL="0" lvl="0" indent="0" algn="ctr" rtl="0">
              <a:spcBef>
                <a:spcPts val="0"/>
              </a:spcBef>
              <a:spcAft>
                <a:spcPts val="0"/>
              </a:spcAft>
              <a:buNone/>
            </a:pPr>
            <a:r>
              <a:rPr lang="pt-BR" sz="1800" b="1">
                <a:solidFill>
                  <a:schemeClr val="lt1"/>
                </a:solidFill>
              </a:rPr>
              <a:t>TABLE OF CONTENTS</a:t>
            </a:r>
            <a:endParaRPr sz="1800" b="1">
              <a:solidFill>
                <a:schemeClr val="lt1"/>
              </a:solidFill>
            </a:endParaRPr>
          </a:p>
          <a:p>
            <a:pPr marL="0" lvl="0" indent="0" algn="ctr" rtl="0">
              <a:spcBef>
                <a:spcPts val="0"/>
              </a:spcBef>
              <a:spcAft>
                <a:spcPts val="0"/>
              </a:spcAft>
              <a:buNone/>
            </a:pPr>
            <a:endParaRPr sz="2000" b="1">
              <a:solidFill>
                <a:schemeClr val="lt1"/>
              </a:solidFill>
            </a:endParaRPr>
          </a:p>
        </p:txBody>
      </p:sp>
      <p:pic>
        <p:nvPicPr>
          <p:cNvPr id="786" name="Google Shape;786;p66"/>
          <p:cNvPicPr preferRelativeResize="0"/>
          <p:nvPr/>
        </p:nvPicPr>
        <p:blipFill>
          <a:blip r:embed="rId3">
            <a:alphaModFix/>
          </a:blip>
          <a:stretch>
            <a:fillRect/>
          </a:stretch>
        </p:blipFill>
        <p:spPr>
          <a:xfrm>
            <a:off x="7763975" y="50952"/>
            <a:ext cx="1282751" cy="288975"/>
          </a:xfrm>
          <a:prstGeom prst="rect">
            <a:avLst/>
          </a:prstGeom>
          <a:noFill/>
          <a:ln>
            <a:noFill/>
          </a:ln>
        </p:spPr>
      </p:pic>
      <p:pic>
        <p:nvPicPr>
          <p:cNvPr id="787" name="Google Shape;787;p66"/>
          <p:cNvPicPr preferRelativeResize="0"/>
          <p:nvPr/>
        </p:nvPicPr>
        <p:blipFill rotWithShape="1">
          <a:blip r:embed="rId4">
            <a:alphaModFix/>
          </a:blip>
          <a:srcRect l="11798" t="8926" r="19487" b="3645"/>
          <a:stretch/>
        </p:blipFill>
        <p:spPr>
          <a:xfrm>
            <a:off x="6333200" y="674375"/>
            <a:ext cx="2766100" cy="4393800"/>
          </a:xfrm>
          <a:prstGeom prst="rect">
            <a:avLst/>
          </a:prstGeom>
          <a:noFill/>
          <a:ln>
            <a:noFill/>
          </a:ln>
        </p:spPr>
      </p:pic>
      <p:sp>
        <p:nvSpPr>
          <p:cNvPr id="788" name="Google Shape;788;p66"/>
          <p:cNvSpPr txBox="1">
            <a:spLocks noGrp="1"/>
          </p:cNvSpPr>
          <p:nvPr>
            <p:ph type="body" idx="1"/>
          </p:nvPr>
        </p:nvSpPr>
        <p:spPr>
          <a:xfrm>
            <a:off x="311700" y="745017"/>
            <a:ext cx="8520600" cy="3416400"/>
          </a:xfrm>
          <a:prstGeom prst="rect">
            <a:avLst/>
          </a:prstGeom>
        </p:spPr>
        <p:txBody>
          <a:bodyPr spcFirstLastPara="1" wrap="square" lIns="91425" tIns="91425" rIns="91425" bIns="91425" anchor="ctr" anchorCtr="0">
            <a:noAutofit/>
          </a:bodyPr>
          <a:lstStyle/>
          <a:p>
            <a:pPr marL="0" lvl="0" indent="0" algn="l" rtl="0">
              <a:lnSpc>
                <a:spcPct val="200000"/>
              </a:lnSpc>
              <a:spcBef>
                <a:spcPts val="1000"/>
              </a:spcBef>
              <a:spcAft>
                <a:spcPts val="0"/>
              </a:spcAft>
              <a:buNone/>
            </a:pPr>
            <a:r>
              <a:rPr lang="pt-BR" sz="1600">
                <a:solidFill>
                  <a:schemeClr val="dk1"/>
                </a:solidFill>
              </a:rPr>
              <a:t>Review on the </a:t>
            </a:r>
            <a:r>
              <a:rPr lang="pt-BR" sz="1600" err="1">
                <a:solidFill>
                  <a:schemeClr val="dk1"/>
                </a:solidFill>
              </a:rPr>
              <a:t>main</a:t>
            </a:r>
            <a:r>
              <a:rPr lang="pt-BR" sz="1600">
                <a:solidFill>
                  <a:schemeClr val="dk1"/>
                </a:solidFill>
              </a:rPr>
              <a:t> </a:t>
            </a:r>
            <a:r>
              <a:rPr lang="pt-BR" sz="1600" err="1">
                <a:solidFill>
                  <a:schemeClr val="dk1"/>
                </a:solidFill>
              </a:rPr>
              <a:t>imaging</a:t>
            </a:r>
            <a:r>
              <a:rPr lang="pt-BR" sz="1600">
                <a:solidFill>
                  <a:schemeClr val="dk1"/>
                </a:solidFill>
              </a:rPr>
              <a:t> and </a:t>
            </a:r>
            <a:r>
              <a:rPr lang="pt-BR" sz="1600" err="1">
                <a:solidFill>
                  <a:schemeClr val="dk1"/>
                </a:solidFill>
              </a:rPr>
              <a:t>histopathological</a:t>
            </a:r>
            <a:r>
              <a:rPr lang="pt-BR" sz="1600">
                <a:solidFill>
                  <a:schemeClr val="dk1"/>
                </a:solidFill>
              </a:rPr>
              <a:t> </a:t>
            </a:r>
            <a:r>
              <a:rPr lang="pt-BR" sz="1600" err="1">
                <a:solidFill>
                  <a:schemeClr val="dk1"/>
                </a:solidFill>
              </a:rPr>
              <a:t>findings</a:t>
            </a:r>
            <a:r>
              <a:rPr lang="pt-BR" sz="1600">
                <a:solidFill>
                  <a:schemeClr val="dk1"/>
                </a:solidFill>
              </a:rPr>
              <a:t> </a:t>
            </a:r>
            <a:r>
              <a:rPr lang="pt-BR" sz="1600" err="1">
                <a:solidFill>
                  <a:schemeClr val="dk1"/>
                </a:solidFill>
              </a:rPr>
              <a:t>related</a:t>
            </a:r>
            <a:r>
              <a:rPr lang="pt-BR" sz="1600">
                <a:solidFill>
                  <a:schemeClr val="dk1"/>
                </a:solidFill>
              </a:rPr>
              <a:t> </a:t>
            </a:r>
            <a:r>
              <a:rPr lang="pt-BR" sz="1600" err="1">
                <a:solidFill>
                  <a:schemeClr val="dk1"/>
                </a:solidFill>
              </a:rPr>
              <a:t>to</a:t>
            </a:r>
            <a:r>
              <a:rPr lang="pt-BR" sz="1600">
                <a:solidFill>
                  <a:schemeClr val="dk1"/>
                </a:solidFill>
              </a:rPr>
              <a:t> </a:t>
            </a:r>
            <a:r>
              <a:rPr lang="pt-BR" sz="1600" err="1">
                <a:solidFill>
                  <a:schemeClr val="dk1"/>
                </a:solidFill>
              </a:rPr>
              <a:t>increased</a:t>
            </a:r>
            <a:r>
              <a:rPr lang="pt-BR" sz="1600">
                <a:solidFill>
                  <a:schemeClr val="dk1"/>
                </a:solidFill>
              </a:rPr>
              <a:t> </a:t>
            </a:r>
            <a:r>
              <a:rPr lang="pt-BR" sz="1600" err="1">
                <a:solidFill>
                  <a:schemeClr val="dk1"/>
                </a:solidFill>
              </a:rPr>
              <a:t>risk</a:t>
            </a:r>
            <a:r>
              <a:rPr lang="pt-BR" sz="1600">
                <a:solidFill>
                  <a:schemeClr val="dk1"/>
                </a:solidFill>
              </a:rPr>
              <a:t> of local </a:t>
            </a:r>
            <a:r>
              <a:rPr lang="pt-BR" sz="1600" err="1">
                <a:solidFill>
                  <a:schemeClr val="dk1"/>
                </a:solidFill>
              </a:rPr>
              <a:t>recurrence</a:t>
            </a:r>
            <a:endParaRPr sz="1600">
              <a:solidFill>
                <a:schemeClr val="dk1"/>
              </a:solidFill>
            </a:endParaRPr>
          </a:p>
          <a:p>
            <a:pPr marL="0" lvl="0" indent="0" algn="l" rtl="0">
              <a:lnSpc>
                <a:spcPct val="150000"/>
              </a:lnSpc>
              <a:spcBef>
                <a:spcPts val="1000"/>
              </a:spcBef>
              <a:spcAft>
                <a:spcPts val="0"/>
              </a:spcAft>
              <a:buNone/>
            </a:pPr>
            <a:r>
              <a:rPr lang="pt-BR" sz="1600">
                <a:solidFill>
                  <a:schemeClr val="dk1"/>
                </a:solidFill>
              </a:rPr>
              <a:t>Case-based </a:t>
            </a:r>
            <a:r>
              <a:rPr lang="pt-BR" sz="1600" err="1">
                <a:solidFill>
                  <a:schemeClr val="dk1"/>
                </a:solidFill>
              </a:rPr>
              <a:t>recognition</a:t>
            </a:r>
            <a:r>
              <a:rPr lang="pt-BR" sz="1600">
                <a:solidFill>
                  <a:schemeClr val="dk1"/>
                </a:solidFill>
              </a:rPr>
              <a:t> of </a:t>
            </a:r>
            <a:r>
              <a:rPr lang="pt-BR" sz="1600" err="1">
                <a:solidFill>
                  <a:schemeClr val="dk1"/>
                </a:solidFill>
              </a:rPr>
              <a:t>patterns</a:t>
            </a:r>
            <a:r>
              <a:rPr lang="pt-BR" sz="1600">
                <a:solidFill>
                  <a:schemeClr val="dk1"/>
                </a:solidFill>
              </a:rPr>
              <a:t> of local </a:t>
            </a:r>
            <a:r>
              <a:rPr lang="pt-BR" sz="1600" err="1">
                <a:solidFill>
                  <a:schemeClr val="dk1"/>
                </a:solidFill>
              </a:rPr>
              <a:t>recurrence</a:t>
            </a:r>
            <a:r>
              <a:rPr lang="pt-BR" sz="1600">
                <a:solidFill>
                  <a:schemeClr val="dk1"/>
                </a:solidFill>
              </a:rPr>
              <a:t> </a:t>
            </a:r>
            <a:r>
              <a:rPr lang="pt-BR" sz="1600" err="1">
                <a:solidFill>
                  <a:schemeClr val="dk1"/>
                </a:solidFill>
              </a:rPr>
              <a:t>imaging</a:t>
            </a:r>
            <a:r>
              <a:rPr lang="pt-BR" sz="1600">
                <a:solidFill>
                  <a:schemeClr val="dk1"/>
                </a:solidFill>
              </a:rPr>
              <a:t> </a:t>
            </a:r>
            <a:r>
              <a:rPr lang="pt-BR" sz="1600" err="1">
                <a:solidFill>
                  <a:schemeClr val="dk1"/>
                </a:solidFill>
              </a:rPr>
              <a:t>findings</a:t>
            </a:r>
            <a:r>
              <a:rPr lang="pt-BR" sz="1600">
                <a:solidFill>
                  <a:schemeClr val="dk1"/>
                </a:solidFill>
              </a:rPr>
              <a:t> </a:t>
            </a:r>
            <a:r>
              <a:rPr lang="pt-BR" sz="1600" err="1">
                <a:solidFill>
                  <a:schemeClr val="dk1"/>
                </a:solidFill>
              </a:rPr>
              <a:t>during</a:t>
            </a:r>
            <a:r>
              <a:rPr lang="pt-BR" sz="1600">
                <a:solidFill>
                  <a:schemeClr val="dk1"/>
                </a:solidFill>
              </a:rPr>
              <a:t> follow-up</a:t>
            </a:r>
            <a:endParaRPr sz="1600">
              <a:solidFill>
                <a:schemeClr val="dk1"/>
              </a:solidFill>
            </a:endParaRPr>
          </a:p>
          <a:p>
            <a:pPr marL="0" lvl="0" indent="0" algn="l" rtl="0">
              <a:lnSpc>
                <a:spcPct val="200000"/>
              </a:lnSpc>
              <a:spcBef>
                <a:spcPts val="1000"/>
              </a:spcBef>
              <a:spcAft>
                <a:spcPts val="0"/>
              </a:spcAft>
              <a:buNone/>
            </a:pPr>
            <a:r>
              <a:rPr lang="pt-BR" sz="1600" err="1">
                <a:solidFill>
                  <a:schemeClr val="dk1"/>
                </a:solidFill>
              </a:rPr>
              <a:t>Illustrative</a:t>
            </a:r>
            <a:r>
              <a:rPr lang="pt-BR" sz="1600">
                <a:solidFill>
                  <a:schemeClr val="dk1"/>
                </a:solidFill>
              </a:rPr>
              <a:t> </a:t>
            </a:r>
            <a:r>
              <a:rPr lang="pt-BR" sz="1600" err="1">
                <a:solidFill>
                  <a:schemeClr val="dk1"/>
                </a:solidFill>
              </a:rPr>
              <a:t>key</a:t>
            </a:r>
            <a:r>
              <a:rPr lang="pt-BR" sz="1600">
                <a:solidFill>
                  <a:schemeClr val="dk1"/>
                </a:solidFill>
              </a:rPr>
              <a:t> points </a:t>
            </a:r>
            <a:r>
              <a:rPr lang="pt-BR" sz="1600" err="1">
                <a:solidFill>
                  <a:schemeClr val="dk1"/>
                </a:solidFill>
              </a:rPr>
              <a:t>during</a:t>
            </a:r>
            <a:r>
              <a:rPr lang="pt-BR" sz="1600">
                <a:solidFill>
                  <a:schemeClr val="dk1"/>
                </a:solidFill>
              </a:rPr>
              <a:t> pelvic </a:t>
            </a:r>
            <a:r>
              <a:rPr lang="pt-BR" sz="1600" err="1">
                <a:solidFill>
                  <a:schemeClr val="dk1"/>
                </a:solidFill>
              </a:rPr>
              <a:t>recurrence</a:t>
            </a:r>
            <a:r>
              <a:rPr lang="pt-BR" sz="1600">
                <a:solidFill>
                  <a:schemeClr val="dk1"/>
                </a:solidFill>
              </a:rPr>
              <a:t> </a:t>
            </a:r>
            <a:r>
              <a:rPr lang="pt-BR" sz="1600" err="1">
                <a:solidFill>
                  <a:schemeClr val="dk1"/>
                </a:solidFill>
              </a:rPr>
              <a:t>staging</a:t>
            </a:r>
            <a:endParaRPr sz="1600">
              <a:solidFill>
                <a:schemeClr val="dk1"/>
              </a:solidFill>
            </a:endParaRPr>
          </a:p>
          <a:p>
            <a:pPr marL="0" lvl="0" indent="0" algn="l" rtl="0">
              <a:lnSpc>
                <a:spcPct val="200000"/>
              </a:lnSpc>
              <a:spcBef>
                <a:spcPts val="1000"/>
              </a:spcBef>
              <a:spcAft>
                <a:spcPts val="0"/>
              </a:spcAft>
              <a:buNone/>
            </a:pPr>
            <a:r>
              <a:rPr lang="pt-BR" sz="1600" err="1">
                <a:solidFill>
                  <a:schemeClr val="dk1"/>
                </a:solidFill>
              </a:rPr>
              <a:t>Pitfalls</a:t>
            </a:r>
            <a:endParaRPr sz="1600">
              <a:solidFill>
                <a:schemeClr val="dk1"/>
              </a:solidFill>
            </a:endParaRPr>
          </a:p>
          <a:p>
            <a:pPr marL="0" lvl="0" indent="0" algn="l" rtl="0">
              <a:lnSpc>
                <a:spcPct val="200000"/>
              </a:lnSpc>
              <a:spcBef>
                <a:spcPts val="1000"/>
              </a:spcBef>
              <a:spcAft>
                <a:spcPts val="0"/>
              </a:spcAft>
              <a:buNone/>
            </a:pPr>
            <a:r>
              <a:rPr lang="pt-BR" sz="1600" b="1" err="1">
                <a:solidFill>
                  <a:srgbClr val="F1C232"/>
                </a:solidFill>
              </a:rPr>
              <a:t>Discussion</a:t>
            </a:r>
            <a:r>
              <a:rPr lang="pt-BR" sz="1600" b="1">
                <a:solidFill>
                  <a:srgbClr val="F1C232"/>
                </a:solidFill>
              </a:rPr>
              <a:t> on </a:t>
            </a:r>
            <a:r>
              <a:rPr lang="pt-BR" sz="1600" b="1" err="1">
                <a:solidFill>
                  <a:srgbClr val="F1C232"/>
                </a:solidFill>
              </a:rPr>
              <a:t>resectability</a:t>
            </a:r>
            <a:r>
              <a:rPr lang="pt-BR" sz="1600" b="1">
                <a:solidFill>
                  <a:srgbClr val="F1C232"/>
                </a:solidFill>
              </a:rPr>
              <a:t> and </a:t>
            </a:r>
            <a:r>
              <a:rPr lang="pt-BR" sz="1600" b="1" err="1">
                <a:solidFill>
                  <a:srgbClr val="F1C232"/>
                </a:solidFill>
              </a:rPr>
              <a:t>unresectability</a:t>
            </a:r>
            <a:r>
              <a:rPr lang="pt-BR" sz="1600" b="1">
                <a:solidFill>
                  <a:srgbClr val="F1C232"/>
                </a:solidFill>
              </a:rPr>
              <a:t> </a:t>
            </a:r>
            <a:r>
              <a:rPr lang="pt-BR" sz="1600" b="1" err="1">
                <a:solidFill>
                  <a:srgbClr val="F1C232"/>
                </a:solidFill>
              </a:rPr>
              <a:t>criteria</a:t>
            </a:r>
            <a:endParaRPr sz="1600" b="1">
              <a:solidFill>
                <a:srgbClr val="F1C232"/>
              </a:solidFill>
            </a:endParaRPr>
          </a:p>
          <a:p>
            <a:pPr marL="0" lvl="0" indent="0" algn="l" rtl="0">
              <a:lnSpc>
                <a:spcPct val="200000"/>
              </a:lnSpc>
              <a:spcBef>
                <a:spcPts val="1000"/>
              </a:spcBef>
              <a:spcAft>
                <a:spcPts val="1000"/>
              </a:spcAft>
              <a:buNone/>
            </a:pPr>
            <a:r>
              <a:rPr lang="pt-BR" sz="1600">
                <a:solidFill>
                  <a:schemeClr val="dk1"/>
                </a:solidFill>
              </a:rPr>
              <a:t>Checklist of </a:t>
            </a:r>
            <a:r>
              <a:rPr lang="pt-BR" sz="1600" err="1">
                <a:solidFill>
                  <a:schemeClr val="dk1"/>
                </a:solidFill>
              </a:rPr>
              <a:t>information</a:t>
            </a:r>
            <a:r>
              <a:rPr lang="pt-BR" sz="1600">
                <a:solidFill>
                  <a:schemeClr val="dk1"/>
                </a:solidFill>
              </a:rPr>
              <a:t> </a:t>
            </a:r>
            <a:r>
              <a:rPr lang="pt-BR" sz="1600" err="1">
                <a:solidFill>
                  <a:schemeClr val="dk1"/>
                </a:solidFill>
              </a:rPr>
              <a:t>that</a:t>
            </a:r>
            <a:r>
              <a:rPr lang="pt-BR" sz="1600">
                <a:solidFill>
                  <a:schemeClr val="dk1"/>
                </a:solidFill>
              </a:rPr>
              <a:t> </a:t>
            </a:r>
            <a:r>
              <a:rPr lang="pt-BR" sz="1600" err="1">
                <a:solidFill>
                  <a:schemeClr val="dk1"/>
                </a:solidFill>
              </a:rPr>
              <a:t>aid</a:t>
            </a:r>
            <a:r>
              <a:rPr lang="pt-BR" sz="1600">
                <a:solidFill>
                  <a:schemeClr val="dk1"/>
                </a:solidFill>
              </a:rPr>
              <a:t> </a:t>
            </a:r>
            <a:r>
              <a:rPr lang="pt-BR" sz="1600" err="1">
                <a:solidFill>
                  <a:schemeClr val="dk1"/>
                </a:solidFill>
              </a:rPr>
              <a:t>surgical</a:t>
            </a:r>
            <a:r>
              <a:rPr lang="pt-BR" sz="1600">
                <a:solidFill>
                  <a:schemeClr val="dk1"/>
                </a:solidFill>
              </a:rPr>
              <a:t> </a:t>
            </a:r>
            <a:r>
              <a:rPr lang="pt-BR" sz="1600" err="1">
                <a:solidFill>
                  <a:schemeClr val="dk1"/>
                </a:solidFill>
              </a:rPr>
              <a:t>decisions</a:t>
            </a:r>
            <a:endParaRPr sz="160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788">
                                            <p:txEl>
                                              <p:pRg st="5" end="5"/>
                                            </p:txEl>
                                          </p:spTgt>
                                        </p:tgtEl>
                                        <p:attrNameLst>
                                          <p:attrName>style.opacity</p:attrName>
                                        </p:attrNameLst>
                                      </p:cBhvr>
                                      <p:to>
                                        <p:strVal val="0.5"/>
                                      </p:to>
                                    </p:set>
                                    <p:animEffect filter="image" prLst="opacity: 0.5">
                                      <p:cBhvr rctx="IE">
                                        <p:cTn id="7" dur="indefinite"/>
                                        <p:tgtEl>
                                          <p:spTgt spid="788">
                                            <p:txEl>
                                              <p:pRg st="5" end="5"/>
                                            </p:txEl>
                                          </p:spTgt>
                                        </p:tgtEl>
                                      </p:cBhvr>
                                    </p:animEffect>
                                  </p:childTnLst>
                                </p:cTn>
                              </p:par>
                              <p:par>
                                <p:cTn id="8" presetID="9" presetClass="emph" presetSubtype="0" nodeType="withEffect">
                                  <p:stCondLst>
                                    <p:cond delay="0"/>
                                  </p:stCondLst>
                                  <p:childTnLst>
                                    <p:set>
                                      <p:cBhvr>
                                        <p:cTn id="9" dur="indefinite"/>
                                        <p:tgtEl>
                                          <p:spTgt spid="788">
                                            <p:txEl>
                                              <p:pRg st="0" end="0"/>
                                            </p:txEl>
                                          </p:spTgt>
                                        </p:tgtEl>
                                        <p:attrNameLst>
                                          <p:attrName>style.opacity</p:attrName>
                                        </p:attrNameLst>
                                      </p:cBhvr>
                                      <p:to>
                                        <p:strVal val="0.5"/>
                                      </p:to>
                                    </p:set>
                                    <p:animEffect filter="image" prLst="opacity: 0.5">
                                      <p:cBhvr rctx="IE">
                                        <p:cTn id="10" dur="indefinite"/>
                                        <p:tgtEl>
                                          <p:spTgt spid="788">
                                            <p:txEl>
                                              <p:pRg st="0" end="0"/>
                                            </p:txEl>
                                          </p:spTgt>
                                        </p:tgtEl>
                                      </p:cBhvr>
                                    </p:animEffect>
                                  </p:childTnLst>
                                </p:cTn>
                              </p:par>
                              <p:par>
                                <p:cTn id="11" presetID="9" presetClass="emph" presetSubtype="0" nodeType="withEffect">
                                  <p:stCondLst>
                                    <p:cond delay="0"/>
                                  </p:stCondLst>
                                  <p:childTnLst>
                                    <p:set>
                                      <p:cBhvr>
                                        <p:cTn id="12" dur="indefinite"/>
                                        <p:tgtEl>
                                          <p:spTgt spid="788">
                                            <p:txEl>
                                              <p:pRg st="1" end="1"/>
                                            </p:txEl>
                                          </p:spTgt>
                                        </p:tgtEl>
                                        <p:attrNameLst>
                                          <p:attrName>style.opacity</p:attrName>
                                        </p:attrNameLst>
                                      </p:cBhvr>
                                      <p:to>
                                        <p:strVal val="0.5"/>
                                      </p:to>
                                    </p:set>
                                    <p:animEffect filter="image" prLst="opacity: 0.5">
                                      <p:cBhvr rctx="IE">
                                        <p:cTn id="13" dur="indefinite"/>
                                        <p:tgtEl>
                                          <p:spTgt spid="788">
                                            <p:txEl>
                                              <p:pRg st="1" end="1"/>
                                            </p:txEl>
                                          </p:spTgt>
                                        </p:tgtEl>
                                      </p:cBhvr>
                                    </p:animEffect>
                                  </p:childTnLst>
                                </p:cTn>
                              </p:par>
                              <p:par>
                                <p:cTn id="14" presetID="9" presetClass="emph" presetSubtype="0" nodeType="withEffect">
                                  <p:stCondLst>
                                    <p:cond delay="0"/>
                                  </p:stCondLst>
                                  <p:childTnLst>
                                    <p:set>
                                      <p:cBhvr>
                                        <p:cTn id="15" dur="indefinite"/>
                                        <p:tgtEl>
                                          <p:spTgt spid="788">
                                            <p:txEl>
                                              <p:pRg st="2" end="2"/>
                                            </p:txEl>
                                          </p:spTgt>
                                        </p:tgtEl>
                                        <p:attrNameLst>
                                          <p:attrName>style.opacity</p:attrName>
                                        </p:attrNameLst>
                                      </p:cBhvr>
                                      <p:to>
                                        <p:strVal val="0.5"/>
                                      </p:to>
                                    </p:set>
                                    <p:animEffect filter="image" prLst="opacity: 0.5">
                                      <p:cBhvr rctx="IE">
                                        <p:cTn id="16" dur="indefinite"/>
                                        <p:tgtEl>
                                          <p:spTgt spid="788">
                                            <p:txEl>
                                              <p:pRg st="2" end="2"/>
                                            </p:txEl>
                                          </p:spTgt>
                                        </p:tgtEl>
                                      </p:cBhvr>
                                    </p:animEffect>
                                  </p:childTnLst>
                                </p:cTn>
                              </p:par>
                              <p:par>
                                <p:cTn id="17" presetID="9" presetClass="emph" presetSubtype="0" nodeType="withEffect">
                                  <p:stCondLst>
                                    <p:cond delay="0"/>
                                  </p:stCondLst>
                                  <p:childTnLst>
                                    <p:set>
                                      <p:cBhvr>
                                        <p:cTn id="18" dur="indefinite"/>
                                        <p:tgtEl>
                                          <p:spTgt spid="788">
                                            <p:txEl>
                                              <p:pRg st="3" end="3"/>
                                            </p:txEl>
                                          </p:spTgt>
                                        </p:tgtEl>
                                        <p:attrNameLst>
                                          <p:attrName>style.opacity</p:attrName>
                                        </p:attrNameLst>
                                      </p:cBhvr>
                                      <p:to>
                                        <p:strVal val="0.5"/>
                                      </p:to>
                                    </p:set>
                                    <p:animEffect filter="image" prLst="opacity: 0.5">
                                      <p:cBhvr rctx="IE">
                                        <p:cTn id="19" dur="indefinite"/>
                                        <p:tgtEl>
                                          <p:spTgt spid="78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4" name="Google Shape;794;p67"/>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200000"/>
              </a:lnSpc>
              <a:spcBef>
                <a:spcPts val="1000"/>
              </a:spcBef>
              <a:spcAft>
                <a:spcPts val="1000"/>
              </a:spcAft>
              <a:buNone/>
            </a:pPr>
            <a:r>
              <a:rPr lang="pt-BR" sz="1800" b="1">
                <a:solidFill>
                  <a:schemeClr val="lt1"/>
                </a:solidFill>
              </a:rPr>
              <a:t>RESECTABILITY AND UNRESECTABILITY CRITERIA</a:t>
            </a:r>
            <a:endParaRPr sz="1800" b="1">
              <a:solidFill>
                <a:schemeClr val="lt1"/>
              </a:solidFill>
            </a:endParaRPr>
          </a:p>
        </p:txBody>
      </p:sp>
      <p:pic>
        <p:nvPicPr>
          <p:cNvPr id="795" name="Google Shape;795;p67"/>
          <p:cNvPicPr preferRelativeResize="0"/>
          <p:nvPr/>
        </p:nvPicPr>
        <p:blipFill>
          <a:blip r:embed="rId3">
            <a:alphaModFix/>
          </a:blip>
          <a:stretch>
            <a:fillRect/>
          </a:stretch>
        </p:blipFill>
        <p:spPr>
          <a:xfrm>
            <a:off x="7763975" y="50952"/>
            <a:ext cx="1282751" cy="288975"/>
          </a:xfrm>
          <a:prstGeom prst="rect">
            <a:avLst/>
          </a:prstGeom>
          <a:noFill/>
          <a:ln>
            <a:noFill/>
          </a:ln>
        </p:spPr>
      </p:pic>
      <p:sp>
        <p:nvSpPr>
          <p:cNvPr id="796" name="Google Shape;796;p67"/>
          <p:cNvSpPr txBox="1"/>
          <p:nvPr/>
        </p:nvSpPr>
        <p:spPr>
          <a:xfrm>
            <a:off x="195942" y="2281058"/>
            <a:ext cx="3005133" cy="2489842"/>
          </a:xfrm>
          <a:prstGeom prst="rect">
            <a:avLst/>
          </a:prstGeom>
          <a:noFill/>
          <a:ln w="19050" cap="flat" cmpd="sng">
            <a:solidFill>
              <a:srgbClr val="CC4125"/>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b="1" dirty="0" err="1">
                <a:solidFill>
                  <a:srgbClr val="F1C232"/>
                </a:solidFill>
              </a:rPr>
              <a:t>Attention</a:t>
            </a:r>
            <a:r>
              <a:rPr lang="pt-BR" b="1" dirty="0">
                <a:solidFill>
                  <a:srgbClr val="F1C232"/>
                </a:solidFill>
              </a:rPr>
              <a:t>! </a:t>
            </a:r>
            <a:endParaRPr sz="1100" b="1" dirty="0">
              <a:solidFill>
                <a:srgbClr val="F1C232"/>
              </a:solidFill>
            </a:endParaRPr>
          </a:p>
          <a:p>
            <a:pPr marL="0" lvl="0" indent="0" algn="l" rtl="0">
              <a:lnSpc>
                <a:spcPct val="115000"/>
              </a:lnSpc>
              <a:spcBef>
                <a:spcPts val="0"/>
              </a:spcBef>
              <a:spcAft>
                <a:spcPts val="0"/>
              </a:spcAft>
              <a:buNone/>
            </a:pPr>
            <a:r>
              <a:rPr lang="pt-BR" sz="1100" dirty="0" err="1">
                <a:solidFill>
                  <a:schemeClr val="dk1"/>
                </a:solidFill>
              </a:rPr>
              <a:t>Contraindications</a:t>
            </a:r>
            <a:r>
              <a:rPr lang="pt-BR" sz="1100" dirty="0">
                <a:solidFill>
                  <a:schemeClr val="dk1"/>
                </a:solidFill>
              </a:rPr>
              <a:t>: </a:t>
            </a:r>
            <a:r>
              <a:rPr lang="pt-BR" sz="1100" dirty="0" err="1">
                <a:solidFill>
                  <a:schemeClr val="dk1"/>
                </a:solidFill>
              </a:rPr>
              <a:t>unresectability</a:t>
            </a:r>
            <a:r>
              <a:rPr lang="pt-BR" sz="1100" dirty="0">
                <a:solidFill>
                  <a:schemeClr val="dk1"/>
                </a:solidFill>
              </a:rPr>
              <a:t> </a:t>
            </a:r>
            <a:r>
              <a:rPr lang="pt-BR" sz="1100" dirty="0" err="1">
                <a:solidFill>
                  <a:schemeClr val="dk1"/>
                </a:solidFill>
              </a:rPr>
              <a:t>criteria</a:t>
            </a:r>
            <a:r>
              <a:rPr lang="pt-BR" sz="1100" dirty="0">
                <a:solidFill>
                  <a:schemeClr val="dk1"/>
                </a:solidFill>
              </a:rPr>
              <a:t> </a:t>
            </a:r>
            <a:r>
              <a:rPr lang="pt-BR" sz="1100" dirty="0" err="1">
                <a:solidFill>
                  <a:schemeClr val="dk1"/>
                </a:solidFill>
              </a:rPr>
              <a:t>on</a:t>
            </a:r>
            <a:r>
              <a:rPr lang="pt-BR" sz="1100" dirty="0">
                <a:solidFill>
                  <a:schemeClr val="dk1"/>
                </a:solidFill>
              </a:rPr>
              <a:t> MRI</a:t>
            </a:r>
            <a:endParaRPr sz="1100" dirty="0">
              <a:solidFill>
                <a:schemeClr val="dk1"/>
              </a:solidFill>
            </a:endParaRPr>
          </a:p>
          <a:p>
            <a:pPr marL="269999" lvl="0" indent="-159849" algn="l" rtl="0">
              <a:lnSpc>
                <a:spcPct val="115000"/>
              </a:lnSpc>
              <a:spcBef>
                <a:spcPts val="0"/>
              </a:spcBef>
              <a:spcAft>
                <a:spcPts val="0"/>
              </a:spcAft>
              <a:buClr>
                <a:schemeClr val="dk1"/>
              </a:buClr>
              <a:buSzPts val="1100"/>
              <a:buAutoNum type="alphaUcPeriod"/>
            </a:pPr>
            <a:r>
              <a:rPr lang="pt-BR" sz="1100" dirty="0">
                <a:solidFill>
                  <a:schemeClr val="dk1"/>
                </a:solidFill>
              </a:rPr>
              <a:t>Proximal sacral </a:t>
            </a:r>
            <a:r>
              <a:rPr lang="pt-BR" sz="1100" dirty="0" err="1">
                <a:solidFill>
                  <a:schemeClr val="dk1"/>
                </a:solidFill>
              </a:rPr>
              <a:t>invasion</a:t>
            </a:r>
            <a:r>
              <a:rPr lang="pt-BR" sz="1100" dirty="0">
                <a:solidFill>
                  <a:schemeClr val="dk1"/>
                </a:solidFill>
              </a:rPr>
              <a:t> (S1/S2): proximal </a:t>
            </a:r>
            <a:r>
              <a:rPr lang="pt-BR" sz="1100" dirty="0" err="1">
                <a:solidFill>
                  <a:schemeClr val="dk1"/>
                </a:solidFill>
              </a:rPr>
              <a:t>lesions</a:t>
            </a:r>
            <a:r>
              <a:rPr lang="pt-BR" sz="1100" dirty="0">
                <a:solidFill>
                  <a:schemeClr val="dk1"/>
                </a:solidFill>
              </a:rPr>
              <a:t> cause sacral </a:t>
            </a:r>
            <a:r>
              <a:rPr lang="pt-BR" sz="1100" dirty="0" err="1">
                <a:solidFill>
                  <a:schemeClr val="dk1"/>
                </a:solidFill>
              </a:rPr>
              <a:t>instability</a:t>
            </a:r>
            <a:r>
              <a:rPr lang="pt-BR" sz="1100" dirty="0">
                <a:solidFill>
                  <a:schemeClr val="dk1"/>
                </a:solidFill>
              </a:rPr>
              <a:t>. </a:t>
            </a:r>
            <a:endParaRPr sz="1100" dirty="0">
              <a:solidFill>
                <a:schemeClr val="dk1"/>
              </a:solidFill>
            </a:endParaRPr>
          </a:p>
          <a:p>
            <a:pPr marL="269999" lvl="0" indent="-159849" algn="l" rtl="0">
              <a:lnSpc>
                <a:spcPct val="115000"/>
              </a:lnSpc>
              <a:spcBef>
                <a:spcPts val="0"/>
              </a:spcBef>
              <a:spcAft>
                <a:spcPts val="0"/>
              </a:spcAft>
              <a:buClr>
                <a:schemeClr val="dk1"/>
              </a:buClr>
              <a:buSzPts val="1100"/>
              <a:buAutoNum type="alphaUcPeriod"/>
            </a:pPr>
            <a:r>
              <a:rPr lang="pt-BR" sz="1100" dirty="0" err="1">
                <a:solidFill>
                  <a:schemeClr val="dk1"/>
                </a:solidFill>
              </a:rPr>
              <a:t>Invasion</a:t>
            </a:r>
            <a:r>
              <a:rPr lang="pt-BR" sz="1100" dirty="0">
                <a:solidFill>
                  <a:schemeClr val="dk1"/>
                </a:solidFill>
              </a:rPr>
              <a:t> </a:t>
            </a:r>
            <a:r>
              <a:rPr lang="pt-BR" sz="1100" dirty="0" err="1">
                <a:solidFill>
                  <a:schemeClr val="dk1"/>
                </a:solidFill>
              </a:rPr>
              <a:t>of</a:t>
            </a:r>
            <a:r>
              <a:rPr lang="pt-BR" sz="1100" dirty="0">
                <a:solidFill>
                  <a:schemeClr val="dk1"/>
                </a:solidFill>
              </a:rPr>
              <a:t> </a:t>
            </a:r>
            <a:r>
              <a:rPr lang="pt-BR" sz="1100" dirty="0" err="1">
                <a:solidFill>
                  <a:schemeClr val="dk1"/>
                </a:solidFill>
              </a:rPr>
              <a:t>the</a:t>
            </a:r>
            <a:r>
              <a:rPr lang="pt-BR" sz="1100" dirty="0">
                <a:solidFill>
                  <a:schemeClr val="dk1"/>
                </a:solidFill>
              </a:rPr>
              <a:t> </a:t>
            </a:r>
            <a:r>
              <a:rPr lang="pt-BR" sz="1100" dirty="0" err="1">
                <a:solidFill>
                  <a:schemeClr val="dk1"/>
                </a:solidFill>
              </a:rPr>
              <a:t>nerve</a:t>
            </a:r>
            <a:r>
              <a:rPr lang="pt-BR" sz="1100" dirty="0">
                <a:solidFill>
                  <a:schemeClr val="dk1"/>
                </a:solidFill>
              </a:rPr>
              <a:t> roots </a:t>
            </a:r>
            <a:r>
              <a:rPr lang="pt-BR" sz="1100" dirty="0" err="1">
                <a:solidFill>
                  <a:schemeClr val="dk1"/>
                </a:solidFill>
              </a:rPr>
              <a:t>of</a:t>
            </a:r>
            <a:r>
              <a:rPr lang="pt-BR" sz="1100" dirty="0">
                <a:solidFill>
                  <a:schemeClr val="dk1"/>
                </a:solidFill>
              </a:rPr>
              <a:t> </a:t>
            </a:r>
            <a:r>
              <a:rPr lang="pt-BR" sz="1100" dirty="0" err="1">
                <a:solidFill>
                  <a:schemeClr val="dk1"/>
                </a:solidFill>
              </a:rPr>
              <a:t>the</a:t>
            </a:r>
            <a:r>
              <a:rPr lang="pt-BR" sz="1100" dirty="0">
                <a:solidFill>
                  <a:schemeClr val="dk1"/>
                </a:solidFill>
              </a:rPr>
              <a:t> sacral </a:t>
            </a:r>
            <a:r>
              <a:rPr lang="pt-BR" sz="1100" dirty="0" err="1">
                <a:solidFill>
                  <a:schemeClr val="dk1"/>
                </a:solidFill>
              </a:rPr>
              <a:t>plexus</a:t>
            </a:r>
            <a:r>
              <a:rPr lang="pt-BR" sz="1100" dirty="0">
                <a:solidFill>
                  <a:schemeClr val="dk1"/>
                </a:solidFill>
              </a:rPr>
              <a:t>.</a:t>
            </a:r>
            <a:endParaRPr sz="1100" dirty="0">
              <a:solidFill>
                <a:schemeClr val="dk1"/>
              </a:solidFill>
            </a:endParaRPr>
          </a:p>
          <a:p>
            <a:pPr marL="269999" lvl="0" indent="-159849" algn="l" rtl="0">
              <a:lnSpc>
                <a:spcPct val="115000"/>
              </a:lnSpc>
              <a:spcBef>
                <a:spcPts val="0"/>
              </a:spcBef>
              <a:spcAft>
                <a:spcPts val="0"/>
              </a:spcAft>
              <a:buClr>
                <a:schemeClr val="dk1"/>
              </a:buClr>
              <a:buSzPts val="1100"/>
              <a:buAutoNum type="alphaUcPeriod"/>
            </a:pPr>
            <a:r>
              <a:rPr lang="pt-BR" sz="1100" dirty="0">
                <a:solidFill>
                  <a:schemeClr val="dk1"/>
                </a:solidFill>
              </a:rPr>
              <a:t>Tumor </a:t>
            </a:r>
            <a:r>
              <a:rPr lang="pt-BR" sz="1100" dirty="0" err="1">
                <a:solidFill>
                  <a:schemeClr val="dk1"/>
                </a:solidFill>
              </a:rPr>
              <a:t>encasement</a:t>
            </a:r>
            <a:r>
              <a:rPr lang="pt-BR" sz="1100" dirty="0">
                <a:solidFill>
                  <a:schemeClr val="dk1"/>
                </a:solidFill>
              </a:rPr>
              <a:t> </a:t>
            </a:r>
            <a:r>
              <a:rPr lang="pt-BR" sz="1100" dirty="0" err="1">
                <a:solidFill>
                  <a:schemeClr val="dk1"/>
                </a:solidFill>
              </a:rPr>
              <a:t>of</a:t>
            </a:r>
            <a:r>
              <a:rPr lang="pt-BR" sz="1100" dirty="0">
                <a:solidFill>
                  <a:schemeClr val="dk1"/>
                </a:solidFill>
              </a:rPr>
              <a:t> bilateral </a:t>
            </a:r>
            <a:r>
              <a:rPr lang="pt-BR" sz="1100" dirty="0" err="1">
                <a:solidFill>
                  <a:schemeClr val="dk1"/>
                </a:solidFill>
              </a:rPr>
              <a:t>iliac</a:t>
            </a:r>
            <a:r>
              <a:rPr lang="pt-BR" sz="1100" dirty="0">
                <a:solidFill>
                  <a:schemeClr val="dk1"/>
                </a:solidFill>
              </a:rPr>
              <a:t> </a:t>
            </a:r>
            <a:r>
              <a:rPr lang="pt-BR" sz="1100" dirty="0" err="1">
                <a:solidFill>
                  <a:schemeClr val="dk1"/>
                </a:solidFill>
              </a:rPr>
              <a:t>vessels</a:t>
            </a:r>
            <a:endParaRPr sz="1100" dirty="0">
              <a:solidFill>
                <a:schemeClr val="dk1"/>
              </a:solidFill>
            </a:endParaRPr>
          </a:p>
          <a:p>
            <a:pPr marL="269999" lvl="0" indent="-159849" algn="l" rtl="0">
              <a:lnSpc>
                <a:spcPct val="115000"/>
              </a:lnSpc>
              <a:spcBef>
                <a:spcPts val="0"/>
              </a:spcBef>
              <a:spcAft>
                <a:spcPts val="0"/>
              </a:spcAft>
              <a:buClr>
                <a:schemeClr val="dk1"/>
              </a:buClr>
              <a:buSzPts val="1100"/>
              <a:buAutoNum type="alphaUcPeriod"/>
            </a:pPr>
            <a:r>
              <a:rPr lang="pt-BR" sz="1100" dirty="0" err="1">
                <a:solidFill>
                  <a:schemeClr val="dk1"/>
                </a:solidFill>
              </a:rPr>
              <a:t>Extension</a:t>
            </a:r>
            <a:r>
              <a:rPr lang="pt-BR" sz="1100" dirty="0">
                <a:solidFill>
                  <a:schemeClr val="dk1"/>
                </a:solidFill>
              </a:rPr>
              <a:t> </a:t>
            </a:r>
            <a:r>
              <a:rPr lang="pt-BR" sz="1100" dirty="0" err="1">
                <a:solidFill>
                  <a:schemeClr val="dk1"/>
                </a:solidFill>
              </a:rPr>
              <a:t>of</a:t>
            </a:r>
            <a:r>
              <a:rPr lang="pt-BR" sz="1100" dirty="0">
                <a:solidFill>
                  <a:schemeClr val="dk1"/>
                </a:solidFill>
              </a:rPr>
              <a:t> tumor </a:t>
            </a:r>
            <a:r>
              <a:rPr lang="pt-BR" sz="1100" dirty="0" err="1">
                <a:solidFill>
                  <a:schemeClr val="dk1"/>
                </a:solidFill>
              </a:rPr>
              <a:t>into</a:t>
            </a:r>
            <a:r>
              <a:rPr lang="pt-BR" sz="1100" dirty="0">
                <a:solidFill>
                  <a:schemeClr val="dk1"/>
                </a:solidFill>
              </a:rPr>
              <a:t> </a:t>
            </a:r>
            <a:r>
              <a:rPr lang="pt-BR" sz="1100" dirty="0" err="1">
                <a:solidFill>
                  <a:schemeClr val="dk1"/>
                </a:solidFill>
              </a:rPr>
              <a:t>the</a:t>
            </a:r>
            <a:r>
              <a:rPr lang="pt-BR" sz="1100" dirty="0">
                <a:solidFill>
                  <a:schemeClr val="dk1"/>
                </a:solidFill>
              </a:rPr>
              <a:t> </a:t>
            </a:r>
            <a:r>
              <a:rPr lang="pt-BR" sz="1100" dirty="0" err="1">
                <a:solidFill>
                  <a:schemeClr val="dk1"/>
                </a:solidFill>
              </a:rPr>
              <a:t>sciatic</a:t>
            </a:r>
            <a:r>
              <a:rPr lang="pt-BR" sz="1100" dirty="0">
                <a:solidFill>
                  <a:schemeClr val="dk1"/>
                </a:solidFill>
              </a:rPr>
              <a:t> </a:t>
            </a:r>
            <a:r>
              <a:rPr lang="pt-BR" sz="1100" dirty="0" err="1">
                <a:solidFill>
                  <a:schemeClr val="dk1"/>
                </a:solidFill>
              </a:rPr>
              <a:t>notch</a:t>
            </a:r>
            <a:endParaRPr sz="1100" dirty="0">
              <a:solidFill>
                <a:schemeClr val="dk1"/>
              </a:solidFill>
            </a:endParaRPr>
          </a:p>
          <a:p>
            <a:pPr marL="269999" lvl="0" indent="-159849" algn="l" rtl="0">
              <a:lnSpc>
                <a:spcPct val="115000"/>
              </a:lnSpc>
              <a:spcBef>
                <a:spcPts val="0"/>
              </a:spcBef>
              <a:spcAft>
                <a:spcPts val="0"/>
              </a:spcAft>
              <a:buClr>
                <a:schemeClr val="dk1"/>
              </a:buClr>
              <a:buSzPts val="1100"/>
              <a:buAutoNum type="alphaUcPeriod"/>
            </a:pPr>
            <a:r>
              <a:rPr lang="pt-BR" sz="1100" dirty="0" err="1">
                <a:solidFill>
                  <a:schemeClr val="dk1"/>
                </a:solidFill>
              </a:rPr>
              <a:t>Extensive</a:t>
            </a:r>
            <a:r>
              <a:rPr lang="pt-BR" sz="1100" dirty="0">
                <a:solidFill>
                  <a:schemeClr val="dk1"/>
                </a:solidFill>
              </a:rPr>
              <a:t> </a:t>
            </a:r>
            <a:r>
              <a:rPr lang="pt-BR" sz="1100" dirty="0" err="1">
                <a:solidFill>
                  <a:schemeClr val="dk1"/>
                </a:solidFill>
              </a:rPr>
              <a:t>pelvic</a:t>
            </a:r>
            <a:r>
              <a:rPr lang="pt-BR" sz="1100" dirty="0">
                <a:solidFill>
                  <a:schemeClr val="dk1"/>
                </a:solidFill>
              </a:rPr>
              <a:t> </a:t>
            </a:r>
            <a:r>
              <a:rPr lang="pt-BR" sz="1100" dirty="0" err="1">
                <a:solidFill>
                  <a:schemeClr val="dk1"/>
                </a:solidFill>
              </a:rPr>
              <a:t>sidewall</a:t>
            </a:r>
            <a:r>
              <a:rPr lang="pt-BR" sz="1100" dirty="0">
                <a:solidFill>
                  <a:schemeClr val="dk1"/>
                </a:solidFill>
              </a:rPr>
              <a:t> </a:t>
            </a:r>
            <a:r>
              <a:rPr lang="pt-BR" sz="1100" dirty="0" err="1">
                <a:solidFill>
                  <a:schemeClr val="dk1"/>
                </a:solidFill>
              </a:rPr>
              <a:t>involvement</a:t>
            </a:r>
            <a:endParaRPr dirty="0"/>
          </a:p>
        </p:txBody>
      </p:sp>
      <p:sp>
        <p:nvSpPr>
          <p:cNvPr id="797" name="Google Shape;797;p67"/>
          <p:cNvSpPr txBox="1"/>
          <p:nvPr/>
        </p:nvSpPr>
        <p:spPr>
          <a:xfrm>
            <a:off x="195943" y="518907"/>
            <a:ext cx="8744856" cy="1634132"/>
          </a:xfrm>
          <a:prstGeom prst="rect">
            <a:avLst/>
          </a:prstGeom>
          <a:noFill/>
          <a:ln w="19050" cap="flat" cmpd="sng">
            <a:solidFill>
              <a:srgbClr val="3C78D8"/>
            </a:solidFill>
            <a:prstDash val="solid"/>
            <a:round/>
            <a:headEnd type="none" w="sm" len="sm"/>
            <a:tailEnd type="none" w="sm" len="sm"/>
          </a:ln>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pt-BR" sz="1200" dirty="0" err="1">
                <a:solidFill>
                  <a:schemeClr val="dk1"/>
                </a:solidFill>
              </a:rPr>
              <a:t>Patients</a:t>
            </a:r>
            <a:r>
              <a:rPr lang="pt-BR" sz="1200" dirty="0">
                <a:solidFill>
                  <a:schemeClr val="dk1"/>
                </a:solidFill>
              </a:rPr>
              <a:t> </a:t>
            </a:r>
            <a:r>
              <a:rPr lang="pt-BR" sz="1200" dirty="0" err="1">
                <a:solidFill>
                  <a:schemeClr val="dk1"/>
                </a:solidFill>
              </a:rPr>
              <a:t>with</a:t>
            </a:r>
            <a:r>
              <a:rPr lang="pt-BR" sz="1200" dirty="0">
                <a:solidFill>
                  <a:schemeClr val="dk1"/>
                </a:solidFill>
              </a:rPr>
              <a:t> </a:t>
            </a:r>
            <a:r>
              <a:rPr lang="pt-BR" sz="1200" dirty="0" err="1">
                <a:solidFill>
                  <a:schemeClr val="dk1"/>
                </a:solidFill>
              </a:rPr>
              <a:t>pelvic</a:t>
            </a:r>
            <a:r>
              <a:rPr lang="pt-BR" sz="1200" dirty="0">
                <a:solidFill>
                  <a:schemeClr val="dk1"/>
                </a:solidFill>
              </a:rPr>
              <a:t> </a:t>
            </a:r>
            <a:r>
              <a:rPr lang="pt-BR" sz="1200" dirty="0" err="1">
                <a:solidFill>
                  <a:schemeClr val="dk1"/>
                </a:solidFill>
              </a:rPr>
              <a:t>recurrence</a:t>
            </a:r>
            <a:r>
              <a:rPr lang="pt-BR" sz="1200" dirty="0">
                <a:solidFill>
                  <a:schemeClr val="dk1"/>
                </a:solidFill>
              </a:rPr>
              <a:t> </a:t>
            </a:r>
            <a:r>
              <a:rPr lang="pt-BR" sz="1200" dirty="0" err="1">
                <a:solidFill>
                  <a:schemeClr val="dk1"/>
                </a:solidFill>
              </a:rPr>
              <a:t>have</a:t>
            </a:r>
            <a:r>
              <a:rPr lang="pt-BR" sz="1200" dirty="0">
                <a:solidFill>
                  <a:schemeClr val="dk1"/>
                </a:solidFill>
              </a:rPr>
              <a:t> a </a:t>
            </a:r>
            <a:r>
              <a:rPr lang="pt-BR" sz="1200" dirty="0" err="1">
                <a:solidFill>
                  <a:schemeClr val="dk1"/>
                </a:solidFill>
              </a:rPr>
              <a:t>worse</a:t>
            </a:r>
            <a:r>
              <a:rPr lang="pt-BR" sz="1200" dirty="0">
                <a:solidFill>
                  <a:schemeClr val="dk1"/>
                </a:solidFill>
              </a:rPr>
              <a:t> </a:t>
            </a:r>
            <a:r>
              <a:rPr lang="pt-BR" sz="1200" dirty="0" err="1">
                <a:solidFill>
                  <a:schemeClr val="dk1"/>
                </a:solidFill>
              </a:rPr>
              <a:t>prognosis</a:t>
            </a:r>
            <a:r>
              <a:rPr lang="pt-BR" sz="1200" dirty="0">
                <a:solidFill>
                  <a:schemeClr val="dk1"/>
                </a:solidFill>
              </a:rPr>
              <a:t>, </a:t>
            </a:r>
            <a:r>
              <a:rPr lang="pt-BR" sz="1200" dirty="0" err="1">
                <a:solidFill>
                  <a:schemeClr val="dk1"/>
                </a:solidFill>
              </a:rPr>
              <a:t>with</a:t>
            </a:r>
            <a:r>
              <a:rPr lang="pt-BR" sz="1200" dirty="0">
                <a:solidFill>
                  <a:schemeClr val="dk1"/>
                </a:solidFill>
              </a:rPr>
              <a:t> </a:t>
            </a:r>
            <a:r>
              <a:rPr lang="pt-BR" sz="1200" dirty="0" err="1">
                <a:solidFill>
                  <a:schemeClr val="dk1"/>
                </a:solidFill>
              </a:rPr>
              <a:t>impact</a:t>
            </a:r>
            <a:r>
              <a:rPr lang="pt-BR" sz="1200" dirty="0">
                <a:solidFill>
                  <a:schemeClr val="dk1"/>
                </a:solidFill>
              </a:rPr>
              <a:t> </a:t>
            </a:r>
            <a:r>
              <a:rPr lang="pt-BR" sz="1200" dirty="0" err="1">
                <a:solidFill>
                  <a:schemeClr val="dk1"/>
                </a:solidFill>
              </a:rPr>
              <a:t>on</a:t>
            </a:r>
            <a:r>
              <a:rPr lang="pt-BR" sz="1200" dirty="0">
                <a:solidFill>
                  <a:schemeClr val="dk1"/>
                </a:solidFill>
              </a:rPr>
              <a:t> </a:t>
            </a:r>
            <a:r>
              <a:rPr lang="pt-BR" sz="1200" dirty="0" err="1">
                <a:solidFill>
                  <a:schemeClr val="dk1"/>
                </a:solidFill>
              </a:rPr>
              <a:t>morbidity</a:t>
            </a:r>
            <a:r>
              <a:rPr lang="pt-BR" sz="1200" dirty="0">
                <a:solidFill>
                  <a:schemeClr val="dk1"/>
                </a:solidFill>
              </a:rPr>
              <a:t> </a:t>
            </a:r>
            <a:r>
              <a:rPr lang="pt-BR" sz="1200" dirty="0" err="1">
                <a:solidFill>
                  <a:schemeClr val="dk1"/>
                </a:solidFill>
              </a:rPr>
              <a:t>and</a:t>
            </a:r>
            <a:r>
              <a:rPr lang="pt-BR" sz="1200" dirty="0">
                <a:solidFill>
                  <a:schemeClr val="dk1"/>
                </a:solidFill>
              </a:rPr>
              <a:t> </a:t>
            </a:r>
            <a:r>
              <a:rPr lang="pt-BR" sz="1200" dirty="0" err="1">
                <a:solidFill>
                  <a:schemeClr val="dk1"/>
                </a:solidFill>
              </a:rPr>
              <a:t>mortality</a:t>
            </a:r>
            <a:r>
              <a:rPr lang="pt-BR" sz="1200" dirty="0">
                <a:solidFill>
                  <a:schemeClr val="dk1"/>
                </a:solidFill>
              </a:rPr>
              <a:t>.</a:t>
            </a:r>
            <a:endParaRPr sz="1200" dirty="0">
              <a:solidFill>
                <a:schemeClr val="dk1"/>
              </a:solidFill>
            </a:endParaRPr>
          </a:p>
          <a:p>
            <a:pPr marL="0" lvl="0" indent="0" rtl="0">
              <a:lnSpc>
                <a:spcPct val="90000"/>
              </a:lnSpc>
              <a:spcBef>
                <a:spcPts val="1000"/>
              </a:spcBef>
              <a:spcAft>
                <a:spcPts val="0"/>
              </a:spcAft>
              <a:buNone/>
            </a:pPr>
            <a:r>
              <a:rPr lang="pt-BR" sz="1200" dirty="0" err="1">
                <a:solidFill>
                  <a:schemeClr val="dk1"/>
                </a:solidFill>
              </a:rPr>
              <a:t>Surgical</a:t>
            </a:r>
            <a:r>
              <a:rPr lang="pt-BR" sz="1200" dirty="0">
                <a:solidFill>
                  <a:schemeClr val="dk1"/>
                </a:solidFill>
              </a:rPr>
              <a:t> </a:t>
            </a:r>
            <a:r>
              <a:rPr lang="pt-BR" sz="1200" dirty="0" err="1">
                <a:solidFill>
                  <a:schemeClr val="dk1"/>
                </a:solidFill>
              </a:rPr>
              <a:t>treatment</a:t>
            </a:r>
            <a:r>
              <a:rPr lang="pt-BR" sz="1200" dirty="0">
                <a:solidFill>
                  <a:schemeClr val="dk1"/>
                </a:solidFill>
              </a:rPr>
              <a:t> </a:t>
            </a:r>
            <a:r>
              <a:rPr lang="pt-BR" sz="1200" dirty="0" err="1">
                <a:solidFill>
                  <a:schemeClr val="dk1"/>
                </a:solidFill>
              </a:rPr>
              <a:t>of</a:t>
            </a:r>
            <a:r>
              <a:rPr lang="pt-BR" sz="1200" dirty="0">
                <a:solidFill>
                  <a:schemeClr val="dk1"/>
                </a:solidFill>
              </a:rPr>
              <a:t> </a:t>
            </a:r>
            <a:r>
              <a:rPr lang="pt-BR" sz="1200" dirty="0" err="1">
                <a:solidFill>
                  <a:schemeClr val="dk1"/>
                </a:solidFill>
              </a:rPr>
              <a:t>pelvic</a:t>
            </a:r>
            <a:r>
              <a:rPr lang="pt-BR" sz="1200" dirty="0">
                <a:solidFill>
                  <a:schemeClr val="dk1"/>
                </a:solidFill>
              </a:rPr>
              <a:t> </a:t>
            </a:r>
            <a:r>
              <a:rPr lang="pt-BR" sz="1200" dirty="0" err="1">
                <a:solidFill>
                  <a:schemeClr val="dk1"/>
                </a:solidFill>
              </a:rPr>
              <a:t>recurrences</a:t>
            </a:r>
            <a:r>
              <a:rPr lang="pt-BR" sz="1200" dirty="0">
                <a:solidFill>
                  <a:schemeClr val="dk1"/>
                </a:solidFill>
              </a:rPr>
              <a:t> </a:t>
            </a:r>
            <a:r>
              <a:rPr lang="pt-BR" sz="1200" dirty="0" err="1">
                <a:solidFill>
                  <a:schemeClr val="dk1"/>
                </a:solidFill>
              </a:rPr>
              <a:t>may</a:t>
            </a:r>
            <a:r>
              <a:rPr lang="pt-BR" sz="1200" dirty="0">
                <a:solidFill>
                  <a:schemeClr val="dk1"/>
                </a:solidFill>
              </a:rPr>
              <a:t> </a:t>
            </a:r>
            <a:r>
              <a:rPr lang="pt-BR" sz="1200" dirty="0" err="1">
                <a:solidFill>
                  <a:schemeClr val="dk1"/>
                </a:solidFill>
              </a:rPr>
              <a:t>involve</a:t>
            </a:r>
            <a:r>
              <a:rPr lang="pt-BR" sz="1200" dirty="0">
                <a:solidFill>
                  <a:schemeClr val="dk1"/>
                </a:solidFill>
              </a:rPr>
              <a:t> total </a:t>
            </a:r>
            <a:r>
              <a:rPr lang="pt-BR" sz="1200" dirty="0" err="1">
                <a:solidFill>
                  <a:schemeClr val="dk1"/>
                </a:solidFill>
              </a:rPr>
              <a:t>pelvic</a:t>
            </a:r>
            <a:r>
              <a:rPr lang="pt-BR" sz="1200" dirty="0">
                <a:solidFill>
                  <a:schemeClr val="dk1"/>
                </a:solidFill>
              </a:rPr>
              <a:t> </a:t>
            </a:r>
            <a:r>
              <a:rPr lang="pt-BR" sz="1200" dirty="0" err="1">
                <a:solidFill>
                  <a:schemeClr val="dk1"/>
                </a:solidFill>
              </a:rPr>
              <a:t>exenteration</a:t>
            </a:r>
            <a:r>
              <a:rPr lang="pt-BR" sz="1200" dirty="0">
                <a:solidFill>
                  <a:schemeClr val="dk1"/>
                </a:solidFill>
              </a:rPr>
              <a:t> </a:t>
            </a:r>
            <a:r>
              <a:rPr lang="pt-BR" sz="1200" dirty="0" err="1">
                <a:solidFill>
                  <a:schemeClr val="dk1"/>
                </a:solidFill>
              </a:rPr>
              <a:t>and</a:t>
            </a:r>
            <a:r>
              <a:rPr lang="pt-BR" sz="1200" dirty="0">
                <a:solidFill>
                  <a:schemeClr val="dk1"/>
                </a:solidFill>
              </a:rPr>
              <a:t>/</a:t>
            </a:r>
            <a:r>
              <a:rPr lang="pt-BR" sz="1200" dirty="0" err="1">
                <a:solidFill>
                  <a:schemeClr val="dk1"/>
                </a:solidFill>
              </a:rPr>
              <a:t>or</a:t>
            </a:r>
            <a:r>
              <a:rPr lang="pt-BR" sz="1200" dirty="0">
                <a:solidFill>
                  <a:schemeClr val="dk1"/>
                </a:solidFill>
              </a:rPr>
              <a:t> distal </a:t>
            </a:r>
            <a:r>
              <a:rPr lang="pt-BR" sz="1200" dirty="0" err="1">
                <a:solidFill>
                  <a:schemeClr val="dk1"/>
                </a:solidFill>
              </a:rPr>
              <a:t>sacrectomy</a:t>
            </a:r>
            <a:r>
              <a:rPr lang="pt-BR" sz="1200" dirty="0">
                <a:solidFill>
                  <a:schemeClr val="dk1"/>
                </a:solidFill>
              </a:rPr>
              <a:t> </a:t>
            </a:r>
            <a:r>
              <a:rPr lang="pt-BR" sz="1200" dirty="0" err="1">
                <a:solidFill>
                  <a:schemeClr val="dk1"/>
                </a:solidFill>
              </a:rPr>
              <a:t>and</a:t>
            </a:r>
            <a:r>
              <a:rPr lang="pt-BR" sz="1200" dirty="0">
                <a:solidFill>
                  <a:schemeClr val="dk1"/>
                </a:solidFill>
              </a:rPr>
              <a:t> </a:t>
            </a:r>
            <a:r>
              <a:rPr lang="pt-BR" sz="1200" dirty="0" err="1">
                <a:solidFill>
                  <a:schemeClr val="dk1"/>
                </a:solidFill>
              </a:rPr>
              <a:t>should</a:t>
            </a:r>
            <a:r>
              <a:rPr lang="pt-BR" sz="1200" dirty="0">
                <a:solidFill>
                  <a:schemeClr val="dk1"/>
                </a:solidFill>
              </a:rPr>
              <a:t> </a:t>
            </a:r>
            <a:r>
              <a:rPr lang="pt-BR" sz="1200" dirty="0" err="1">
                <a:solidFill>
                  <a:schemeClr val="dk1"/>
                </a:solidFill>
              </a:rPr>
              <a:t>only</a:t>
            </a:r>
            <a:r>
              <a:rPr lang="pt-BR" sz="1200" dirty="0">
                <a:solidFill>
                  <a:schemeClr val="dk1"/>
                </a:solidFill>
              </a:rPr>
              <a:t> </a:t>
            </a:r>
            <a:r>
              <a:rPr lang="pt-BR" sz="1200" dirty="0" err="1">
                <a:solidFill>
                  <a:schemeClr val="dk1"/>
                </a:solidFill>
              </a:rPr>
              <a:t>be</a:t>
            </a:r>
            <a:r>
              <a:rPr lang="pt-BR" sz="1200" dirty="0">
                <a:solidFill>
                  <a:schemeClr val="dk1"/>
                </a:solidFill>
              </a:rPr>
              <a:t> </a:t>
            </a:r>
            <a:r>
              <a:rPr lang="pt-BR" sz="1200" dirty="0" err="1">
                <a:solidFill>
                  <a:schemeClr val="dk1"/>
                </a:solidFill>
              </a:rPr>
              <a:t>considered</a:t>
            </a:r>
            <a:r>
              <a:rPr lang="pt-BR" sz="1200" dirty="0">
                <a:solidFill>
                  <a:schemeClr val="dk1"/>
                </a:solidFill>
              </a:rPr>
              <a:t> in a </a:t>
            </a:r>
            <a:r>
              <a:rPr lang="pt-BR" sz="1200" dirty="0" err="1">
                <a:solidFill>
                  <a:schemeClr val="dk1"/>
                </a:solidFill>
              </a:rPr>
              <a:t>carefully</a:t>
            </a:r>
            <a:r>
              <a:rPr lang="pt-BR" sz="1200" dirty="0">
                <a:solidFill>
                  <a:schemeClr val="dk1"/>
                </a:solidFill>
              </a:rPr>
              <a:t> </a:t>
            </a:r>
            <a:r>
              <a:rPr lang="pt-BR" sz="1200" dirty="0" err="1">
                <a:solidFill>
                  <a:schemeClr val="dk1"/>
                </a:solidFill>
              </a:rPr>
              <a:t>selected</a:t>
            </a:r>
            <a:r>
              <a:rPr lang="pt-BR" sz="1200" dirty="0">
                <a:solidFill>
                  <a:schemeClr val="dk1"/>
                </a:solidFill>
              </a:rPr>
              <a:t> </a:t>
            </a:r>
            <a:r>
              <a:rPr lang="pt-BR" sz="1200" dirty="0" err="1">
                <a:solidFill>
                  <a:schemeClr val="dk1"/>
                </a:solidFill>
              </a:rPr>
              <a:t>population</a:t>
            </a:r>
            <a:r>
              <a:rPr lang="pt-BR" sz="1200" dirty="0">
                <a:solidFill>
                  <a:schemeClr val="dk1"/>
                </a:solidFill>
              </a:rPr>
              <a:t> </a:t>
            </a:r>
            <a:r>
              <a:rPr lang="pt-BR" sz="1200" dirty="0" err="1">
                <a:solidFill>
                  <a:schemeClr val="dk1"/>
                </a:solidFill>
              </a:rPr>
              <a:t>of</a:t>
            </a:r>
            <a:r>
              <a:rPr lang="pt-BR" sz="1200" dirty="0">
                <a:solidFill>
                  <a:schemeClr val="dk1"/>
                </a:solidFill>
              </a:rPr>
              <a:t> </a:t>
            </a:r>
            <a:r>
              <a:rPr lang="pt-BR" sz="1200" dirty="0" err="1">
                <a:solidFill>
                  <a:schemeClr val="dk1"/>
                </a:solidFill>
              </a:rPr>
              <a:t>patients</a:t>
            </a:r>
            <a:r>
              <a:rPr lang="pt-BR" sz="1200" dirty="0">
                <a:solidFill>
                  <a:schemeClr val="dk1"/>
                </a:solidFill>
              </a:rPr>
              <a:t>. </a:t>
            </a:r>
            <a:endParaRPr sz="1200" dirty="0">
              <a:solidFill>
                <a:schemeClr val="dk1"/>
              </a:solidFill>
            </a:endParaRPr>
          </a:p>
          <a:p>
            <a:pPr>
              <a:lnSpc>
                <a:spcPct val="90000"/>
              </a:lnSpc>
              <a:spcBef>
                <a:spcPts val="1000"/>
              </a:spcBef>
            </a:pPr>
            <a:r>
              <a:rPr lang="pt-BR" sz="1200" dirty="0" err="1">
                <a:solidFill>
                  <a:schemeClr val="dk1"/>
                </a:solidFill>
              </a:rPr>
              <a:t>This</a:t>
            </a:r>
            <a:r>
              <a:rPr lang="pt-BR" sz="1200" dirty="0">
                <a:solidFill>
                  <a:schemeClr val="dk1"/>
                </a:solidFill>
              </a:rPr>
              <a:t> </a:t>
            </a:r>
            <a:r>
              <a:rPr lang="pt-BR" sz="1200" dirty="0" err="1">
                <a:solidFill>
                  <a:schemeClr val="dk1"/>
                </a:solidFill>
              </a:rPr>
              <a:t>surgery</a:t>
            </a:r>
            <a:r>
              <a:rPr lang="pt-BR" sz="1200" dirty="0">
                <a:solidFill>
                  <a:schemeClr val="dk1"/>
                </a:solidFill>
              </a:rPr>
              <a:t> </a:t>
            </a:r>
            <a:r>
              <a:rPr lang="pt-BR" sz="1200" dirty="0" err="1">
                <a:solidFill>
                  <a:schemeClr val="dk1"/>
                </a:solidFill>
              </a:rPr>
              <a:t>can</a:t>
            </a:r>
            <a:r>
              <a:rPr lang="pt-BR" sz="1200" dirty="0">
                <a:solidFill>
                  <a:schemeClr val="dk1"/>
                </a:solidFill>
              </a:rPr>
              <a:t> </a:t>
            </a:r>
            <a:r>
              <a:rPr lang="pt-BR" sz="1200" dirty="0" err="1">
                <a:solidFill>
                  <a:schemeClr val="dk1"/>
                </a:solidFill>
              </a:rPr>
              <a:t>provide</a:t>
            </a:r>
            <a:r>
              <a:rPr lang="pt-BR" sz="1200" dirty="0">
                <a:solidFill>
                  <a:schemeClr val="dk1"/>
                </a:solidFill>
              </a:rPr>
              <a:t> </a:t>
            </a:r>
            <a:r>
              <a:rPr lang="pt-BR" sz="1200" dirty="0" err="1">
                <a:solidFill>
                  <a:schemeClr val="dk1"/>
                </a:solidFill>
              </a:rPr>
              <a:t>pain</a:t>
            </a:r>
            <a:r>
              <a:rPr lang="pt-BR" sz="1200" dirty="0">
                <a:solidFill>
                  <a:schemeClr val="dk1"/>
                </a:solidFill>
              </a:rPr>
              <a:t> </a:t>
            </a:r>
            <a:r>
              <a:rPr lang="pt-BR" sz="1200" dirty="0" err="1">
                <a:solidFill>
                  <a:schemeClr val="dk1"/>
                </a:solidFill>
              </a:rPr>
              <a:t>control</a:t>
            </a:r>
            <a:r>
              <a:rPr lang="pt-BR" sz="1200" dirty="0">
                <a:solidFill>
                  <a:schemeClr val="dk1"/>
                </a:solidFill>
              </a:rPr>
              <a:t>, </a:t>
            </a:r>
            <a:r>
              <a:rPr lang="pt-BR" sz="1200" dirty="0" err="1">
                <a:solidFill>
                  <a:schemeClr val="dk1"/>
                </a:solidFill>
              </a:rPr>
              <a:t>prolongation</a:t>
            </a:r>
            <a:r>
              <a:rPr lang="pt-BR" sz="1200" dirty="0">
                <a:solidFill>
                  <a:schemeClr val="dk1"/>
                </a:solidFill>
              </a:rPr>
              <a:t> </a:t>
            </a:r>
            <a:r>
              <a:rPr lang="pt-BR" sz="1200" dirty="0" err="1">
                <a:solidFill>
                  <a:schemeClr val="dk1"/>
                </a:solidFill>
              </a:rPr>
              <a:t>of</a:t>
            </a:r>
            <a:r>
              <a:rPr lang="pt-BR" sz="1200" dirty="0">
                <a:solidFill>
                  <a:schemeClr val="dk1"/>
                </a:solidFill>
              </a:rPr>
              <a:t> </a:t>
            </a:r>
            <a:r>
              <a:rPr lang="pt-BR" sz="1200" dirty="0" err="1">
                <a:solidFill>
                  <a:schemeClr val="dk1"/>
                </a:solidFill>
              </a:rPr>
              <a:t>survival</a:t>
            </a:r>
            <a:r>
              <a:rPr lang="pt-BR" sz="1200" dirty="0">
                <a:solidFill>
                  <a:schemeClr val="dk1"/>
                </a:solidFill>
              </a:rPr>
              <a:t>, </a:t>
            </a:r>
            <a:r>
              <a:rPr lang="pt-BR" sz="1200" dirty="0" err="1">
                <a:solidFill>
                  <a:schemeClr val="dk1"/>
                </a:solidFill>
              </a:rPr>
              <a:t>and</a:t>
            </a:r>
            <a:r>
              <a:rPr lang="pt-BR" sz="1200" dirty="0">
                <a:solidFill>
                  <a:schemeClr val="dk1"/>
                </a:solidFill>
              </a:rPr>
              <a:t> </a:t>
            </a:r>
            <a:r>
              <a:rPr lang="pt-BR" sz="1200" dirty="0" err="1">
                <a:solidFill>
                  <a:schemeClr val="dk1"/>
                </a:solidFill>
              </a:rPr>
              <a:t>possibly</a:t>
            </a:r>
            <a:r>
              <a:rPr lang="pt-BR" sz="1200" dirty="0">
                <a:solidFill>
                  <a:schemeClr val="dk1"/>
                </a:solidFill>
              </a:rPr>
              <a:t> </a:t>
            </a:r>
            <a:r>
              <a:rPr lang="pt-BR" sz="1200" dirty="0" err="1">
                <a:solidFill>
                  <a:schemeClr val="dk1"/>
                </a:solidFill>
              </a:rPr>
              <a:t>the</a:t>
            </a:r>
            <a:r>
              <a:rPr lang="pt-BR" sz="1200" dirty="0">
                <a:solidFill>
                  <a:schemeClr val="dk1"/>
                </a:solidFill>
              </a:rPr>
              <a:t> cure.</a:t>
            </a:r>
          </a:p>
          <a:p>
            <a:pPr>
              <a:lnSpc>
                <a:spcPct val="90000"/>
              </a:lnSpc>
              <a:spcBef>
                <a:spcPts val="1000"/>
              </a:spcBef>
            </a:pPr>
            <a:r>
              <a:rPr lang="pt-BR" sz="1200" dirty="0">
                <a:solidFill>
                  <a:schemeClr val="dk1"/>
                </a:solidFill>
              </a:rPr>
              <a:t>It </a:t>
            </a:r>
            <a:r>
              <a:rPr lang="pt-BR" sz="1200" dirty="0" err="1">
                <a:solidFill>
                  <a:schemeClr val="dk1"/>
                </a:solidFill>
              </a:rPr>
              <a:t>is</a:t>
            </a:r>
            <a:r>
              <a:rPr lang="pt-BR" sz="1200" dirty="0">
                <a:solidFill>
                  <a:schemeClr val="dk1"/>
                </a:solidFill>
              </a:rPr>
              <a:t> </a:t>
            </a:r>
            <a:r>
              <a:rPr lang="pt-BR" sz="1200" dirty="0" err="1">
                <a:solidFill>
                  <a:schemeClr val="dk1"/>
                </a:solidFill>
              </a:rPr>
              <a:t>important</a:t>
            </a:r>
            <a:r>
              <a:rPr lang="pt-BR" sz="1200" dirty="0">
                <a:solidFill>
                  <a:schemeClr val="dk1"/>
                </a:solidFill>
              </a:rPr>
              <a:t> </a:t>
            </a:r>
            <a:r>
              <a:rPr lang="pt-BR" sz="1200" dirty="0" err="1">
                <a:solidFill>
                  <a:schemeClr val="dk1"/>
                </a:solidFill>
              </a:rPr>
              <a:t>to</a:t>
            </a:r>
            <a:r>
              <a:rPr lang="pt-BR" sz="1200" dirty="0">
                <a:solidFill>
                  <a:schemeClr val="dk1"/>
                </a:solidFill>
              </a:rPr>
              <a:t> </a:t>
            </a:r>
            <a:r>
              <a:rPr lang="pt-BR" sz="1200" dirty="0" err="1">
                <a:solidFill>
                  <a:schemeClr val="dk1"/>
                </a:solidFill>
              </a:rPr>
              <a:t>describe</a:t>
            </a:r>
            <a:r>
              <a:rPr lang="pt-BR" sz="1200" dirty="0">
                <a:solidFill>
                  <a:schemeClr val="dk1"/>
                </a:solidFill>
              </a:rPr>
              <a:t> in MRI </a:t>
            </a:r>
            <a:r>
              <a:rPr lang="pt-BR" sz="1200" dirty="0" err="1">
                <a:solidFill>
                  <a:schemeClr val="dk1"/>
                </a:solidFill>
              </a:rPr>
              <a:t>report</a:t>
            </a:r>
            <a:r>
              <a:rPr lang="pt-BR" sz="1200" dirty="0">
                <a:solidFill>
                  <a:schemeClr val="dk1"/>
                </a:solidFill>
              </a:rPr>
              <a:t> </a:t>
            </a:r>
            <a:r>
              <a:rPr lang="pt-BR" sz="1200" dirty="0" err="1">
                <a:solidFill>
                  <a:schemeClr val="dk1"/>
                </a:solidFill>
              </a:rPr>
              <a:t>all</a:t>
            </a:r>
            <a:r>
              <a:rPr lang="pt-BR" sz="1200" dirty="0">
                <a:solidFill>
                  <a:schemeClr val="dk1"/>
                </a:solidFill>
              </a:rPr>
              <a:t> </a:t>
            </a:r>
            <a:r>
              <a:rPr lang="pt-BR" sz="1200" dirty="0" err="1">
                <a:solidFill>
                  <a:schemeClr val="dk1"/>
                </a:solidFill>
              </a:rPr>
              <a:t>the</a:t>
            </a:r>
            <a:r>
              <a:rPr lang="pt-BR" sz="1200" dirty="0">
                <a:solidFill>
                  <a:schemeClr val="dk1"/>
                </a:solidFill>
              </a:rPr>
              <a:t> </a:t>
            </a:r>
            <a:r>
              <a:rPr lang="pt-BR" sz="1200" dirty="0" err="1">
                <a:solidFill>
                  <a:schemeClr val="dk1"/>
                </a:solidFill>
              </a:rPr>
              <a:t>recurrence</a:t>
            </a:r>
            <a:r>
              <a:rPr lang="pt-BR" sz="1200" dirty="0">
                <a:solidFill>
                  <a:schemeClr val="dk1"/>
                </a:solidFill>
              </a:rPr>
              <a:t> </a:t>
            </a:r>
            <a:r>
              <a:rPr lang="pt-BR" sz="1200" dirty="0" err="1">
                <a:solidFill>
                  <a:schemeClr val="dk1"/>
                </a:solidFill>
              </a:rPr>
              <a:t>lesion</a:t>
            </a:r>
            <a:r>
              <a:rPr lang="pt-BR" sz="1200" dirty="0">
                <a:solidFill>
                  <a:schemeClr val="dk1"/>
                </a:solidFill>
              </a:rPr>
              <a:t> </a:t>
            </a:r>
            <a:r>
              <a:rPr lang="pt-BR" sz="1200" dirty="0" err="1">
                <a:solidFill>
                  <a:schemeClr val="dk1"/>
                </a:solidFill>
              </a:rPr>
              <a:t>anatomic</a:t>
            </a:r>
            <a:r>
              <a:rPr lang="pt-BR" sz="1200" dirty="0">
                <a:solidFill>
                  <a:schemeClr val="dk1"/>
                </a:solidFill>
              </a:rPr>
              <a:t> </a:t>
            </a:r>
            <a:r>
              <a:rPr lang="pt-BR" sz="1200" dirty="0" err="1">
                <a:solidFill>
                  <a:schemeClr val="dk1"/>
                </a:solidFill>
              </a:rPr>
              <a:t>relationships</a:t>
            </a:r>
            <a:r>
              <a:rPr lang="pt-BR" sz="1200" dirty="0">
                <a:solidFill>
                  <a:schemeClr val="dk1"/>
                </a:solidFill>
              </a:rPr>
              <a:t>, </a:t>
            </a:r>
            <a:r>
              <a:rPr lang="pt-BR" sz="1200" dirty="0" err="1">
                <a:solidFill>
                  <a:schemeClr val="dk1"/>
                </a:solidFill>
              </a:rPr>
              <a:t>guiding</a:t>
            </a:r>
            <a:r>
              <a:rPr lang="pt-BR" sz="1200" dirty="0">
                <a:solidFill>
                  <a:schemeClr val="dk1"/>
                </a:solidFill>
              </a:rPr>
              <a:t> </a:t>
            </a:r>
            <a:r>
              <a:rPr lang="pt-BR" sz="1200" dirty="0" err="1">
                <a:solidFill>
                  <a:schemeClr val="dk1"/>
                </a:solidFill>
              </a:rPr>
              <a:t>the</a:t>
            </a:r>
            <a:r>
              <a:rPr lang="pt-BR" sz="1200" dirty="0">
                <a:solidFill>
                  <a:schemeClr val="dk1"/>
                </a:solidFill>
              </a:rPr>
              <a:t> </a:t>
            </a:r>
            <a:r>
              <a:rPr lang="pt-BR" sz="1200" dirty="0" err="1">
                <a:solidFill>
                  <a:schemeClr val="dk1"/>
                </a:solidFill>
              </a:rPr>
              <a:t>surgeon</a:t>
            </a:r>
            <a:r>
              <a:rPr lang="pt-BR" sz="1200" dirty="0">
                <a:solidFill>
                  <a:schemeClr val="dk1"/>
                </a:solidFill>
              </a:rPr>
              <a:t> in </a:t>
            </a:r>
            <a:r>
              <a:rPr lang="pt-BR" sz="1200" dirty="0" err="1">
                <a:solidFill>
                  <a:schemeClr val="dk1"/>
                </a:solidFill>
              </a:rPr>
              <a:t>evaluating</a:t>
            </a:r>
            <a:r>
              <a:rPr lang="pt-BR" sz="1200" dirty="0">
                <a:solidFill>
                  <a:schemeClr val="dk1"/>
                </a:solidFill>
              </a:rPr>
              <a:t> </a:t>
            </a:r>
            <a:r>
              <a:rPr lang="pt-BR" sz="1200" dirty="0" err="1">
                <a:solidFill>
                  <a:schemeClr val="dk1"/>
                </a:solidFill>
              </a:rPr>
              <a:t>potentially</a:t>
            </a:r>
            <a:r>
              <a:rPr lang="pt-BR" sz="1200" dirty="0">
                <a:solidFill>
                  <a:schemeClr val="dk1"/>
                </a:solidFill>
              </a:rPr>
              <a:t> </a:t>
            </a:r>
            <a:r>
              <a:rPr lang="pt-BR" sz="1200" dirty="0" err="1">
                <a:solidFill>
                  <a:schemeClr val="dk1"/>
                </a:solidFill>
              </a:rPr>
              <a:t>resectable</a:t>
            </a:r>
            <a:r>
              <a:rPr lang="pt-BR" sz="1200" dirty="0">
                <a:solidFill>
                  <a:schemeClr val="dk1"/>
                </a:solidFill>
              </a:rPr>
              <a:t> </a:t>
            </a:r>
            <a:r>
              <a:rPr lang="pt-BR" sz="1200" dirty="0" err="1">
                <a:solidFill>
                  <a:schemeClr val="dk1"/>
                </a:solidFill>
              </a:rPr>
              <a:t>lesions</a:t>
            </a:r>
            <a:r>
              <a:rPr lang="pt-BR" sz="1200" dirty="0">
                <a:solidFill>
                  <a:schemeClr val="dk1"/>
                </a:solidFill>
              </a:rPr>
              <a:t> </a:t>
            </a:r>
            <a:r>
              <a:rPr lang="pt-BR" sz="1200" dirty="0" err="1">
                <a:solidFill>
                  <a:schemeClr val="dk1"/>
                </a:solidFill>
              </a:rPr>
              <a:t>and</a:t>
            </a:r>
            <a:r>
              <a:rPr lang="pt-BR" sz="1200" dirty="0">
                <a:solidFill>
                  <a:schemeClr val="dk1"/>
                </a:solidFill>
              </a:rPr>
              <a:t> </a:t>
            </a:r>
            <a:r>
              <a:rPr lang="pt-BR" sz="1200" dirty="0" err="1">
                <a:solidFill>
                  <a:schemeClr val="dk1"/>
                </a:solidFill>
              </a:rPr>
              <a:t>helping</a:t>
            </a:r>
            <a:r>
              <a:rPr lang="pt-BR" sz="1200" dirty="0">
                <a:solidFill>
                  <a:schemeClr val="dk1"/>
                </a:solidFill>
              </a:rPr>
              <a:t> in </a:t>
            </a:r>
            <a:r>
              <a:rPr lang="pt-BR" sz="1200" dirty="0" err="1">
                <a:solidFill>
                  <a:schemeClr val="dk1"/>
                </a:solidFill>
              </a:rPr>
              <a:t>surgical</a:t>
            </a:r>
            <a:r>
              <a:rPr lang="pt-BR" sz="1200" dirty="0">
                <a:solidFill>
                  <a:schemeClr val="dk1"/>
                </a:solidFill>
              </a:rPr>
              <a:t> </a:t>
            </a:r>
            <a:r>
              <a:rPr lang="pt-BR" sz="1200" dirty="0" err="1">
                <a:solidFill>
                  <a:schemeClr val="dk1"/>
                </a:solidFill>
              </a:rPr>
              <a:t>planning</a:t>
            </a:r>
            <a:r>
              <a:rPr lang="pt-BR" sz="1200" dirty="0">
                <a:solidFill>
                  <a:schemeClr val="dk1"/>
                </a:solidFill>
              </a:rPr>
              <a:t>. </a:t>
            </a:r>
          </a:p>
          <a:p>
            <a:pPr marL="0" lvl="0" indent="0" algn="l" rtl="0">
              <a:lnSpc>
                <a:spcPct val="115000"/>
              </a:lnSpc>
              <a:spcBef>
                <a:spcPts val="0"/>
              </a:spcBef>
              <a:spcAft>
                <a:spcPts val="0"/>
              </a:spcAft>
              <a:buNone/>
            </a:pPr>
            <a:endParaRPr sz="1100" dirty="0">
              <a:solidFill>
                <a:schemeClr val="dk1"/>
              </a:solidFill>
              <a:highlight>
                <a:srgbClr val="3C78D8"/>
              </a:highlight>
            </a:endParaRPr>
          </a:p>
          <a:p>
            <a:pPr marL="0" lvl="0" indent="0" algn="l" rtl="0">
              <a:spcBef>
                <a:spcPts val="0"/>
              </a:spcBef>
              <a:spcAft>
                <a:spcPts val="0"/>
              </a:spcAft>
              <a:buNone/>
            </a:pPr>
            <a:endParaRPr dirty="0">
              <a:highlight>
                <a:srgbClr val="3C78D8"/>
              </a:highlight>
            </a:endParaRPr>
          </a:p>
        </p:txBody>
      </p:sp>
      <p:pic>
        <p:nvPicPr>
          <p:cNvPr id="8" name="Imagem 7">
            <a:extLst>
              <a:ext uri="{FF2B5EF4-FFF2-40B4-BE49-F238E27FC236}">
                <a16:creationId xmlns:a16="http://schemas.microsoft.com/office/drawing/2014/main" id="{721BB0BC-8B50-4F7E-9CC0-E44618694179}"/>
              </a:ext>
            </a:extLst>
          </p:cNvPr>
          <p:cNvPicPr>
            <a:picLocks noChangeAspect="1"/>
          </p:cNvPicPr>
          <p:nvPr/>
        </p:nvPicPr>
        <p:blipFill>
          <a:blip r:embed="rId4"/>
          <a:stretch>
            <a:fillRect/>
          </a:stretch>
        </p:blipFill>
        <p:spPr>
          <a:xfrm>
            <a:off x="6257742" y="2281059"/>
            <a:ext cx="2634016" cy="2489842"/>
          </a:xfrm>
          <a:prstGeom prst="rect">
            <a:avLst/>
          </a:prstGeom>
          <a:ln w="19050">
            <a:solidFill>
              <a:schemeClr val="tx1"/>
            </a:solidFill>
          </a:ln>
        </p:spPr>
      </p:pic>
      <p:pic>
        <p:nvPicPr>
          <p:cNvPr id="10" name="Imagem 9">
            <a:extLst>
              <a:ext uri="{FF2B5EF4-FFF2-40B4-BE49-F238E27FC236}">
                <a16:creationId xmlns:a16="http://schemas.microsoft.com/office/drawing/2014/main" id="{A9769E40-368E-46B0-83D9-F06CB87126E6}"/>
              </a:ext>
            </a:extLst>
          </p:cNvPr>
          <p:cNvPicPr>
            <a:picLocks noChangeAspect="1"/>
          </p:cNvPicPr>
          <p:nvPr/>
        </p:nvPicPr>
        <p:blipFill>
          <a:blip r:embed="rId5"/>
          <a:stretch>
            <a:fillRect/>
          </a:stretch>
        </p:blipFill>
        <p:spPr>
          <a:xfrm>
            <a:off x="3407394" y="2281059"/>
            <a:ext cx="2634016" cy="2489842"/>
          </a:xfrm>
          <a:prstGeom prst="rect">
            <a:avLst/>
          </a:prstGeom>
          <a:ln w="19050">
            <a:solidFill>
              <a:schemeClr val="tx1"/>
            </a:solidFill>
          </a:ln>
        </p:spPr>
      </p:pic>
      <p:sp>
        <p:nvSpPr>
          <p:cNvPr id="11" name="Retângulo 10">
            <a:extLst>
              <a:ext uri="{FF2B5EF4-FFF2-40B4-BE49-F238E27FC236}">
                <a16:creationId xmlns:a16="http://schemas.microsoft.com/office/drawing/2014/main" id="{B04B0DC0-1881-4A9B-AA4E-374EF4458716}"/>
              </a:ext>
            </a:extLst>
          </p:cNvPr>
          <p:cNvSpPr/>
          <p:nvPr/>
        </p:nvSpPr>
        <p:spPr>
          <a:xfrm>
            <a:off x="6698343" y="2422979"/>
            <a:ext cx="971288" cy="2975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00" dirty="0"/>
              <a:t>Sacral </a:t>
            </a:r>
            <a:r>
              <a:rPr lang="pt-BR" sz="1000" dirty="0" err="1"/>
              <a:t>plexus</a:t>
            </a:r>
            <a:r>
              <a:rPr lang="pt-BR" sz="1000" dirty="0"/>
              <a:t> </a:t>
            </a:r>
            <a:r>
              <a:rPr lang="pt-BR" sz="1000" dirty="0" err="1"/>
              <a:t>invasion</a:t>
            </a:r>
            <a:endParaRPr lang="pt-BR" sz="1000" dirty="0"/>
          </a:p>
        </p:txBody>
      </p:sp>
      <p:sp>
        <p:nvSpPr>
          <p:cNvPr id="16" name="Retângulo 15">
            <a:extLst>
              <a:ext uri="{FF2B5EF4-FFF2-40B4-BE49-F238E27FC236}">
                <a16:creationId xmlns:a16="http://schemas.microsoft.com/office/drawing/2014/main" id="{C69C6F12-345B-4B15-9825-A4DA7DCA7461}"/>
              </a:ext>
            </a:extLst>
          </p:cNvPr>
          <p:cNvSpPr/>
          <p:nvPr/>
        </p:nvSpPr>
        <p:spPr>
          <a:xfrm>
            <a:off x="4913086" y="2294959"/>
            <a:ext cx="1074611" cy="2975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00" dirty="0"/>
              <a:t>Proximal sacral </a:t>
            </a:r>
            <a:r>
              <a:rPr lang="pt-BR" sz="1000" dirty="0" err="1"/>
              <a:t>invasion</a:t>
            </a:r>
            <a:endParaRPr lang="pt-BR" sz="1000" dirty="0"/>
          </a:p>
        </p:txBody>
      </p:sp>
      <p:sp>
        <p:nvSpPr>
          <p:cNvPr id="17" name="Retângulo 16">
            <a:extLst>
              <a:ext uri="{FF2B5EF4-FFF2-40B4-BE49-F238E27FC236}">
                <a16:creationId xmlns:a16="http://schemas.microsoft.com/office/drawing/2014/main" id="{A1CEB4A0-680F-43DE-B3DC-A54ACAB0EF2B}"/>
              </a:ext>
            </a:extLst>
          </p:cNvPr>
          <p:cNvSpPr/>
          <p:nvPr/>
        </p:nvSpPr>
        <p:spPr>
          <a:xfrm>
            <a:off x="3518006" y="2606401"/>
            <a:ext cx="916108" cy="2975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00" dirty="0" err="1"/>
              <a:t>Iliac</a:t>
            </a:r>
            <a:r>
              <a:rPr lang="pt-BR" sz="1000" dirty="0"/>
              <a:t> </a:t>
            </a:r>
            <a:r>
              <a:rPr lang="pt-BR" sz="1000" dirty="0" err="1"/>
              <a:t>vessels</a:t>
            </a:r>
            <a:r>
              <a:rPr lang="pt-BR" sz="1000" dirty="0"/>
              <a:t> </a:t>
            </a:r>
            <a:r>
              <a:rPr lang="pt-BR" sz="1000" dirty="0" err="1"/>
              <a:t>invasion</a:t>
            </a:r>
            <a:endParaRPr lang="pt-BR" sz="1000" dirty="0"/>
          </a:p>
        </p:txBody>
      </p:sp>
      <p:cxnSp>
        <p:nvCxnSpPr>
          <p:cNvPr id="13" name="Conector de Seta Reta 12">
            <a:extLst>
              <a:ext uri="{FF2B5EF4-FFF2-40B4-BE49-F238E27FC236}">
                <a16:creationId xmlns:a16="http://schemas.microsoft.com/office/drawing/2014/main" id="{0402A56C-24CE-47AF-92CC-3ABC5BD9D6F6}"/>
              </a:ext>
            </a:extLst>
          </p:cNvPr>
          <p:cNvCxnSpPr>
            <a:stCxn id="17" idx="2"/>
          </p:cNvCxnSpPr>
          <p:nvPr/>
        </p:nvCxnSpPr>
        <p:spPr>
          <a:xfrm>
            <a:off x="3976060" y="2903943"/>
            <a:ext cx="153254" cy="4416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de Seta Reta 19">
            <a:extLst>
              <a:ext uri="{FF2B5EF4-FFF2-40B4-BE49-F238E27FC236}">
                <a16:creationId xmlns:a16="http://schemas.microsoft.com/office/drawing/2014/main" id="{FEBD899E-FAE7-49C4-8362-B3E5AEEDD1C0}"/>
              </a:ext>
            </a:extLst>
          </p:cNvPr>
          <p:cNvCxnSpPr>
            <a:cxnSpLocks/>
          </p:cNvCxnSpPr>
          <p:nvPr/>
        </p:nvCxnSpPr>
        <p:spPr>
          <a:xfrm flipH="1">
            <a:off x="4587368" y="2592501"/>
            <a:ext cx="812221" cy="11158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de Seta Reta 21">
            <a:extLst>
              <a:ext uri="{FF2B5EF4-FFF2-40B4-BE49-F238E27FC236}">
                <a16:creationId xmlns:a16="http://schemas.microsoft.com/office/drawing/2014/main" id="{E884BF85-DD73-4B6A-9C32-689BBABA255D}"/>
              </a:ext>
            </a:extLst>
          </p:cNvPr>
          <p:cNvCxnSpPr>
            <a:cxnSpLocks/>
          </p:cNvCxnSpPr>
          <p:nvPr/>
        </p:nvCxnSpPr>
        <p:spPr>
          <a:xfrm flipH="1">
            <a:off x="7075714" y="2701162"/>
            <a:ext cx="184900" cy="102303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de Seta Reta 22">
            <a:extLst>
              <a:ext uri="{FF2B5EF4-FFF2-40B4-BE49-F238E27FC236}">
                <a16:creationId xmlns:a16="http://schemas.microsoft.com/office/drawing/2014/main" id="{E211F959-68AF-4C07-97BC-9811D53F5A9D}"/>
              </a:ext>
            </a:extLst>
          </p:cNvPr>
          <p:cNvCxnSpPr>
            <a:cxnSpLocks/>
          </p:cNvCxnSpPr>
          <p:nvPr/>
        </p:nvCxnSpPr>
        <p:spPr>
          <a:xfrm>
            <a:off x="7260614" y="2720521"/>
            <a:ext cx="625349" cy="100367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Tm="9619">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96"/>
                                        </p:tgtEl>
                                        <p:attrNameLst>
                                          <p:attrName>style.visibility</p:attrName>
                                        </p:attrNameLst>
                                      </p:cBhvr>
                                      <p:to>
                                        <p:strVal val="visible"/>
                                      </p:to>
                                    </p:set>
                                    <p:animEffect transition="in" filter="fade">
                                      <p:cBhvr>
                                        <p:cTn id="7" dur="1000"/>
                                        <p:tgtEl>
                                          <p:spTgt spid="796"/>
                                        </p:tgtEl>
                                      </p:cBhvr>
                                    </p:animEffect>
                                    <p:anim calcmode="lin" valueType="num">
                                      <p:cBhvr>
                                        <p:cTn id="8" dur="1000" fill="hold"/>
                                        <p:tgtEl>
                                          <p:spTgt spid="796"/>
                                        </p:tgtEl>
                                        <p:attrNameLst>
                                          <p:attrName>ppt_x</p:attrName>
                                        </p:attrNameLst>
                                      </p:cBhvr>
                                      <p:tavLst>
                                        <p:tav tm="0">
                                          <p:val>
                                            <p:strVal val="#ppt_x"/>
                                          </p:val>
                                        </p:tav>
                                        <p:tav tm="100000">
                                          <p:val>
                                            <p:strVal val="#ppt_x"/>
                                          </p:val>
                                        </p:tav>
                                      </p:tavLst>
                                    </p:anim>
                                    <p:anim calcmode="lin" valueType="num">
                                      <p:cBhvr>
                                        <p:cTn id="9" dur="1000" fill="hold"/>
                                        <p:tgtEl>
                                          <p:spTgt spid="7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68"/>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b="1">
              <a:solidFill>
                <a:schemeClr val="lt1"/>
              </a:solidFill>
            </a:endParaRPr>
          </a:p>
          <a:p>
            <a:pPr marL="0" lvl="0" indent="0" algn="ctr" rtl="0">
              <a:spcBef>
                <a:spcPts val="0"/>
              </a:spcBef>
              <a:spcAft>
                <a:spcPts val="0"/>
              </a:spcAft>
              <a:buNone/>
            </a:pPr>
            <a:r>
              <a:rPr lang="pt-BR" sz="1800" b="1">
                <a:solidFill>
                  <a:schemeClr val="lt1"/>
                </a:solidFill>
              </a:rPr>
              <a:t>TABLE OF CONTENTS</a:t>
            </a:r>
            <a:endParaRPr sz="1800" b="1">
              <a:solidFill>
                <a:schemeClr val="lt1"/>
              </a:solidFill>
            </a:endParaRPr>
          </a:p>
          <a:p>
            <a:pPr marL="0" lvl="0" indent="0" algn="ctr" rtl="0">
              <a:spcBef>
                <a:spcPts val="0"/>
              </a:spcBef>
              <a:spcAft>
                <a:spcPts val="0"/>
              </a:spcAft>
              <a:buNone/>
            </a:pPr>
            <a:endParaRPr sz="2000" b="1">
              <a:solidFill>
                <a:schemeClr val="lt1"/>
              </a:solidFill>
            </a:endParaRPr>
          </a:p>
        </p:txBody>
      </p:sp>
      <p:pic>
        <p:nvPicPr>
          <p:cNvPr id="805" name="Google Shape;805;p68"/>
          <p:cNvPicPr preferRelativeResize="0"/>
          <p:nvPr/>
        </p:nvPicPr>
        <p:blipFill>
          <a:blip r:embed="rId3">
            <a:alphaModFix/>
          </a:blip>
          <a:stretch>
            <a:fillRect/>
          </a:stretch>
        </p:blipFill>
        <p:spPr>
          <a:xfrm>
            <a:off x="7763975" y="50952"/>
            <a:ext cx="1282751" cy="288975"/>
          </a:xfrm>
          <a:prstGeom prst="rect">
            <a:avLst/>
          </a:prstGeom>
          <a:noFill/>
          <a:ln>
            <a:noFill/>
          </a:ln>
        </p:spPr>
      </p:pic>
      <p:pic>
        <p:nvPicPr>
          <p:cNvPr id="806" name="Google Shape;806;p68"/>
          <p:cNvPicPr preferRelativeResize="0"/>
          <p:nvPr/>
        </p:nvPicPr>
        <p:blipFill rotWithShape="1">
          <a:blip r:embed="rId4">
            <a:alphaModFix/>
          </a:blip>
          <a:srcRect l="11798" t="8926" r="19487" b="3645"/>
          <a:stretch/>
        </p:blipFill>
        <p:spPr>
          <a:xfrm>
            <a:off x="6333200" y="674375"/>
            <a:ext cx="2766100" cy="4393800"/>
          </a:xfrm>
          <a:prstGeom prst="rect">
            <a:avLst/>
          </a:prstGeom>
          <a:noFill/>
          <a:ln>
            <a:noFill/>
          </a:ln>
        </p:spPr>
      </p:pic>
      <p:sp>
        <p:nvSpPr>
          <p:cNvPr id="807" name="Google Shape;807;p68"/>
          <p:cNvSpPr txBox="1">
            <a:spLocks noGrp="1"/>
          </p:cNvSpPr>
          <p:nvPr>
            <p:ph type="body" idx="1"/>
          </p:nvPr>
        </p:nvSpPr>
        <p:spPr>
          <a:xfrm>
            <a:off x="311700" y="674375"/>
            <a:ext cx="8520600" cy="3465900"/>
          </a:xfrm>
          <a:prstGeom prst="rect">
            <a:avLst/>
          </a:prstGeom>
          <a:effectLst>
            <a:outerShdw blurRad="57150" dist="19050" dir="5400000" algn="bl" rotWithShape="0">
              <a:srgbClr val="000000">
                <a:alpha val="36000"/>
              </a:srgbClr>
            </a:outerShdw>
          </a:effectLst>
        </p:spPr>
        <p:txBody>
          <a:bodyPr spcFirstLastPara="1" wrap="square" lIns="91425" tIns="91425" rIns="91425" bIns="91425" anchor="ctr" anchorCtr="0">
            <a:noAutofit/>
          </a:bodyPr>
          <a:lstStyle/>
          <a:p>
            <a:pPr marL="0" lvl="0" indent="0" algn="l" rtl="0">
              <a:lnSpc>
                <a:spcPct val="200000"/>
              </a:lnSpc>
              <a:spcBef>
                <a:spcPts val="1000"/>
              </a:spcBef>
              <a:spcAft>
                <a:spcPts val="0"/>
              </a:spcAft>
              <a:buNone/>
            </a:pPr>
            <a:r>
              <a:rPr lang="pt-BR" sz="1600">
                <a:solidFill>
                  <a:schemeClr val="dk1"/>
                </a:solidFill>
              </a:rPr>
              <a:t>Review on the </a:t>
            </a:r>
            <a:r>
              <a:rPr lang="pt-BR" sz="1600" err="1">
                <a:solidFill>
                  <a:schemeClr val="dk1"/>
                </a:solidFill>
              </a:rPr>
              <a:t>main</a:t>
            </a:r>
            <a:r>
              <a:rPr lang="pt-BR" sz="1600">
                <a:solidFill>
                  <a:schemeClr val="dk1"/>
                </a:solidFill>
              </a:rPr>
              <a:t> </a:t>
            </a:r>
            <a:r>
              <a:rPr lang="pt-BR" sz="1600" err="1">
                <a:solidFill>
                  <a:schemeClr val="dk1"/>
                </a:solidFill>
              </a:rPr>
              <a:t>imaging</a:t>
            </a:r>
            <a:r>
              <a:rPr lang="pt-BR" sz="1600">
                <a:solidFill>
                  <a:schemeClr val="dk1"/>
                </a:solidFill>
              </a:rPr>
              <a:t> and </a:t>
            </a:r>
            <a:r>
              <a:rPr lang="pt-BR" sz="1600" err="1">
                <a:solidFill>
                  <a:schemeClr val="dk1"/>
                </a:solidFill>
              </a:rPr>
              <a:t>histopathological</a:t>
            </a:r>
            <a:r>
              <a:rPr lang="pt-BR" sz="1600">
                <a:solidFill>
                  <a:schemeClr val="dk1"/>
                </a:solidFill>
              </a:rPr>
              <a:t> </a:t>
            </a:r>
            <a:r>
              <a:rPr lang="pt-BR" sz="1600" err="1">
                <a:solidFill>
                  <a:schemeClr val="dk1"/>
                </a:solidFill>
              </a:rPr>
              <a:t>findings</a:t>
            </a:r>
            <a:r>
              <a:rPr lang="pt-BR" sz="1600">
                <a:solidFill>
                  <a:schemeClr val="dk1"/>
                </a:solidFill>
              </a:rPr>
              <a:t> </a:t>
            </a:r>
            <a:r>
              <a:rPr lang="pt-BR" sz="1600" err="1">
                <a:solidFill>
                  <a:schemeClr val="dk1"/>
                </a:solidFill>
              </a:rPr>
              <a:t>related</a:t>
            </a:r>
            <a:r>
              <a:rPr lang="pt-BR" sz="1600">
                <a:solidFill>
                  <a:schemeClr val="dk1"/>
                </a:solidFill>
              </a:rPr>
              <a:t> </a:t>
            </a:r>
            <a:r>
              <a:rPr lang="pt-BR" sz="1600" err="1">
                <a:solidFill>
                  <a:schemeClr val="dk1"/>
                </a:solidFill>
              </a:rPr>
              <a:t>to</a:t>
            </a:r>
            <a:r>
              <a:rPr lang="pt-BR" sz="1600">
                <a:solidFill>
                  <a:schemeClr val="dk1"/>
                </a:solidFill>
              </a:rPr>
              <a:t> </a:t>
            </a:r>
            <a:r>
              <a:rPr lang="pt-BR" sz="1600" err="1">
                <a:solidFill>
                  <a:schemeClr val="dk1"/>
                </a:solidFill>
              </a:rPr>
              <a:t>increased</a:t>
            </a:r>
            <a:r>
              <a:rPr lang="pt-BR" sz="1600">
                <a:solidFill>
                  <a:schemeClr val="dk1"/>
                </a:solidFill>
              </a:rPr>
              <a:t> </a:t>
            </a:r>
            <a:r>
              <a:rPr lang="pt-BR" sz="1600" err="1">
                <a:solidFill>
                  <a:schemeClr val="dk1"/>
                </a:solidFill>
              </a:rPr>
              <a:t>risk</a:t>
            </a:r>
            <a:r>
              <a:rPr lang="pt-BR" sz="1600">
                <a:solidFill>
                  <a:schemeClr val="dk1"/>
                </a:solidFill>
              </a:rPr>
              <a:t> of local </a:t>
            </a:r>
            <a:r>
              <a:rPr lang="pt-BR" sz="1600" err="1">
                <a:solidFill>
                  <a:schemeClr val="dk1"/>
                </a:solidFill>
              </a:rPr>
              <a:t>recurrence</a:t>
            </a:r>
            <a:endParaRPr sz="1600">
              <a:solidFill>
                <a:schemeClr val="dk1"/>
              </a:solidFill>
            </a:endParaRPr>
          </a:p>
          <a:p>
            <a:pPr marL="0" lvl="0" indent="0" algn="l" rtl="0">
              <a:lnSpc>
                <a:spcPct val="150000"/>
              </a:lnSpc>
              <a:spcBef>
                <a:spcPts val="1000"/>
              </a:spcBef>
              <a:spcAft>
                <a:spcPts val="0"/>
              </a:spcAft>
              <a:buNone/>
            </a:pPr>
            <a:r>
              <a:rPr lang="pt-BR" sz="1600">
                <a:solidFill>
                  <a:schemeClr val="dk1"/>
                </a:solidFill>
              </a:rPr>
              <a:t>Case-based </a:t>
            </a:r>
            <a:r>
              <a:rPr lang="pt-BR" sz="1600" err="1">
                <a:solidFill>
                  <a:schemeClr val="dk1"/>
                </a:solidFill>
              </a:rPr>
              <a:t>recognition</a:t>
            </a:r>
            <a:r>
              <a:rPr lang="pt-BR" sz="1600">
                <a:solidFill>
                  <a:schemeClr val="dk1"/>
                </a:solidFill>
              </a:rPr>
              <a:t> of </a:t>
            </a:r>
            <a:r>
              <a:rPr lang="pt-BR" sz="1600" err="1">
                <a:solidFill>
                  <a:schemeClr val="dk1"/>
                </a:solidFill>
              </a:rPr>
              <a:t>patterns</a:t>
            </a:r>
            <a:r>
              <a:rPr lang="pt-BR" sz="1600">
                <a:solidFill>
                  <a:schemeClr val="dk1"/>
                </a:solidFill>
              </a:rPr>
              <a:t> of local </a:t>
            </a:r>
            <a:r>
              <a:rPr lang="pt-BR" sz="1600" err="1">
                <a:solidFill>
                  <a:schemeClr val="dk1"/>
                </a:solidFill>
              </a:rPr>
              <a:t>recurrence</a:t>
            </a:r>
            <a:r>
              <a:rPr lang="pt-BR" sz="1600">
                <a:solidFill>
                  <a:schemeClr val="dk1"/>
                </a:solidFill>
              </a:rPr>
              <a:t> </a:t>
            </a:r>
            <a:r>
              <a:rPr lang="pt-BR" sz="1600" err="1">
                <a:solidFill>
                  <a:schemeClr val="dk1"/>
                </a:solidFill>
              </a:rPr>
              <a:t>imaging</a:t>
            </a:r>
            <a:r>
              <a:rPr lang="pt-BR" sz="1600">
                <a:solidFill>
                  <a:schemeClr val="dk1"/>
                </a:solidFill>
              </a:rPr>
              <a:t> </a:t>
            </a:r>
            <a:r>
              <a:rPr lang="pt-BR" sz="1600" err="1">
                <a:solidFill>
                  <a:schemeClr val="dk1"/>
                </a:solidFill>
              </a:rPr>
              <a:t>findings</a:t>
            </a:r>
            <a:r>
              <a:rPr lang="pt-BR" sz="1600">
                <a:solidFill>
                  <a:schemeClr val="dk1"/>
                </a:solidFill>
              </a:rPr>
              <a:t> </a:t>
            </a:r>
            <a:r>
              <a:rPr lang="pt-BR" sz="1600" err="1">
                <a:solidFill>
                  <a:schemeClr val="dk1"/>
                </a:solidFill>
              </a:rPr>
              <a:t>during</a:t>
            </a:r>
            <a:r>
              <a:rPr lang="pt-BR" sz="1600">
                <a:solidFill>
                  <a:schemeClr val="dk1"/>
                </a:solidFill>
              </a:rPr>
              <a:t> follow-up</a:t>
            </a:r>
            <a:endParaRPr sz="1600">
              <a:solidFill>
                <a:schemeClr val="dk1"/>
              </a:solidFill>
            </a:endParaRPr>
          </a:p>
          <a:p>
            <a:pPr marL="0" lvl="0" indent="0" algn="l" rtl="0">
              <a:lnSpc>
                <a:spcPct val="200000"/>
              </a:lnSpc>
              <a:spcBef>
                <a:spcPts val="1000"/>
              </a:spcBef>
              <a:spcAft>
                <a:spcPts val="0"/>
              </a:spcAft>
              <a:buNone/>
            </a:pPr>
            <a:r>
              <a:rPr lang="pt-BR" sz="1600" err="1">
                <a:solidFill>
                  <a:schemeClr val="dk1"/>
                </a:solidFill>
              </a:rPr>
              <a:t>Illustrative</a:t>
            </a:r>
            <a:r>
              <a:rPr lang="pt-BR" sz="1600">
                <a:solidFill>
                  <a:schemeClr val="dk1"/>
                </a:solidFill>
              </a:rPr>
              <a:t> </a:t>
            </a:r>
            <a:r>
              <a:rPr lang="pt-BR" sz="1600" err="1">
                <a:solidFill>
                  <a:schemeClr val="dk1"/>
                </a:solidFill>
              </a:rPr>
              <a:t>key</a:t>
            </a:r>
            <a:r>
              <a:rPr lang="pt-BR" sz="1600">
                <a:solidFill>
                  <a:schemeClr val="dk1"/>
                </a:solidFill>
              </a:rPr>
              <a:t> points </a:t>
            </a:r>
            <a:r>
              <a:rPr lang="pt-BR" sz="1600" err="1">
                <a:solidFill>
                  <a:schemeClr val="dk1"/>
                </a:solidFill>
              </a:rPr>
              <a:t>during</a:t>
            </a:r>
            <a:r>
              <a:rPr lang="pt-BR" sz="1600">
                <a:solidFill>
                  <a:schemeClr val="dk1"/>
                </a:solidFill>
              </a:rPr>
              <a:t> pelvic </a:t>
            </a:r>
            <a:r>
              <a:rPr lang="pt-BR" sz="1600" err="1">
                <a:solidFill>
                  <a:schemeClr val="dk1"/>
                </a:solidFill>
              </a:rPr>
              <a:t>recurrence</a:t>
            </a:r>
            <a:r>
              <a:rPr lang="pt-BR" sz="1600">
                <a:solidFill>
                  <a:schemeClr val="dk1"/>
                </a:solidFill>
              </a:rPr>
              <a:t> </a:t>
            </a:r>
            <a:r>
              <a:rPr lang="pt-BR" sz="1600" err="1">
                <a:solidFill>
                  <a:schemeClr val="dk1"/>
                </a:solidFill>
              </a:rPr>
              <a:t>staging</a:t>
            </a:r>
            <a:endParaRPr sz="1600">
              <a:solidFill>
                <a:schemeClr val="dk1"/>
              </a:solidFill>
            </a:endParaRPr>
          </a:p>
          <a:p>
            <a:pPr marL="0" lvl="0" indent="0" algn="l" rtl="0">
              <a:lnSpc>
                <a:spcPct val="200000"/>
              </a:lnSpc>
              <a:spcBef>
                <a:spcPts val="1000"/>
              </a:spcBef>
              <a:spcAft>
                <a:spcPts val="0"/>
              </a:spcAft>
              <a:buNone/>
            </a:pPr>
            <a:r>
              <a:rPr lang="pt-BR" sz="1600" err="1">
                <a:solidFill>
                  <a:schemeClr val="dk1"/>
                </a:solidFill>
              </a:rPr>
              <a:t>Pitfalls</a:t>
            </a:r>
            <a:endParaRPr sz="1600">
              <a:solidFill>
                <a:schemeClr val="dk1"/>
              </a:solidFill>
            </a:endParaRPr>
          </a:p>
          <a:p>
            <a:pPr marL="0" lvl="0" indent="0" algn="l" rtl="0">
              <a:lnSpc>
                <a:spcPct val="200000"/>
              </a:lnSpc>
              <a:spcBef>
                <a:spcPts val="1000"/>
              </a:spcBef>
              <a:spcAft>
                <a:spcPts val="0"/>
              </a:spcAft>
              <a:buNone/>
            </a:pPr>
            <a:r>
              <a:rPr lang="pt-BR" sz="1600" err="1">
                <a:solidFill>
                  <a:schemeClr val="dk1"/>
                </a:solidFill>
              </a:rPr>
              <a:t>Discussion</a:t>
            </a:r>
            <a:r>
              <a:rPr lang="pt-BR" sz="1600">
                <a:solidFill>
                  <a:schemeClr val="dk1"/>
                </a:solidFill>
              </a:rPr>
              <a:t> on </a:t>
            </a:r>
            <a:r>
              <a:rPr lang="pt-BR" sz="1600" err="1">
                <a:solidFill>
                  <a:schemeClr val="dk1"/>
                </a:solidFill>
              </a:rPr>
              <a:t>resectability</a:t>
            </a:r>
            <a:r>
              <a:rPr lang="pt-BR" sz="1600">
                <a:solidFill>
                  <a:schemeClr val="dk1"/>
                </a:solidFill>
              </a:rPr>
              <a:t> and </a:t>
            </a:r>
            <a:r>
              <a:rPr lang="pt-BR" sz="1600" err="1">
                <a:solidFill>
                  <a:schemeClr val="dk1"/>
                </a:solidFill>
              </a:rPr>
              <a:t>unresectability</a:t>
            </a:r>
            <a:r>
              <a:rPr lang="pt-BR" sz="1600">
                <a:solidFill>
                  <a:schemeClr val="dk1"/>
                </a:solidFill>
              </a:rPr>
              <a:t> </a:t>
            </a:r>
            <a:r>
              <a:rPr lang="pt-BR" sz="1600" err="1">
                <a:solidFill>
                  <a:schemeClr val="dk1"/>
                </a:solidFill>
              </a:rPr>
              <a:t>criteria</a:t>
            </a:r>
            <a:endParaRPr sz="1600">
              <a:solidFill>
                <a:schemeClr val="dk1"/>
              </a:solidFill>
            </a:endParaRPr>
          </a:p>
          <a:p>
            <a:pPr marL="0" lvl="0" indent="0" algn="l" rtl="0">
              <a:lnSpc>
                <a:spcPct val="200000"/>
              </a:lnSpc>
              <a:spcBef>
                <a:spcPts val="1000"/>
              </a:spcBef>
              <a:spcAft>
                <a:spcPts val="1000"/>
              </a:spcAft>
              <a:buNone/>
            </a:pPr>
            <a:r>
              <a:rPr lang="pt-BR" sz="1600" b="1">
                <a:solidFill>
                  <a:srgbClr val="F1C232"/>
                </a:solidFill>
              </a:rPr>
              <a:t>Checklist of </a:t>
            </a:r>
            <a:r>
              <a:rPr lang="pt-BR" sz="1600" b="1" err="1">
                <a:solidFill>
                  <a:srgbClr val="F1C232"/>
                </a:solidFill>
              </a:rPr>
              <a:t>information</a:t>
            </a:r>
            <a:r>
              <a:rPr lang="pt-BR" sz="1600" b="1">
                <a:solidFill>
                  <a:srgbClr val="F1C232"/>
                </a:solidFill>
              </a:rPr>
              <a:t> </a:t>
            </a:r>
            <a:r>
              <a:rPr lang="pt-BR" sz="1600" b="1" err="1">
                <a:solidFill>
                  <a:srgbClr val="F1C232"/>
                </a:solidFill>
              </a:rPr>
              <a:t>that</a:t>
            </a:r>
            <a:r>
              <a:rPr lang="pt-BR" sz="1600" b="1">
                <a:solidFill>
                  <a:srgbClr val="F1C232"/>
                </a:solidFill>
              </a:rPr>
              <a:t> </a:t>
            </a:r>
            <a:r>
              <a:rPr lang="pt-BR" sz="1600" b="1" err="1">
                <a:solidFill>
                  <a:srgbClr val="F1C232"/>
                </a:solidFill>
              </a:rPr>
              <a:t>aid</a:t>
            </a:r>
            <a:r>
              <a:rPr lang="pt-BR" sz="1600" b="1">
                <a:solidFill>
                  <a:srgbClr val="F1C232"/>
                </a:solidFill>
              </a:rPr>
              <a:t> </a:t>
            </a:r>
            <a:r>
              <a:rPr lang="pt-BR" sz="1600" b="1" err="1">
                <a:solidFill>
                  <a:srgbClr val="F1C232"/>
                </a:solidFill>
              </a:rPr>
              <a:t>surgical</a:t>
            </a:r>
            <a:r>
              <a:rPr lang="pt-BR" sz="1600" b="1">
                <a:solidFill>
                  <a:srgbClr val="F1C232"/>
                </a:solidFill>
              </a:rPr>
              <a:t> </a:t>
            </a:r>
            <a:r>
              <a:rPr lang="pt-BR" sz="1600" b="1" err="1">
                <a:solidFill>
                  <a:srgbClr val="F1C232"/>
                </a:solidFill>
              </a:rPr>
              <a:t>decisions</a:t>
            </a:r>
            <a:endParaRPr sz="1600" b="1">
              <a:solidFill>
                <a:srgbClr val="F1C232"/>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807">
                                            <p:txEl>
                                              <p:pRg st="0" end="0"/>
                                            </p:txEl>
                                          </p:spTgt>
                                        </p:tgtEl>
                                        <p:attrNameLst>
                                          <p:attrName>style.opacity</p:attrName>
                                        </p:attrNameLst>
                                      </p:cBhvr>
                                      <p:to>
                                        <p:strVal val="0.5"/>
                                      </p:to>
                                    </p:set>
                                    <p:animEffect filter="image" prLst="opacity: 0.5">
                                      <p:cBhvr rctx="IE">
                                        <p:cTn id="7" dur="indefinite"/>
                                        <p:tgtEl>
                                          <p:spTgt spid="807">
                                            <p:txEl>
                                              <p:pRg st="0" end="0"/>
                                            </p:txEl>
                                          </p:spTgt>
                                        </p:tgtEl>
                                      </p:cBhvr>
                                    </p:animEffect>
                                  </p:childTnLst>
                                </p:cTn>
                              </p:par>
                              <p:par>
                                <p:cTn id="8" presetID="9" presetClass="emph" presetSubtype="0" nodeType="withEffect">
                                  <p:stCondLst>
                                    <p:cond delay="0"/>
                                  </p:stCondLst>
                                  <p:childTnLst>
                                    <p:set>
                                      <p:cBhvr>
                                        <p:cTn id="9" dur="indefinite"/>
                                        <p:tgtEl>
                                          <p:spTgt spid="807">
                                            <p:txEl>
                                              <p:pRg st="1" end="1"/>
                                            </p:txEl>
                                          </p:spTgt>
                                        </p:tgtEl>
                                        <p:attrNameLst>
                                          <p:attrName>style.opacity</p:attrName>
                                        </p:attrNameLst>
                                      </p:cBhvr>
                                      <p:to>
                                        <p:strVal val="0.5"/>
                                      </p:to>
                                    </p:set>
                                    <p:animEffect filter="image" prLst="opacity: 0.5">
                                      <p:cBhvr rctx="IE">
                                        <p:cTn id="10" dur="indefinite"/>
                                        <p:tgtEl>
                                          <p:spTgt spid="807">
                                            <p:txEl>
                                              <p:pRg st="1" end="1"/>
                                            </p:txEl>
                                          </p:spTgt>
                                        </p:tgtEl>
                                      </p:cBhvr>
                                    </p:animEffect>
                                  </p:childTnLst>
                                </p:cTn>
                              </p:par>
                              <p:par>
                                <p:cTn id="11" presetID="9" presetClass="emph" presetSubtype="0" nodeType="withEffect">
                                  <p:stCondLst>
                                    <p:cond delay="0"/>
                                  </p:stCondLst>
                                  <p:childTnLst>
                                    <p:set>
                                      <p:cBhvr>
                                        <p:cTn id="12" dur="indefinite"/>
                                        <p:tgtEl>
                                          <p:spTgt spid="807">
                                            <p:txEl>
                                              <p:pRg st="2" end="2"/>
                                            </p:txEl>
                                          </p:spTgt>
                                        </p:tgtEl>
                                        <p:attrNameLst>
                                          <p:attrName>style.opacity</p:attrName>
                                        </p:attrNameLst>
                                      </p:cBhvr>
                                      <p:to>
                                        <p:strVal val="0.5"/>
                                      </p:to>
                                    </p:set>
                                    <p:animEffect filter="image" prLst="opacity: 0.5">
                                      <p:cBhvr rctx="IE">
                                        <p:cTn id="13" dur="indefinite"/>
                                        <p:tgtEl>
                                          <p:spTgt spid="807">
                                            <p:txEl>
                                              <p:pRg st="2" end="2"/>
                                            </p:txEl>
                                          </p:spTgt>
                                        </p:tgtEl>
                                      </p:cBhvr>
                                    </p:animEffect>
                                  </p:childTnLst>
                                </p:cTn>
                              </p:par>
                              <p:par>
                                <p:cTn id="14" presetID="9" presetClass="emph" presetSubtype="0" nodeType="withEffect">
                                  <p:stCondLst>
                                    <p:cond delay="0"/>
                                  </p:stCondLst>
                                  <p:childTnLst>
                                    <p:set>
                                      <p:cBhvr>
                                        <p:cTn id="15" dur="indefinite"/>
                                        <p:tgtEl>
                                          <p:spTgt spid="807">
                                            <p:txEl>
                                              <p:pRg st="3" end="3"/>
                                            </p:txEl>
                                          </p:spTgt>
                                        </p:tgtEl>
                                        <p:attrNameLst>
                                          <p:attrName>style.opacity</p:attrName>
                                        </p:attrNameLst>
                                      </p:cBhvr>
                                      <p:to>
                                        <p:strVal val="0.5"/>
                                      </p:to>
                                    </p:set>
                                    <p:animEffect filter="image" prLst="opacity: 0.5">
                                      <p:cBhvr rctx="IE">
                                        <p:cTn id="16" dur="indefinite"/>
                                        <p:tgtEl>
                                          <p:spTgt spid="807">
                                            <p:txEl>
                                              <p:pRg st="3" end="3"/>
                                            </p:txEl>
                                          </p:spTgt>
                                        </p:tgtEl>
                                      </p:cBhvr>
                                    </p:animEffect>
                                  </p:childTnLst>
                                </p:cTn>
                              </p:par>
                              <p:par>
                                <p:cTn id="17" presetID="9" presetClass="emph" presetSubtype="0" nodeType="withEffect">
                                  <p:stCondLst>
                                    <p:cond delay="0"/>
                                  </p:stCondLst>
                                  <p:childTnLst>
                                    <p:set>
                                      <p:cBhvr>
                                        <p:cTn id="18" dur="indefinite"/>
                                        <p:tgtEl>
                                          <p:spTgt spid="807">
                                            <p:txEl>
                                              <p:pRg st="4" end="4"/>
                                            </p:txEl>
                                          </p:spTgt>
                                        </p:tgtEl>
                                        <p:attrNameLst>
                                          <p:attrName>style.opacity</p:attrName>
                                        </p:attrNameLst>
                                      </p:cBhvr>
                                      <p:to>
                                        <p:strVal val="0.5"/>
                                      </p:to>
                                    </p:set>
                                    <p:animEffect filter="image" prLst="opacity: 0.5">
                                      <p:cBhvr rctx="IE">
                                        <p:cTn id="19" dur="indefinite"/>
                                        <p:tgtEl>
                                          <p:spTgt spid="8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69"/>
          <p:cNvSpPr txBox="1">
            <a:spLocks noGrp="1"/>
          </p:cNvSpPr>
          <p:nvPr>
            <p:ph type="body" idx="1"/>
          </p:nvPr>
        </p:nvSpPr>
        <p:spPr>
          <a:xfrm>
            <a:off x="311700" y="560250"/>
            <a:ext cx="3937800" cy="4291800"/>
          </a:xfrm>
          <a:prstGeom prst="rect">
            <a:avLst/>
          </a:prstGeom>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sz="1500" b="1">
              <a:solidFill>
                <a:srgbClr val="F1C232"/>
              </a:solidFill>
            </a:endParaRPr>
          </a:p>
          <a:p>
            <a:pPr marL="0" lvl="0" indent="0" algn="l" rtl="0">
              <a:lnSpc>
                <a:spcPct val="115000"/>
              </a:lnSpc>
              <a:spcBef>
                <a:spcPts val="0"/>
              </a:spcBef>
              <a:spcAft>
                <a:spcPts val="0"/>
              </a:spcAft>
              <a:buNone/>
            </a:pPr>
            <a:r>
              <a:rPr lang="pt-BR" sz="1500" b="1">
                <a:solidFill>
                  <a:srgbClr val="F1C232"/>
                </a:solidFill>
              </a:rPr>
              <a:t>MRI </a:t>
            </a:r>
            <a:r>
              <a:rPr lang="pt-BR" sz="1500" b="1" err="1">
                <a:solidFill>
                  <a:srgbClr val="F1C232"/>
                </a:solidFill>
              </a:rPr>
              <a:t>findings</a:t>
            </a:r>
            <a:r>
              <a:rPr lang="pt-BR" sz="1500" b="1">
                <a:solidFill>
                  <a:srgbClr val="F1C232"/>
                </a:solidFill>
              </a:rPr>
              <a:t> </a:t>
            </a:r>
            <a:r>
              <a:rPr lang="pt-BR" sz="1500" b="1" err="1">
                <a:solidFill>
                  <a:srgbClr val="F1C232"/>
                </a:solidFill>
              </a:rPr>
              <a:t>that</a:t>
            </a:r>
            <a:r>
              <a:rPr lang="pt-BR" sz="1500" b="1">
                <a:solidFill>
                  <a:srgbClr val="F1C232"/>
                </a:solidFill>
              </a:rPr>
              <a:t> help </a:t>
            </a:r>
            <a:r>
              <a:rPr lang="pt-BR" sz="1500" b="1" err="1">
                <a:solidFill>
                  <a:srgbClr val="F1C232"/>
                </a:solidFill>
              </a:rPr>
              <a:t>surgical</a:t>
            </a:r>
            <a:r>
              <a:rPr lang="pt-BR" sz="1500" b="1">
                <a:solidFill>
                  <a:srgbClr val="F1C232"/>
                </a:solidFill>
              </a:rPr>
              <a:t> </a:t>
            </a:r>
            <a:r>
              <a:rPr lang="pt-BR" sz="1500" b="1" err="1">
                <a:solidFill>
                  <a:srgbClr val="F1C232"/>
                </a:solidFill>
              </a:rPr>
              <a:t>treatment</a:t>
            </a:r>
            <a:endParaRPr b="1">
              <a:solidFill>
                <a:srgbClr val="F1C232"/>
              </a:solidFill>
            </a:endParaRPr>
          </a:p>
          <a:p>
            <a:pPr marL="0" lvl="0" indent="0" algn="l" rtl="0">
              <a:lnSpc>
                <a:spcPct val="115000"/>
              </a:lnSpc>
              <a:spcBef>
                <a:spcPts val="0"/>
              </a:spcBef>
              <a:spcAft>
                <a:spcPts val="0"/>
              </a:spcAft>
              <a:buNone/>
            </a:pPr>
            <a:endParaRPr sz="1100">
              <a:solidFill>
                <a:schemeClr val="dk1"/>
              </a:solidFill>
            </a:endParaRPr>
          </a:p>
          <a:p>
            <a:pPr marL="0" lvl="0" indent="0" algn="l" rtl="0">
              <a:lnSpc>
                <a:spcPct val="115000"/>
              </a:lnSpc>
              <a:spcBef>
                <a:spcPts val="0"/>
              </a:spcBef>
              <a:spcAft>
                <a:spcPts val="0"/>
              </a:spcAft>
              <a:buNone/>
            </a:pPr>
            <a:r>
              <a:rPr lang="pt-BR" sz="1100" err="1">
                <a:solidFill>
                  <a:schemeClr val="dk1"/>
                </a:solidFill>
              </a:rPr>
              <a:t>Important</a:t>
            </a:r>
            <a:r>
              <a:rPr lang="pt-BR" sz="1100">
                <a:solidFill>
                  <a:schemeClr val="dk1"/>
                </a:solidFill>
              </a:rPr>
              <a:t> </a:t>
            </a:r>
            <a:r>
              <a:rPr lang="pt-BR" sz="1100" err="1">
                <a:solidFill>
                  <a:schemeClr val="dk1"/>
                </a:solidFill>
              </a:rPr>
              <a:t>information</a:t>
            </a:r>
            <a:r>
              <a:rPr lang="pt-BR" sz="1100">
                <a:solidFill>
                  <a:schemeClr val="dk1"/>
                </a:solidFill>
              </a:rPr>
              <a:t> for </a:t>
            </a:r>
            <a:r>
              <a:rPr lang="pt-BR" sz="1100" err="1">
                <a:solidFill>
                  <a:schemeClr val="dk1"/>
                </a:solidFill>
              </a:rPr>
              <a:t>report</a:t>
            </a:r>
            <a:r>
              <a:rPr lang="pt-BR" sz="1100">
                <a:solidFill>
                  <a:schemeClr val="dk1"/>
                </a:solidFill>
              </a:rPr>
              <a:t>:</a:t>
            </a:r>
            <a:endParaRPr sz="1100">
              <a:solidFill>
                <a:schemeClr val="dk1"/>
              </a:solidFill>
            </a:endParaRPr>
          </a:p>
          <a:p>
            <a:pPr marL="0" lvl="0" indent="0" algn="l" rtl="0">
              <a:lnSpc>
                <a:spcPct val="115000"/>
              </a:lnSpc>
              <a:spcBef>
                <a:spcPts val="0"/>
              </a:spcBef>
              <a:spcAft>
                <a:spcPts val="0"/>
              </a:spcAft>
              <a:buNone/>
            </a:pP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err="1">
                <a:solidFill>
                  <a:schemeClr val="dk1"/>
                </a:solidFill>
              </a:rPr>
              <a:t>Evaluate</a:t>
            </a:r>
            <a:r>
              <a:rPr lang="pt-BR" sz="1100">
                <a:solidFill>
                  <a:schemeClr val="dk1"/>
                </a:solidFill>
              </a:rPr>
              <a:t> the </a:t>
            </a:r>
            <a:r>
              <a:rPr lang="pt-BR" sz="1100" err="1">
                <a:solidFill>
                  <a:schemeClr val="dk1"/>
                </a:solidFill>
              </a:rPr>
              <a:t>results</a:t>
            </a:r>
            <a:r>
              <a:rPr lang="pt-BR" sz="1100">
                <a:solidFill>
                  <a:schemeClr val="dk1"/>
                </a:solidFill>
              </a:rPr>
              <a:t> of </a:t>
            </a:r>
            <a:r>
              <a:rPr lang="pt-BR" sz="1100" err="1">
                <a:solidFill>
                  <a:schemeClr val="dk1"/>
                </a:solidFill>
              </a:rPr>
              <a:t>previous</a:t>
            </a:r>
            <a:r>
              <a:rPr lang="pt-BR" sz="1100">
                <a:solidFill>
                  <a:schemeClr val="dk1"/>
                </a:solidFill>
              </a:rPr>
              <a:t> </a:t>
            </a:r>
            <a:r>
              <a:rPr lang="pt-BR" sz="1100" err="1">
                <a:solidFill>
                  <a:schemeClr val="dk1"/>
                </a:solidFill>
              </a:rPr>
              <a:t>examinations</a:t>
            </a:r>
            <a:r>
              <a:rPr lang="pt-BR" sz="1100">
                <a:solidFill>
                  <a:schemeClr val="dk1"/>
                </a:solidFill>
              </a:rPr>
              <a:t>: digital rectal </a:t>
            </a:r>
            <a:r>
              <a:rPr lang="pt-BR" sz="1100" err="1">
                <a:solidFill>
                  <a:schemeClr val="dk1"/>
                </a:solidFill>
              </a:rPr>
              <a:t>examination</a:t>
            </a:r>
            <a:r>
              <a:rPr lang="pt-BR" sz="1100">
                <a:solidFill>
                  <a:schemeClr val="dk1"/>
                </a:solidFill>
              </a:rPr>
              <a:t>, </a:t>
            </a:r>
            <a:r>
              <a:rPr lang="pt-BR" sz="1100" err="1">
                <a:solidFill>
                  <a:schemeClr val="dk1"/>
                </a:solidFill>
              </a:rPr>
              <a:t>retoscopy</a:t>
            </a:r>
            <a:r>
              <a:rPr lang="pt-BR" sz="1100">
                <a:solidFill>
                  <a:schemeClr val="dk1"/>
                </a:solidFill>
              </a:rPr>
              <a:t>  and baseline MRI.</a:t>
            </a:r>
            <a:endParaRPr sz="1100">
              <a:solidFill>
                <a:schemeClr val="dk1"/>
              </a:solidFill>
            </a:endParaRPr>
          </a:p>
          <a:p>
            <a:pPr marL="457200" lvl="0" indent="-298450" algn="l" rtl="0">
              <a:lnSpc>
                <a:spcPct val="115000"/>
              </a:lnSpc>
              <a:spcBef>
                <a:spcPts val="1000"/>
              </a:spcBef>
              <a:spcAft>
                <a:spcPts val="0"/>
              </a:spcAft>
              <a:buClr>
                <a:schemeClr val="dk1"/>
              </a:buClr>
              <a:buSzPts val="1100"/>
              <a:buChar char="-"/>
            </a:pPr>
            <a:r>
              <a:rPr lang="pt-BR" sz="1100">
                <a:solidFill>
                  <a:schemeClr val="dk1"/>
                </a:solidFill>
              </a:rPr>
              <a:t>Are </a:t>
            </a:r>
            <a:r>
              <a:rPr lang="pt-BR" sz="1100" err="1">
                <a:solidFill>
                  <a:schemeClr val="dk1"/>
                </a:solidFill>
              </a:rPr>
              <a:t>there</a:t>
            </a:r>
            <a:r>
              <a:rPr lang="pt-BR" sz="1100">
                <a:solidFill>
                  <a:schemeClr val="dk1"/>
                </a:solidFill>
              </a:rPr>
              <a:t> </a:t>
            </a:r>
            <a:r>
              <a:rPr lang="pt-BR" sz="1100" err="1">
                <a:solidFill>
                  <a:schemeClr val="dk1"/>
                </a:solidFill>
              </a:rPr>
              <a:t>risk</a:t>
            </a:r>
            <a:r>
              <a:rPr lang="pt-BR" sz="1100">
                <a:solidFill>
                  <a:schemeClr val="dk1"/>
                </a:solidFill>
              </a:rPr>
              <a:t> </a:t>
            </a:r>
            <a:r>
              <a:rPr lang="pt-BR" sz="1100" err="1">
                <a:solidFill>
                  <a:schemeClr val="dk1"/>
                </a:solidFill>
              </a:rPr>
              <a:t>factors</a:t>
            </a:r>
            <a:r>
              <a:rPr lang="pt-BR" sz="1100">
                <a:solidFill>
                  <a:schemeClr val="dk1"/>
                </a:solidFill>
              </a:rPr>
              <a:t> for pelvic </a:t>
            </a:r>
            <a:r>
              <a:rPr lang="pt-BR" sz="1100" err="1">
                <a:solidFill>
                  <a:schemeClr val="dk1"/>
                </a:solidFill>
              </a:rPr>
              <a:t>recurrence</a:t>
            </a:r>
            <a:r>
              <a:rPr lang="pt-BR" sz="1100">
                <a:solidFill>
                  <a:schemeClr val="dk1"/>
                </a:solidFill>
              </a:rPr>
              <a:t>? </a:t>
            </a:r>
            <a:endParaRPr sz="1100">
              <a:solidFill>
                <a:schemeClr val="dk1"/>
              </a:solidFill>
            </a:endParaRPr>
          </a:p>
          <a:p>
            <a:pPr marL="457200" lvl="0" indent="-298450" algn="l" rtl="0">
              <a:lnSpc>
                <a:spcPct val="115000"/>
              </a:lnSpc>
              <a:spcBef>
                <a:spcPts val="1000"/>
              </a:spcBef>
              <a:spcAft>
                <a:spcPts val="0"/>
              </a:spcAft>
              <a:buClr>
                <a:schemeClr val="dk1"/>
              </a:buClr>
              <a:buSzPts val="1100"/>
              <a:buChar char="-"/>
            </a:pPr>
            <a:r>
              <a:rPr lang="pt-BR" sz="1100" err="1">
                <a:solidFill>
                  <a:schemeClr val="dk1"/>
                </a:solidFill>
              </a:rPr>
              <a:t>Did</a:t>
            </a:r>
            <a:r>
              <a:rPr lang="pt-BR" sz="1100">
                <a:solidFill>
                  <a:schemeClr val="dk1"/>
                </a:solidFill>
              </a:rPr>
              <a:t> the </a:t>
            </a:r>
            <a:r>
              <a:rPr lang="pt-BR" sz="1100" err="1">
                <a:solidFill>
                  <a:schemeClr val="dk1"/>
                </a:solidFill>
              </a:rPr>
              <a:t>patient</a:t>
            </a:r>
            <a:r>
              <a:rPr lang="pt-BR" sz="1100">
                <a:solidFill>
                  <a:schemeClr val="dk1"/>
                </a:solidFill>
              </a:rPr>
              <a:t> </a:t>
            </a:r>
            <a:r>
              <a:rPr lang="pt-BR" sz="1100" err="1">
                <a:solidFill>
                  <a:schemeClr val="dk1"/>
                </a:solidFill>
              </a:rPr>
              <a:t>undergo</a:t>
            </a:r>
            <a:r>
              <a:rPr lang="pt-BR" sz="1100">
                <a:solidFill>
                  <a:schemeClr val="dk1"/>
                </a:solidFill>
              </a:rPr>
              <a:t> </a:t>
            </a:r>
            <a:r>
              <a:rPr lang="pt-BR" sz="1100" err="1">
                <a:solidFill>
                  <a:schemeClr val="dk1"/>
                </a:solidFill>
              </a:rPr>
              <a:t>neoadjuvant</a:t>
            </a:r>
            <a:r>
              <a:rPr lang="pt-BR" sz="1100">
                <a:solidFill>
                  <a:schemeClr val="dk1"/>
                </a:solidFill>
              </a:rPr>
              <a:t> </a:t>
            </a:r>
            <a:r>
              <a:rPr lang="pt-BR" sz="1100" err="1">
                <a:solidFill>
                  <a:schemeClr val="dk1"/>
                </a:solidFill>
              </a:rPr>
              <a:t>chemoraditherapy</a:t>
            </a:r>
            <a:r>
              <a:rPr lang="pt-BR" sz="1100">
                <a:solidFill>
                  <a:schemeClr val="dk1"/>
                </a:solidFill>
              </a:rPr>
              <a:t>?</a:t>
            </a:r>
            <a:endParaRPr sz="1100">
              <a:solidFill>
                <a:schemeClr val="dk1"/>
              </a:solidFill>
            </a:endParaRPr>
          </a:p>
          <a:p>
            <a:pPr marL="457200" marR="38100" lvl="0" indent="-298450" algn="l" rtl="0">
              <a:lnSpc>
                <a:spcPct val="128571"/>
              </a:lnSpc>
              <a:spcBef>
                <a:spcPts val="1000"/>
              </a:spcBef>
              <a:spcAft>
                <a:spcPts val="0"/>
              </a:spcAft>
              <a:buClr>
                <a:schemeClr val="dk1"/>
              </a:buClr>
              <a:buSzPts val="1100"/>
              <a:buChar char="-"/>
            </a:pPr>
            <a:r>
              <a:rPr lang="pt-BR" sz="1100" err="1">
                <a:solidFill>
                  <a:srgbClr val="E8EAED"/>
                </a:solidFill>
              </a:rPr>
              <a:t>Which</a:t>
            </a:r>
            <a:r>
              <a:rPr lang="pt-BR" sz="1100">
                <a:solidFill>
                  <a:srgbClr val="E8EAED"/>
                </a:solidFill>
              </a:rPr>
              <a:t> </a:t>
            </a:r>
            <a:r>
              <a:rPr lang="pt-BR" sz="1100" err="1">
                <a:solidFill>
                  <a:srgbClr val="E8EAED"/>
                </a:solidFill>
              </a:rPr>
              <a:t>surgery</a:t>
            </a:r>
            <a:r>
              <a:rPr lang="pt-BR" sz="1100">
                <a:solidFill>
                  <a:srgbClr val="E8EAED"/>
                </a:solidFill>
              </a:rPr>
              <a:t> </a:t>
            </a:r>
            <a:r>
              <a:rPr lang="pt-BR" sz="1100" err="1">
                <a:solidFill>
                  <a:srgbClr val="E8EAED"/>
                </a:solidFill>
              </a:rPr>
              <a:t>did</a:t>
            </a:r>
            <a:r>
              <a:rPr lang="pt-BR" sz="1100">
                <a:solidFill>
                  <a:srgbClr val="E8EAED"/>
                </a:solidFill>
              </a:rPr>
              <a:t> the </a:t>
            </a:r>
            <a:r>
              <a:rPr lang="pt-BR" sz="1100" err="1">
                <a:solidFill>
                  <a:srgbClr val="E8EAED"/>
                </a:solidFill>
              </a:rPr>
              <a:t>patient</a:t>
            </a:r>
            <a:r>
              <a:rPr lang="pt-BR" sz="1100">
                <a:solidFill>
                  <a:srgbClr val="E8EAED"/>
                </a:solidFill>
              </a:rPr>
              <a:t> </a:t>
            </a:r>
            <a:r>
              <a:rPr lang="pt-BR" sz="1100" err="1">
                <a:solidFill>
                  <a:srgbClr val="E8EAED"/>
                </a:solidFill>
              </a:rPr>
              <a:t>undergo</a:t>
            </a:r>
            <a:r>
              <a:rPr lang="pt-BR" sz="1100">
                <a:solidFill>
                  <a:schemeClr val="dk1"/>
                </a:solidFill>
              </a:rPr>
              <a:t>?</a:t>
            </a:r>
            <a:endParaRPr sz="1100">
              <a:solidFill>
                <a:schemeClr val="dk1"/>
              </a:solidFill>
            </a:endParaRPr>
          </a:p>
          <a:p>
            <a:pPr marL="457200" lvl="0" indent="-298450" algn="l" rtl="0">
              <a:lnSpc>
                <a:spcPct val="115000"/>
              </a:lnSpc>
              <a:spcBef>
                <a:spcPts val="1000"/>
              </a:spcBef>
              <a:spcAft>
                <a:spcPts val="0"/>
              </a:spcAft>
              <a:buClr>
                <a:schemeClr val="dk1"/>
              </a:buClr>
              <a:buSzPts val="1100"/>
              <a:buChar char="-"/>
            </a:pPr>
            <a:r>
              <a:rPr lang="pt-BR" sz="1100" err="1">
                <a:solidFill>
                  <a:schemeClr val="dk1"/>
                </a:solidFill>
              </a:rPr>
              <a:t>Was</a:t>
            </a:r>
            <a:r>
              <a:rPr lang="pt-BR" sz="1100">
                <a:solidFill>
                  <a:schemeClr val="dk1"/>
                </a:solidFill>
              </a:rPr>
              <a:t> Total Mesorectal </a:t>
            </a:r>
            <a:r>
              <a:rPr lang="pt-BR" sz="1100" err="1">
                <a:solidFill>
                  <a:schemeClr val="dk1"/>
                </a:solidFill>
              </a:rPr>
              <a:t>Excision</a:t>
            </a:r>
            <a:r>
              <a:rPr lang="pt-BR" sz="1100">
                <a:solidFill>
                  <a:schemeClr val="dk1"/>
                </a:solidFill>
              </a:rPr>
              <a:t> (TME) </a:t>
            </a:r>
            <a:r>
              <a:rPr lang="pt-BR" sz="1100" err="1">
                <a:solidFill>
                  <a:schemeClr val="dk1"/>
                </a:solidFill>
              </a:rPr>
              <a:t>performed</a:t>
            </a:r>
            <a:r>
              <a:rPr lang="pt-BR" sz="1100">
                <a:solidFill>
                  <a:schemeClr val="dk1"/>
                </a:solidFill>
              </a:rPr>
              <a:t>?</a:t>
            </a:r>
            <a:endParaRPr sz="1100">
              <a:solidFill>
                <a:schemeClr val="dk1"/>
              </a:solidFill>
            </a:endParaRPr>
          </a:p>
          <a:p>
            <a:pPr marL="457200" lvl="0" indent="-298450" algn="l" rtl="0">
              <a:lnSpc>
                <a:spcPct val="115000"/>
              </a:lnSpc>
              <a:spcBef>
                <a:spcPts val="1000"/>
              </a:spcBef>
              <a:spcAft>
                <a:spcPts val="0"/>
              </a:spcAft>
              <a:buClr>
                <a:schemeClr val="dk1"/>
              </a:buClr>
              <a:buSzPts val="1100"/>
              <a:buChar char="-"/>
            </a:pPr>
            <a:r>
              <a:rPr lang="pt-BR" sz="1100" err="1">
                <a:solidFill>
                  <a:schemeClr val="dk1"/>
                </a:solidFill>
              </a:rPr>
              <a:t>What</a:t>
            </a:r>
            <a:r>
              <a:rPr lang="pt-BR" sz="1100">
                <a:solidFill>
                  <a:schemeClr val="dk1"/>
                </a:solidFill>
              </a:rPr>
              <a:t> </a:t>
            </a:r>
            <a:r>
              <a:rPr lang="pt-BR" sz="1100" err="1">
                <a:solidFill>
                  <a:schemeClr val="dk1"/>
                </a:solidFill>
              </a:rPr>
              <a:t>was</a:t>
            </a:r>
            <a:r>
              <a:rPr lang="pt-BR" sz="1100">
                <a:solidFill>
                  <a:schemeClr val="dk1"/>
                </a:solidFill>
              </a:rPr>
              <a:t> the </a:t>
            </a:r>
            <a:r>
              <a:rPr lang="pt-BR" sz="1100" err="1">
                <a:solidFill>
                  <a:schemeClr val="dk1"/>
                </a:solidFill>
              </a:rPr>
              <a:t>result</a:t>
            </a:r>
            <a:r>
              <a:rPr lang="pt-BR" sz="1100">
                <a:solidFill>
                  <a:schemeClr val="dk1"/>
                </a:solidFill>
              </a:rPr>
              <a:t> of the path </a:t>
            </a:r>
            <a:r>
              <a:rPr lang="pt-BR" sz="1100" err="1">
                <a:solidFill>
                  <a:schemeClr val="dk1"/>
                </a:solidFill>
              </a:rPr>
              <a:t>report</a:t>
            </a:r>
            <a:r>
              <a:rPr lang="pt-BR" sz="1100">
                <a:solidFill>
                  <a:schemeClr val="dk1"/>
                </a:solidFill>
              </a:rPr>
              <a:t>? </a:t>
            </a:r>
            <a:r>
              <a:rPr lang="pt-BR" sz="1100" err="1">
                <a:solidFill>
                  <a:schemeClr val="dk1"/>
                </a:solidFill>
              </a:rPr>
              <a:t>Clear</a:t>
            </a:r>
            <a:r>
              <a:rPr lang="pt-BR" sz="1100">
                <a:solidFill>
                  <a:schemeClr val="dk1"/>
                </a:solidFill>
              </a:rPr>
              <a:t> </a:t>
            </a:r>
            <a:r>
              <a:rPr lang="pt-BR" sz="1100" err="1">
                <a:solidFill>
                  <a:schemeClr val="dk1"/>
                </a:solidFill>
              </a:rPr>
              <a:t>surgical</a:t>
            </a:r>
            <a:r>
              <a:rPr lang="pt-BR" sz="1100">
                <a:solidFill>
                  <a:schemeClr val="dk1"/>
                </a:solidFill>
              </a:rPr>
              <a:t> </a:t>
            </a:r>
            <a:r>
              <a:rPr lang="pt-BR" sz="1100" err="1">
                <a:solidFill>
                  <a:schemeClr val="dk1"/>
                </a:solidFill>
              </a:rPr>
              <a:t>margins</a:t>
            </a:r>
            <a:r>
              <a:rPr lang="pt-BR" sz="1100">
                <a:solidFill>
                  <a:schemeClr val="dk1"/>
                </a:solidFill>
              </a:rPr>
              <a:t>?</a:t>
            </a:r>
            <a:endParaRPr sz="1100">
              <a:solidFill>
                <a:schemeClr val="dk1"/>
              </a:solidFill>
            </a:endParaRPr>
          </a:p>
          <a:p>
            <a:pPr marL="457200" lvl="0" indent="-298450" algn="l" rtl="0">
              <a:lnSpc>
                <a:spcPct val="115000"/>
              </a:lnSpc>
              <a:spcBef>
                <a:spcPts val="1000"/>
              </a:spcBef>
              <a:spcAft>
                <a:spcPts val="0"/>
              </a:spcAft>
              <a:buClr>
                <a:schemeClr val="dk1"/>
              </a:buClr>
              <a:buSzPts val="1100"/>
              <a:buChar char="-"/>
            </a:pPr>
            <a:r>
              <a:rPr lang="pt-BR" sz="1100" err="1">
                <a:solidFill>
                  <a:schemeClr val="dk1"/>
                </a:solidFill>
              </a:rPr>
              <a:t>What’s</a:t>
            </a:r>
            <a:r>
              <a:rPr lang="pt-BR" sz="1100">
                <a:solidFill>
                  <a:schemeClr val="dk1"/>
                </a:solidFill>
              </a:rPr>
              <a:t> the time </a:t>
            </a:r>
            <a:r>
              <a:rPr lang="pt-BR" sz="1100" err="1">
                <a:solidFill>
                  <a:schemeClr val="dk1"/>
                </a:solidFill>
              </a:rPr>
              <a:t>interval</a:t>
            </a:r>
            <a:r>
              <a:rPr lang="pt-BR" sz="1100">
                <a:solidFill>
                  <a:schemeClr val="dk1"/>
                </a:solidFill>
              </a:rPr>
              <a:t> </a:t>
            </a:r>
            <a:r>
              <a:rPr lang="pt-BR" sz="1100" err="1">
                <a:solidFill>
                  <a:schemeClr val="dk1"/>
                </a:solidFill>
              </a:rPr>
              <a:t>between</a:t>
            </a:r>
            <a:r>
              <a:rPr lang="pt-BR" sz="1100">
                <a:solidFill>
                  <a:schemeClr val="dk1"/>
                </a:solidFill>
              </a:rPr>
              <a:t> </a:t>
            </a:r>
            <a:r>
              <a:rPr lang="pt-BR" sz="1100" err="1">
                <a:solidFill>
                  <a:schemeClr val="dk1"/>
                </a:solidFill>
              </a:rPr>
              <a:t>surgery</a:t>
            </a:r>
            <a:r>
              <a:rPr lang="pt-BR" sz="1100">
                <a:solidFill>
                  <a:schemeClr val="dk1"/>
                </a:solidFill>
              </a:rPr>
              <a:t> and the </a:t>
            </a:r>
            <a:r>
              <a:rPr lang="pt-BR" sz="1100" err="1">
                <a:solidFill>
                  <a:schemeClr val="dk1"/>
                </a:solidFill>
              </a:rPr>
              <a:t>patient's</a:t>
            </a:r>
            <a:r>
              <a:rPr lang="pt-BR" sz="1100">
                <a:solidFill>
                  <a:schemeClr val="dk1"/>
                </a:solidFill>
              </a:rPr>
              <a:t> </a:t>
            </a:r>
            <a:r>
              <a:rPr lang="pt-BR" sz="1100" err="1">
                <a:solidFill>
                  <a:schemeClr val="dk1"/>
                </a:solidFill>
              </a:rPr>
              <a:t>current</a:t>
            </a:r>
            <a:r>
              <a:rPr lang="pt-BR" sz="1100">
                <a:solidFill>
                  <a:schemeClr val="dk1"/>
                </a:solidFill>
              </a:rPr>
              <a:t> </a:t>
            </a:r>
            <a:r>
              <a:rPr lang="pt-BR" sz="1100" err="1">
                <a:solidFill>
                  <a:schemeClr val="dk1"/>
                </a:solidFill>
              </a:rPr>
              <a:t>exam</a:t>
            </a:r>
            <a:r>
              <a:rPr lang="pt-BR" sz="1100">
                <a:solidFill>
                  <a:schemeClr val="dk1"/>
                </a:solidFill>
              </a:rPr>
              <a:t>?  (</a:t>
            </a:r>
            <a:r>
              <a:rPr lang="pt-BR" sz="1100" err="1">
                <a:solidFill>
                  <a:schemeClr val="dk1"/>
                </a:solidFill>
              </a:rPr>
              <a:t>differentiate</a:t>
            </a:r>
            <a:r>
              <a:rPr lang="pt-BR" sz="1100">
                <a:solidFill>
                  <a:schemeClr val="dk1"/>
                </a:solidFill>
              </a:rPr>
              <a:t> </a:t>
            </a:r>
            <a:r>
              <a:rPr lang="pt-BR" sz="1100" err="1">
                <a:solidFill>
                  <a:schemeClr val="dk1"/>
                </a:solidFill>
              </a:rPr>
              <a:t>acute</a:t>
            </a:r>
            <a:r>
              <a:rPr lang="pt-BR" sz="1100">
                <a:solidFill>
                  <a:schemeClr val="dk1"/>
                </a:solidFill>
              </a:rPr>
              <a:t>/</a:t>
            </a:r>
            <a:r>
              <a:rPr lang="pt-BR" sz="1100" err="1">
                <a:solidFill>
                  <a:schemeClr val="dk1"/>
                </a:solidFill>
              </a:rPr>
              <a:t>chronic</a:t>
            </a:r>
            <a:r>
              <a:rPr lang="pt-BR" sz="1100">
                <a:solidFill>
                  <a:schemeClr val="dk1"/>
                </a:solidFill>
              </a:rPr>
              <a:t> </a:t>
            </a:r>
            <a:r>
              <a:rPr lang="pt-BR" sz="1100" err="1">
                <a:solidFill>
                  <a:schemeClr val="dk1"/>
                </a:solidFill>
              </a:rPr>
              <a:t>postoperative</a:t>
            </a:r>
            <a:r>
              <a:rPr lang="pt-BR" sz="1100">
                <a:solidFill>
                  <a:schemeClr val="dk1"/>
                </a:solidFill>
              </a:rPr>
              <a:t> </a:t>
            </a:r>
            <a:r>
              <a:rPr lang="pt-BR" sz="1100" err="1">
                <a:solidFill>
                  <a:schemeClr val="dk1"/>
                </a:solidFill>
              </a:rPr>
              <a:t>changes</a:t>
            </a:r>
            <a:r>
              <a:rPr lang="pt-BR" sz="1100">
                <a:solidFill>
                  <a:schemeClr val="dk1"/>
                </a:solidFill>
              </a:rPr>
              <a:t>)</a:t>
            </a:r>
            <a:endParaRPr sz="1100">
              <a:solidFill>
                <a:schemeClr val="dk1"/>
              </a:solidFill>
            </a:endParaRPr>
          </a:p>
          <a:p>
            <a:pPr marL="0" lvl="0" indent="0" algn="l" rtl="0">
              <a:spcBef>
                <a:spcPts val="1000"/>
              </a:spcBef>
              <a:spcAft>
                <a:spcPts val="0"/>
              </a:spcAft>
              <a:buNone/>
            </a:pPr>
            <a:endParaRPr/>
          </a:p>
        </p:txBody>
      </p:sp>
      <p:sp>
        <p:nvSpPr>
          <p:cNvPr id="813" name="Google Shape;813;p69"/>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800" b="1">
                <a:solidFill>
                  <a:schemeClr val="lt1"/>
                </a:solidFill>
              </a:rPr>
              <a:t>“REPORT CHECK LIST”: MRI POSTOPERATIVE </a:t>
            </a:r>
            <a:endParaRPr sz="1800" b="1">
              <a:solidFill>
                <a:schemeClr val="lt1"/>
              </a:solidFill>
            </a:endParaRPr>
          </a:p>
        </p:txBody>
      </p:sp>
      <p:pic>
        <p:nvPicPr>
          <p:cNvPr id="814" name="Google Shape;814;p69"/>
          <p:cNvPicPr preferRelativeResize="0"/>
          <p:nvPr/>
        </p:nvPicPr>
        <p:blipFill>
          <a:blip r:embed="rId3">
            <a:alphaModFix/>
          </a:blip>
          <a:stretch>
            <a:fillRect/>
          </a:stretch>
        </p:blipFill>
        <p:spPr>
          <a:xfrm>
            <a:off x="7763975" y="50952"/>
            <a:ext cx="1282751" cy="288975"/>
          </a:xfrm>
          <a:prstGeom prst="rect">
            <a:avLst/>
          </a:prstGeom>
          <a:noFill/>
          <a:ln>
            <a:noFill/>
          </a:ln>
        </p:spPr>
      </p:pic>
      <p:sp>
        <p:nvSpPr>
          <p:cNvPr id="815" name="Google Shape;815;p69"/>
          <p:cNvSpPr txBox="1"/>
          <p:nvPr/>
        </p:nvSpPr>
        <p:spPr>
          <a:xfrm>
            <a:off x="4661650" y="560250"/>
            <a:ext cx="4011600" cy="4258200"/>
          </a:xfrm>
          <a:prstGeom prst="rect">
            <a:avLst/>
          </a:prstGeom>
          <a:noFill/>
          <a:ln w="9525" cap="flat" cmpd="sng">
            <a:solidFill>
              <a:schemeClr val="accent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sz="1500" b="1" err="1">
                <a:solidFill>
                  <a:srgbClr val="FFD966"/>
                </a:solidFill>
              </a:rPr>
              <a:t>Example</a:t>
            </a:r>
            <a:r>
              <a:rPr lang="pt-BR" sz="1500" b="1">
                <a:solidFill>
                  <a:srgbClr val="FFD966"/>
                </a:solidFill>
              </a:rPr>
              <a:t> for </a:t>
            </a:r>
            <a:r>
              <a:rPr lang="pt-BR" sz="1500" b="1" err="1">
                <a:solidFill>
                  <a:srgbClr val="FFD966"/>
                </a:solidFill>
              </a:rPr>
              <a:t>structured</a:t>
            </a:r>
            <a:r>
              <a:rPr lang="pt-BR" sz="1500" b="1">
                <a:solidFill>
                  <a:srgbClr val="FFD966"/>
                </a:solidFill>
              </a:rPr>
              <a:t> </a:t>
            </a:r>
            <a:r>
              <a:rPr lang="pt-BR" sz="1500" b="1" err="1">
                <a:solidFill>
                  <a:srgbClr val="FFD966"/>
                </a:solidFill>
              </a:rPr>
              <a:t>report</a:t>
            </a:r>
            <a:r>
              <a:rPr lang="pt-BR" sz="1500" b="1">
                <a:solidFill>
                  <a:srgbClr val="FFD966"/>
                </a:solidFill>
              </a:rPr>
              <a:t>:</a:t>
            </a:r>
            <a:endParaRPr sz="1500" b="1">
              <a:solidFill>
                <a:srgbClr val="FFD966"/>
              </a:solidFill>
            </a:endParaRPr>
          </a:p>
          <a:p>
            <a:pPr marL="0" lvl="0" indent="0" algn="l" rtl="0">
              <a:lnSpc>
                <a:spcPct val="115000"/>
              </a:lnSpc>
              <a:spcBef>
                <a:spcPts val="0"/>
              </a:spcBef>
              <a:spcAft>
                <a:spcPts val="0"/>
              </a:spcAft>
              <a:buNone/>
            </a:pPr>
            <a:endParaRPr sz="1500" b="1">
              <a:solidFill>
                <a:srgbClr val="FFD966"/>
              </a:solidFill>
            </a:endParaRPr>
          </a:p>
          <a:p>
            <a:pPr marL="269999" lvl="0" indent="-155575" algn="l" rtl="0">
              <a:lnSpc>
                <a:spcPct val="115000"/>
              </a:lnSpc>
              <a:spcBef>
                <a:spcPts val="0"/>
              </a:spcBef>
              <a:spcAft>
                <a:spcPts val="0"/>
              </a:spcAft>
              <a:buClr>
                <a:schemeClr val="dk1"/>
              </a:buClr>
              <a:buSzPts val="1100"/>
              <a:buAutoNum type="arabicParenR"/>
            </a:pPr>
            <a:r>
              <a:rPr lang="pt-BR" sz="1100" u="sng">
                <a:solidFill>
                  <a:schemeClr val="dk1"/>
                </a:solidFill>
              </a:rPr>
              <a:t>Assessment of </a:t>
            </a:r>
            <a:r>
              <a:rPr lang="pt-BR" sz="1100" u="sng" err="1">
                <a:solidFill>
                  <a:schemeClr val="dk1"/>
                </a:solidFill>
              </a:rPr>
              <a:t>anastomosis</a:t>
            </a:r>
            <a:r>
              <a:rPr lang="pt-BR" sz="1100" u="sng">
                <a:solidFill>
                  <a:schemeClr val="dk1"/>
                </a:solidFill>
              </a:rPr>
              <a:t>:</a:t>
            </a:r>
            <a:endParaRPr sz="1100" u="sng">
              <a:solidFill>
                <a:schemeClr val="dk1"/>
              </a:solidFill>
            </a:endParaRPr>
          </a:p>
          <a:p>
            <a:pPr marL="269999" lvl="0" indent="-85725" algn="l" rtl="0">
              <a:lnSpc>
                <a:spcPct val="115000"/>
              </a:lnSpc>
              <a:spcBef>
                <a:spcPts val="0"/>
              </a:spcBef>
              <a:spcAft>
                <a:spcPts val="0"/>
              </a:spcAft>
              <a:buNone/>
            </a:pPr>
            <a:r>
              <a:rPr lang="pt-BR" sz="1100">
                <a:solidFill>
                  <a:schemeClr val="dk1"/>
                </a:solidFill>
              </a:rPr>
              <a:t>  </a:t>
            </a:r>
            <a:r>
              <a:rPr lang="pt-BR" sz="1100" err="1">
                <a:solidFill>
                  <a:schemeClr val="dk1"/>
                </a:solidFill>
              </a:rPr>
              <a:t>There</a:t>
            </a:r>
            <a:r>
              <a:rPr lang="pt-BR" sz="1100">
                <a:solidFill>
                  <a:schemeClr val="dk1"/>
                </a:solidFill>
              </a:rPr>
              <a:t> is tissue </a:t>
            </a:r>
            <a:r>
              <a:rPr lang="pt-BR" sz="1100" err="1">
                <a:solidFill>
                  <a:schemeClr val="dk1"/>
                </a:solidFill>
              </a:rPr>
              <a:t>with</a:t>
            </a:r>
            <a:r>
              <a:rPr lang="pt-BR" sz="1100">
                <a:solidFill>
                  <a:schemeClr val="dk1"/>
                </a:solidFill>
              </a:rPr>
              <a:t> </a:t>
            </a:r>
            <a:r>
              <a:rPr lang="pt-BR" sz="1100" err="1">
                <a:solidFill>
                  <a:schemeClr val="dk1"/>
                </a:solidFill>
              </a:rPr>
              <a:t>an</a:t>
            </a:r>
            <a:r>
              <a:rPr lang="pt-BR" sz="1100">
                <a:solidFill>
                  <a:schemeClr val="dk1"/>
                </a:solidFill>
              </a:rPr>
              <a:t> </a:t>
            </a:r>
            <a:r>
              <a:rPr lang="pt-BR" sz="1100" err="1">
                <a:solidFill>
                  <a:schemeClr val="dk1"/>
                </a:solidFill>
              </a:rPr>
              <a:t>intermediate</a:t>
            </a:r>
            <a:r>
              <a:rPr lang="pt-BR" sz="1100">
                <a:solidFill>
                  <a:schemeClr val="dk1"/>
                </a:solidFill>
              </a:rPr>
              <a:t> T2 </a:t>
            </a:r>
            <a:r>
              <a:rPr lang="pt-BR" sz="1100" err="1">
                <a:solidFill>
                  <a:schemeClr val="dk1"/>
                </a:solidFill>
              </a:rPr>
              <a:t>signal</a:t>
            </a:r>
            <a:r>
              <a:rPr lang="pt-BR" sz="1100">
                <a:solidFill>
                  <a:schemeClr val="dk1"/>
                </a:solidFill>
              </a:rPr>
              <a:t> </a:t>
            </a:r>
            <a:r>
              <a:rPr lang="pt-BR" sz="1100" err="1">
                <a:solidFill>
                  <a:schemeClr val="dk1"/>
                </a:solidFill>
              </a:rPr>
              <a:t>suggestive</a:t>
            </a:r>
            <a:r>
              <a:rPr lang="pt-BR" sz="1100">
                <a:solidFill>
                  <a:schemeClr val="dk1"/>
                </a:solidFill>
              </a:rPr>
              <a:t> of </a:t>
            </a:r>
            <a:r>
              <a:rPr lang="pt-BR" sz="1100" err="1">
                <a:solidFill>
                  <a:schemeClr val="dk1"/>
                </a:solidFill>
              </a:rPr>
              <a:t>viable</a:t>
            </a:r>
            <a:r>
              <a:rPr lang="pt-BR" sz="1100">
                <a:solidFill>
                  <a:schemeClr val="dk1"/>
                </a:solidFill>
              </a:rPr>
              <a:t> </a:t>
            </a:r>
            <a:r>
              <a:rPr lang="pt-BR" sz="1100" err="1">
                <a:solidFill>
                  <a:schemeClr val="dk1"/>
                </a:solidFill>
              </a:rPr>
              <a:t>neoplastic</a:t>
            </a:r>
            <a:r>
              <a:rPr lang="pt-BR" sz="1100">
                <a:solidFill>
                  <a:schemeClr val="dk1"/>
                </a:solidFill>
              </a:rPr>
              <a:t> tissue.                 </a:t>
            </a:r>
            <a:endParaRPr sz="1100">
              <a:solidFill>
                <a:schemeClr val="dk1"/>
              </a:solidFill>
            </a:endParaRPr>
          </a:p>
          <a:p>
            <a:pPr marL="269999" lvl="0" indent="-85725" algn="l" rtl="0">
              <a:lnSpc>
                <a:spcPct val="115000"/>
              </a:lnSpc>
              <a:spcBef>
                <a:spcPts val="0"/>
              </a:spcBef>
              <a:spcAft>
                <a:spcPts val="0"/>
              </a:spcAft>
              <a:buNone/>
            </a:pPr>
            <a:r>
              <a:rPr lang="pt-BR" sz="1100">
                <a:solidFill>
                  <a:schemeClr val="dk1"/>
                </a:solidFill>
              </a:rPr>
              <a:t>     </a:t>
            </a:r>
            <a:endParaRPr sz="1100">
              <a:solidFill>
                <a:schemeClr val="dk1"/>
              </a:solidFill>
            </a:endParaRPr>
          </a:p>
          <a:p>
            <a:pPr marL="269999" lvl="0" indent="-155575" algn="l" rtl="0">
              <a:lnSpc>
                <a:spcPct val="115000"/>
              </a:lnSpc>
              <a:spcBef>
                <a:spcPts val="0"/>
              </a:spcBef>
              <a:spcAft>
                <a:spcPts val="0"/>
              </a:spcAft>
              <a:buClr>
                <a:schemeClr val="dk1"/>
              </a:buClr>
              <a:buSzPts val="1100"/>
              <a:buAutoNum type="arabicParenR"/>
            </a:pPr>
            <a:r>
              <a:rPr lang="pt-BR" sz="1100" u="sng">
                <a:solidFill>
                  <a:schemeClr val="dk1"/>
                </a:solidFill>
              </a:rPr>
              <a:t>Assessment of the </a:t>
            </a:r>
            <a:r>
              <a:rPr lang="pt-BR" sz="1100" u="sng" err="1">
                <a:solidFill>
                  <a:schemeClr val="dk1"/>
                </a:solidFill>
              </a:rPr>
              <a:t>above</a:t>
            </a:r>
            <a:r>
              <a:rPr lang="pt-BR" sz="1100" u="sng">
                <a:solidFill>
                  <a:schemeClr val="dk1"/>
                </a:solidFill>
              </a:rPr>
              <a:t> peritoneal </a:t>
            </a:r>
            <a:r>
              <a:rPr lang="pt-BR" sz="1100" u="sng" err="1">
                <a:solidFill>
                  <a:schemeClr val="dk1"/>
                </a:solidFill>
              </a:rPr>
              <a:t>reflection</a:t>
            </a:r>
            <a:r>
              <a:rPr lang="pt-BR" sz="1100" u="sng">
                <a:solidFill>
                  <a:schemeClr val="dk1"/>
                </a:solidFill>
              </a:rPr>
              <a:t> </a:t>
            </a:r>
            <a:r>
              <a:rPr lang="pt-BR" sz="1100" u="sng" err="1">
                <a:solidFill>
                  <a:schemeClr val="dk1"/>
                </a:solidFill>
              </a:rPr>
              <a:t>space</a:t>
            </a:r>
            <a:r>
              <a:rPr lang="pt-BR" sz="1100" u="sng">
                <a:solidFill>
                  <a:schemeClr val="dk1"/>
                </a:solidFill>
              </a:rPr>
              <a:t>:</a:t>
            </a:r>
            <a:endParaRPr sz="1100" u="sng">
              <a:solidFill>
                <a:schemeClr val="dk1"/>
              </a:solidFill>
            </a:endParaRPr>
          </a:p>
          <a:p>
            <a:pPr marL="727199" lvl="0" indent="-155575" algn="l" rtl="0">
              <a:lnSpc>
                <a:spcPct val="115000"/>
              </a:lnSpc>
              <a:spcBef>
                <a:spcPts val="0"/>
              </a:spcBef>
              <a:spcAft>
                <a:spcPts val="0"/>
              </a:spcAft>
              <a:buClr>
                <a:schemeClr val="dk1"/>
              </a:buClr>
              <a:buSzPts val="1100"/>
              <a:buAutoNum type="alphaLcParenR"/>
            </a:pPr>
            <a:r>
              <a:rPr lang="pt-BR" sz="1100" err="1">
                <a:solidFill>
                  <a:schemeClr val="dk1"/>
                </a:solidFill>
              </a:rPr>
              <a:t>There</a:t>
            </a:r>
            <a:r>
              <a:rPr lang="pt-BR" sz="1100">
                <a:solidFill>
                  <a:schemeClr val="dk1"/>
                </a:solidFill>
              </a:rPr>
              <a:t> is tumor </a:t>
            </a:r>
            <a:r>
              <a:rPr lang="pt-BR" sz="1100" err="1">
                <a:solidFill>
                  <a:schemeClr val="dk1"/>
                </a:solidFill>
              </a:rPr>
              <a:t>extension</a:t>
            </a:r>
            <a:r>
              <a:rPr lang="pt-BR" sz="1100">
                <a:solidFill>
                  <a:schemeClr val="dk1"/>
                </a:solidFill>
              </a:rPr>
              <a:t> .</a:t>
            </a:r>
            <a:endParaRPr sz="1100">
              <a:solidFill>
                <a:schemeClr val="dk1"/>
              </a:solidFill>
            </a:endParaRPr>
          </a:p>
          <a:p>
            <a:pPr marL="727199" lvl="0" indent="-155575" algn="l" rtl="0">
              <a:lnSpc>
                <a:spcPct val="115000"/>
              </a:lnSpc>
              <a:spcBef>
                <a:spcPts val="0"/>
              </a:spcBef>
              <a:spcAft>
                <a:spcPts val="0"/>
              </a:spcAft>
              <a:buClr>
                <a:schemeClr val="dk1"/>
              </a:buClr>
              <a:buSzPts val="1100"/>
              <a:buAutoNum type="alphaLcParenR"/>
            </a:pPr>
            <a:r>
              <a:rPr lang="pt-BR" sz="1100">
                <a:solidFill>
                  <a:schemeClr val="dk1"/>
                </a:solidFill>
              </a:rPr>
              <a:t>Involved LN is </a:t>
            </a:r>
            <a:r>
              <a:rPr lang="pt-BR" sz="1100" err="1">
                <a:solidFill>
                  <a:schemeClr val="dk1"/>
                </a:solidFill>
              </a:rPr>
              <a:t>present</a:t>
            </a:r>
            <a:r>
              <a:rPr lang="pt-BR" sz="1100">
                <a:solidFill>
                  <a:schemeClr val="dk1"/>
                </a:solidFill>
              </a:rPr>
              <a:t> in:</a:t>
            </a:r>
            <a:endParaRPr sz="1100">
              <a:solidFill>
                <a:schemeClr val="dk1"/>
              </a:solidFill>
            </a:endParaRPr>
          </a:p>
          <a:p>
            <a:pPr marL="1184399" lvl="0" indent="-155575" algn="l" rtl="0">
              <a:lnSpc>
                <a:spcPct val="115000"/>
              </a:lnSpc>
              <a:spcBef>
                <a:spcPts val="0"/>
              </a:spcBef>
              <a:spcAft>
                <a:spcPts val="0"/>
              </a:spcAft>
              <a:buClr>
                <a:schemeClr val="dk1"/>
              </a:buClr>
              <a:buSzPts val="1100"/>
              <a:buChar char="❏"/>
            </a:pPr>
            <a:r>
              <a:rPr lang="pt-BR" sz="1100" err="1">
                <a:solidFill>
                  <a:schemeClr val="dk1"/>
                </a:solidFill>
              </a:rPr>
              <a:t>Internal</a:t>
            </a:r>
            <a:r>
              <a:rPr lang="pt-BR" sz="1100">
                <a:solidFill>
                  <a:schemeClr val="dk1"/>
                </a:solidFill>
              </a:rPr>
              <a:t> </a:t>
            </a:r>
            <a:r>
              <a:rPr lang="pt-BR" sz="1100" err="1">
                <a:solidFill>
                  <a:schemeClr val="dk1"/>
                </a:solidFill>
              </a:rPr>
              <a:t>iliac</a:t>
            </a:r>
            <a:endParaRPr sz="1100">
              <a:solidFill>
                <a:schemeClr val="dk1"/>
              </a:solidFill>
            </a:endParaRPr>
          </a:p>
          <a:p>
            <a:pPr marL="1184399" lvl="0" indent="-155575" algn="l" rtl="0">
              <a:lnSpc>
                <a:spcPct val="115000"/>
              </a:lnSpc>
              <a:spcBef>
                <a:spcPts val="0"/>
              </a:spcBef>
              <a:spcAft>
                <a:spcPts val="0"/>
              </a:spcAft>
              <a:buClr>
                <a:schemeClr val="dk1"/>
              </a:buClr>
              <a:buSzPts val="1100"/>
              <a:buChar char="❏"/>
            </a:pPr>
            <a:r>
              <a:rPr lang="pt-BR" sz="1100" err="1">
                <a:solidFill>
                  <a:schemeClr val="dk1"/>
                </a:solidFill>
              </a:rPr>
              <a:t>Hypogastric</a:t>
            </a:r>
            <a:endParaRPr sz="1100">
              <a:solidFill>
                <a:schemeClr val="dk1"/>
              </a:solidFill>
            </a:endParaRPr>
          </a:p>
          <a:p>
            <a:pPr marL="1184399" lvl="0" indent="-155575" algn="l" rtl="0">
              <a:lnSpc>
                <a:spcPct val="115000"/>
              </a:lnSpc>
              <a:spcBef>
                <a:spcPts val="0"/>
              </a:spcBef>
              <a:spcAft>
                <a:spcPts val="0"/>
              </a:spcAft>
              <a:buClr>
                <a:schemeClr val="dk1"/>
              </a:buClr>
              <a:buSzPts val="1100"/>
              <a:buChar char="❏"/>
            </a:pPr>
            <a:r>
              <a:rPr lang="pt-BR" sz="1100" err="1">
                <a:solidFill>
                  <a:schemeClr val="dk1"/>
                </a:solidFill>
              </a:rPr>
              <a:t>Obturator</a:t>
            </a:r>
            <a:endParaRPr sz="1100">
              <a:solidFill>
                <a:schemeClr val="dk1"/>
              </a:solidFill>
            </a:endParaRPr>
          </a:p>
          <a:p>
            <a:pPr marL="1184399" lvl="0" indent="-155575" algn="l" rtl="0">
              <a:lnSpc>
                <a:spcPct val="115000"/>
              </a:lnSpc>
              <a:spcBef>
                <a:spcPts val="0"/>
              </a:spcBef>
              <a:spcAft>
                <a:spcPts val="0"/>
              </a:spcAft>
              <a:buClr>
                <a:schemeClr val="dk1"/>
              </a:buClr>
              <a:buSzPts val="1100"/>
              <a:buChar char="❏"/>
            </a:pPr>
            <a:r>
              <a:rPr lang="pt-BR" sz="1100" err="1">
                <a:solidFill>
                  <a:schemeClr val="dk1"/>
                </a:solidFill>
              </a:rPr>
              <a:t>External</a:t>
            </a:r>
            <a:r>
              <a:rPr lang="pt-BR" sz="1100">
                <a:solidFill>
                  <a:schemeClr val="dk1"/>
                </a:solidFill>
              </a:rPr>
              <a:t> </a:t>
            </a:r>
            <a:r>
              <a:rPr lang="pt-BR" sz="1100" err="1">
                <a:solidFill>
                  <a:schemeClr val="dk1"/>
                </a:solidFill>
              </a:rPr>
              <a:t>iliac</a:t>
            </a:r>
            <a:r>
              <a:rPr lang="pt-BR" sz="1100">
                <a:solidFill>
                  <a:schemeClr val="dk1"/>
                </a:solidFill>
              </a:rPr>
              <a:t> </a:t>
            </a:r>
            <a:r>
              <a:rPr lang="pt-BR" sz="1100" err="1">
                <a:solidFill>
                  <a:schemeClr val="dk1"/>
                </a:solidFill>
              </a:rPr>
              <a:t>compartments</a:t>
            </a:r>
            <a:endParaRPr sz="1100">
              <a:solidFill>
                <a:schemeClr val="dk1"/>
              </a:solidFill>
            </a:endParaRPr>
          </a:p>
          <a:p>
            <a:pPr marL="0" lvl="0" indent="0" algn="l" rtl="0">
              <a:lnSpc>
                <a:spcPct val="115000"/>
              </a:lnSpc>
              <a:spcBef>
                <a:spcPts val="0"/>
              </a:spcBef>
              <a:spcAft>
                <a:spcPts val="0"/>
              </a:spcAft>
              <a:buNone/>
            </a:pPr>
            <a:endParaRPr sz="1100">
              <a:solidFill>
                <a:schemeClr val="dk1"/>
              </a:solidFill>
            </a:endParaRPr>
          </a:p>
          <a:p>
            <a:pPr marL="179999" lvl="0" indent="-89999" algn="l" rtl="0">
              <a:lnSpc>
                <a:spcPct val="115000"/>
              </a:lnSpc>
              <a:spcBef>
                <a:spcPts val="0"/>
              </a:spcBef>
              <a:spcAft>
                <a:spcPts val="0"/>
              </a:spcAft>
              <a:buNone/>
            </a:pPr>
            <a:r>
              <a:rPr lang="pt-BR" sz="1100">
                <a:solidFill>
                  <a:schemeClr val="dk1"/>
                </a:solidFill>
              </a:rPr>
              <a:t>3)  </a:t>
            </a:r>
            <a:r>
              <a:rPr lang="pt-BR" sz="1100" u="sng">
                <a:solidFill>
                  <a:schemeClr val="dk1"/>
                </a:solidFill>
              </a:rPr>
              <a:t>Assessment of the </a:t>
            </a:r>
            <a:r>
              <a:rPr lang="pt-BR" sz="1100" u="sng" err="1">
                <a:solidFill>
                  <a:schemeClr val="dk1"/>
                </a:solidFill>
              </a:rPr>
              <a:t>space</a:t>
            </a:r>
            <a:r>
              <a:rPr lang="pt-BR" sz="1100" u="sng">
                <a:solidFill>
                  <a:schemeClr val="dk1"/>
                </a:solidFill>
              </a:rPr>
              <a:t> </a:t>
            </a:r>
            <a:r>
              <a:rPr lang="pt-BR" sz="1100" u="sng" err="1">
                <a:solidFill>
                  <a:schemeClr val="dk1"/>
                </a:solidFill>
              </a:rPr>
              <a:t>below</a:t>
            </a:r>
            <a:r>
              <a:rPr lang="pt-BR" sz="1100" u="sng">
                <a:solidFill>
                  <a:schemeClr val="dk1"/>
                </a:solidFill>
              </a:rPr>
              <a:t> peritoneal </a:t>
            </a:r>
            <a:r>
              <a:rPr lang="pt-BR" sz="1100" u="sng" err="1">
                <a:solidFill>
                  <a:schemeClr val="dk1"/>
                </a:solidFill>
              </a:rPr>
              <a:t>reflexion</a:t>
            </a:r>
            <a:r>
              <a:rPr lang="pt-BR" sz="1100" u="sng">
                <a:solidFill>
                  <a:schemeClr val="dk1"/>
                </a:solidFill>
              </a:rPr>
              <a:t>:</a:t>
            </a:r>
            <a:endParaRPr sz="1100" u="sng">
              <a:solidFill>
                <a:schemeClr val="dk1"/>
              </a:solidFill>
            </a:endParaRPr>
          </a:p>
          <a:p>
            <a:pPr marL="0" lvl="0" indent="0" algn="l" rtl="0">
              <a:lnSpc>
                <a:spcPct val="115000"/>
              </a:lnSpc>
              <a:spcBef>
                <a:spcPts val="0"/>
              </a:spcBef>
              <a:spcAft>
                <a:spcPts val="0"/>
              </a:spcAft>
              <a:buNone/>
            </a:pPr>
            <a:r>
              <a:rPr lang="pt-BR" sz="1100">
                <a:solidFill>
                  <a:schemeClr val="dk1"/>
                </a:solidFill>
              </a:rPr>
              <a:t>       </a:t>
            </a:r>
            <a:r>
              <a:rPr lang="pt-BR" sz="1100" err="1">
                <a:solidFill>
                  <a:schemeClr val="dk1"/>
                </a:solidFill>
              </a:rPr>
              <a:t>There</a:t>
            </a:r>
            <a:r>
              <a:rPr lang="pt-BR" sz="1100">
                <a:solidFill>
                  <a:schemeClr val="dk1"/>
                </a:solidFill>
              </a:rPr>
              <a:t> is invasion </a:t>
            </a:r>
            <a:r>
              <a:rPr lang="pt-BR" sz="1100" err="1">
                <a:solidFill>
                  <a:schemeClr val="dk1"/>
                </a:solidFill>
              </a:rPr>
              <a:t>into</a:t>
            </a:r>
            <a:r>
              <a:rPr lang="pt-BR" sz="1100">
                <a:solidFill>
                  <a:schemeClr val="dk1"/>
                </a:solidFill>
              </a:rPr>
              <a:t> anterior </a:t>
            </a:r>
            <a:r>
              <a:rPr lang="pt-BR" sz="1100" err="1">
                <a:solidFill>
                  <a:schemeClr val="dk1"/>
                </a:solidFill>
              </a:rPr>
              <a:t>compartment</a:t>
            </a:r>
            <a:r>
              <a:rPr lang="pt-BR" sz="1100">
                <a:solidFill>
                  <a:schemeClr val="dk1"/>
                </a:solidFill>
              </a:rPr>
              <a:t> </a:t>
            </a:r>
            <a:r>
              <a:rPr lang="pt-BR" sz="1100" err="1">
                <a:solidFill>
                  <a:schemeClr val="dk1"/>
                </a:solidFill>
              </a:rPr>
              <a:t>structures</a:t>
            </a:r>
            <a:endParaRPr sz="1100">
              <a:solidFill>
                <a:schemeClr val="dk1"/>
              </a:solidFill>
            </a:endParaRPr>
          </a:p>
          <a:p>
            <a:pPr marL="1184399" lvl="0" indent="-155575" algn="l" rtl="0">
              <a:lnSpc>
                <a:spcPct val="115000"/>
              </a:lnSpc>
              <a:spcBef>
                <a:spcPts val="0"/>
              </a:spcBef>
              <a:spcAft>
                <a:spcPts val="0"/>
              </a:spcAft>
              <a:buClr>
                <a:schemeClr val="dk1"/>
              </a:buClr>
              <a:buSzPts val="1100"/>
              <a:buChar char="❏"/>
            </a:pPr>
            <a:r>
              <a:rPr lang="pt-BR" sz="1100" err="1">
                <a:solidFill>
                  <a:schemeClr val="dk1"/>
                </a:solidFill>
              </a:rPr>
              <a:t>Bladder</a:t>
            </a:r>
            <a:endParaRPr sz="1100">
              <a:solidFill>
                <a:schemeClr val="dk1"/>
              </a:solidFill>
            </a:endParaRPr>
          </a:p>
          <a:p>
            <a:pPr marL="1184399" lvl="0" indent="-155575" algn="l" rtl="0">
              <a:lnSpc>
                <a:spcPct val="115000"/>
              </a:lnSpc>
              <a:spcBef>
                <a:spcPts val="0"/>
              </a:spcBef>
              <a:spcAft>
                <a:spcPts val="0"/>
              </a:spcAft>
              <a:buClr>
                <a:schemeClr val="dk1"/>
              </a:buClr>
              <a:buSzPts val="1100"/>
              <a:buChar char="❏"/>
            </a:pPr>
            <a:r>
              <a:rPr lang="pt-BR" sz="1100" err="1">
                <a:solidFill>
                  <a:schemeClr val="dk1"/>
                </a:solidFill>
              </a:rPr>
              <a:t>Prostate</a:t>
            </a:r>
            <a:r>
              <a:rPr lang="pt-BR" sz="1100">
                <a:solidFill>
                  <a:schemeClr val="dk1"/>
                </a:solidFill>
              </a:rPr>
              <a:t>/ Vesical seminal</a:t>
            </a:r>
            <a:endParaRPr sz="1100">
              <a:solidFill>
                <a:schemeClr val="dk1"/>
              </a:solidFill>
            </a:endParaRPr>
          </a:p>
          <a:p>
            <a:pPr marL="1184399" lvl="0" indent="-155575" algn="l" rtl="0">
              <a:lnSpc>
                <a:spcPct val="115000"/>
              </a:lnSpc>
              <a:spcBef>
                <a:spcPts val="0"/>
              </a:spcBef>
              <a:spcAft>
                <a:spcPts val="0"/>
              </a:spcAft>
              <a:buClr>
                <a:schemeClr val="dk1"/>
              </a:buClr>
              <a:buSzPts val="1100"/>
              <a:buChar char="❏"/>
            </a:pPr>
            <a:r>
              <a:rPr lang="pt-BR" sz="1100" err="1">
                <a:solidFill>
                  <a:schemeClr val="dk1"/>
                </a:solidFill>
              </a:rPr>
              <a:t>Uterus</a:t>
            </a:r>
            <a:r>
              <a:rPr lang="pt-BR" sz="1100">
                <a:solidFill>
                  <a:schemeClr val="dk1"/>
                </a:solidFill>
              </a:rPr>
              <a:t>/ Vagina</a:t>
            </a:r>
            <a:endParaRPr sz="1100">
              <a:solidFill>
                <a:schemeClr val="dk1"/>
              </a:solidFill>
            </a:endParaRPr>
          </a:p>
          <a:p>
            <a:pPr marL="1170000" lvl="0" indent="-89999" algn="l" rtl="0">
              <a:lnSpc>
                <a:spcPct val="115000"/>
              </a:lnSpc>
              <a:spcBef>
                <a:spcPts val="0"/>
              </a:spcBef>
              <a:spcAft>
                <a:spcPts val="0"/>
              </a:spcAft>
              <a:buNone/>
            </a:pPr>
            <a:endParaRPr sz="1100">
              <a:solidFill>
                <a:schemeClr val="dk1"/>
              </a:solidFill>
            </a:endParaRPr>
          </a:p>
        </p:txBody>
      </p:sp>
    </p:spTree>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pic>
        <p:nvPicPr>
          <p:cNvPr id="3" name="Imagem 2">
            <a:extLst>
              <a:ext uri="{FF2B5EF4-FFF2-40B4-BE49-F238E27FC236}">
                <a16:creationId xmlns:a16="http://schemas.microsoft.com/office/drawing/2014/main" id="{D7210B16-7688-4004-9C75-75522A1A838E}"/>
              </a:ext>
            </a:extLst>
          </p:cNvPr>
          <p:cNvPicPr>
            <a:picLocks noChangeAspect="1"/>
          </p:cNvPicPr>
          <p:nvPr/>
        </p:nvPicPr>
        <p:blipFill>
          <a:blip r:embed="rId3"/>
          <a:stretch>
            <a:fillRect/>
          </a:stretch>
        </p:blipFill>
        <p:spPr>
          <a:xfrm>
            <a:off x="7257979" y="2941288"/>
            <a:ext cx="1638442" cy="1882303"/>
          </a:xfrm>
          <a:prstGeom prst="rect">
            <a:avLst/>
          </a:prstGeom>
        </p:spPr>
      </p:pic>
      <p:sp>
        <p:nvSpPr>
          <p:cNvPr id="821" name="Google Shape;821;p70"/>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800" b="1">
                <a:solidFill>
                  <a:schemeClr val="lt1"/>
                </a:solidFill>
              </a:rPr>
              <a:t>“REPORT CHECK LIST”: MRI POSTOPERATIVE </a:t>
            </a:r>
            <a:endParaRPr sz="1800" b="1">
              <a:solidFill>
                <a:schemeClr val="lt1"/>
              </a:solidFill>
            </a:endParaRPr>
          </a:p>
        </p:txBody>
      </p:sp>
      <p:pic>
        <p:nvPicPr>
          <p:cNvPr id="822" name="Google Shape;822;p70"/>
          <p:cNvPicPr preferRelativeResize="0"/>
          <p:nvPr/>
        </p:nvPicPr>
        <p:blipFill>
          <a:blip r:embed="rId4">
            <a:alphaModFix/>
          </a:blip>
          <a:stretch>
            <a:fillRect/>
          </a:stretch>
        </p:blipFill>
        <p:spPr>
          <a:xfrm>
            <a:off x="7763975" y="50952"/>
            <a:ext cx="1282751" cy="288975"/>
          </a:xfrm>
          <a:prstGeom prst="rect">
            <a:avLst/>
          </a:prstGeom>
          <a:noFill/>
          <a:ln>
            <a:noFill/>
          </a:ln>
        </p:spPr>
      </p:pic>
      <p:sp>
        <p:nvSpPr>
          <p:cNvPr id="823" name="Google Shape;823;p70"/>
          <p:cNvSpPr txBox="1"/>
          <p:nvPr/>
        </p:nvSpPr>
        <p:spPr>
          <a:xfrm>
            <a:off x="311700" y="504200"/>
            <a:ext cx="4011600" cy="4396500"/>
          </a:xfrm>
          <a:prstGeom prst="rect">
            <a:avLst/>
          </a:prstGeom>
          <a:noFill/>
          <a:ln w="9525" cap="flat" cmpd="sng">
            <a:solidFill>
              <a:schemeClr val="accent2"/>
            </a:solidFill>
            <a:prstDash val="solid"/>
            <a:round/>
            <a:headEnd type="none" w="sm" len="sm"/>
            <a:tailEnd type="none" w="sm" len="sm"/>
          </a:ln>
        </p:spPr>
        <p:txBody>
          <a:bodyPr spcFirstLastPara="1" wrap="square" lIns="91425" tIns="91425" rIns="91425" bIns="91425" anchor="t" anchorCtr="0">
            <a:noAutofit/>
          </a:bodyPr>
          <a:lstStyle/>
          <a:p>
            <a:pPr marL="179999" lvl="0" indent="-179999" algn="l" rtl="0">
              <a:lnSpc>
                <a:spcPct val="150000"/>
              </a:lnSpc>
              <a:spcBef>
                <a:spcPts val="0"/>
              </a:spcBef>
              <a:spcAft>
                <a:spcPts val="0"/>
              </a:spcAft>
              <a:buNone/>
            </a:pPr>
            <a:r>
              <a:rPr lang="pt-BR" sz="1100">
                <a:solidFill>
                  <a:schemeClr val="dk1"/>
                </a:solidFill>
              </a:rPr>
              <a:t>4) </a:t>
            </a:r>
            <a:r>
              <a:rPr lang="pt-BR" sz="1100" u="sng">
                <a:solidFill>
                  <a:schemeClr val="dk1"/>
                </a:solidFill>
              </a:rPr>
              <a:t>Assessment of the posterior </a:t>
            </a:r>
            <a:r>
              <a:rPr lang="pt-BR" sz="1100" u="sng" err="1">
                <a:solidFill>
                  <a:schemeClr val="dk1"/>
                </a:solidFill>
              </a:rPr>
              <a:t>compartment</a:t>
            </a:r>
            <a:r>
              <a:rPr lang="pt-BR" sz="1100" u="sng">
                <a:solidFill>
                  <a:schemeClr val="dk1"/>
                </a:solidFill>
              </a:rPr>
              <a:t>:</a:t>
            </a:r>
            <a:endParaRPr sz="1100" u="sng">
              <a:solidFill>
                <a:schemeClr val="dk1"/>
              </a:solidFill>
            </a:endParaRPr>
          </a:p>
          <a:p>
            <a:pPr marL="269999" lvl="0" indent="-95250" algn="l" rtl="0">
              <a:lnSpc>
                <a:spcPct val="150000"/>
              </a:lnSpc>
              <a:spcBef>
                <a:spcPts val="0"/>
              </a:spcBef>
              <a:spcAft>
                <a:spcPts val="0"/>
              </a:spcAft>
              <a:buNone/>
            </a:pPr>
            <a:r>
              <a:rPr lang="pt-BR" sz="1100">
                <a:solidFill>
                  <a:schemeClr val="dk1"/>
                </a:solidFill>
              </a:rPr>
              <a:t>  Tumor invades:</a:t>
            </a:r>
            <a:endParaRPr sz="1100">
              <a:solidFill>
                <a:schemeClr val="dk1"/>
              </a:solidFill>
            </a:endParaRPr>
          </a:p>
          <a:p>
            <a:pPr marL="914400" lvl="0" indent="-167049" algn="l" rtl="0">
              <a:lnSpc>
                <a:spcPct val="150000"/>
              </a:lnSpc>
              <a:spcBef>
                <a:spcPts val="0"/>
              </a:spcBef>
              <a:spcAft>
                <a:spcPts val="0"/>
              </a:spcAft>
              <a:buClr>
                <a:schemeClr val="dk1"/>
              </a:buClr>
              <a:buSzPts val="1100"/>
              <a:buAutoNum type="alphaLcParenR"/>
            </a:pPr>
            <a:r>
              <a:rPr lang="pt-BR" sz="1100" err="1">
                <a:solidFill>
                  <a:schemeClr val="dk1"/>
                </a:solidFill>
              </a:rPr>
              <a:t>Retrosacral</a:t>
            </a:r>
            <a:r>
              <a:rPr lang="pt-BR" sz="1100">
                <a:solidFill>
                  <a:schemeClr val="dk1"/>
                </a:solidFill>
              </a:rPr>
              <a:t> </a:t>
            </a:r>
            <a:r>
              <a:rPr lang="pt-BR" sz="1100" err="1">
                <a:solidFill>
                  <a:schemeClr val="dk1"/>
                </a:solidFill>
              </a:rPr>
              <a:t>space</a:t>
            </a:r>
            <a:endParaRPr sz="1100">
              <a:solidFill>
                <a:schemeClr val="dk1"/>
              </a:solidFill>
            </a:endParaRPr>
          </a:p>
          <a:p>
            <a:pPr marL="914400" lvl="0" indent="-167049" algn="l" rtl="0">
              <a:lnSpc>
                <a:spcPct val="150000"/>
              </a:lnSpc>
              <a:spcBef>
                <a:spcPts val="0"/>
              </a:spcBef>
              <a:spcAft>
                <a:spcPts val="0"/>
              </a:spcAft>
              <a:buClr>
                <a:schemeClr val="dk1"/>
              </a:buClr>
              <a:buSzPts val="1100"/>
              <a:buAutoNum type="alphaLcParenR"/>
            </a:pPr>
            <a:r>
              <a:rPr lang="pt-BR" sz="1100" err="1">
                <a:solidFill>
                  <a:schemeClr val="dk1"/>
                </a:solidFill>
              </a:rPr>
              <a:t>Presacral</a:t>
            </a:r>
            <a:r>
              <a:rPr lang="pt-BR" sz="1100">
                <a:solidFill>
                  <a:schemeClr val="dk1"/>
                </a:solidFill>
              </a:rPr>
              <a:t> fascia</a:t>
            </a:r>
            <a:endParaRPr sz="1100">
              <a:solidFill>
                <a:schemeClr val="dk1"/>
              </a:solidFill>
            </a:endParaRPr>
          </a:p>
          <a:p>
            <a:pPr marL="914400" lvl="0" indent="-167049" algn="l" rtl="0">
              <a:lnSpc>
                <a:spcPct val="150000"/>
              </a:lnSpc>
              <a:spcBef>
                <a:spcPts val="0"/>
              </a:spcBef>
              <a:spcAft>
                <a:spcPts val="0"/>
              </a:spcAft>
              <a:buClr>
                <a:schemeClr val="dk1"/>
              </a:buClr>
              <a:buSzPts val="1100"/>
              <a:buAutoNum type="alphaLcParenR"/>
            </a:pPr>
            <a:r>
              <a:rPr lang="pt-BR" sz="1100" err="1">
                <a:solidFill>
                  <a:schemeClr val="dk1"/>
                </a:solidFill>
              </a:rPr>
              <a:t>Bony</a:t>
            </a:r>
            <a:r>
              <a:rPr lang="pt-BR" sz="1100">
                <a:solidFill>
                  <a:schemeClr val="dk1"/>
                </a:solidFill>
              </a:rPr>
              <a:t> sacral </a:t>
            </a:r>
            <a:r>
              <a:rPr lang="pt-BR" sz="1000">
                <a:solidFill>
                  <a:schemeClr val="dk1"/>
                </a:solidFill>
              </a:rPr>
              <a:t>(  ) S1  (  ) S2  (  ) S3  (  ) S4 (  ) S5</a:t>
            </a:r>
            <a:endParaRPr sz="1000">
              <a:solidFill>
                <a:schemeClr val="dk1"/>
              </a:solidFill>
            </a:endParaRPr>
          </a:p>
          <a:p>
            <a:pPr marL="1371600" lvl="0" indent="0" algn="l" rtl="0">
              <a:lnSpc>
                <a:spcPct val="150000"/>
              </a:lnSpc>
              <a:spcBef>
                <a:spcPts val="0"/>
              </a:spcBef>
              <a:spcAft>
                <a:spcPts val="0"/>
              </a:spcAft>
              <a:buNone/>
            </a:pPr>
            <a:endParaRPr sz="1100">
              <a:solidFill>
                <a:schemeClr val="dk1"/>
              </a:solidFill>
            </a:endParaRPr>
          </a:p>
          <a:p>
            <a:pPr marL="0" lvl="0" indent="0" algn="l" rtl="0">
              <a:lnSpc>
                <a:spcPct val="150000"/>
              </a:lnSpc>
              <a:spcBef>
                <a:spcPts val="0"/>
              </a:spcBef>
              <a:spcAft>
                <a:spcPts val="0"/>
              </a:spcAft>
              <a:buNone/>
            </a:pPr>
            <a:r>
              <a:rPr lang="pt-BR" sz="1100">
                <a:solidFill>
                  <a:schemeClr val="dk1"/>
                </a:solidFill>
              </a:rPr>
              <a:t> 5) </a:t>
            </a:r>
            <a:r>
              <a:rPr lang="pt-BR" sz="1100" u="sng">
                <a:solidFill>
                  <a:schemeClr val="dk1"/>
                </a:solidFill>
              </a:rPr>
              <a:t>Assessment of the lateral </a:t>
            </a:r>
            <a:r>
              <a:rPr lang="pt-BR" sz="1100" u="sng" err="1">
                <a:solidFill>
                  <a:schemeClr val="dk1"/>
                </a:solidFill>
              </a:rPr>
              <a:t>compartment</a:t>
            </a:r>
            <a:r>
              <a:rPr lang="pt-BR" sz="1100" u="sng">
                <a:solidFill>
                  <a:schemeClr val="dk1"/>
                </a:solidFill>
              </a:rPr>
              <a:t>:</a:t>
            </a:r>
            <a:endParaRPr sz="1100">
              <a:solidFill>
                <a:schemeClr val="dk1"/>
              </a:solidFill>
            </a:endParaRPr>
          </a:p>
          <a:p>
            <a:pPr marL="269999" lvl="0" indent="0" algn="l" rtl="0">
              <a:lnSpc>
                <a:spcPct val="115000"/>
              </a:lnSpc>
              <a:spcBef>
                <a:spcPts val="0"/>
              </a:spcBef>
              <a:spcAft>
                <a:spcPts val="0"/>
              </a:spcAft>
              <a:buNone/>
            </a:pPr>
            <a:r>
              <a:rPr lang="pt-BR" sz="1100" err="1">
                <a:solidFill>
                  <a:schemeClr val="dk1"/>
                </a:solidFill>
              </a:rPr>
              <a:t>There</a:t>
            </a:r>
            <a:r>
              <a:rPr lang="pt-BR" sz="1100">
                <a:solidFill>
                  <a:schemeClr val="dk1"/>
                </a:solidFill>
              </a:rPr>
              <a:t> is invasion </a:t>
            </a:r>
            <a:r>
              <a:rPr lang="pt-BR" sz="1100" err="1">
                <a:solidFill>
                  <a:schemeClr val="dk1"/>
                </a:solidFill>
              </a:rPr>
              <a:t>through</a:t>
            </a:r>
            <a:r>
              <a:rPr lang="pt-BR" sz="1100">
                <a:solidFill>
                  <a:schemeClr val="dk1"/>
                </a:solidFill>
              </a:rPr>
              <a:t> the fascia </a:t>
            </a:r>
            <a:r>
              <a:rPr lang="pt-BR" sz="1100" err="1">
                <a:solidFill>
                  <a:schemeClr val="dk1"/>
                </a:solidFill>
              </a:rPr>
              <a:t>into</a:t>
            </a:r>
            <a:r>
              <a:rPr lang="pt-BR" sz="1100">
                <a:solidFill>
                  <a:schemeClr val="dk1"/>
                </a:solidFill>
              </a:rPr>
              <a:t> the lateral </a:t>
            </a:r>
            <a:r>
              <a:rPr lang="pt-BR" sz="1100" err="1">
                <a:solidFill>
                  <a:schemeClr val="dk1"/>
                </a:solidFill>
              </a:rPr>
              <a:t>compartment</a:t>
            </a:r>
            <a:endParaRPr sz="1100">
              <a:solidFill>
                <a:schemeClr val="dk1"/>
              </a:solidFill>
            </a:endParaRPr>
          </a:p>
          <a:p>
            <a:pPr marL="269999" lvl="0" indent="0" algn="l" rtl="0">
              <a:lnSpc>
                <a:spcPct val="115000"/>
              </a:lnSpc>
              <a:spcBef>
                <a:spcPts val="0"/>
              </a:spcBef>
              <a:spcAft>
                <a:spcPts val="0"/>
              </a:spcAft>
              <a:buNone/>
            </a:pPr>
            <a:r>
              <a:rPr lang="pt-BR" sz="1100" err="1">
                <a:solidFill>
                  <a:schemeClr val="dk1"/>
                </a:solidFill>
              </a:rPr>
              <a:t>There</a:t>
            </a:r>
            <a:r>
              <a:rPr lang="pt-BR" sz="1100">
                <a:solidFill>
                  <a:schemeClr val="dk1"/>
                </a:solidFill>
              </a:rPr>
              <a:t> is invasion of the </a:t>
            </a:r>
            <a:r>
              <a:rPr lang="pt-BR" sz="1100" err="1">
                <a:solidFill>
                  <a:schemeClr val="dk1"/>
                </a:solidFill>
              </a:rPr>
              <a:t>ureters</a:t>
            </a:r>
            <a:endParaRPr sz="1100">
              <a:solidFill>
                <a:schemeClr val="dk1"/>
              </a:solidFill>
            </a:endParaRPr>
          </a:p>
          <a:p>
            <a:pPr marL="269999" lvl="0" indent="0" algn="l" rtl="0">
              <a:lnSpc>
                <a:spcPct val="115000"/>
              </a:lnSpc>
              <a:spcBef>
                <a:spcPts val="1000"/>
              </a:spcBef>
              <a:spcAft>
                <a:spcPts val="0"/>
              </a:spcAft>
              <a:buNone/>
            </a:pPr>
            <a:r>
              <a:rPr lang="pt-BR" sz="1100">
                <a:solidFill>
                  <a:schemeClr val="dk1"/>
                </a:solidFill>
              </a:rPr>
              <a:t>The is invasion </a:t>
            </a:r>
            <a:r>
              <a:rPr lang="pt-BR" sz="1100" err="1">
                <a:solidFill>
                  <a:schemeClr val="dk1"/>
                </a:solidFill>
              </a:rPr>
              <a:t>internal</a:t>
            </a:r>
            <a:r>
              <a:rPr lang="pt-BR" sz="1100">
                <a:solidFill>
                  <a:schemeClr val="dk1"/>
                </a:solidFill>
              </a:rPr>
              <a:t> </a:t>
            </a:r>
            <a:r>
              <a:rPr lang="pt-BR" sz="1100" err="1">
                <a:solidFill>
                  <a:schemeClr val="dk1"/>
                </a:solidFill>
              </a:rPr>
              <a:t>iliac</a:t>
            </a:r>
            <a:r>
              <a:rPr lang="pt-BR" sz="1100">
                <a:solidFill>
                  <a:schemeClr val="dk1"/>
                </a:solidFill>
              </a:rPr>
              <a:t> </a:t>
            </a:r>
            <a:r>
              <a:rPr lang="pt-BR" sz="1100" err="1">
                <a:solidFill>
                  <a:schemeClr val="dk1"/>
                </a:solidFill>
              </a:rPr>
              <a:t>vessels</a:t>
            </a:r>
            <a:endParaRPr sz="1100">
              <a:solidFill>
                <a:schemeClr val="dk1"/>
              </a:solidFill>
            </a:endParaRPr>
          </a:p>
          <a:p>
            <a:pPr marL="269999" lvl="0" indent="0" algn="l" rtl="0">
              <a:lnSpc>
                <a:spcPct val="115000"/>
              </a:lnSpc>
              <a:spcBef>
                <a:spcPts val="1000"/>
              </a:spcBef>
              <a:spcAft>
                <a:spcPts val="0"/>
              </a:spcAft>
              <a:buNone/>
            </a:pPr>
            <a:r>
              <a:rPr lang="pt-BR" sz="1100" err="1">
                <a:solidFill>
                  <a:schemeClr val="dk1"/>
                </a:solidFill>
              </a:rPr>
              <a:t>There</a:t>
            </a:r>
            <a:r>
              <a:rPr lang="pt-BR" sz="1100">
                <a:solidFill>
                  <a:schemeClr val="dk1"/>
                </a:solidFill>
              </a:rPr>
              <a:t> is invasion </a:t>
            </a:r>
            <a:r>
              <a:rPr lang="pt-BR" sz="1100" err="1">
                <a:solidFill>
                  <a:schemeClr val="dk1"/>
                </a:solidFill>
              </a:rPr>
              <a:t>external</a:t>
            </a:r>
            <a:r>
              <a:rPr lang="pt-BR" sz="1100">
                <a:solidFill>
                  <a:schemeClr val="dk1"/>
                </a:solidFill>
              </a:rPr>
              <a:t> </a:t>
            </a:r>
            <a:r>
              <a:rPr lang="pt-BR" sz="1100" err="1">
                <a:solidFill>
                  <a:schemeClr val="dk1"/>
                </a:solidFill>
              </a:rPr>
              <a:t>iliac</a:t>
            </a:r>
            <a:r>
              <a:rPr lang="pt-BR" sz="1100">
                <a:solidFill>
                  <a:schemeClr val="dk1"/>
                </a:solidFill>
              </a:rPr>
              <a:t> </a:t>
            </a:r>
            <a:r>
              <a:rPr lang="pt-BR" sz="1100" err="1">
                <a:solidFill>
                  <a:schemeClr val="dk1"/>
                </a:solidFill>
              </a:rPr>
              <a:t>vessels</a:t>
            </a:r>
            <a:endParaRPr sz="1100">
              <a:solidFill>
                <a:schemeClr val="dk1"/>
              </a:solidFill>
            </a:endParaRPr>
          </a:p>
          <a:p>
            <a:pPr marL="269999" lvl="0" indent="0" algn="l" rtl="0">
              <a:lnSpc>
                <a:spcPct val="115000"/>
              </a:lnSpc>
              <a:spcBef>
                <a:spcPts val="1000"/>
              </a:spcBef>
              <a:spcAft>
                <a:spcPts val="0"/>
              </a:spcAft>
              <a:buNone/>
            </a:pPr>
            <a:r>
              <a:rPr lang="pt-BR" sz="1100" err="1">
                <a:solidFill>
                  <a:schemeClr val="dk1"/>
                </a:solidFill>
              </a:rPr>
              <a:t>Bony</a:t>
            </a:r>
            <a:r>
              <a:rPr lang="pt-BR" sz="1100">
                <a:solidFill>
                  <a:schemeClr val="dk1"/>
                </a:solidFill>
              </a:rPr>
              <a:t> invasion of the lateral pelvic </a:t>
            </a:r>
            <a:r>
              <a:rPr lang="pt-BR" sz="1100" err="1">
                <a:solidFill>
                  <a:schemeClr val="dk1"/>
                </a:solidFill>
              </a:rPr>
              <a:t>side</a:t>
            </a:r>
            <a:r>
              <a:rPr lang="pt-BR" sz="1100">
                <a:solidFill>
                  <a:schemeClr val="dk1"/>
                </a:solidFill>
              </a:rPr>
              <a:t> </a:t>
            </a:r>
            <a:r>
              <a:rPr lang="pt-BR" sz="1100" err="1">
                <a:solidFill>
                  <a:schemeClr val="dk1"/>
                </a:solidFill>
              </a:rPr>
              <a:t>walll</a:t>
            </a:r>
            <a:endParaRPr sz="1100">
              <a:solidFill>
                <a:schemeClr val="dk1"/>
              </a:solidFill>
            </a:endParaRPr>
          </a:p>
          <a:p>
            <a:pPr marL="269999" lvl="0" indent="0" algn="l" rtl="0">
              <a:lnSpc>
                <a:spcPct val="115000"/>
              </a:lnSpc>
              <a:spcBef>
                <a:spcPts val="1000"/>
              </a:spcBef>
              <a:spcAft>
                <a:spcPts val="0"/>
              </a:spcAft>
              <a:buNone/>
            </a:pPr>
            <a:r>
              <a:rPr lang="pt-BR" sz="1100">
                <a:solidFill>
                  <a:schemeClr val="dk1"/>
                </a:solidFill>
              </a:rPr>
              <a:t>Tumor is </a:t>
            </a:r>
            <a:r>
              <a:rPr lang="pt-BR" sz="1100" err="1">
                <a:solidFill>
                  <a:schemeClr val="dk1"/>
                </a:solidFill>
              </a:rPr>
              <a:t>extending</a:t>
            </a:r>
            <a:r>
              <a:rPr lang="pt-BR" sz="1100">
                <a:solidFill>
                  <a:schemeClr val="dk1"/>
                </a:solidFill>
              </a:rPr>
              <a:t> </a:t>
            </a:r>
            <a:r>
              <a:rPr lang="pt-BR" sz="1100" err="1">
                <a:solidFill>
                  <a:schemeClr val="dk1"/>
                </a:solidFill>
              </a:rPr>
              <a:t>into</a:t>
            </a:r>
            <a:r>
              <a:rPr lang="pt-BR" sz="1100">
                <a:solidFill>
                  <a:schemeClr val="dk1"/>
                </a:solidFill>
              </a:rPr>
              <a:t> the </a:t>
            </a:r>
            <a:r>
              <a:rPr lang="pt-BR" sz="1100" err="1">
                <a:solidFill>
                  <a:schemeClr val="dk1"/>
                </a:solidFill>
              </a:rPr>
              <a:t>sciatic</a:t>
            </a:r>
            <a:r>
              <a:rPr lang="pt-BR" sz="1100">
                <a:solidFill>
                  <a:schemeClr val="dk1"/>
                </a:solidFill>
              </a:rPr>
              <a:t> </a:t>
            </a:r>
            <a:r>
              <a:rPr lang="pt-BR" sz="1100" err="1">
                <a:solidFill>
                  <a:schemeClr val="dk1"/>
                </a:solidFill>
              </a:rPr>
              <a:t>nerve</a:t>
            </a:r>
            <a:endParaRPr sz="1100">
              <a:solidFill>
                <a:schemeClr val="dk1"/>
              </a:solidFill>
            </a:endParaRPr>
          </a:p>
          <a:p>
            <a:pPr marL="269999" lvl="0" indent="0" algn="l" rtl="0">
              <a:lnSpc>
                <a:spcPct val="115000"/>
              </a:lnSpc>
              <a:spcBef>
                <a:spcPts val="1000"/>
              </a:spcBef>
              <a:spcAft>
                <a:spcPts val="0"/>
              </a:spcAft>
              <a:buNone/>
            </a:pPr>
            <a:r>
              <a:rPr lang="pt-BR" sz="1100">
                <a:solidFill>
                  <a:schemeClr val="dk1"/>
                </a:solidFill>
              </a:rPr>
              <a:t>Sacral </a:t>
            </a:r>
            <a:r>
              <a:rPr lang="pt-BR" sz="1100" err="1">
                <a:solidFill>
                  <a:schemeClr val="dk1"/>
                </a:solidFill>
              </a:rPr>
              <a:t>nerve</a:t>
            </a:r>
            <a:r>
              <a:rPr lang="pt-BR" sz="1100">
                <a:solidFill>
                  <a:schemeClr val="dk1"/>
                </a:solidFill>
              </a:rPr>
              <a:t> root </a:t>
            </a:r>
            <a:r>
              <a:rPr lang="pt-BR" sz="1100" err="1">
                <a:solidFill>
                  <a:schemeClr val="dk1"/>
                </a:solidFill>
              </a:rPr>
              <a:t>infiltration</a:t>
            </a:r>
            <a:endParaRPr sz="1100">
              <a:solidFill>
                <a:schemeClr val="dk1"/>
              </a:solidFill>
            </a:endParaRPr>
          </a:p>
          <a:p>
            <a:pPr marL="0" lvl="0" indent="0" algn="l" rtl="0">
              <a:lnSpc>
                <a:spcPct val="115000"/>
              </a:lnSpc>
              <a:spcBef>
                <a:spcPts val="1000"/>
              </a:spcBef>
              <a:spcAft>
                <a:spcPts val="0"/>
              </a:spcAft>
              <a:buNone/>
            </a:pPr>
            <a:endParaRPr sz="1300">
              <a:solidFill>
                <a:schemeClr val="dk1"/>
              </a:solidFill>
            </a:endParaRPr>
          </a:p>
          <a:p>
            <a:pPr marL="269999" lvl="0" indent="-95250" algn="l" rtl="0">
              <a:lnSpc>
                <a:spcPct val="115000"/>
              </a:lnSpc>
              <a:spcBef>
                <a:spcPts val="0"/>
              </a:spcBef>
              <a:spcAft>
                <a:spcPts val="0"/>
              </a:spcAft>
              <a:buNone/>
            </a:pPr>
            <a:endParaRPr sz="1300">
              <a:solidFill>
                <a:schemeClr val="dk1"/>
              </a:solidFill>
            </a:endParaRPr>
          </a:p>
          <a:p>
            <a:pPr marL="269999" lvl="0" indent="-95250" algn="l" rtl="0">
              <a:lnSpc>
                <a:spcPct val="115000"/>
              </a:lnSpc>
              <a:spcBef>
                <a:spcPts val="0"/>
              </a:spcBef>
              <a:spcAft>
                <a:spcPts val="0"/>
              </a:spcAft>
              <a:buNone/>
            </a:pPr>
            <a:endParaRPr sz="1300">
              <a:solidFill>
                <a:schemeClr val="dk1"/>
              </a:solidFill>
            </a:endParaRPr>
          </a:p>
          <a:p>
            <a:pPr marL="0" lvl="0" indent="0" algn="l" rtl="0">
              <a:lnSpc>
                <a:spcPct val="115000"/>
              </a:lnSpc>
              <a:spcBef>
                <a:spcPts val="0"/>
              </a:spcBef>
              <a:spcAft>
                <a:spcPts val="0"/>
              </a:spcAft>
              <a:buNone/>
            </a:pPr>
            <a:endParaRPr sz="1300">
              <a:solidFill>
                <a:schemeClr val="dk1"/>
              </a:solidFill>
            </a:endParaRPr>
          </a:p>
        </p:txBody>
      </p:sp>
      <p:sp>
        <p:nvSpPr>
          <p:cNvPr id="825" name="Google Shape;825;p70"/>
          <p:cNvSpPr txBox="1"/>
          <p:nvPr/>
        </p:nvSpPr>
        <p:spPr>
          <a:xfrm>
            <a:off x="4456529" y="504200"/>
            <a:ext cx="4375772" cy="4396500"/>
          </a:xfrm>
          <a:prstGeom prst="rect">
            <a:avLst/>
          </a:prstGeom>
          <a:noFill/>
          <a:ln w="9525" cap="flat" cmpd="sng">
            <a:solidFill>
              <a:schemeClr val="accent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pt-BR" sz="1100">
                <a:solidFill>
                  <a:schemeClr val="dk1"/>
                </a:solidFill>
              </a:rPr>
              <a:t>6)  </a:t>
            </a:r>
            <a:r>
              <a:rPr lang="pt-BR" sz="1100" u="sng">
                <a:solidFill>
                  <a:schemeClr val="dk1"/>
                </a:solidFill>
              </a:rPr>
              <a:t>Assessment of the </a:t>
            </a:r>
            <a:r>
              <a:rPr lang="pt-BR" sz="1100" u="sng" err="1">
                <a:solidFill>
                  <a:schemeClr val="dk1"/>
                </a:solidFill>
              </a:rPr>
              <a:t>lower</a:t>
            </a:r>
            <a:r>
              <a:rPr lang="pt-BR" sz="1100" u="sng">
                <a:solidFill>
                  <a:schemeClr val="dk1"/>
                </a:solidFill>
              </a:rPr>
              <a:t> </a:t>
            </a:r>
            <a:r>
              <a:rPr lang="pt-BR" sz="1100" u="sng" err="1">
                <a:solidFill>
                  <a:schemeClr val="dk1"/>
                </a:solidFill>
              </a:rPr>
              <a:t>compartment</a:t>
            </a:r>
            <a:r>
              <a:rPr lang="pt-BR" sz="1100" u="sng">
                <a:solidFill>
                  <a:schemeClr val="dk1"/>
                </a:solidFill>
              </a:rPr>
              <a:t>:</a:t>
            </a:r>
            <a:endParaRPr sz="1100" u="sng">
              <a:solidFill>
                <a:schemeClr val="dk1"/>
              </a:solidFill>
            </a:endParaRPr>
          </a:p>
          <a:p>
            <a:pPr marL="268288" lvl="0" algn="l" rtl="0">
              <a:lnSpc>
                <a:spcPct val="200000"/>
              </a:lnSpc>
              <a:spcBef>
                <a:spcPts val="0"/>
              </a:spcBef>
              <a:spcAft>
                <a:spcPts val="0"/>
              </a:spcAft>
              <a:buNone/>
            </a:pPr>
            <a:r>
              <a:rPr lang="pt-BR" sz="1100" err="1">
                <a:solidFill>
                  <a:schemeClr val="dk1"/>
                </a:solidFill>
              </a:rPr>
              <a:t>There</a:t>
            </a:r>
            <a:r>
              <a:rPr lang="pt-BR" sz="1100">
                <a:solidFill>
                  <a:schemeClr val="dk1"/>
                </a:solidFill>
              </a:rPr>
              <a:t> is </a:t>
            </a:r>
            <a:r>
              <a:rPr lang="pt-BR" sz="1100" err="1">
                <a:solidFill>
                  <a:schemeClr val="dk1"/>
                </a:solidFill>
              </a:rPr>
              <a:t>levator</a:t>
            </a:r>
            <a:r>
              <a:rPr lang="pt-BR" sz="1100">
                <a:solidFill>
                  <a:schemeClr val="dk1"/>
                </a:solidFill>
              </a:rPr>
              <a:t> </a:t>
            </a:r>
            <a:r>
              <a:rPr lang="pt-BR" sz="1100" err="1">
                <a:solidFill>
                  <a:schemeClr val="dk1"/>
                </a:solidFill>
              </a:rPr>
              <a:t>muscle</a:t>
            </a:r>
            <a:r>
              <a:rPr lang="pt-BR" sz="1100">
                <a:solidFill>
                  <a:schemeClr val="dk1"/>
                </a:solidFill>
              </a:rPr>
              <a:t> </a:t>
            </a:r>
            <a:r>
              <a:rPr lang="pt-BR" sz="1100" err="1">
                <a:solidFill>
                  <a:schemeClr val="dk1"/>
                </a:solidFill>
              </a:rPr>
              <a:t>infiltration</a:t>
            </a:r>
            <a:endParaRPr lang="pt-BR" sz="1100">
              <a:solidFill>
                <a:schemeClr val="dk1"/>
              </a:solidFill>
            </a:endParaRPr>
          </a:p>
          <a:p>
            <a:pPr marL="268288" lvl="0" algn="l" rtl="0">
              <a:lnSpc>
                <a:spcPct val="200000"/>
              </a:lnSpc>
              <a:spcBef>
                <a:spcPts val="0"/>
              </a:spcBef>
              <a:spcAft>
                <a:spcPts val="0"/>
              </a:spcAft>
              <a:buNone/>
            </a:pPr>
            <a:r>
              <a:rPr lang="pt-BR" sz="1100" err="1">
                <a:solidFill>
                  <a:schemeClr val="dk1"/>
                </a:solidFill>
              </a:rPr>
              <a:t>There</a:t>
            </a:r>
            <a:r>
              <a:rPr lang="pt-BR" sz="1100">
                <a:solidFill>
                  <a:schemeClr val="dk1"/>
                </a:solidFill>
              </a:rPr>
              <a:t> is </a:t>
            </a:r>
            <a:r>
              <a:rPr lang="pt-BR" sz="1100" err="1">
                <a:solidFill>
                  <a:schemeClr val="dk1"/>
                </a:solidFill>
              </a:rPr>
              <a:t>extension</a:t>
            </a:r>
            <a:r>
              <a:rPr lang="pt-BR" sz="1100">
                <a:solidFill>
                  <a:schemeClr val="dk1"/>
                </a:solidFill>
              </a:rPr>
              <a:t> </a:t>
            </a:r>
            <a:r>
              <a:rPr lang="pt-BR" sz="1100" err="1">
                <a:solidFill>
                  <a:schemeClr val="dk1"/>
                </a:solidFill>
              </a:rPr>
              <a:t>into</a:t>
            </a:r>
            <a:r>
              <a:rPr lang="pt-BR" sz="1100">
                <a:solidFill>
                  <a:schemeClr val="dk1"/>
                </a:solidFill>
              </a:rPr>
              <a:t> the </a:t>
            </a:r>
            <a:r>
              <a:rPr lang="pt-BR" sz="1100" err="1">
                <a:solidFill>
                  <a:schemeClr val="dk1"/>
                </a:solidFill>
              </a:rPr>
              <a:t>ischioanal</a:t>
            </a:r>
            <a:r>
              <a:rPr lang="pt-BR" sz="1100">
                <a:solidFill>
                  <a:schemeClr val="dk1"/>
                </a:solidFill>
              </a:rPr>
              <a:t> fossa</a:t>
            </a:r>
          </a:p>
          <a:p>
            <a:pPr marL="268288" lvl="0" algn="l" rtl="0">
              <a:lnSpc>
                <a:spcPct val="200000"/>
              </a:lnSpc>
              <a:spcBef>
                <a:spcPts val="0"/>
              </a:spcBef>
              <a:spcAft>
                <a:spcPts val="0"/>
              </a:spcAft>
              <a:buNone/>
            </a:pPr>
            <a:r>
              <a:rPr lang="pt-BR" sz="1100" err="1">
                <a:solidFill>
                  <a:schemeClr val="dk1"/>
                </a:solidFill>
              </a:rPr>
              <a:t>Periurethral</a:t>
            </a:r>
            <a:r>
              <a:rPr lang="pt-BR" sz="1100">
                <a:solidFill>
                  <a:schemeClr val="dk1"/>
                </a:solidFill>
              </a:rPr>
              <a:t> </a:t>
            </a:r>
            <a:r>
              <a:rPr lang="pt-BR" sz="1100" err="1">
                <a:solidFill>
                  <a:schemeClr val="dk1"/>
                </a:solidFill>
              </a:rPr>
              <a:t>or</a:t>
            </a:r>
            <a:r>
              <a:rPr lang="pt-BR" sz="1100">
                <a:solidFill>
                  <a:schemeClr val="dk1"/>
                </a:solidFill>
              </a:rPr>
              <a:t> </a:t>
            </a:r>
            <a:r>
              <a:rPr lang="pt-BR" sz="1100" err="1">
                <a:solidFill>
                  <a:schemeClr val="dk1"/>
                </a:solidFill>
              </a:rPr>
              <a:t>retropubic</a:t>
            </a:r>
            <a:r>
              <a:rPr lang="pt-BR" sz="1100">
                <a:solidFill>
                  <a:schemeClr val="dk1"/>
                </a:solidFill>
              </a:rPr>
              <a:t> </a:t>
            </a:r>
            <a:r>
              <a:rPr lang="pt-BR" sz="1100" err="1">
                <a:solidFill>
                  <a:schemeClr val="dk1"/>
                </a:solidFill>
              </a:rPr>
              <a:t>infiltration</a:t>
            </a:r>
            <a:endParaRPr lang="pt-BR" sz="1100">
              <a:solidFill>
                <a:schemeClr val="dk1"/>
              </a:solidFill>
            </a:endParaRPr>
          </a:p>
          <a:p>
            <a:pPr marL="360000" lvl="0" indent="0" algn="l" rtl="0">
              <a:lnSpc>
                <a:spcPct val="200000"/>
              </a:lnSpc>
              <a:spcBef>
                <a:spcPts val="0"/>
              </a:spcBef>
              <a:spcAft>
                <a:spcPts val="0"/>
              </a:spcAft>
              <a:buNone/>
            </a:pPr>
            <a:endParaRPr sz="1100">
              <a:solidFill>
                <a:schemeClr val="dk1"/>
              </a:solidFill>
            </a:endParaRPr>
          </a:p>
          <a:p>
            <a:pPr marL="0" lvl="0" indent="0" algn="l" rtl="0">
              <a:lnSpc>
                <a:spcPct val="200000"/>
              </a:lnSpc>
              <a:spcBef>
                <a:spcPts val="0"/>
              </a:spcBef>
              <a:spcAft>
                <a:spcPts val="0"/>
              </a:spcAft>
              <a:buNone/>
            </a:pPr>
            <a:r>
              <a:rPr lang="pt-BR" sz="1100">
                <a:solidFill>
                  <a:schemeClr val="dk1"/>
                </a:solidFill>
              </a:rPr>
              <a:t>7)  </a:t>
            </a:r>
            <a:r>
              <a:rPr lang="pt-BR" sz="1100" u="sng">
                <a:solidFill>
                  <a:schemeClr val="dk1"/>
                </a:solidFill>
              </a:rPr>
              <a:t>Assessment of </a:t>
            </a:r>
            <a:r>
              <a:rPr lang="pt-BR" sz="1100" u="sng" err="1">
                <a:solidFill>
                  <a:schemeClr val="dk1"/>
                </a:solidFill>
              </a:rPr>
              <a:t>postoperative</a:t>
            </a:r>
            <a:r>
              <a:rPr lang="pt-BR" sz="1100" u="sng">
                <a:solidFill>
                  <a:schemeClr val="dk1"/>
                </a:solidFill>
              </a:rPr>
              <a:t> chances</a:t>
            </a:r>
            <a:endParaRPr sz="1100" u="sng">
              <a:solidFill>
                <a:schemeClr val="dk1"/>
              </a:solidFill>
            </a:endParaRPr>
          </a:p>
          <a:p>
            <a:pPr marL="268288" lvl="0" algn="l" rtl="0">
              <a:lnSpc>
                <a:spcPct val="200000"/>
              </a:lnSpc>
              <a:spcBef>
                <a:spcPts val="0"/>
              </a:spcBef>
              <a:spcAft>
                <a:spcPts val="0"/>
              </a:spcAft>
              <a:buNone/>
            </a:pPr>
            <a:r>
              <a:rPr lang="pt-BR" sz="1100" err="1">
                <a:solidFill>
                  <a:schemeClr val="dk1"/>
                </a:solidFill>
              </a:rPr>
              <a:t>There</a:t>
            </a:r>
            <a:r>
              <a:rPr lang="pt-BR" sz="1100">
                <a:solidFill>
                  <a:schemeClr val="dk1"/>
                </a:solidFill>
              </a:rPr>
              <a:t> are edema/</a:t>
            </a:r>
            <a:r>
              <a:rPr lang="pt-BR" sz="1100" err="1">
                <a:solidFill>
                  <a:schemeClr val="dk1"/>
                </a:solidFill>
              </a:rPr>
              <a:t>liquid</a:t>
            </a:r>
            <a:r>
              <a:rPr lang="pt-BR" sz="1100">
                <a:solidFill>
                  <a:schemeClr val="dk1"/>
                </a:solidFill>
              </a:rPr>
              <a:t> </a:t>
            </a:r>
            <a:r>
              <a:rPr lang="pt-BR" sz="1100" err="1">
                <a:solidFill>
                  <a:schemeClr val="dk1"/>
                </a:solidFill>
              </a:rPr>
              <a:t>collections</a:t>
            </a:r>
            <a:endParaRPr lang="pt-BR" sz="1100">
              <a:solidFill>
                <a:schemeClr val="dk1"/>
              </a:solidFill>
            </a:endParaRPr>
          </a:p>
          <a:p>
            <a:pPr marL="268288" lvl="0" algn="l" rtl="0">
              <a:lnSpc>
                <a:spcPct val="200000"/>
              </a:lnSpc>
              <a:spcBef>
                <a:spcPts val="0"/>
              </a:spcBef>
              <a:spcAft>
                <a:spcPts val="0"/>
              </a:spcAft>
              <a:buNone/>
            </a:pPr>
            <a:r>
              <a:rPr lang="pt-BR" sz="1100" err="1">
                <a:solidFill>
                  <a:schemeClr val="dk1"/>
                </a:solidFill>
              </a:rPr>
              <a:t>There</a:t>
            </a:r>
            <a:r>
              <a:rPr lang="pt-BR" sz="1100">
                <a:solidFill>
                  <a:schemeClr val="dk1"/>
                </a:solidFill>
              </a:rPr>
              <a:t> are </a:t>
            </a:r>
            <a:r>
              <a:rPr lang="pt-BR" sz="1100" err="1">
                <a:solidFill>
                  <a:schemeClr val="dk1"/>
                </a:solidFill>
              </a:rPr>
              <a:t>signs</a:t>
            </a:r>
            <a:r>
              <a:rPr lang="pt-BR" sz="1100">
                <a:solidFill>
                  <a:schemeClr val="dk1"/>
                </a:solidFill>
              </a:rPr>
              <a:t> of </a:t>
            </a:r>
            <a:r>
              <a:rPr lang="pt-BR" sz="1100" err="1">
                <a:solidFill>
                  <a:schemeClr val="dk1"/>
                </a:solidFill>
              </a:rPr>
              <a:t>anastomotic</a:t>
            </a:r>
            <a:r>
              <a:rPr lang="pt-BR" sz="1100">
                <a:solidFill>
                  <a:schemeClr val="dk1"/>
                </a:solidFill>
              </a:rPr>
              <a:t> </a:t>
            </a:r>
            <a:r>
              <a:rPr lang="pt-BR" sz="1100" err="1">
                <a:solidFill>
                  <a:schemeClr val="dk1"/>
                </a:solidFill>
              </a:rPr>
              <a:t>dehiscence</a:t>
            </a:r>
            <a:endParaRPr lang="pt-BR" sz="1100">
              <a:solidFill>
                <a:schemeClr val="dk1"/>
              </a:solidFill>
            </a:endParaRPr>
          </a:p>
          <a:p>
            <a:pPr marL="268288" lvl="0" algn="l" rtl="0">
              <a:lnSpc>
                <a:spcPct val="200000"/>
              </a:lnSpc>
              <a:spcBef>
                <a:spcPts val="0"/>
              </a:spcBef>
              <a:spcAft>
                <a:spcPts val="0"/>
              </a:spcAft>
              <a:buNone/>
            </a:pPr>
            <a:r>
              <a:rPr lang="pt-BR" sz="1100" err="1">
                <a:solidFill>
                  <a:schemeClr val="dk1"/>
                </a:solidFill>
              </a:rPr>
              <a:t>There</a:t>
            </a:r>
            <a:r>
              <a:rPr lang="pt-BR" sz="1100">
                <a:solidFill>
                  <a:schemeClr val="dk1"/>
                </a:solidFill>
              </a:rPr>
              <a:t> are </a:t>
            </a:r>
            <a:r>
              <a:rPr lang="pt-BR" sz="1100" err="1">
                <a:solidFill>
                  <a:schemeClr val="dk1"/>
                </a:solidFill>
              </a:rPr>
              <a:t>cystic</a:t>
            </a:r>
            <a:r>
              <a:rPr lang="pt-BR" sz="1100">
                <a:solidFill>
                  <a:schemeClr val="dk1"/>
                </a:solidFill>
              </a:rPr>
              <a:t> </a:t>
            </a:r>
            <a:r>
              <a:rPr lang="pt-BR" sz="1100" err="1">
                <a:solidFill>
                  <a:schemeClr val="dk1"/>
                </a:solidFill>
              </a:rPr>
              <a:t>formations</a:t>
            </a:r>
            <a:endParaRPr lang="pt-BR" sz="1100">
              <a:solidFill>
                <a:schemeClr val="dk1"/>
              </a:solidFill>
            </a:endParaRPr>
          </a:p>
          <a:p>
            <a:pPr marL="268288" lvl="0" algn="l" rtl="0">
              <a:lnSpc>
                <a:spcPct val="200000"/>
              </a:lnSpc>
              <a:spcBef>
                <a:spcPts val="0"/>
              </a:spcBef>
              <a:spcAft>
                <a:spcPts val="0"/>
              </a:spcAft>
              <a:buNone/>
            </a:pPr>
            <a:r>
              <a:rPr lang="pt-BR" sz="1100" err="1">
                <a:solidFill>
                  <a:schemeClr val="dk1"/>
                </a:solidFill>
              </a:rPr>
              <a:t>There</a:t>
            </a:r>
            <a:r>
              <a:rPr lang="pt-BR" sz="1100">
                <a:solidFill>
                  <a:schemeClr val="dk1"/>
                </a:solidFill>
              </a:rPr>
              <a:t> are </a:t>
            </a:r>
            <a:r>
              <a:rPr lang="pt-BR" sz="1100" err="1">
                <a:solidFill>
                  <a:schemeClr val="dk1"/>
                </a:solidFill>
              </a:rPr>
              <a:t>any</a:t>
            </a:r>
            <a:r>
              <a:rPr lang="pt-BR" sz="1100">
                <a:solidFill>
                  <a:schemeClr val="dk1"/>
                </a:solidFill>
              </a:rPr>
              <a:t> </a:t>
            </a:r>
            <a:r>
              <a:rPr lang="pt-BR" sz="1100" err="1">
                <a:solidFill>
                  <a:schemeClr val="dk1"/>
                </a:solidFill>
              </a:rPr>
              <a:t>changes</a:t>
            </a:r>
            <a:r>
              <a:rPr lang="pt-BR" sz="1100">
                <a:solidFill>
                  <a:schemeClr val="dk1"/>
                </a:solidFill>
              </a:rPr>
              <a:t> </a:t>
            </a:r>
            <a:r>
              <a:rPr lang="pt-BR" sz="1100" err="1">
                <a:solidFill>
                  <a:schemeClr val="dk1"/>
                </a:solidFill>
              </a:rPr>
              <a:t>that</a:t>
            </a:r>
            <a:r>
              <a:rPr lang="pt-BR" sz="1100">
                <a:solidFill>
                  <a:schemeClr val="dk1"/>
                </a:solidFill>
              </a:rPr>
              <a:t> </a:t>
            </a:r>
            <a:r>
              <a:rPr lang="pt-BR" sz="1100" err="1">
                <a:solidFill>
                  <a:schemeClr val="dk1"/>
                </a:solidFill>
              </a:rPr>
              <a:t>may</a:t>
            </a:r>
            <a:r>
              <a:rPr lang="pt-BR" sz="1100">
                <a:solidFill>
                  <a:schemeClr val="dk1"/>
                </a:solidFill>
              </a:rPr>
              <a:t> </a:t>
            </a:r>
            <a:r>
              <a:rPr lang="pt-BR" sz="1100" err="1">
                <a:solidFill>
                  <a:schemeClr val="dk1"/>
                </a:solidFill>
              </a:rPr>
              <a:t>raise</a:t>
            </a:r>
            <a:r>
              <a:rPr lang="pt-BR" sz="1100">
                <a:solidFill>
                  <a:schemeClr val="dk1"/>
                </a:solidFill>
              </a:rPr>
              <a:t> </a:t>
            </a:r>
          </a:p>
          <a:p>
            <a:pPr marL="268288" lvl="0" algn="l" rtl="0">
              <a:lnSpc>
                <a:spcPct val="200000"/>
              </a:lnSpc>
              <a:spcBef>
                <a:spcPts val="0"/>
              </a:spcBef>
              <a:spcAft>
                <a:spcPts val="0"/>
              </a:spcAft>
              <a:buNone/>
            </a:pPr>
            <a:r>
              <a:rPr lang="pt-BR" sz="1100" err="1">
                <a:solidFill>
                  <a:schemeClr val="dk1"/>
                </a:solidFill>
              </a:rPr>
              <a:t>doubt</a:t>
            </a:r>
            <a:r>
              <a:rPr lang="pt-BR" sz="1100">
                <a:solidFill>
                  <a:schemeClr val="dk1"/>
                </a:solidFill>
              </a:rPr>
              <a:t> and </a:t>
            </a:r>
            <a:r>
              <a:rPr lang="pt-BR" sz="1100" err="1">
                <a:solidFill>
                  <a:schemeClr val="dk1"/>
                </a:solidFill>
              </a:rPr>
              <a:t>should</a:t>
            </a:r>
            <a:r>
              <a:rPr lang="pt-BR" sz="1100">
                <a:solidFill>
                  <a:schemeClr val="dk1"/>
                </a:solidFill>
              </a:rPr>
              <a:t> </a:t>
            </a:r>
            <a:r>
              <a:rPr lang="pt-BR" sz="1100" err="1">
                <a:solidFill>
                  <a:schemeClr val="dk1"/>
                </a:solidFill>
              </a:rPr>
              <a:t>be</a:t>
            </a:r>
            <a:r>
              <a:rPr lang="pt-BR" sz="1100">
                <a:solidFill>
                  <a:schemeClr val="dk1"/>
                </a:solidFill>
              </a:rPr>
              <a:t> </a:t>
            </a:r>
            <a:r>
              <a:rPr lang="pt-BR" sz="1100" err="1">
                <a:solidFill>
                  <a:schemeClr val="dk1"/>
                </a:solidFill>
              </a:rPr>
              <a:t>checked</a:t>
            </a:r>
            <a:r>
              <a:rPr lang="pt-BR" sz="1100">
                <a:solidFill>
                  <a:schemeClr val="dk1"/>
                </a:solidFill>
              </a:rPr>
              <a:t> in </a:t>
            </a:r>
          </a:p>
          <a:p>
            <a:pPr marL="268288" lvl="0" algn="l" rtl="0">
              <a:lnSpc>
                <a:spcPct val="200000"/>
              </a:lnSpc>
              <a:spcBef>
                <a:spcPts val="0"/>
              </a:spcBef>
              <a:spcAft>
                <a:spcPts val="0"/>
              </a:spcAft>
              <a:buNone/>
            </a:pPr>
            <a:r>
              <a:rPr lang="pt-BR" sz="1100">
                <a:solidFill>
                  <a:schemeClr val="dk1"/>
                </a:solidFill>
              </a:rPr>
              <a:t>the follow </a:t>
            </a:r>
            <a:r>
              <a:rPr lang="pt-BR" sz="1100" err="1">
                <a:solidFill>
                  <a:schemeClr val="dk1"/>
                </a:solidFill>
              </a:rPr>
              <a:t>up</a:t>
            </a:r>
            <a:r>
              <a:rPr lang="pt-BR" sz="1100">
                <a:solidFill>
                  <a:schemeClr val="dk1"/>
                </a:solidFill>
              </a:rPr>
              <a:t> </a:t>
            </a:r>
            <a:r>
              <a:rPr lang="pt-BR" sz="1100" err="1">
                <a:solidFill>
                  <a:schemeClr val="dk1"/>
                </a:solidFill>
              </a:rPr>
              <a:t>study</a:t>
            </a:r>
            <a:endParaRPr lang="pt-BR" sz="1100">
              <a:solidFill>
                <a:schemeClr val="dk1"/>
              </a:solidFill>
            </a:endParaRPr>
          </a:p>
          <a:p>
            <a:pPr marL="360000" lvl="0" indent="0" algn="l" rtl="0">
              <a:lnSpc>
                <a:spcPct val="150000"/>
              </a:lnSpc>
              <a:spcBef>
                <a:spcPts val="0"/>
              </a:spcBef>
              <a:spcAft>
                <a:spcPts val="0"/>
              </a:spcAft>
              <a:buNone/>
            </a:pPr>
            <a:endParaRPr sz="1300">
              <a:solidFill>
                <a:schemeClr val="dk1"/>
              </a:solidFill>
            </a:endParaRPr>
          </a:p>
        </p:txBody>
      </p:sp>
    </p:spTree>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p71"/>
          <p:cNvSpPr txBox="1">
            <a:spLocks noGrp="1"/>
          </p:cNvSpPr>
          <p:nvPr>
            <p:ph type="body" idx="1"/>
          </p:nvPr>
        </p:nvSpPr>
        <p:spPr>
          <a:xfrm>
            <a:off x="710625" y="1049300"/>
            <a:ext cx="3456900" cy="4218000"/>
          </a:xfrm>
          <a:prstGeom prst="rect">
            <a:avLst/>
          </a:prstGeom>
        </p:spPr>
        <p:txBody>
          <a:bodyPr spcFirstLastPara="1" wrap="square" lIns="91425" tIns="91425" rIns="91425" bIns="91425" anchor="ctr" anchorCtr="0">
            <a:spAutoFit/>
          </a:bodyPr>
          <a:lstStyle/>
          <a:p>
            <a:pPr marL="457200" lvl="0" indent="0" algn="l" rtl="0">
              <a:lnSpc>
                <a:spcPct val="90000"/>
              </a:lnSpc>
              <a:spcBef>
                <a:spcPts val="1000"/>
              </a:spcBef>
              <a:spcAft>
                <a:spcPts val="0"/>
              </a:spcAft>
              <a:buNone/>
            </a:pPr>
            <a:endParaRPr sz="1100" dirty="0">
              <a:solidFill>
                <a:schemeClr val="dk1"/>
              </a:solidFill>
            </a:endParaRPr>
          </a:p>
          <a:p>
            <a:pPr marL="0" marR="0" lvl="0" indent="0" algn="l" rtl="0">
              <a:lnSpc>
                <a:spcPct val="115000"/>
              </a:lnSpc>
              <a:spcBef>
                <a:spcPts val="1000"/>
              </a:spcBef>
              <a:spcAft>
                <a:spcPts val="0"/>
              </a:spcAft>
              <a:buNone/>
            </a:pPr>
            <a:r>
              <a:rPr lang="pt-BR" dirty="0">
                <a:solidFill>
                  <a:schemeClr val="dk1"/>
                </a:solidFill>
              </a:rPr>
              <a:t>Tumor </a:t>
            </a:r>
            <a:r>
              <a:rPr lang="pt-BR" dirty="0" err="1">
                <a:solidFill>
                  <a:schemeClr val="dk1"/>
                </a:solidFill>
              </a:rPr>
              <a:t>location</a:t>
            </a:r>
            <a:endParaRPr dirty="0">
              <a:solidFill>
                <a:schemeClr val="dk1"/>
              </a:solidFill>
            </a:endParaRPr>
          </a:p>
          <a:p>
            <a:pPr marL="0" marR="0" lvl="0" indent="0" algn="l" rtl="0">
              <a:lnSpc>
                <a:spcPct val="115000"/>
              </a:lnSpc>
              <a:spcBef>
                <a:spcPts val="1000"/>
              </a:spcBef>
              <a:spcAft>
                <a:spcPts val="0"/>
              </a:spcAft>
              <a:buNone/>
            </a:pPr>
            <a:r>
              <a:rPr lang="pt-BR" dirty="0" err="1">
                <a:solidFill>
                  <a:schemeClr val="dk1"/>
                </a:solidFill>
              </a:rPr>
              <a:t>Anatomical</a:t>
            </a:r>
            <a:r>
              <a:rPr lang="pt-BR" dirty="0">
                <a:solidFill>
                  <a:schemeClr val="dk1"/>
                </a:solidFill>
              </a:rPr>
              <a:t> </a:t>
            </a:r>
            <a:r>
              <a:rPr lang="pt-BR" dirty="0" err="1">
                <a:solidFill>
                  <a:schemeClr val="dk1"/>
                </a:solidFill>
              </a:rPr>
              <a:t>limits</a:t>
            </a:r>
            <a:r>
              <a:rPr lang="pt-BR" dirty="0">
                <a:solidFill>
                  <a:schemeClr val="dk1"/>
                </a:solidFill>
              </a:rPr>
              <a:t> </a:t>
            </a:r>
            <a:r>
              <a:rPr lang="pt-BR" dirty="0" err="1">
                <a:solidFill>
                  <a:schemeClr val="dk1"/>
                </a:solidFill>
              </a:rPr>
              <a:t>of</a:t>
            </a:r>
            <a:r>
              <a:rPr lang="pt-BR" dirty="0">
                <a:solidFill>
                  <a:schemeClr val="dk1"/>
                </a:solidFill>
              </a:rPr>
              <a:t> standard </a:t>
            </a:r>
            <a:r>
              <a:rPr lang="pt-BR" dirty="0" err="1">
                <a:solidFill>
                  <a:schemeClr val="dk1"/>
                </a:solidFill>
              </a:rPr>
              <a:t>surgery</a:t>
            </a:r>
            <a:endParaRPr dirty="0">
              <a:solidFill>
                <a:schemeClr val="dk1"/>
              </a:solidFill>
            </a:endParaRPr>
          </a:p>
          <a:p>
            <a:pPr marL="0" marR="0" lvl="0" indent="0" algn="l" rtl="0">
              <a:lnSpc>
                <a:spcPct val="115000"/>
              </a:lnSpc>
              <a:spcBef>
                <a:spcPts val="1000"/>
              </a:spcBef>
              <a:spcAft>
                <a:spcPts val="0"/>
              </a:spcAft>
              <a:buNone/>
            </a:pPr>
            <a:r>
              <a:rPr lang="pt-BR" dirty="0">
                <a:solidFill>
                  <a:schemeClr val="dk1"/>
                </a:solidFill>
              </a:rPr>
              <a:t>Tumor </a:t>
            </a:r>
            <a:r>
              <a:rPr lang="pt-BR" dirty="0" err="1">
                <a:solidFill>
                  <a:schemeClr val="dk1"/>
                </a:solidFill>
              </a:rPr>
              <a:t>staging</a:t>
            </a:r>
            <a:r>
              <a:rPr lang="pt-BR" dirty="0">
                <a:solidFill>
                  <a:schemeClr val="dk1"/>
                </a:solidFill>
              </a:rPr>
              <a:t> </a:t>
            </a:r>
            <a:endParaRPr dirty="0">
              <a:solidFill>
                <a:schemeClr val="dk1"/>
              </a:solidFill>
            </a:endParaRPr>
          </a:p>
          <a:p>
            <a:pPr marL="0" marR="0" lvl="0" indent="0" algn="l" rtl="0">
              <a:lnSpc>
                <a:spcPct val="115000"/>
              </a:lnSpc>
              <a:spcBef>
                <a:spcPts val="1000"/>
              </a:spcBef>
              <a:spcAft>
                <a:spcPts val="0"/>
              </a:spcAft>
              <a:buNone/>
            </a:pPr>
            <a:r>
              <a:rPr lang="pt-BR" dirty="0" err="1">
                <a:solidFill>
                  <a:schemeClr val="dk1"/>
                </a:solidFill>
              </a:rPr>
              <a:t>Complications</a:t>
            </a:r>
            <a:r>
              <a:rPr lang="pt-BR" dirty="0">
                <a:solidFill>
                  <a:schemeClr val="dk1"/>
                </a:solidFill>
              </a:rPr>
              <a:t> </a:t>
            </a:r>
            <a:endParaRPr dirty="0">
              <a:solidFill>
                <a:schemeClr val="dk1"/>
              </a:solidFill>
            </a:endParaRPr>
          </a:p>
          <a:p>
            <a:pPr marL="0" marR="0" lvl="0" indent="0" algn="l" rtl="0">
              <a:lnSpc>
                <a:spcPct val="115000"/>
              </a:lnSpc>
              <a:spcBef>
                <a:spcPts val="1000"/>
              </a:spcBef>
              <a:spcAft>
                <a:spcPts val="0"/>
              </a:spcAft>
              <a:buNone/>
            </a:pPr>
            <a:r>
              <a:rPr lang="pt-BR" dirty="0" err="1">
                <a:solidFill>
                  <a:schemeClr val="dk1"/>
                </a:solidFill>
              </a:rPr>
              <a:t>Unresected</a:t>
            </a:r>
            <a:r>
              <a:rPr lang="pt-BR" dirty="0">
                <a:solidFill>
                  <a:schemeClr val="dk1"/>
                </a:solidFill>
              </a:rPr>
              <a:t> </a:t>
            </a:r>
            <a:r>
              <a:rPr lang="pt-BR" dirty="0" err="1">
                <a:solidFill>
                  <a:schemeClr val="dk1"/>
                </a:solidFill>
              </a:rPr>
              <a:t>lymph</a:t>
            </a:r>
            <a:r>
              <a:rPr lang="pt-BR" dirty="0">
                <a:solidFill>
                  <a:schemeClr val="dk1"/>
                </a:solidFill>
              </a:rPr>
              <a:t> nodes </a:t>
            </a:r>
            <a:r>
              <a:rPr lang="pt-BR" dirty="0" err="1">
                <a:solidFill>
                  <a:schemeClr val="dk1"/>
                </a:solidFill>
              </a:rPr>
              <a:t>on</a:t>
            </a:r>
            <a:r>
              <a:rPr lang="pt-BR" dirty="0">
                <a:solidFill>
                  <a:schemeClr val="dk1"/>
                </a:solidFill>
              </a:rPr>
              <a:t> ETM </a:t>
            </a:r>
            <a:endParaRPr dirty="0">
              <a:solidFill>
                <a:schemeClr val="dk1"/>
              </a:solidFill>
            </a:endParaRPr>
          </a:p>
          <a:p>
            <a:pPr marL="0" marR="0" lvl="0" indent="0" algn="l" rtl="0">
              <a:lnSpc>
                <a:spcPct val="115000"/>
              </a:lnSpc>
              <a:spcBef>
                <a:spcPts val="1000"/>
              </a:spcBef>
              <a:spcAft>
                <a:spcPts val="0"/>
              </a:spcAft>
              <a:buNone/>
            </a:pPr>
            <a:r>
              <a:rPr lang="pt-BR" dirty="0" err="1">
                <a:solidFill>
                  <a:schemeClr val="dk1"/>
                </a:solidFill>
              </a:rPr>
              <a:t>Clear</a:t>
            </a:r>
            <a:r>
              <a:rPr lang="pt-BR" dirty="0">
                <a:solidFill>
                  <a:schemeClr val="dk1"/>
                </a:solidFill>
              </a:rPr>
              <a:t> </a:t>
            </a:r>
            <a:r>
              <a:rPr lang="pt-BR" dirty="0" err="1">
                <a:solidFill>
                  <a:schemeClr val="dk1"/>
                </a:solidFill>
              </a:rPr>
              <a:t>surgical</a:t>
            </a:r>
            <a:r>
              <a:rPr lang="pt-BR" dirty="0">
                <a:solidFill>
                  <a:schemeClr val="dk1"/>
                </a:solidFill>
              </a:rPr>
              <a:t> </a:t>
            </a:r>
            <a:r>
              <a:rPr lang="pt-BR" dirty="0" err="1">
                <a:solidFill>
                  <a:schemeClr val="dk1"/>
                </a:solidFill>
              </a:rPr>
              <a:t>margins</a:t>
            </a:r>
            <a:r>
              <a:rPr lang="pt-BR" dirty="0">
                <a:solidFill>
                  <a:schemeClr val="dk1"/>
                </a:solidFill>
              </a:rPr>
              <a:t> </a:t>
            </a:r>
            <a:endParaRPr dirty="0">
              <a:solidFill>
                <a:schemeClr val="dk1"/>
              </a:solidFill>
            </a:endParaRPr>
          </a:p>
          <a:p>
            <a:pPr marL="0" marR="0" lvl="0" indent="0" algn="l" rtl="0">
              <a:lnSpc>
                <a:spcPct val="115000"/>
              </a:lnSpc>
              <a:spcBef>
                <a:spcPts val="1000"/>
              </a:spcBef>
              <a:spcAft>
                <a:spcPts val="0"/>
              </a:spcAft>
              <a:buNone/>
            </a:pPr>
            <a:r>
              <a:rPr lang="pt-BR" dirty="0" err="1">
                <a:solidFill>
                  <a:schemeClr val="dk1"/>
                </a:solidFill>
              </a:rPr>
              <a:t>Histological</a:t>
            </a:r>
            <a:r>
              <a:rPr lang="pt-BR" dirty="0">
                <a:solidFill>
                  <a:schemeClr val="dk1"/>
                </a:solidFill>
              </a:rPr>
              <a:t> </a:t>
            </a:r>
            <a:r>
              <a:rPr lang="pt-BR" dirty="0" err="1">
                <a:solidFill>
                  <a:schemeClr val="dk1"/>
                </a:solidFill>
              </a:rPr>
              <a:t>type</a:t>
            </a:r>
            <a:r>
              <a:rPr lang="pt-BR" dirty="0">
                <a:solidFill>
                  <a:schemeClr val="dk1"/>
                </a:solidFill>
              </a:rPr>
              <a:t> </a:t>
            </a:r>
            <a:r>
              <a:rPr lang="pt-BR" dirty="0" err="1">
                <a:solidFill>
                  <a:schemeClr val="dk1"/>
                </a:solidFill>
              </a:rPr>
              <a:t>of</a:t>
            </a:r>
            <a:r>
              <a:rPr lang="pt-BR" dirty="0">
                <a:solidFill>
                  <a:schemeClr val="dk1"/>
                </a:solidFill>
              </a:rPr>
              <a:t> tumor </a:t>
            </a:r>
            <a:endParaRPr dirty="0">
              <a:solidFill>
                <a:schemeClr val="dk1"/>
              </a:solidFill>
            </a:endParaRPr>
          </a:p>
          <a:p>
            <a:pPr marL="0" marR="0" lvl="0" indent="0" algn="l" rtl="0">
              <a:lnSpc>
                <a:spcPct val="115000"/>
              </a:lnSpc>
              <a:spcBef>
                <a:spcPts val="1000"/>
              </a:spcBef>
              <a:spcAft>
                <a:spcPts val="0"/>
              </a:spcAft>
              <a:buNone/>
            </a:pPr>
            <a:r>
              <a:rPr lang="pt-BR" dirty="0" err="1">
                <a:solidFill>
                  <a:schemeClr val="dk1"/>
                </a:solidFill>
              </a:rPr>
              <a:t>Situations</a:t>
            </a:r>
            <a:r>
              <a:rPr lang="pt-BR" dirty="0">
                <a:solidFill>
                  <a:schemeClr val="dk1"/>
                </a:solidFill>
              </a:rPr>
              <a:t> </a:t>
            </a:r>
            <a:r>
              <a:rPr lang="pt-BR" dirty="0" err="1">
                <a:solidFill>
                  <a:schemeClr val="dk1"/>
                </a:solidFill>
              </a:rPr>
              <a:t>that</a:t>
            </a:r>
            <a:r>
              <a:rPr lang="pt-BR" dirty="0">
                <a:solidFill>
                  <a:schemeClr val="dk1"/>
                </a:solidFill>
              </a:rPr>
              <a:t> </a:t>
            </a:r>
            <a:r>
              <a:rPr lang="pt-BR" dirty="0" err="1">
                <a:solidFill>
                  <a:schemeClr val="dk1"/>
                </a:solidFill>
              </a:rPr>
              <a:t>difficult</a:t>
            </a:r>
            <a:r>
              <a:rPr lang="pt-BR" dirty="0">
                <a:solidFill>
                  <a:schemeClr val="dk1"/>
                </a:solidFill>
              </a:rPr>
              <a:t> </a:t>
            </a:r>
            <a:r>
              <a:rPr lang="pt-BR" dirty="0" err="1">
                <a:solidFill>
                  <a:schemeClr val="dk1"/>
                </a:solidFill>
              </a:rPr>
              <a:t>analysis</a:t>
            </a:r>
            <a:r>
              <a:rPr lang="pt-BR" dirty="0">
                <a:solidFill>
                  <a:schemeClr val="dk1"/>
                </a:solidFill>
              </a:rPr>
              <a:t> </a:t>
            </a:r>
            <a:endParaRPr dirty="0">
              <a:solidFill>
                <a:schemeClr val="dk1"/>
              </a:solidFill>
            </a:endParaRPr>
          </a:p>
          <a:p>
            <a:pPr marL="0" marR="0" lvl="0" indent="0" algn="l" rtl="0">
              <a:lnSpc>
                <a:spcPct val="115000"/>
              </a:lnSpc>
              <a:spcBef>
                <a:spcPts val="1000"/>
              </a:spcBef>
              <a:spcAft>
                <a:spcPts val="0"/>
              </a:spcAft>
              <a:buNone/>
            </a:pPr>
            <a:r>
              <a:rPr lang="pt-BR" dirty="0" err="1">
                <a:solidFill>
                  <a:schemeClr val="dk1"/>
                </a:solidFill>
              </a:rPr>
              <a:t>Pelvic</a:t>
            </a:r>
            <a:r>
              <a:rPr lang="pt-BR" dirty="0">
                <a:solidFill>
                  <a:schemeClr val="dk1"/>
                </a:solidFill>
              </a:rPr>
              <a:t> </a:t>
            </a:r>
            <a:r>
              <a:rPr lang="pt-BR" dirty="0" err="1">
                <a:solidFill>
                  <a:schemeClr val="dk1"/>
                </a:solidFill>
              </a:rPr>
              <a:t>recurrence</a:t>
            </a:r>
            <a:r>
              <a:rPr lang="pt-BR" dirty="0">
                <a:solidFill>
                  <a:schemeClr val="dk1"/>
                </a:solidFill>
              </a:rPr>
              <a:t> </a:t>
            </a:r>
            <a:endParaRPr dirty="0">
              <a:solidFill>
                <a:schemeClr val="dk1"/>
              </a:solidFill>
            </a:endParaRPr>
          </a:p>
          <a:p>
            <a:pPr marL="457200" lvl="0" indent="0" algn="l" rtl="0">
              <a:lnSpc>
                <a:spcPct val="90000"/>
              </a:lnSpc>
              <a:spcBef>
                <a:spcPts val="1000"/>
              </a:spcBef>
              <a:spcAft>
                <a:spcPts val="0"/>
              </a:spcAft>
              <a:buNone/>
            </a:pPr>
            <a:endParaRPr sz="1100" dirty="0">
              <a:solidFill>
                <a:schemeClr val="dk1"/>
              </a:solidFill>
            </a:endParaRPr>
          </a:p>
          <a:p>
            <a:pPr marL="0" lvl="0" indent="0" algn="l" rtl="0">
              <a:spcBef>
                <a:spcPts val="0"/>
              </a:spcBef>
              <a:spcAft>
                <a:spcPts val="0"/>
              </a:spcAft>
              <a:buNone/>
            </a:pPr>
            <a:endParaRPr dirty="0">
              <a:solidFill>
                <a:schemeClr val="dk1"/>
              </a:solidFill>
            </a:endParaRPr>
          </a:p>
        </p:txBody>
      </p:sp>
      <p:sp>
        <p:nvSpPr>
          <p:cNvPr id="831" name="Google Shape;831;p71"/>
          <p:cNvSpPr txBox="1"/>
          <p:nvPr/>
        </p:nvSpPr>
        <p:spPr>
          <a:xfrm>
            <a:off x="4923114" y="1192811"/>
            <a:ext cx="4067400" cy="37695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1000"/>
              </a:spcBef>
              <a:spcAft>
                <a:spcPts val="0"/>
              </a:spcAft>
              <a:buNone/>
            </a:pPr>
            <a:r>
              <a:rPr lang="pt-BR" dirty="0" err="1">
                <a:solidFill>
                  <a:schemeClr val="dk1"/>
                </a:solidFill>
              </a:rPr>
              <a:t>Low</a:t>
            </a:r>
            <a:r>
              <a:rPr lang="pt-BR" dirty="0">
                <a:solidFill>
                  <a:schemeClr val="dk1"/>
                </a:solidFill>
              </a:rPr>
              <a:t> </a:t>
            </a:r>
            <a:r>
              <a:rPr lang="pt-BR" dirty="0" err="1">
                <a:solidFill>
                  <a:schemeClr val="dk1"/>
                </a:solidFill>
              </a:rPr>
              <a:t>rectal</a:t>
            </a:r>
            <a:r>
              <a:rPr lang="pt-BR" dirty="0">
                <a:solidFill>
                  <a:schemeClr val="dk1"/>
                </a:solidFill>
              </a:rPr>
              <a:t> tumor</a:t>
            </a:r>
            <a:endParaRPr dirty="0">
              <a:solidFill>
                <a:schemeClr val="dk1"/>
              </a:solidFill>
            </a:endParaRPr>
          </a:p>
          <a:p>
            <a:pPr marL="457200" lvl="0" indent="0" algn="l" rtl="0">
              <a:lnSpc>
                <a:spcPct val="115000"/>
              </a:lnSpc>
              <a:spcBef>
                <a:spcPts val="1000"/>
              </a:spcBef>
              <a:spcAft>
                <a:spcPts val="0"/>
              </a:spcAft>
              <a:buNone/>
            </a:pPr>
            <a:r>
              <a:rPr lang="pt-BR" dirty="0" err="1">
                <a:solidFill>
                  <a:schemeClr val="dk1"/>
                </a:solidFill>
              </a:rPr>
              <a:t>Involved</a:t>
            </a:r>
            <a:r>
              <a:rPr lang="pt-BR" dirty="0">
                <a:solidFill>
                  <a:schemeClr val="dk1"/>
                </a:solidFill>
              </a:rPr>
              <a:t> </a:t>
            </a:r>
            <a:r>
              <a:rPr lang="pt-BR" dirty="0" err="1">
                <a:solidFill>
                  <a:schemeClr val="dk1"/>
                </a:solidFill>
              </a:rPr>
              <a:t>mesorectal</a:t>
            </a:r>
            <a:r>
              <a:rPr lang="pt-BR" dirty="0">
                <a:solidFill>
                  <a:schemeClr val="dk1"/>
                </a:solidFill>
              </a:rPr>
              <a:t> </a:t>
            </a:r>
            <a:r>
              <a:rPr lang="pt-BR" dirty="0" err="1">
                <a:solidFill>
                  <a:schemeClr val="dk1"/>
                </a:solidFill>
              </a:rPr>
              <a:t>fascia</a:t>
            </a:r>
            <a:r>
              <a:rPr lang="pt-BR" dirty="0">
                <a:solidFill>
                  <a:schemeClr val="dk1"/>
                </a:solidFill>
              </a:rPr>
              <a:t> </a:t>
            </a:r>
            <a:endParaRPr dirty="0">
              <a:solidFill>
                <a:schemeClr val="dk1"/>
              </a:solidFill>
            </a:endParaRPr>
          </a:p>
          <a:p>
            <a:pPr marL="457200" lvl="0" indent="0" algn="l" rtl="0">
              <a:lnSpc>
                <a:spcPct val="115000"/>
              </a:lnSpc>
              <a:spcBef>
                <a:spcPts val="1000"/>
              </a:spcBef>
              <a:spcAft>
                <a:spcPts val="0"/>
              </a:spcAft>
              <a:buNone/>
            </a:pPr>
            <a:r>
              <a:rPr lang="pt-BR" dirty="0" err="1">
                <a:solidFill>
                  <a:schemeClr val="dk1"/>
                </a:solidFill>
              </a:rPr>
              <a:t>Advanced</a:t>
            </a:r>
            <a:r>
              <a:rPr lang="pt-BR" dirty="0">
                <a:solidFill>
                  <a:schemeClr val="dk1"/>
                </a:solidFill>
              </a:rPr>
              <a:t> tumor</a:t>
            </a:r>
            <a:endParaRPr dirty="0">
              <a:solidFill>
                <a:schemeClr val="dk1"/>
              </a:solidFill>
            </a:endParaRPr>
          </a:p>
          <a:p>
            <a:pPr marL="457200" lvl="0" indent="0" algn="l" rtl="0">
              <a:lnSpc>
                <a:spcPct val="115000"/>
              </a:lnSpc>
              <a:spcBef>
                <a:spcPts val="1000"/>
              </a:spcBef>
              <a:spcAft>
                <a:spcPts val="0"/>
              </a:spcAft>
              <a:buNone/>
            </a:pPr>
            <a:r>
              <a:rPr lang="pt-BR" dirty="0">
                <a:solidFill>
                  <a:schemeClr val="dk1"/>
                </a:solidFill>
              </a:rPr>
              <a:t>Tumor </a:t>
            </a:r>
            <a:r>
              <a:rPr lang="pt-BR" dirty="0" err="1">
                <a:solidFill>
                  <a:schemeClr val="dk1"/>
                </a:solidFill>
              </a:rPr>
              <a:t>perforation</a:t>
            </a:r>
            <a:endParaRPr dirty="0">
              <a:solidFill>
                <a:schemeClr val="dk1"/>
              </a:solidFill>
            </a:endParaRPr>
          </a:p>
          <a:p>
            <a:pPr marL="457200" lvl="0" indent="0" algn="l" rtl="0">
              <a:lnSpc>
                <a:spcPct val="115000"/>
              </a:lnSpc>
              <a:spcBef>
                <a:spcPts val="1000"/>
              </a:spcBef>
              <a:spcAft>
                <a:spcPts val="0"/>
              </a:spcAft>
              <a:buNone/>
            </a:pPr>
            <a:r>
              <a:rPr lang="pt-BR" dirty="0">
                <a:solidFill>
                  <a:schemeClr val="dk1"/>
                </a:solidFill>
              </a:rPr>
              <a:t>Lateral </a:t>
            </a:r>
            <a:r>
              <a:rPr lang="pt-BR" dirty="0" err="1">
                <a:solidFill>
                  <a:schemeClr val="dk1"/>
                </a:solidFill>
              </a:rPr>
              <a:t>pelvic</a:t>
            </a:r>
            <a:r>
              <a:rPr lang="pt-BR" dirty="0">
                <a:solidFill>
                  <a:schemeClr val="dk1"/>
                </a:solidFill>
              </a:rPr>
              <a:t> LN</a:t>
            </a:r>
            <a:endParaRPr dirty="0">
              <a:solidFill>
                <a:schemeClr val="dk1"/>
              </a:solidFill>
            </a:endParaRPr>
          </a:p>
          <a:p>
            <a:pPr marL="457200" lvl="0" indent="0" algn="l" rtl="0">
              <a:lnSpc>
                <a:spcPct val="115000"/>
              </a:lnSpc>
              <a:spcBef>
                <a:spcPts val="1000"/>
              </a:spcBef>
              <a:spcAft>
                <a:spcPts val="0"/>
              </a:spcAft>
              <a:buNone/>
            </a:pPr>
            <a:r>
              <a:rPr lang="pt-BR" dirty="0" err="1">
                <a:solidFill>
                  <a:schemeClr val="dk1"/>
                </a:solidFill>
              </a:rPr>
              <a:t>Anastomotic</a:t>
            </a:r>
            <a:r>
              <a:rPr lang="pt-BR" dirty="0">
                <a:solidFill>
                  <a:schemeClr val="dk1"/>
                </a:solidFill>
              </a:rPr>
              <a:t> </a:t>
            </a:r>
            <a:r>
              <a:rPr lang="pt-BR" dirty="0" err="1">
                <a:solidFill>
                  <a:schemeClr val="dk1"/>
                </a:solidFill>
              </a:rPr>
              <a:t>recurrence</a:t>
            </a:r>
            <a:endParaRPr dirty="0">
              <a:solidFill>
                <a:schemeClr val="dk1"/>
              </a:solidFill>
            </a:endParaRPr>
          </a:p>
          <a:p>
            <a:pPr marL="457200" lvl="0" indent="0" algn="l" rtl="0">
              <a:lnSpc>
                <a:spcPct val="115000"/>
              </a:lnSpc>
              <a:spcBef>
                <a:spcPts val="1000"/>
              </a:spcBef>
              <a:spcAft>
                <a:spcPts val="0"/>
              </a:spcAft>
              <a:buNone/>
            </a:pPr>
            <a:r>
              <a:rPr lang="pt-BR" dirty="0" err="1">
                <a:solidFill>
                  <a:schemeClr val="dk1"/>
                </a:solidFill>
              </a:rPr>
              <a:t>Mucinous</a:t>
            </a:r>
            <a:r>
              <a:rPr lang="pt-BR" dirty="0">
                <a:solidFill>
                  <a:schemeClr val="dk1"/>
                </a:solidFill>
              </a:rPr>
              <a:t> adenocarcinoma</a:t>
            </a:r>
            <a:endParaRPr dirty="0">
              <a:solidFill>
                <a:schemeClr val="dk1"/>
              </a:solidFill>
            </a:endParaRPr>
          </a:p>
          <a:p>
            <a:pPr marL="457200" lvl="0" indent="0" algn="l" rtl="0">
              <a:lnSpc>
                <a:spcPct val="115000"/>
              </a:lnSpc>
              <a:spcBef>
                <a:spcPts val="1000"/>
              </a:spcBef>
              <a:spcAft>
                <a:spcPts val="0"/>
              </a:spcAft>
              <a:buNone/>
            </a:pPr>
            <a:r>
              <a:rPr lang="pt-BR" dirty="0">
                <a:solidFill>
                  <a:schemeClr val="dk1"/>
                </a:solidFill>
              </a:rPr>
              <a:t>Local post-</a:t>
            </a:r>
            <a:r>
              <a:rPr lang="pt-BR" dirty="0" err="1">
                <a:solidFill>
                  <a:schemeClr val="dk1"/>
                </a:solidFill>
              </a:rPr>
              <a:t>operative</a:t>
            </a:r>
            <a:r>
              <a:rPr lang="pt-BR" dirty="0">
                <a:solidFill>
                  <a:schemeClr val="dk1"/>
                </a:solidFill>
              </a:rPr>
              <a:t> </a:t>
            </a:r>
            <a:r>
              <a:rPr lang="pt-BR" dirty="0" err="1">
                <a:solidFill>
                  <a:schemeClr val="dk1"/>
                </a:solidFill>
              </a:rPr>
              <a:t>changes</a:t>
            </a:r>
            <a:endParaRPr dirty="0">
              <a:solidFill>
                <a:schemeClr val="dk1"/>
              </a:solidFill>
            </a:endParaRPr>
          </a:p>
          <a:p>
            <a:pPr marL="457200" lvl="0" indent="0" algn="l" rtl="0">
              <a:lnSpc>
                <a:spcPct val="115000"/>
              </a:lnSpc>
              <a:spcBef>
                <a:spcPts val="1000"/>
              </a:spcBef>
              <a:spcAft>
                <a:spcPts val="0"/>
              </a:spcAft>
              <a:buNone/>
            </a:pPr>
            <a:r>
              <a:rPr lang="pt-BR" dirty="0" err="1">
                <a:solidFill>
                  <a:schemeClr val="dk1"/>
                </a:solidFill>
              </a:rPr>
              <a:t>Distant</a:t>
            </a:r>
            <a:r>
              <a:rPr lang="pt-BR" dirty="0">
                <a:solidFill>
                  <a:schemeClr val="dk1"/>
                </a:solidFill>
              </a:rPr>
              <a:t> </a:t>
            </a:r>
            <a:r>
              <a:rPr lang="pt-BR" dirty="0" err="1">
                <a:solidFill>
                  <a:schemeClr val="dk1"/>
                </a:solidFill>
              </a:rPr>
              <a:t>metastases</a:t>
            </a:r>
            <a:r>
              <a:rPr lang="pt-BR" dirty="0">
                <a:solidFill>
                  <a:schemeClr val="dk1"/>
                </a:solidFill>
              </a:rPr>
              <a:t> </a:t>
            </a:r>
            <a:r>
              <a:rPr lang="pt-BR" dirty="0" err="1">
                <a:solidFill>
                  <a:schemeClr val="dk1"/>
                </a:solidFill>
              </a:rPr>
              <a:t>investigation</a:t>
            </a:r>
            <a:r>
              <a:rPr lang="pt-BR" dirty="0">
                <a:solidFill>
                  <a:schemeClr val="dk1"/>
                </a:solidFill>
              </a:rPr>
              <a:t> </a:t>
            </a:r>
            <a:endParaRPr dirty="0">
              <a:solidFill>
                <a:schemeClr val="dk1"/>
              </a:solidFill>
            </a:endParaRPr>
          </a:p>
          <a:p>
            <a:pPr marL="457200" lvl="0" indent="0" algn="l" rtl="0">
              <a:lnSpc>
                <a:spcPct val="115000"/>
              </a:lnSpc>
              <a:spcBef>
                <a:spcPts val="1000"/>
              </a:spcBef>
              <a:spcAft>
                <a:spcPts val="0"/>
              </a:spcAft>
              <a:buNone/>
            </a:pPr>
            <a:endParaRPr sz="1300" dirty="0">
              <a:solidFill>
                <a:schemeClr val="dk1"/>
              </a:solidFill>
            </a:endParaRPr>
          </a:p>
        </p:txBody>
      </p:sp>
      <p:sp>
        <p:nvSpPr>
          <p:cNvPr id="832" name="Google Shape;832;p71"/>
          <p:cNvSpPr txBox="1"/>
          <p:nvPr/>
        </p:nvSpPr>
        <p:spPr>
          <a:xfrm>
            <a:off x="771425" y="628988"/>
            <a:ext cx="7435200" cy="420300"/>
          </a:xfrm>
          <a:prstGeom prst="rect">
            <a:avLst/>
          </a:prstGeom>
          <a:noFill/>
          <a:ln>
            <a:noFill/>
          </a:ln>
        </p:spPr>
        <p:txBody>
          <a:bodyPr spcFirstLastPara="1" wrap="square" lIns="91425" tIns="91425" rIns="91425" bIns="91425" anchor="t" anchorCtr="0">
            <a:spAutoFit/>
          </a:bodyPr>
          <a:lstStyle/>
          <a:p>
            <a:pPr marL="457200" lvl="0" indent="0" algn="l" rtl="0">
              <a:lnSpc>
                <a:spcPct val="90000"/>
              </a:lnSpc>
              <a:spcBef>
                <a:spcPts val="1000"/>
              </a:spcBef>
              <a:spcAft>
                <a:spcPts val="0"/>
              </a:spcAft>
              <a:buNone/>
            </a:pPr>
            <a:r>
              <a:rPr lang="pt-BR" sz="1700">
                <a:solidFill>
                  <a:schemeClr val="accent6"/>
                </a:solidFill>
              </a:rPr>
              <a:t>Rectal </a:t>
            </a:r>
            <a:r>
              <a:rPr lang="pt-BR" sz="1700" err="1">
                <a:solidFill>
                  <a:schemeClr val="accent6"/>
                </a:solidFill>
              </a:rPr>
              <a:t>cancer</a:t>
            </a:r>
            <a:r>
              <a:rPr lang="pt-BR" sz="1700">
                <a:solidFill>
                  <a:schemeClr val="accent6"/>
                </a:solidFill>
              </a:rPr>
              <a:t>: </a:t>
            </a:r>
            <a:r>
              <a:rPr lang="pt-BR" sz="1700" err="1">
                <a:solidFill>
                  <a:schemeClr val="accent6"/>
                </a:solidFill>
              </a:rPr>
              <a:t>key</a:t>
            </a:r>
            <a:r>
              <a:rPr lang="pt-BR" sz="1700">
                <a:solidFill>
                  <a:schemeClr val="accent6"/>
                </a:solidFill>
              </a:rPr>
              <a:t> points in assessment </a:t>
            </a:r>
            <a:r>
              <a:rPr lang="pt-BR" sz="1700" err="1">
                <a:solidFill>
                  <a:schemeClr val="accent6"/>
                </a:solidFill>
              </a:rPr>
              <a:t>risk</a:t>
            </a:r>
            <a:r>
              <a:rPr lang="pt-BR" sz="1700">
                <a:solidFill>
                  <a:schemeClr val="accent6"/>
                </a:solidFill>
              </a:rPr>
              <a:t> of pelvic </a:t>
            </a:r>
            <a:r>
              <a:rPr lang="pt-BR" sz="1700" err="1">
                <a:solidFill>
                  <a:schemeClr val="accent6"/>
                </a:solidFill>
              </a:rPr>
              <a:t>recurrence</a:t>
            </a:r>
            <a:r>
              <a:rPr lang="pt-BR" sz="1700">
                <a:solidFill>
                  <a:schemeClr val="accent6"/>
                </a:solidFill>
              </a:rPr>
              <a:t> </a:t>
            </a:r>
            <a:endParaRPr sz="2000">
              <a:solidFill>
                <a:schemeClr val="accent6"/>
              </a:solidFill>
            </a:endParaRPr>
          </a:p>
        </p:txBody>
      </p:sp>
      <p:sp>
        <p:nvSpPr>
          <p:cNvPr id="833" name="Google Shape;833;p71"/>
          <p:cNvSpPr/>
          <p:nvPr/>
        </p:nvSpPr>
        <p:spPr>
          <a:xfrm>
            <a:off x="3985788" y="1454638"/>
            <a:ext cx="1172400" cy="169800"/>
          </a:xfrm>
          <a:prstGeom prst="stripedRightArrow">
            <a:avLst>
              <a:gd name="adj1" fmla="val 50000"/>
              <a:gd name="adj2" fmla="val 50000"/>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71"/>
          <p:cNvSpPr/>
          <p:nvPr/>
        </p:nvSpPr>
        <p:spPr>
          <a:xfrm>
            <a:off x="3985788" y="1813013"/>
            <a:ext cx="1172400" cy="169800"/>
          </a:xfrm>
          <a:prstGeom prst="stripedRightArrow">
            <a:avLst>
              <a:gd name="adj1" fmla="val 50000"/>
              <a:gd name="adj2" fmla="val 50000"/>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71"/>
          <p:cNvSpPr/>
          <p:nvPr/>
        </p:nvSpPr>
        <p:spPr>
          <a:xfrm>
            <a:off x="3985788" y="2171388"/>
            <a:ext cx="1172400" cy="169800"/>
          </a:xfrm>
          <a:prstGeom prst="stripedRightArrow">
            <a:avLst>
              <a:gd name="adj1" fmla="val 50000"/>
              <a:gd name="adj2" fmla="val 50000"/>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71"/>
          <p:cNvSpPr/>
          <p:nvPr/>
        </p:nvSpPr>
        <p:spPr>
          <a:xfrm>
            <a:off x="3985788" y="2583350"/>
            <a:ext cx="1172400" cy="169800"/>
          </a:xfrm>
          <a:prstGeom prst="stripedRightArrow">
            <a:avLst>
              <a:gd name="adj1" fmla="val 50000"/>
              <a:gd name="adj2" fmla="val 50000"/>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71"/>
          <p:cNvSpPr/>
          <p:nvPr/>
        </p:nvSpPr>
        <p:spPr>
          <a:xfrm>
            <a:off x="3985788" y="2950063"/>
            <a:ext cx="1172400" cy="169800"/>
          </a:xfrm>
          <a:prstGeom prst="stripedRightArrow">
            <a:avLst>
              <a:gd name="adj1" fmla="val 50000"/>
              <a:gd name="adj2" fmla="val 50000"/>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71"/>
          <p:cNvSpPr/>
          <p:nvPr/>
        </p:nvSpPr>
        <p:spPr>
          <a:xfrm>
            <a:off x="3985788" y="3301738"/>
            <a:ext cx="1172400" cy="169800"/>
          </a:xfrm>
          <a:prstGeom prst="stripedRightArrow">
            <a:avLst>
              <a:gd name="adj1" fmla="val 50000"/>
              <a:gd name="adj2" fmla="val 50000"/>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71"/>
          <p:cNvSpPr/>
          <p:nvPr/>
        </p:nvSpPr>
        <p:spPr>
          <a:xfrm>
            <a:off x="3985788" y="3683488"/>
            <a:ext cx="1172400" cy="169800"/>
          </a:xfrm>
          <a:prstGeom prst="stripedRightArrow">
            <a:avLst>
              <a:gd name="adj1" fmla="val 50000"/>
              <a:gd name="adj2" fmla="val 50000"/>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71"/>
          <p:cNvSpPr/>
          <p:nvPr/>
        </p:nvSpPr>
        <p:spPr>
          <a:xfrm>
            <a:off x="3985788" y="4082038"/>
            <a:ext cx="1172400" cy="169800"/>
          </a:xfrm>
          <a:prstGeom prst="stripedRightArrow">
            <a:avLst>
              <a:gd name="adj1" fmla="val 50000"/>
              <a:gd name="adj2" fmla="val 50000"/>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71"/>
          <p:cNvSpPr/>
          <p:nvPr/>
        </p:nvSpPr>
        <p:spPr>
          <a:xfrm>
            <a:off x="3985788" y="4441488"/>
            <a:ext cx="1172400" cy="169800"/>
          </a:xfrm>
          <a:prstGeom prst="stripedRightArrow">
            <a:avLst>
              <a:gd name="adj1" fmla="val 50000"/>
              <a:gd name="adj2" fmla="val 50000"/>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71"/>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800" b="1">
                <a:solidFill>
                  <a:schemeClr val="lt1"/>
                </a:solidFill>
              </a:rPr>
              <a:t>“TAKE-HOME MESSAGES”</a:t>
            </a:r>
            <a:endParaRPr sz="1800" b="1">
              <a:solidFill>
                <a:schemeClr val="lt1"/>
              </a:solidFill>
            </a:endParaRPr>
          </a:p>
        </p:txBody>
      </p:sp>
      <p:pic>
        <p:nvPicPr>
          <p:cNvPr id="843" name="Google Shape;843;p71"/>
          <p:cNvPicPr preferRelativeResize="0"/>
          <p:nvPr/>
        </p:nvPicPr>
        <p:blipFill>
          <a:blip r:embed="rId3">
            <a:alphaModFix/>
          </a:blip>
          <a:stretch>
            <a:fillRect/>
          </a:stretch>
        </p:blipFill>
        <p:spPr>
          <a:xfrm>
            <a:off x="7763975" y="50952"/>
            <a:ext cx="1282751" cy="288975"/>
          </a:xfrm>
          <a:prstGeom prst="rect">
            <a:avLst/>
          </a:prstGeom>
          <a:noFill/>
          <a:ln>
            <a:noFill/>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31">
                                            <p:txEl>
                                              <p:pRg st="0" end="0"/>
                                            </p:txEl>
                                          </p:spTgt>
                                        </p:tgtEl>
                                        <p:attrNameLst>
                                          <p:attrName>style.visibility</p:attrName>
                                        </p:attrNameLst>
                                      </p:cBhvr>
                                      <p:to>
                                        <p:strVal val="visible"/>
                                      </p:to>
                                    </p:set>
                                    <p:anim calcmode="lin" valueType="num">
                                      <p:cBhvr additive="base">
                                        <p:cTn id="7" dur="1000"/>
                                        <p:tgtEl>
                                          <p:spTgt spid="831">
                                            <p:txEl>
                                              <p:pRg st="0" end="0"/>
                                            </p:txEl>
                                          </p:spTgt>
                                        </p:tgtEl>
                                        <p:attrNameLst>
                                          <p:attrName>ppt_w</p:attrName>
                                        </p:attrNameLst>
                                      </p:cBhvr>
                                      <p:tavLst>
                                        <p:tav tm="0">
                                          <p:val>
                                            <p:strVal val="0"/>
                                          </p:val>
                                        </p:tav>
                                        <p:tav tm="100000">
                                          <p:val>
                                            <p:strVal val="#ppt_w"/>
                                          </p:val>
                                        </p:tav>
                                      </p:tavLst>
                                    </p:anim>
                                    <p:anim calcmode="lin" valueType="num">
                                      <p:cBhvr additive="base">
                                        <p:cTn id="8" dur="1000"/>
                                        <p:tgtEl>
                                          <p:spTgt spid="831">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831">
                                            <p:txEl>
                                              <p:pRg st="1" end="1"/>
                                            </p:txEl>
                                          </p:spTgt>
                                        </p:tgtEl>
                                        <p:attrNameLst>
                                          <p:attrName>style.visibility</p:attrName>
                                        </p:attrNameLst>
                                      </p:cBhvr>
                                      <p:to>
                                        <p:strVal val="visible"/>
                                      </p:to>
                                    </p:set>
                                    <p:anim calcmode="lin" valueType="num">
                                      <p:cBhvr additive="base">
                                        <p:cTn id="13" dur="1000"/>
                                        <p:tgtEl>
                                          <p:spTgt spid="831">
                                            <p:txEl>
                                              <p:pRg st="1" end="1"/>
                                            </p:txEl>
                                          </p:spTgt>
                                        </p:tgtEl>
                                        <p:attrNameLst>
                                          <p:attrName>ppt_w</p:attrName>
                                        </p:attrNameLst>
                                      </p:cBhvr>
                                      <p:tavLst>
                                        <p:tav tm="0">
                                          <p:val>
                                            <p:strVal val="0"/>
                                          </p:val>
                                        </p:tav>
                                        <p:tav tm="100000">
                                          <p:val>
                                            <p:strVal val="#ppt_w"/>
                                          </p:val>
                                        </p:tav>
                                      </p:tavLst>
                                    </p:anim>
                                    <p:anim calcmode="lin" valueType="num">
                                      <p:cBhvr additive="base">
                                        <p:cTn id="14" dur="1000"/>
                                        <p:tgtEl>
                                          <p:spTgt spid="831">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831">
                                            <p:txEl>
                                              <p:pRg st="2" end="2"/>
                                            </p:txEl>
                                          </p:spTgt>
                                        </p:tgtEl>
                                        <p:attrNameLst>
                                          <p:attrName>style.visibility</p:attrName>
                                        </p:attrNameLst>
                                      </p:cBhvr>
                                      <p:to>
                                        <p:strVal val="visible"/>
                                      </p:to>
                                    </p:set>
                                    <p:anim calcmode="lin" valueType="num">
                                      <p:cBhvr additive="base">
                                        <p:cTn id="19" dur="1000"/>
                                        <p:tgtEl>
                                          <p:spTgt spid="831">
                                            <p:txEl>
                                              <p:pRg st="2" end="2"/>
                                            </p:txEl>
                                          </p:spTgt>
                                        </p:tgtEl>
                                        <p:attrNameLst>
                                          <p:attrName>ppt_w</p:attrName>
                                        </p:attrNameLst>
                                      </p:cBhvr>
                                      <p:tavLst>
                                        <p:tav tm="0">
                                          <p:val>
                                            <p:strVal val="0"/>
                                          </p:val>
                                        </p:tav>
                                        <p:tav tm="100000">
                                          <p:val>
                                            <p:strVal val="#ppt_w"/>
                                          </p:val>
                                        </p:tav>
                                      </p:tavLst>
                                    </p:anim>
                                    <p:anim calcmode="lin" valueType="num">
                                      <p:cBhvr additive="base">
                                        <p:cTn id="20" dur="1000"/>
                                        <p:tgtEl>
                                          <p:spTgt spid="831">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831">
                                            <p:txEl>
                                              <p:pRg st="3" end="3"/>
                                            </p:txEl>
                                          </p:spTgt>
                                        </p:tgtEl>
                                        <p:attrNameLst>
                                          <p:attrName>style.visibility</p:attrName>
                                        </p:attrNameLst>
                                      </p:cBhvr>
                                      <p:to>
                                        <p:strVal val="visible"/>
                                      </p:to>
                                    </p:set>
                                    <p:anim calcmode="lin" valueType="num">
                                      <p:cBhvr additive="base">
                                        <p:cTn id="25" dur="1000"/>
                                        <p:tgtEl>
                                          <p:spTgt spid="831">
                                            <p:txEl>
                                              <p:pRg st="3" end="3"/>
                                            </p:txEl>
                                          </p:spTgt>
                                        </p:tgtEl>
                                        <p:attrNameLst>
                                          <p:attrName>ppt_w</p:attrName>
                                        </p:attrNameLst>
                                      </p:cBhvr>
                                      <p:tavLst>
                                        <p:tav tm="0">
                                          <p:val>
                                            <p:strVal val="0"/>
                                          </p:val>
                                        </p:tav>
                                        <p:tav tm="100000">
                                          <p:val>
                                            <p:strVal val="#ppt_w"/>
                                          </p:val>
                                        </p:tav>
                                      </p:tavLst>
                                    </p:anim>
                                    <p:anim calcmode="lin" valueType="num">
                                      <p:cBhvr additive="base">
                                        <p:cTn id="26" dur="1000"/>
                                        <p:tgtEl>
                                          <p:spTgt spid="831">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831">
                                            <p:txEl>
                                              <p:pRg st="4" end="4"/>
                                            </p:txEl>
                                          </p:spTgt>
                                        </p:tgtEl>
                                        <p:attrNameLst>
                                          <p:attrName>style.visibility</p:attrName>
                                        </p:attrNameLst>
                                      </p:cBhvr>
                                      <p:to>
                                        <p:strVal val="visible"/>
                                      </p:to>
                                    </p:set>
                                    <p:anim calcmode="lin" valueType="num">
                                      <p:cBhvr additive="base">
                                        <p:cTn id="31" dur="1000"/>
                                        <p:tgtEl>
                                          <p:spTgt spid="831">
                                            <p:txEl>
                                              <p:pRg st="4" end="4"/>
                                            </p:txEl>
                                          </p:spTgt>
                                        </p:tgtEl>
                                        <p:attrNameLst>
                                          <p:attrName>ppt_w</p:attrName>
                                        </p:attrNameLst>
                                      </p:cBhvr>
                                      <p:tavLst>
                                        <p:tav tm="0">
                                          <p:val>
                                            <p:strVal val="0"/>
                                          </p:val>
                                        </p:tav>
                                        <p:tav tm="100000">
                                          <p:val>
                                            <p:strVal val="#ppt_w"/>
                                          </p:val>
                                        </p:tav>
                                      </p:tavLst>
                                    </p:anim>
                                    <p:anim calcmode="lin" valueType="num">
                                      <p:cBhvr additive="base">
                                        <p:cTn id="32" dur="1000"/>
                                        <p:tgtEl>
                                          <p:spTgt spid="831">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831">
                                            <p:txEl>
                                              <p:pRg st="5" end="5"/>
                                            </p:txEl>
                                          </p:spTgt>
                                        </p:tgtEl>
                                        <p:attrNameLst>
                                          <p:attrName>style.visibility</p:attrName>
                                        </p:attrNameLst>
                                      </p:cBhvr>
                                      <p:to>
                                        <p:strVal val="visible"/>
                                      </p:to>
                                    </p:set>
                                    <p:anim calcmode="lin" valueType="num">
                                      <p:cBhvr additive="base">
                                        <p:cTn id="37" dur="1000"/>
                                        <p:tgtEl>
                                          <p:spTgt spid="831">
                                            <p:txEl>
                                              <p:pRg st="5" end="5"/>
                                            </p:txEl>
                                          </p:spTgt>
                                        </p:tgtEl>
                                        <p:attrNameLst>
                                          <p:attrName>ppt_w</p:attrName>
                                        </p:attrNameLst>
                                      </p:cBhvr>
                                      <p:tavLst>
                                        <p:tav tm="0">
                                          <p:val>
                                            <p:strVal val="0"/>
                                          </p:val>
                                        </p:tav>
                                        <p:tav tm="100000">
                                          <p:val>
                                            <p:strVal val="#ppt_w"/>
                                          </p:val>
                                        </p:tav>
                                      </p:tavLst>
                                    </p:anim>
                                    <p:anim calcmode="lin" valueType="num">
                                      <p:cBhvr additive="base">
                                        <p:cTn id="38" dur="1000"/>
                                        <p:tgtEl>
                                          <p:spTgt spid="831">
                                            <p:txEl>
                                              <p:pRg st="5" end="5"/>
                                            </p:txEl>
                                          </p:spTgt>
                                        </p:tgtEl>
                                        <p:attrNameLst>
                                          <p:attrName>ppt_h</p:attrName>
                                        </p:attrNameLst>
                                      </p:cBhvr>
                                      <p:tavLst>
                                        <p:tav tm="0">
                                          <p:val>
                                            <p:str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831">
                                            <p:txEl>
                                              <p:pRg st="6" end="6"/>
                                            </p:txEl>
                                          </p:spTgt>
                                        </p:tgtEl>
                                        <p:attrNameLst>
                                          <p:attrName>style.visibility</p:attrName>
                                        </p:attrNameLst>
                                      </p:cBhvr>
                                      <p:to>
                                        <p:strVal val="visible"/>
                                      </p:to>
                                    </p:set>
                                    <p:anim calcmode="lin" valueType="num">
                                      <p:cBhvr additive="base">
                                        <p:cTn id="43" dur="1000"/>
                                        <p:tgtEl>
                                          <p:spTgt spid="831">
                                            <p:txEl>
                                              <p:pRg st="6" end="6"/>
                                            </p:txEl>
                                          </p:spTgt>
                                        </p:tgtEl>
                                        <p:attrNameLst>
                                          <p:attrName>ppt_w</p:attrName>
                                        </p:attrNameLst>
                                      </p:cBhvr>
                                      <p:tavLst>
                                        <p:tav tm="0">
                                          <p:val>
                                            <p:strVal val="0"/>
                                          </p:val>
                                        </p:tav>
                                        <p:tav tm="100000">
                                          <p:val>
                                            <p:strVal val="#ppt_w"/>
                                          </p:val>
                                        </p:tav>
                                      </p:tavLst>
                                    </p:anim>
                                    <p:anim calcmode="lin" valueType="num">
                                      <p:cBhvr additive="base">
                                        <p:cTn id="44" dur="1000"/>
                                        <p:tgtEl>
                                          <p:spTgt spid="831">
                                            <p:txEl>
                                              <p:pRg st="6" end="6"/>
                                            </p:txEl>
                                          </p:spTgt>
                                        </p:tgtEl>
                                        <p:attrNameLst>
                                          <p:attrName>ppt_h</p:attrName>
                                        </p:attrNameLst>
                                      </p:cBhvr>
                                      <p:tavLst>
                                        <p:tav tm="0">
                                          <p:val>
                                            <p:str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831">
                                            <p:txEl>
                                              <p:pRg st="7" end="7"/>
                                            </p:txEl>
                                          </p:spTgt>
                                        </p:tgtEl>
                                        <p:attrNameLst>
                                          <p:attrName>style.visibility</p:attrName>
                                        </p:attrNameLst>
                                      </p:cBhvr>
                                      <p:to>
                                        <p:strVal val="visible"/>
                                      </p:to>
                                    </p:set>
                                    <p:anim calcmode="lin" valueType="num">
                                      <p:cBhvr additive="base">
                                        <p:cTn id="49" dur="1000"/>
                                        <p:tgtEl>
                                          <p:spTgt spid="831">
                                            <p:txEl>
                                              <p:pRg st="7" end="7"/>
                                            </p:txEl>
                                          </p:spTgt>
                                        </p:tgtEl>
                                        <p:attrNameLst>
                                          <p:attrName>ppt_w</p:attrName>
                                        </p:attrNameLst>
                                      </p:cBhvr>
                                      <p:tavLst>
                                        <p:tav tm="0">
                                          <p:val>
                                            <p:strVal val="0"/>
                                          </p:val>
                                        </p:tav>
                                        <p:tav tm="100000">
                                          <p:val>
                                            <p:strVal val="#ppt_w"/>
                                          </p:val>
                                        </p:tav>
                                      </p:tavLst>
                                    </p:anim>
                                    <p:anim calcmode="lin" valueType="num">
                                      <p:cBhvr additive="base">
                                        <p:cTn id="50" dur="1000"/>
                                        <p:tgtEl>
                                          <p:spTgt spid="831">
                                            <p:txEl>
                                              <p:pRg st="7" end="7"/>
                                            </p:txEl>
                                          </p:spTgt>
                                        </p:tgtEl>
                                        <p:attrNameLst>
                                          <p:attrName>ppt_h</p:attrName>
                                        </p:attrNameLst>
                                      </p:cBhvr>
                                      <p:tavLst>
                                        <p:tav tm="0">
                                          <p:val>
                                            <p:str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nodeType="clickEffect">
                                  <p:stCondLst>
                                    <p:cond delay="0"/>
                                  </p:stCondLst>
                                  <p:childTnLst>
                                    <p:set>
                                      <p:cBhvr>
                                        <p:cTn id="54" dur="1" fill="hold">
                                          <p:stCondLst>
                                            <p:cond delay="0"/>
                                          </p:stCondLst>
                                        </p:cTn>
                                        <p:tgtEl>
                                          <p:spTgt spid="831">
                                            <p:txEl>
                                              <p:pRg st="8" end="8"/>
                                            </p:txEl>
                                          </p:spTgt>
                                        </p:tgtEl>
                                        <p:attrNameLst>
                                          <p:attrName>style.visibility</p:attrName>
                                        </p:attrNameLst>
                                      </p:cBhvr>
                                      <p:to>
                                        <p:strVal val="visible"/>
                                      </p:to>
                                    </p:set>
                                    <p:anim calcmode="lin" valueType="num">
                                      <p:cBhvr additive="base">
                                        <p:cTn id="55" dur="1000"/>
                                        <p:tgtEl>
                                          <p:spTgt spid="831">
                                            <p:txEl>
                                              <p:pRg st="8" end="8"/>
                                            </p:txEl>
                                          </p:spTgt>
                                        </p:tgtEl>
                                        <p:attrNameLst>
                                          <p:attrName>ppt_w</p:attrName>
                                        </p:attrNameLst>
                                      </p:cBhvr>
                                      <p:tavLst>
                                        <p:tav tm="0">
                                          <p:val>
                                            <p:strVal val="0"/>
                                          </p:val>
                                        </p:tav>
                                        <p:tav tm="100000">
                                          <p:val>
                                            <p:strVal val="#ppt_w"/>
                                          </p:val>
                                        </p:tav>
                                      </p:tavLst>
                                    </p:anim>
                                    <p:anim calcmode="lin" valueType="num">
                                      <p:cBhvr additive="base">
                                        <p:cTn id="56" dur="1000"/>
                                        <p:tgtEl>
                                          <p:spTgt spid="831">
                                            <p:txEl>
                                              <p:pRg st="8" end="8"/>
                                            </p:txEl>
                                          </p:spTgt>
                                        </p:tgtEl>
                                        <p:attrNameLst>
                                          <p:attrName>ppt_h</p:attrName>
                                        </p:attrNameLst>
                                      </p:cBhvr>
                                      <p:tavLst>
                                        <p:tav tm="0">
                                          <p:val>
                                            <p:str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nodeType="clickEffect">
                                  <p:stCondLst>
                                    <p:cond delay="0"/>
                                  </p:stCondLst>
                                  <p:childTnLst>
                                    <p:set>
                                      <p:cBhvr>
                                        <p:cTn id="60" dur="1" fill="hold">
                                          <p:stCondLst>
                                            <p:cond delay="0"/>
                                          </p:stCondLst>
                                        </p:cTn>
                                        <p:tgtEl>
                                          <p:spTgt spid="831">
                                            <p:txEl>
                                              <p:pRg st="9" end="9"/>
                                            </p:txEl>
                                          </p:spTgt>
                                        </p:tgtEl>
                                        <p:attrNameLst>
                                          <p:attrName>style.visibility</p:attrName>
                                        </p:attrNameLst>
                                      </p:cBhvr>
                                      <p:to>
                                        <p:strVal val="visible"/>
                                      </p:to>
                                    </p:set>
                                    <p:anim calcmode="lin" valueType="num">
                                      <p:cBhvr additive="base">
                                        <p:cTn id="61" dur="1000"/>
                                        <p:tgtEl>
                                          <p:spTgt spid="831">
                                            <p:txEl>
                                              <p:pRg st="9" end="9"/>
                                            </p:txEl>
                                          </p:spTgt>
                                        </p:tgtEl>
                                        <p:attrNameLst>
                                          <p:attrName>ppt_w</p:attrName>
                                        </p:attrNameLst>
                                      </p:cBhvr>
                                      <p:tavLst>
                                        <p:tav tm="0">
                                          <p:val>
                                            <p:strVal val="0"/>
                                          </p:val>
                                        </p:tav>
                                        <p:tav tm="100000">
                                          <p:val>
                                            <p:strVal val="#ppt_w"/>
                                          </p:val>
                                        </p:tav>
                                      </p:tavLst>
                                    </p:anim>
                                    <p:anim calcmode="lin" valueType="num">
                                      <p:cBhvr additive="base">
                                        <p:cTn id="62" dur="1000"/>
                                        <p:tgtEl>
                                          <p:spTgt spid="831">
                                            <p:txEl>
                                              <p:pRg st="9" end="9"/>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sp>
        <p:nvSpPr>
          <p:cNvPr id="848" name="Google Shape;848;p72"/>
          <p:cNvSpPr txBox="1"/>
          <p:nvPr/>
        </p:nvSpPr>
        <p:spPr>
          <a:xfrm>
            <a:off x="0" y="-12"/>
            <a:ext cx="9144000" cy="390900"/>
          </a:xfrm>
          <a:prstGeom prst="rect">
            <a:avLst/>
          </a:prstGeom>
          <a:solidFill>
            <a:srgbClr val="C9DAF8"/>
          </a:solidFill>
          <a:ln w="1905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800" b="1">
                <a:solidFill>
                  <a:schemeClr val="lt1"/>
                </a:solidFill>
              </a:rPr>
              <a:t>REFERENCES</a:t>
            </a:r>
            <a:endParaRPr sz="1800" b="1">
              <a:solidFill>
                <a:schemeClr val="lt1"/>
              </a:solidFill>
            </a:endParaRPr>
          </a:p>
        </p:txBody>
      </p:sp>
      <p:pic>
        <p:nvPicPr>
          <p:cNvPr id="849" name="Google Shape;849;p72"/>
          <p:cNvPicPr preferRelativeResize="0"/>
          <p:nvPr/>
        </p:nvPicPr>
        <p:blipFill>
          <a:blip r:embed="rId3">
            <a:alphaModFix/>
          </a:blip>
          <a:stretch>
            <a:fillRect/>
          </a:stretch>
        </p:blipFill>
        <p:spPr>
          <a:xfrm>
            <a:off x="7763975" y="50952"/>
            <a:ext cx="1282751" cy="288975"/>
          </a:xfrm>
          <a:prstGeom prst="rect">
            <a:avLst/>
          </a:prstGeom>
          <a:noFill/>
          <a:ln>
            <a:noFill/>
          </a:ln>
        </p:spPr>
      </p:pic>
      <p:sp>
        <p:nvSpPr>
          <p:cNvPr id="850" name="Google Shape;850;p72"/>
          <p:cNvSpPr txBox="1"/>
          <p:nvPr/>
        </p:nvSpPr>
        <p:spPr>
          <a:xfrm>
            <a:off x="97274" y="339925"/>
            <a:ext cx="8949452" cy="5056200"/>
          </a:xfrm>
          <a:prstGeom prst="rect">
            <a:avLst/>
          </a:prstGeom>
          <a:noFill/>
          <a:ln>
            <a:noFill/>
          </a:ln>
        </p:spPr>
        <p:txBody>
          <a:bodyPr spcFirstLastPara="1" wrap="square" lIns="91425" tIns="91425" rIns="91425" bIns="91425" anchor="t" anchorCtr="0">
            <a:spAutoFit/>
          </a:bodyPr>
          <a:lstStyle/>
          <a:p>
            <a:pPr marL="180975" lvl="0" indent="-180975" algn="just" rtl="0">
              <a:lnSpc>
                <a:spcPct val="115000"/>
              </a:lnSpc>
              <a:spcBef>
                <a:spcPts val="0"/>
              </a:spcBef>
              <a:spcAft>
                <a:spcPts val="0"/>
              </a:spcAft>
              <a:buClr>
                <a:schemeClr val="dk1"/>
              </a:buClr>
              <a:buSzPts val="900"/>
              <a:buAutoNum type="arabicPeriod"/>
            </a:pPr>
            <a:r>
              <a:rPr lang="pt-BR" sz="900" dirty="0">
                <a:solidFill>
                  <a:schemeClr val="dk1"/>
                </a:solidFill>
              </a:rPr>
              <a:t>Salerno G, Daniels IR, Moran BJ, </a:t>
            </a:r>
            <a:r>
              <a:rPr lang="pt-BR" sz="900" dirty="0" err="1">
                <a:solidFill>
                  <a:schemeClr val="dk1"/>
                </a:solidFill>
              </a:rPr>
              <a:t>Wotherspoon</a:t>
            </a:r>
            <a:r>
              <a:rPr lang="pt-BR" sz="900" dirty="0">
                <a:solidFill>
                  <a:schemeClr val="dk1"/>
                </a:solidFill>
              </a:rPr>
              <a:t> A, Brown G. </a:t>
            </a:r>
            <a:r>
              <a:rPr lang="pt-BR" sz="900" dirty="0" err="1">
                <a:solidFill>
                  <a:schemeClr val="dk1"/>
                </a:solidFill>
              </a:rPr>
              <a:t>Clarifying</a:t>
            </a:r>
            <a:r>
              <a:rPr lang="pt-BR" sz="900" dirty="0">
                <a:solidFill>
                  <a:schemeClr val="dk1"/>
                </a:solidFill>
              </a:rPr>
              <a:t> </a:t>
            </a:r>
            <a:r>
              <a:rPr lang="pt-BR" sz="900" dirty="0" err="1">
                <a:solidFill>
                  <a:schemeClr val="dk1"/>
                </a:solidFill>
              </a:rPr>
              <a:t>margins</a:t>
            </a:r>
            <a:r>
              <a:rPr lang="pt-BR" sz="900" dirty="0">
                <a:solidFill>
                  <a:schemeClr val="dk1"/>
                </a:solidFill>
              </a:rPr>
              <a:t> in </a:t>
            </a:r>
            <a:r>
              <a:rPr lang="pt-BR" sz="900" dirty="0" err="1">
                <a:solidFill>
                  <a:schemeClr val="dk1"/>
                </a:solidFill>
              </a:rPr>
              <a:t>the</a:t>
            </a:r>
            <a:r>
              <a:rPr lang="pt-BR" sz="900" dirty="0">
                <a:solidFill>
                  <a:schemeClr val="dk1"/>
                </a:solidFill>
              </a:rPr>
              <a:t> </a:t>
            </a:r>
            <a:r>
              <a:rPr lang="pt-BR" sz="900" dirty="0" err="1">
                <a:solidFill>
                  <a:schemeClr val="dk1"/>
                </a:solidFill>
              </a:rPr>
              <a:t>multidisciplinary</a:t>
            </a:r>
            <a:r>
              <a:rPr lang="pt-BR" sz="900" dirty="0">
                <a:solidFill>
                  <a:schemeClr val="dk1"/>
                </a:solidFill>
              </a:rPr>
              <a:t> management </a:t>
            </a:r>
            <a:r>
              <a:rPr lang="pt-BR" sz="900" dirty="0" err="1">
                <a:solidFill>
                  <a:schemeClr val="dk1"/>
                </a:solidFill>
              </a:rPr>
              <a:t>of</a:t>
            </a:r>
            <a:r>
              <a:rPr lang="pt-BR" sz="900" dirty="0">
                <a:solidFill>
                  <a:schemeClr val="dk1"/>
                </a:solidFill>
              </a:rPr>
              <a:t> </a:t>
            </a:r>
            <a:r>
              <a:rPr lang="pt-BR" sz="900" dirty="0" err="1">
                <a:solidFill>
                  <a:schemeClr val="dk1"/>
                </a:solidFill>
              </a:rPr>
              <a:t>rectal</a:t>
            </a:r>
            <a:r>
              <a:rPr lang="pt-BR" sz="900" dirty="0">
                <a:solidFill>
                  <a:schemeClr val="dk1"/>
                </a:solidFill>
              </a:rPr>
              <a:t> </a:t>
            </a:r>
            <a:r>
              <a:rPr lang="pt-BR" sz="900" dirty="0" err="1">
                <a:solidFill>
                  <a:schemeClr val="dk1"/>
                </a:solidFill>
              </a:rPr>
              <a:t>cancer</a:t>
            </a:r>
            <a:r>
              <a:rPr lang="pt-BR" sz="900" dirty="0">
                <a:solidFill>
                  <a:schemeClr val="dk1"/>
                </a:solidFill>
              </a:rPr>
              <a:t>: </a:t>
            </a:r>
            <a:r>
              <a:rPr lang="pt-BR" sz="900" dirty="0" err="1">
                <a:solidFill>
                  <a:schemeClr val="dk1"/>
                </a:solidFill>
              </a:rPr>
              <a:t>the</a:t>
            </a:r>
            <a:r>
              <a:rPr lang="pt-BR" sz="900" dirty="0">
                <a:solidFill>
                  <a:schemeClr val="dk1"/>
                </a:solidFill>
              </a:rPr>
              <a:t> MERCURY </a:t>
            </a:r>
            <a:r>
              <a:rPr lang="pt-BR" sz="900" dirty="0" err="1">
                <a:solidFill>
                  <a:schemeClr val="dk1"/>
                </a:solidFill>
              </a:rPr>
              <a:t>experience</a:t>
            </a:r>
            <a:r>
              <a:rPr lang="pt-BR" sz="900" dirty="0">
                <a:solidFill>
                  <a:schemeClr val="dk1"/>
                </a:solidFill>
              </a:rPr>
              <a:t>. </a:t>
            </a:r>
            <a:r>
              <a:rPr lang="pt-BR" sz="900" dirty="0" err="1">
                <a:solidFill>
                  <a:schemeClr val="dk1"/>
                </a:solidFill>
              </a:rPr>
              <a:t>Clinical</a:t>
            </a:r>
            <a:r>
              <a:rPr lang="pt-BR" sz="900" dirty="0">
                <a:solidFill>
                  <a:schemeClr val="dk1"/>
                </a:solidFill>
              </a:rPr>
              <a:t> </a:t>
            </a:r>
            <a:r>
              <a:rPr lang="pt-BR" sz="900" dirty="0" err="1">
                <a:solidFill>
                  <a:schemeClr val="dk1"/>
                </a:solidFill>
              </a:rPr>
              <a:t>Radiology</a:t>
            </a:r>
            <a:r>
              <a:rPr lang="pt-BR" sz="900" dirty="0">
                <a:solidFill>
                  <a:schemeClr val="dk1"/>
                </a:solidFill>
              </a:rPr>
              <a:t>. 2006 Nov;61(11):916-923. </a:t>
            </a:r>
            <a:endParaRPr sz="900" dirty="0">
              <a:solidFill>
                <a:schemeClr val="dk1"/>
              </a:solidFill>
            </a:endParaRPr>
          </a:p>
          <a:p>
            <a:pPr marL="180975" lvl="0" indent="-180975" algn="just" rtl="0">
              <a:lnSpc>
                <a:spcPct val="115000"/>
              </a:lnSpc>
              <a:spcBef>
                <a:spcPts val="0"/>
              </a:spcBef>
              <a:spcAft>
                <a:spcPts val="0"/>
              </a:spcAft>
              <a:buClr>
                <a:schemeClr val="dk1"/>
              </a:buClr>
              <a:buSzPts val="900"/>
              <a:buAutoNum type="arabicPeriod"/>
            </a:pPr>
            <a:r>
              <a:rPr lang="pt-BR" sz="900" dirty="0">
                <a:solidFill>
                  <a:schemeClr val="dk1"/>
                </a:solidFill>
              </a:rPr>
              <a:t>Taylor FG, </a:t>
            </a:r>
            <a:r>
              <a:rPr lang="pt-BR" sz="900" dirty="0" err="1">
                <a:solidFill>
                  <a:schemeClr val="dk1"/>
                </a:solidFill>
              </a:rPr>
              <a:t>Quirke</a:t>
            </a:r>
            <a:r>
              <a:rPr lang="pt-BR" sz="900" dirty="0">
                <a:solidFill>
                  <a:schemeClr val="dk1"/>
                </a:solidFill>
              </a:rPr>
              <a:t> P, </a:t>
            </a:r>
            <a:r>
              <a:rPr lang="pt-BR" sz="900" dirty="0" err="1">
                <a:solidFill>
                  <a:schemeClr val="dk1"/>
                </a:solidFill>
              </a:rPr>
              <a:t>Heald</a:t>
            </a:r>
            <a:r>
              <a:rPr lang="pt-BR" sz="900" dirty="0">
                <a:solidFill>
                  <a:schemeClr val="dk1"/>
                </a:solidFill>
              </a:rPr>
              <a:t> RJ, et al. </a:t>
            </a:r>
            <a:r>
              <a:rPr lang="pt-BR" sz="900" dirty="0" err="1">
                <a:solidFill>
                  <a:schemeClr val="dk1"/>
                </a:solidFill>
              </a:rPr>
              <a:t>Preoperative</a:t>
            </a:r>
            <a:r>
              <a:rPr lang="pt-BR" sz="900" dirty="0">
                <a:solidFill>
                  <a:schemeClr val="dk1"/>
                </a:solidFill>
              </a:rPr>
              <a:t> </a:t>
            </a:r>
            <a:r>
              <a:rPr lang="pt-BR" sz="900" dirty="0" err="1">
                <a:solidFill>
                  <a:schemeClr val="dk1"/>
                </a:solidFill>
              </a:rPr>
              <a:t>magnetic</a:t>
            </a:r>
            <a:r>
              <a:rPr lang="pt-BR" sz="900" dirty="0">
                <a:solidFill>
                  <a:schemeClr val="dk1"/>
                </a:solidFill>
              </a:rPr>
              <a:t> </a:t>
            </a:r>
            <a:r>
              <a:rPr lang="pt-BR" sz="900" dirty="0" err="1">
                <a:solidFill>
                  <a:schemeClr val="dk1"/>
                </a:solidFill>
              </a:rPr>
              <a:t>resonance</a:t>
            </a:r>
            <a:r>
              <a:rPr lang="pt-BR" sz="900" dirty="0">
                <a:solidFill>
                  <a:schemeClr val="dk1"/>
                </a:solidFill>
              </a:rPr>
              <a:t> </a:t>
            </a:r>
            <a:r>
              <a:rPr lang="pt-BR" sz="900" dirty="0" err="1">
                <a:solidFill>
                  <a:schemeClr val="dk1"/>
                </a:solidFill>
              </a:rPr>
              <a:t>imaging</a:t>
            </a:r>
            <a:r>
              <a:rPr lang="pt-BR" sz="900" dirty="0">
                <a:solidFill>
                  <a:schemeClr val="dk1"/>
                </a:solidFill>
              </a:rPr>
              <a:t> assessment </a:t>
            </a:r>
            <a:r>
              <a:rPr lang="pt-BR" sz="900" dirty="0" err="1">
                <a:solidFill>
                  <a:schemeClr val="dk1"/>
                </a:solidFill>
              </a:rPr>
              <a:t>of</a:t>
            </a:r>
            <a:r>
              <a:rPr lang="pt-BR" sz="900" dirty="0">
                <a:solidFill>
                  <a:schemeClr val="dk1"/>
                </a:solidFill>
              </a:rPr>
              <a:t> </a:t>
            </a:r>
            <a:r>
              <a:rPr lang="pt-BR" sz="900" dirty="0" err="1">
                <a:solidFill>
                  <a:schemeClr val="dk1"/>
                </a:solidFill>
              </a:rPr>
              <a:t>circumferential</a:t>
            </a:r>
            <a:r>
              <a:rPr lang="pt-BR" sz="900" dirty="0">
                <a:solidFill>
                  <a:schemeClr val="dk1"/>
                </a:solidFill>
              </a:rPr>
              <a:t> </a:t>
            </a:r>
            <a:r>
              <a:rPr lang="pt-BR" sz="900" dirty="0" err="1">
                <a:solidFill>
                  <a:schemeClr val="dk1"/>
                </a:solidFill>
              </a:rPr>
              <a:t>resection</a:t>
            </a:r>
            <a:r>
              <a:rPr lang="pt-BR" sz="900" dirty="0">
                <a:solidFill>
                  <a:schemeClr val="dk1"/>
                </a:solidFill>
              </a:rPr>
              <a:t> </a:t>
            </a:r>
            <a:r>
              <a:rPr lang="pt-BR" sz="900" dirty="0" err="1">
                <a:solidFill>
                  <a:schemeClr val="dk1"/>
                </a:solidFill>
              </a:rPr>
              <a:t>margin</a:t>
            </a:r>
            <a:r>
              <a:rPr lang="pt-BR" sz="900" dirty="0">
                <a:solidFill>
                  <a:schemeClr val="dk1"/>
                </a:solidFill>
              </a:rPr>
              <a:t> </a:t>
            </a:r>
            <a:r>
              <a:rPr lang="pt-BR" sz="900" dirty="0" err="1">
                <a:solidFill>
                  <a:schemeClr val="dk1"/>
                </a:solidFill>
              </a:rPr>
              <a:t>predicts</a:t>
            </a:r>
            <a:r>
              <a:rPr lang="pt-BR" sz="900" dirty="0">
                <a:solidFill>
                  <a:schemeClr val="dk1"/>
                </a:solidFill>
              </a:rPr>
              <a:t> </a:t>
            </a:r>
            <a:r>
              <a:rPr lang="pt-BR" sz="900" dirty="0" err="1">
                <a:solidFill>
                  <a:schemeClr val="dk1"/>
                </a:solidFill>
              </a:rPr>
              <a:t>disease-free</a:t>
            </a:r>
            <a:r>
              <a:rPr lang="pt-BR" sz="900" dirty="0">
                <a:solidFill>
                  <a:schemeClr val="dk1"/>
                </a:solidFill>
              </a:rPr>
              <a:t> </a:t>
            </a:r>
            <a:r>
              <a:rPr lang="pt-BR" sz="900" dirty="0" err="1">
                <a:solidFill>
                  <a:schemeClr val="dk1"/>
                </a:solidFill>
              </a:rPr>
              <a:t>survival</a:t>
            </a:r>
            <a:r>
              <a:rPr lang="pt-BR" sz="900" dirty="0">
                <a:solidFill>
                  <a:schemeClr val="dk1"/>
                </a:solidFill>
              </a:rPr>
              <a:t> </a:t>
            </a:r>
            <a:r>
              <a:rPr lang="pt-BR" sz="900" dirty="0" err="1">
                <a:solidFill>
                  <a:schemeClr val="dk1"/>
                </a:solidFill>
              </a:rPr>
              <a:t>and</a:t>
            </a:r>
            <a:r>
              <a:rPr lang="pt-BR" sz="900" dirty="0">
                <a:solidFill>
                  <a:schemeClr val="dk1"/>
                </a:solidFill>
              </a:rPr>
              <a:t> local </a:t>
            </a:r>
            <a:r>
              <a:rPr lang="pt-BR" sz="900" dirty="0" err="1">
                <a:solidFill>
                  <a:schemeClr val="dk1"/>
                </a:solidFill>
              </a:rPr>
              <a:t>recurrence</a:t>
            </a:r>
            <a:r>
              <a:rPr lang="pt-BR" sz="900" dirty="0">
                <a:solidFill>
                  <a:schemeClr val="dk1"/>
                </a:solidFill>
              </a:rPr>
              <a:t>: 5-year follow-up </a:t>
            </a:r>
            <a:r>
              <a:rPr lang="pt-BR" sz="900" dirty="0" err="1">
                <a:solidFill>
                  <a:schemeClr val="dk1"/>
                </a:solidFill>
              </a:rPr>
              <a:t>results</a:t>
            </a:r>
            <a:r>
              <a:rPr lang="pt-BR" sz="900" dirty="0">
                <a:solidFill>
                  <a:schemeClr val="dk1"/>
                </a:solidFill>
              </a:rPr>
              <a:t> </a:t>
            </a:r>
            <a:r>
              <a:rPr lang="pt-BR" sz="900" dirty="0" err="1">
                <a:solidFill>
                  <a:schemeClr val="dk1"/>
                </a:solidFill>
              </a:rPr>
              <a:t>of</a:t>
            </a:r>
            <a:r>
              <a:rPr lang="pt-BR" sz="900" dirty="0">
                <a:solidFill>
                  <a:schemeClr val="dk1"/>
                </a:solidFill>
              </a:rPr>
              <a:t> </a:t>
            </a:r>
            <a:r>
              <a:rPr lang="pt-BR" sz="900" dirty="0" err="1">
                <a:solidFill>
                  <a:schemeClr val="dk1"/>
                </a:solidFill>
              </a:rPr>
              <a:t>the</a:t>
            </a:r>
            <a:r>
              <a:rPr lang="pt-BR" sz="900" dirty="0">
                <a:solidFill>
                  <a:schemeClr val="dk1"/>
                </a:solidFill>
              </a:rPr>
              <a:t> MERCURY </a:t>
            </a:r>
            <a:r>
              <a:rPr lang="pt-BR" sz="900" dirty="0" err="1">
                <a:solidFill>
                  <a:schemeClr val="dk1"/>
                </a:solidFill>
              </a:rPr>
              <a:t>study</a:t>
            </a:r>
            <a:r>
              <a:rPr lang="pt-BR" sz="900" dirty="0">
                <a:solidFill>
                  <a:schemeClr val="dk1"/>
                </a:solidFill>
              </a:rPr>
              <a:t>. </a:t>
            </a:r>
            <a:r>
              <a:rPr lang="pt-BR" sz="900" i="1" dirty="0">
                <a:solidFill>
                  <a:schemeClr val="dk1"/>
                </a:solidFill>
              </a:rPr>
              <a:t>J </a:t>
            </a:r>
            <a:r>
              <a:rPr lang="pt-BR" sz="900" i="1" dirty="0" err="1">
                <a:solidFill>
                  <a:schemeClr val="dk1"/>
                </a:solidFill>
              </a:rPr>
              <a:t>Clin</a:t>
            </a:r>
            <a:r>
              <a:rPr lang="pt-BR" sz="900" i="1" dirty="0">
                <a:solidFill>
                  <a:schemeClr val="dk1"/>
                </a:solidFill>
              </a:rPr>
              <a:t> </a:t>
            </a:r>
            <a:r>
              <a:rPr lang="pt-BR" sz="900" i="1" dirty="0" err="1">
                <a:solidFill>
                  <a:schemeClr val="dk1"/>
                </a:solidFill>
              </a:rPr>
              <a:t>Oncol</a:t>
            </a:r>
            <a:r>
              <a:rPr lang="pt-BR" sz="900" i="1" dirty="0">
                <a:solidFill>
                  <a:schemeClr val="dk1"/>
                </a:solidFill>
              </a:rPr>
              <a:t>. </a:t>
            </a:r>
            <a:r>
              <a:rPr lang="pt-BR" sz="900" dirty="0">
                <a:solidFill>
                  <a:schemeClr val="dk1"/>
                </a:solidFill>
              </a:rPr>
              <a:t>2014;32:34–43</a:t>
            </a:r>
            <a:endParaRPr sz="900" dirty="0">
              <a:solidFill>
                <a:schemeClr val="dk1"/>
              </a:solidFill>
            </a:endParaRPr>
          </a:p>
          <a:p>
            <a:pPr marL="180975" lvl="0" indent="-180975" algn="just" rtl="0">
              <a:lnSpc>
                <a:spcPct val="115000"/>
              </a:lnSpc>
              <a:spcBef>
                <a:spcPts val="0"/>
              </a:spcBef>
              <a:spcAft>
                <a:spcPts val="0"/>
              </a:spcAft>
              <a:buClr>
                <a:schemeClr val="dk1"/>
              </a:buClr>
              <a:buSzPts val="900"/>
              <a:buAutoNum type="arabicPeriod"/>
            </a:pPr>
            <a:r>
              <a:rPr lang="pt-BR" sz="900" dirty="0" err="1">
                <a:solidFill>
                  <a:schemeClr val="dk1"/>
                </a:solidFill>
                <a:latin typeface="Roboto"/>
                <a:ea typeface="Roboto"/>
                <a:cs typeface="Roboto"/>
                <a:sym typeface="Roboto"/>
              </a:rPr>
              <a:t>Battersby</a:t>
            </a:r>
            <a:r>
              <a:rPr lang="pt-BR" sz="900" dirty="0">
                <a:solidFill>
                  <a:schemeClr val="dk1"/>
                </a:solidFill>
                <a:latin typeface="Roboto"/>
                <a:ea typeface="Roboto"/>
                <a:cs typeface="Roboto"/>
                <a:sym typeface="Roboto"/>
              </a:rPr>
              <a:t> NJ, </a:t>
            </a:r>
            <a:r>
              <a:rPr lang="pt-BR" sz="900" dirty="0" err="1">
                <a:solidFill>
                  <a:schemeClr val="dk1"/>
                </a:solidFill>
                <a:latin typeface="Roboto"/>
                <a:ea typeface="Roboto"/>
                <a:cs typeface="Roboto"/>
                <a:sym typeface="Roboto"/>
              </a:rPr>
              <a:t>How</a:t>
            </a:r>
            <a:r>
              <a:rPr lang="pt-BR" sz="900" dirty="0">
                <a:solidFill>
                  <a:schemeClr val="dk1"/>
                </a:solidFill>
                <a:latin typeface="Roboto"/>
                <a:ea typeface="Roboto"/>
                <a:cs typeface="Roboto"/>
                <a:sym typeface="Roboto"/>
              </a:rPr>
              <a:t> P, Moran B, </a:t>
            </a:r>
            <a:r>
              <a:rPr lang="pt-BR" sz="900" dirty="0" err="1">
                <a:solidFill>
                  <a:schemeClr val="dk1"/>
                </a:solidFill>
                <a:latin typeface="Roboto"/>
                <a:ea typeface="Roboto"/>
                <a:cs typeface="Roboto"/>
                <a:sym typeface="Roboto"/>
              </a:rPr>
              <a:t>Stelzner</a:t>
            </a:r>
            <a:r>
              <a:rPr lang="pt-BR" sz="900" dirty="0">
                <a:solidFill>
                  <a:schemeClr val="dk1"/>
                </a:solidFill>
                <a:latin typeface="Roboto"/>
                <a:ea typeface="Roboto"/>
                <a:cs typeface="Roboto"/>
                <a:sym typeface="Roboto"/>
              </a:rPr>
              <a:t> S, West NP, </a:t>
            </a:r>
            <a:r>
              <a:rPr lang="pt-BR" sz="900" dirty="0" err="1">
                <a:solidFill>
                  <a:schemeClr val="dk1"/>
                </a:solidFill>
                <a:latin typeface="Roboto"/>
                <a:ea typeface="Roboto"/>
                <a:cs typeface="Roboto"/>
                <a:sym typeface="Roboto"/>
              </a:rPr>
              <a:t>Branagan</a:t>
            </a:r>
            <a:r>
              <a:rPr lang="pt-BR" sz="900" dirty="0">
                <a:solidFill>
                  <a:schemeClr val="dk1"/>
                </a:solidFill>
                <a:latin typeface="Roboto"/>
                <a:ea typeface="Roboto"/>
                <a:cs typeface="Roboto"/>
                <a:sym typeface="Roboto"/>
              </a:rPr>
              <a:t> G, </a:t>
            </a:r>
            <a:r>
              <a:rPr lang="pt-BR" sz="900" dirty="0" err="1">
                <a:solidFill>
                  <a:schemeClr val="dk1"/>
                </a:solidFill>
                <a:latin typeface="Roboto"/>
                <a:ea typeface="Roboto"/>
                <a:cs typeface="Roboto"/>
                <a:sym typeface="Roboto"/>
              </a:rPr>
              <a:t>Strassburg</a:t>
            </a:r>
            <a:r>
              <a:rPr lang="pt-BR" sz="900" dirty="0">
                <a:solidFill>
                  <a:schemeClr val="dk1"/>
                </a:solidFill>
                <a:latin typeface="Roboto"/>
                <a:ea typeface="Roboto"/>
                <a:cs typeface="Roboto"/>
                <a:sym typeface="Roboto"/>
              </a:rPr>
              <a:t> J, </a:t>
            </a:r>
            <a:r>
              <a:rPr lang="pt-BR" sz="900" dirty="0" err="1">
                <a:solidFill>
                  <a:schemeClr val="dk1"/>
                </a:solidFill>
                <a:latin typeface="Roboto"/>
                <a:ea typeface="Roboto"/>
                <a:cs typeface="Roboto"/>
                <a:sym typeface="Roboto"/>
              </a:rPr>
              <a:t>Quirke</a:t>
            </a:r>
            <a:r>
              <a:rPr lang="pt-BR" sz="900" dirty="0">
                <a:solidFill>
                  <a:schemeClr val="dk1"/>
                </a:solidFill>
                <a:latin typeface="Roboto"/>
                <a:ea typeface="Roboto"/>
                <a:cs typeface="Roboto"/>
                <a:sym typeface="Roboto"/>
              </a:rPr>
              <a:t> P, </a:t>
            </a:r>
            <a:r>
              <a:rPr lang="pt-BR" sz="900" dirty="0" err="1">
                <a:solidFill>
                  <a:schemeClr val="dk1"/>
                </a:solidFill>
                <a:latin typeface="Roboto"/>
                <a:ea typeface="Roboto"/>
                <a:cs typeface="Roboto"/>
                <a:sym typeface="Roboto"/>
              </a:rPr>
              <a:t>Tekkis</a:t>
            </a:r>
            <a:r>
              <a:rPr lang="pt-BR" sz="900" dirty="0">
                <a:solidFill>
                  <a:schemeClr val="dk1"/>
                </a:solidFill>
                <a:latin typeface="Roboto"/>
                <a:ea typeface="Roboto"/>
                <a:cs typeface="Roboto"/>
                <a:sym typeface="Roboto"/>
              </a:rPr>
              <a:t> P, Pedersen BG, </a:t>
            </a:r>
            <a:r>
              <a:rPr lang="pt-BR" sz="900" dirty="0" err="1">
                <a:solidFill>
                  <a:schemeClr val="dk1"/>
                </a:solidFill>
                <a:latin typeface="Roboto"/>
                <a:ea typeface="Roboto"/>
                <a:cs typeface="Roboto"/>
                <a:sym typeface="Roboto"/>
              </a:rPr>
              <a:t>Gudgeon</a:t>
            </a:r>
            <a:r>
              <a:rPr lang="pt-BR" sz="900" dirty="0">
                <a:solidFill>
                  <a:schemeClr val="dk1"/>
                </a:solidFill>
                <a:latin typeface="Roboto"/>
                <a:ea typeface="Roboto"/>
                <a:cs typeface="Roboto"/>
                <a:sym typeface="Roboto"/>
              </a:rPr>
              <a:t> M, </a:t>
            </a:r>
            <a:r>
              <a:rPr lang="pt-BR" sz="900" dirty="0" err="1">
                <a:solidFill>
                  <a:schemeClr val="dk1"/>
                </a:solidFill>
                <a:latin typeface="Roboto"/>
                <a:ea typeface="Roboto"/>
                <a:cs typeface="Roboto"/>
                <a:sym typeface="Roboto"/>
              </a:rPr>
              <a:t>Heald</a:t>
            </a:r>
            <a:r>
              <a:rPr lang="pt-BR" sz="900" dirty="0">
                <a:solidFill>
                  <a:schemeClr val="dk1"/>
                </a:solidFill>
                <a:latin typeface="Roboto"/>
                <a:ea typeface="Roboto"/>
                <a:cs typeface="Roboto"/>
                <a:sym typeface="Roboto"/>
              </a:rPr>
              <a:t> B, Brown G; MERCURY II </a:t>
            </a:r>
            <a:r>
              <a:rPr lang="pt-BR" sz="900" dirty="0" err="1">
                <a:solidFill>
                  <a:schemeClr val="dk1"/>
                </a:solidFill>
                <a:latin typeface="Roboto"/>
                <a:ea typeface="Roboto"/>
                <a:cs typeface="Roboto"/>
                <a:sym typeface="Roboto"/>
              </a:rPr>
              <a:t>Study</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Group</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Prospective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Validation</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of</a:t>
            </a:r>
            <a:r>
              <a:rPr lang="pt-BR" sz="900" dirty="0">
                <a:solidFill>
                  <a:schemeClr val="dk1"/>
                </a:solidFill>
                <a:latin typeface="Roboto"/>
                <a:ea typeface="Roboto"/>
                <a:cs typeface="Roboto"/>
                <a:sym typeface="Roboto"/>
              </a:rPr>
              <a:t> a </a:t>
            </a:r>
            <a:r>
              <a:rPr lang="pt-BR" sz="900" dirty="0" err="1">
                <a:solidFill>
                  <a:schemeClr val="dk1"/>
                </a:solidFill>
                <a:latin typeface="Roboto"/>
                <a:ea typeface="Roboto"/>
                <a:cs typeface="Roboto"/>
                <a:sym typeface="Roboto"/>
              </a:rPr>
              <a:t>Low</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Rectal</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Cancer</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Magnetic</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Resonance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Imaging</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Staging</a:t>
            </a:r>
            <a:r>
              <a:rPr lang="pt-BR" sz="900" dirty="0">
                <a:solidFill>
                  <a:schemeClr val="dk1"/>
                </a:solidFill>
                <a:latin typeface="Roboto"/>
                <a:ea typeface="Roboto"/>
                <a:cs typeface="Roboto"/>
                <a:sym typeface="Roboto"/>
              </a:rPr>
              <a:t> System </a:t>
            </a:r>
            <a:r>
              <a:rPr lang="pt-BR" sz="900" dirty="0" err="1">
                <a:solidFill>
                  <a:schemeClr val="dk1"/>
                </a:solidFill>
                <a:latin typeface="Roboto"/>
                <a:ea typeface="Roboto"/>
                <a:cs typeface="Roboto"/>
                <a:sym typeface="Roboto"/>
              </a:rPr>
              <a:t>and</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Development</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of</a:t>
            </a:r>
            <a:r>
              <a:rPr lang="pt-BR" sz="900" dirty="0">
                <a:solidFill>
                  <a:schemeClr val="dk1"/>
                </a:solidFill>
                <a:latin typeface="Roboto"/>
                <a:ea typeface="Roboto"/>
                <a:cs typeface="Roboto"/>
                <a:sym typeface="Roboto"/>
              </a:rPr>
              <a:t> a Local </a:t>
            </a:r>
            <a:r>
              <a:rPr lang="pt-BR" sz="900" dirty="0" err="1">
                <a:solidFill>
                  <a:schemeClr val="dk1"/>
                </a:solidFill>
                <a:latin typeface="Roboto"/>
                <a:ea typeface="Roboto"/>
                <a:cs typeface="Roboto"/>
                <a:sym typeface="Roboto"/>
              </a:rPr>
              <a:t>Recurrence</a:t>
            </a:r>
            <a:r>
              <a:rPr lang="pt-BR" sz="900" dirty="0">
                <a:solidFill>
                  <a:schemeClr val="dk1"/>
                </a:solidFill>
                <a:latin typeface="Roboto"/>
                <a:ea typeface="Roboto"/>
                <a:cs typeface="Roboto"/>
                <a:sym typeface="Roboto"/>
              </a:rPr>
              <a:t> Risk </a:t>
            </a:r>
            <a:r>
              <a:rPr lang="pt-BR" sz="900" dirty="0" err="1">
                <a:solidFill>
                  <a:schemeClr val="dk1"/>
                </a:solidFill>
                <a:latin typeface="Roboto"/>
                <a:ea typeface="Roboto"/>
                <a:cs typeface="Roboto"/>
                <a:sym typeface="Roboto"/>
              </a:rPr>
              <a:t>Stratification</a:t>
            </a:r>
            <a:r>
              <a:rPr lang="pt-BR" sz="900" dirty="0">
                <a:solidFill>
                  <a:schemeClr val="dk1"/>
                </a:solidFill>
                <a:latin typeface="Roboto"/>
                <a:ea typeface="Roboto"/>
                <a:cs typeface="Roboto"/>
                <a:sym typeface="Roboto"/>
              </a:rPr>
              <a:t> Model: The MERCURY II </a:t>
            </a:r>
            <a:r>
              <a:rPr lang="pt-BR" sz="900" dirty="0" err="1">
                <a:solidFill>
                  <a:schemeClr val="dk1"/>
                </a:solidFill>
                <a:latin typeface="Roboto"/>
                <a:ea typeface="Roboto"/>
                <a:cs typeface="Roboto"/>
                <a:sym typeface="Roboto"/>
              </a:rPr>
              <a:t>Study</a:t>
            </a:r>
            <a:r>
              <a:rPr lang="pt-BR" sz="900" dirty="0">
                <a:solidFill>
                  <a:schemeClr val="dk1"/>
                </a:solidFill>
                <a:latin typeface="Roboto"/>
                <a:ea typeface="Roboto"/>
                <a:cs typeface="Roboto"/>
                <a:sym typeface="Roboto"/>
              </a:rPr>
              <a:t>. Ann </a:t>
            </a:r>
            <a:r>
              <a:rPr lang="pt-BR" sz="900" dirty="0" err="1">
                <a:solidFill>
                  <a:schemeClr val="dk1"/>
                </a:solidFill>
                <a:latin typeface="Roboto"/>
                <a:ea typeface="Roboto"/>
                <a:cs typeface="Roboto"/>
                <a:sym typeface="Roboto"/>
              </a:rPr>
              <a:t>Surg</a:t>
            </a:r>
            <a:r>
              <a:rPr lang="pt-BR" sz="900" dirty="0">
                <a:solidFill>
                  <a:schemeClr val="dk1"/>
                </a:solidFill>
                <a:latin typeface="Roboto"/>
                <a:ea typeface="Roboto"/>
                <a:cs typeface="Roboto"/>
                <a:sym typeface="Roboto"/>
              </a:rPr>
              <a:t>. 2016 Apr;263(4):751-60. </a:t>
            </a:r>
          </a:p>
          <a:p>
            <a:pPr marL="180975" lvl="0" indent="-180975" algn="just" rtl="0">
              <a:lnSpc>
                <a:spcPct val="115000"/>
              </a:lnSpc>
              <a:spcBef>
                <a:spcPts val="0"/>
              </a:spcBef>
              <a:spcAft>
                <a:spcPts val="0"/>
              </a:spcAft>
              <a:buClr>
                <a:schemeClr val="dk1"/>
              </a:buClr>
              <a:buSzPts val="900"/>
              <a:buAutoNum type="arabicPeriod"/>
            </a:pPr>
            <a:r>
              <a:rPr lang="pt-BR" sz="900" dirty="0">
                <a:solidFill>
                  <a:schemeClr val="dk1"/>
                </a:solidFill>
                <a:latin typeface="Roboto"/>
                <a:ea typeface="Roboto"/>
                <a:cs typeface="Roboto"/>
                <a:sym typeface="Roboto"/>
              </a:rPr>
              <a:t>R. </a:t>
            </a:r>
            <a:r>
              <a:rPr lang="pt-BR" sz="900" dirty="0" err="1">
                <a:solidFill>
                  <a:schemeClr val="dk1"/>
                </a:solidFill>
                <a:latin typeface="Roboto"/>
                <a:ea typeface="Roboto"/>
                <a:cs typeface="Roboto"/>
                <a:sym typeface="Roboto"/>
              </a:rPr>
              <a:t>Glynne</a:t>
            </a:r>
            <a:r>
              <a:rPr lang="pt-BR" sz="900" dirty="0">
                <a:solidFill>
                  <a:schemeClr val="dk1"/>
                </a:solidFill>
                <a:latin typeface="Roboto"/>
                <a:ea typeface="Roboto"/>
                <a:cs typeface="Roboto"/>
                <a:sym typeface="Roboto"/>
              </a:rPr>
              <a:t>-Jones, L. </a:t>
            </a:r>
            <a:r>
              <a:rPr lang="pt-BR" sz="900" dirty="0" err="1">
                <a:solidFill>
                  <a:schemeClr val="dk1"/>
                </a:solidFill>
                <a:latin typeface="Roboto"/>
                <a:ea typeface="Roboto"/>
                <a:cs typeface="Roboto"/>
                <a:sym typeface="Roboto"/>
              </a:rPr>
              <a:t>Wyrwicz</a:t>
            </a:r>
            <a:r>
              <a:rPr lang="pt-BR" sz="900" dirty="0">
                <a:solidFill>
                  <a:schemeClr val="dk1"/>
                </a:solidFill>
                <a:latin typeface="Roboto"/>
                <a:ea typeface="Roboto"/>
                <a:cs typeface="Roboto"/>
                <a:sym typeface="Roboto"/>
              </a:rPr>
              <a:t>, E. </a:t>
            </a:r>
            <a:r>
              <a:rPr lang="pt-BR" sz="900" dirty="0" err="1">
                <a:solidFill>
                  <a:schemeClr val="dk1"/>
                </a:solidFill>
                <a:latin typeface="Roboto"/>
                <a:ea typeface="Roboto"/>
                <a:cs typeface="Roboto"/>
                <a:sym typeface="Roboto"/>
              </a:rPr>
              <a:t>Tiret</a:t>
            </a:r>
            <a:r>
              <a:rPr lang="pt-BR" sz="900" dirty="0">
                <a:solidFill>
                  <a:schemeClr val="dk1"/>
                </a:solidFill>
                <a:latin typeface="Roboto"/>
                <a:ea typeface="Roboto"/>
                <a:cs typeface="Roboto"/>
                <a:sym typeface="Roboto"/>
              </a:rPr>
              <a:t>, G. Brown, C. </a:t>
            </a:r>
            <a:r>
              <a:rPr lang="pt-BR" sz="900" dirty="0" err="1">
                <a:solidFill>
                  <a:schemeClr val="dk1"/>
                </a:solidFill>
                <a:latin typeface="Roboto"/>
                <a:ea typeface="Roboto"/>
                <a:cs typeface="Roboto"/>
                <a:sym typeface="Roboto"/>
              </a:rPr>
              <a:t>Ro</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del</a:t>
            </a:r>
            <a:r>
              <a:rPr lang="pt-BR" sz="900" dirty="0">
                <a:solidFill>
                  <a:schemeClr val="dk1"/>
                </a:solidFill>
                <a:latin typeface="Roboto"/>
                <a:ea typeface="Roboto"/>
                <a:cs typeface="Roboto"/>
                <a:sym typeface="Roboto"/>
              </a:rPr>
              <a:t>, A. Cervantes &amp; D. Arnold , </a:t>
            </a:r>
            <a:r>
              <a:rPr lang="pt-BR" sz="900" dirty="0" err="1">
                <a:solidFill>
                  <a:schemeClr val="dk1"/>
                </a:solidFill>
                <a:latin typeface="Roboto"/>
                <a:ea typeface="Roboto"/>
                <a:cs typeface="Roboto"/>
                <a:sym typeface="Roboto"/>
              </a:rPr>
              <a:t>on</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behalf</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of</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the</a:t>
            </a:r>
            <a:r>
              <a:rPr lang="pt-BR" sz="900" dirty="0">
                <a:solidFill>
                  <a:schemeClr val="dk1"/>
                </a:solidFill>
                <a:latin typeface="Roboto"/>
                <a:ea typeface="Roboto"/>
                <a:cs typeface="Roboto"/>
                <a:sym typeface="Roboto"/>
              </a:rPr>
              <a:t> ESMO </a:t>
            </a:r>
            <a:r>
              <a:rPr lang="pt-BR" sz="900" dirty="0" err="1">
                <a:solidFill>
                  <a:schemeClr val="dk1"/>
                </a:solidFill>
                <a:latin typeface="Roboto"/>
                <a:ea typeface="Roboto"/>
                <a:cs typeface="Roboto"/>
                <a:sym typeface="Roboto"/>
              </a:rPr>
              <a:t>Guidelines</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Committee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Rectal</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cancer</a:t>
            </a:r>
            <a:r>
              <a:rPr lang="pt-BR" sz="900" dirty="0">
                <a:solidFill>
                  <a:schemeClr val="dk1"/>
                </a:solidFill>
                <a:latin typeface="Roboto"/>
                <a:ea typeface="Roboto"/>
                <a:cs typeface="Roboto"/>
                <a:sym typeface="Roboto"/>
              </a:rPr>
              <a:t>: ESMO </a:t>
            </a:r>
            <a:r>
              <a:rPr lang="pt-BR" sz="900" dirty="0" err="1">
                <a:solidFill>
                  <a:schemeClr val="dk1"/>
                </a:solidFill>
                <a:latin typeface="Roboto"/>
                <a:ea typeface="Roboto"/>
                <a:cs typeface="Roboto"/>
                <a:sym typeface="Roboto"/>
              </a:rPr>
              <a:t>Clinical</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Practice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Guidelines</a:t>
            </a:r>
            <a:r>
              <a:rPr lang="pt-BR" sz="900" dirty="0">
                <a:solidFill>
                  <a:schemeClr val="dk1"/>
                </a:solidFill>
                <a:latin typeface="Roboto"/>
                <a:ea typeface="Roboto"/>
                <a:cs typeface="Roboto"/>
                <a:sym typeface="Roboto"/>
              </a:rPr>
              <a:t> for </a:t>
            </a:r>
            <a:r>
              <a:rPr lang="pt-BR" sz="900" dirty="0" err="1">
                <a:solidFill>
                  <a:schemeClr val="dk1"/>
                </a:solidFill>
                <a:latin typeface="Roboto"/>
                <a:ea typeface="Roboto"/>
                <a:cs typeface="Roboto"/>
                <a:sym typeface="Roboto"/>
              </a:rPr>
              <a:t>diagnosis</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treatment</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and</a:t>
            </a:r>
            <a:r>
              <a:rPr lang="pt-BR" sz="900" dirty="0">
                <a:solidFill>
                  <a:schemeClr val="dk1"/>
                </a:solidFill>
                <a:latin typeface="Roboto"/>
                <a:ea typeface="Roboto"/>
                <a:cs typeface="Roboto"/>
                <a:sym typeface="Roboto"/>
              </a:rPr>
              <a:t> follow-up. </a:t>
            </a:r>
            <a:r>
              <a:rPr lang="pt-BR" sz="900" dirty="0" err="1">
                <a:solidFill>
                  <a:schemeClr val="dk1"/>
                </a:solidFill>
                <a:latin typeface="Roboto"/>
                <a:ea typeface="Roboto"/>
                <a:cs typeface="Roboto"/>
                <a:sym typeface="Roboto"/>
              </a:rPr>
              <a:t>Annals</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of</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Oncology</a:t>
            </a:r>
            <a:r>
              <a:rPr lang="pt-BR" sz="900" dirty="0">
                <a:solidFill>
                  <a:schemeClr val="dk1"/>
                </a:solidFill>
                <a:latin typeface="Roboto"/>
                <a:ea typeface="Roboto"/>
                <a:cs typeface="Roboto"/>
                <a:sym typeface="Roboto"/>
              </a:rPr>
              <a:t> 28 (</a:t>
            </a:r>
            <a:r>
              <a:rPr lang="pt-BR" sz="900" dirty="0" err="1">
                <a:solidFill>
                  <a:schemeClr val="dk1"/>
                </a:solidFill>
                <a:latin typeface="Roboto"/>
                <a:ea typeface="Roboto"/>
                <a:cs typeface="Roboto"/>
                <a:sym typeface="Roboto"/>
              </a:rPr>
              <a:t>Supplement</a:t>
            </a:r>
            <a:r>
              <a:rPr lang="pt-BR" sz="900" dirty="0">
                <a:solidFill>
                  <a:schemeClr val="dk1"/>
                </a:solidFill>
                <a:latin typeface="Roboto"/>
                <a:ea typeface="Roboto"/>
                <a:cs typeface="Roboto"/>
                <a:sym typeface="Roboto"/>
              </a:rPr>
              <a:t> 4): iv22–iv40, 2017 doi:10.1093/</a:t>
            </a:r>
            <a:r>
              <a:rPr lang="pt-BR" sz="900" dirty="0" err="1">
                <a:solidFill>
                  <a:schemeClr val="dk1"/>
                </a:solidFill>
                <a:latin typeface="Roboto"/>
                <a:ea typeface="Roboto"/>
                <a:cs typeface="Roboto"/>
                <a:sym typeface="Roboto"/>
              </a:rPr>
              <a:t>annonc</a:t>
            </a:r>
            <a:r>
              <a:rPr lang="pt-BR" sz="900" dirty="0">
                <a:solidFill>
                  <a:schemeClr val="dk1"/>
                </a:solidFill>
                <a:latin typeface="Roboto"/>
                <a:ea typeface="Roboto"/>
                <a:cs typeface="Roboto"/>
                <a:sym typeface="Roboto"/>
              </a:rPr>
              <a:t>/mdx224</a:t>
            </a:r>
            <a:endParaRPr sz="900" dirty="0">
              <a:solidFill>
                <a:schemeClr val="dk1"/>
              </a:solidFill>
            </a:endParaRPr>
          </a:p>
          <a:p>
            <a:pPr marL="180975" lvl="0" indent="-180975" algn="just" rtl="0">
              <a:lnSpc>
                <a:spcPct val="115000"/>
              </a:lnSpc>
              <a:spcBef>
                <a:spcPts val="0"/>
              </a:spcBef>
              <a:spcAft>
                <a:spcPts val="0"/>
              </a:spcAft>
              <a:buClr>
                <a:schemeClr val="dk1"/>
              </a:buClr>
              <a:buSzPts val="900"/>
              <a:buAutoNum type="arabicPeriod"/>
            </a:pPr>
            <a:r>
              <a:rPr lang="pt-BR" sz="900" dirty="0" err="1">
                <a:solidFill>
                  <a:schemeClr val="dk1"/>
                </a:solidFill>
              </a:rPr>
              <a:t>Kusters</a:t>
            </a:r>
            <a:r>
              <a:rPr lang="pt-BR" sz="900" dirty="0">
                <a:solidFill>
                  <a:schemeClr val="dk1"/>
                </a:solidFill>
              </a:rPr>
              <a:t>  M, Holman  FA, </a:t>
            </a:r>
            <a:r>
              <a:rPr lang="pt-BR" sz="900" dirty="0" err="1">
                <a:solidFill>
                  <a:schemeClr val="dk1"/>
                </a:solidFill>
              </a:rPr>
              <a:t>Martijn</a:t>
            </a:r>
            <a:r>
              <a:rPr lang="pt-BR" sz="900" dirty="0">
                <a:solidFill>
                  <a:schemeClr val="dk1"/>
                </a:solidFill>
              </a:rPr>
              <a:t>  H,  et al.  </a:t>
            </a:r>
            <a:r>
              <a:rPr lang="pt-BR" sz="900" dirty="0" err="1">
                <a:solidFill>
                  <a:schemeClr val="dk1"/>
                </a:solidFill>
              </a:rPr>
              <a:t>Patterns</a:t>
            </a:r>
            <a:r>
              <a:rPr lang="pt-BR" sz="900" dirty="0">
                <a:solidFill>
                  <a:schemeClr val="dk1"/>
                </a:solidFill>
              </a:rPr>
              <a:t> </a:t>
            </a:r>
            <a:r>
              <a:rPr lang="pt-BR" sz="900" dirty="0" err="1">
                <a:solidFill>
                  <a:schemeClr val="dk1"/>
                </a:solidFill>
              </a:rPr>
              <a:t>of</a:t>
            </a:r>
            <a:r>
              <a:rPr lang="pt-BR" sz="900" dirty="0">
                <a:solidFill>
                  <a:schemeClr val="dk1"/>
                </a:solidFill>
              </a:rPr>
              <a:t> local </a:t>
            </a:r>
            <a:r>
              <a:rPr lang="pt-BR" sz="900" dirty="0" err="1">
                <a:solidFill>
                  <a:schemeClr val="dk1"/>
                </a:solidFill>
              </a:rPr>
              <a:t>recurrence</a:t>
            </a:r>
            <a:r>
              <a:rPr lang="pt-BR" sz="900" dirty="0">
                <a:solidFill>
                  <a:schemeClr val="dk1"/>
                </a:solidFill>
              </a:rPr>
              <a:t> in </a:t>
            </a:r>
            <a:r>
              <a:rPr lang="pt-BR" sz="900" dirty="0" err="1">
                <a:solidFill>
                  <a:schemeClr val="dk1"/>
                </a:solidFill>
              </a:rPr>
              <a:t>locally</a:t>
            </a:r>
            <a:r>
              <a:rPr lang="pt-BR" sz="900" dirty="0">
                <a:solidFill>
                  <a:schemeClr val="dk1"/>
                </a:solidFill>
              </a:rPr>
              <a:t> </a:t>
            </a:r>
            <a:r>
              <a:rPr lang="pt-BR" sz="900" dirty="0" err="1">
                <a:solidFill>
                  <a:schemeClr val="dk1"/>
                </a:solidFill>
              </a:rPr>
              <a:t>advanced</a:t>
            </a:r>
            <a:r>
              <a:rPr lang="pt-BR" sz="900" dirty="0">
                <a:solidFill>
                  <a:schemeClr val="dk1"/>
                </a:solidFill>
              </a:rPr>
              <a:t> </a:t>
            </a:r>
            <a:r>
              <a:rPr lang="pt-BR" sz="900" dirty="0" err="1">
                <a:solidFill>
                  <a:schemeClr val="dk1"/>
                </a:solidFill>
              </a:rPr>
              <a:t>rectal</a:t>
            </a:r>
            <a:r>
              <a:rPr lang="pt-BR" sz="900" dirty="0">
                <a:solidFill>
                  <a:schemeClr val="dk1"/>
                </a:solidFill>
              </a:rPr>
              <a:t> </a:t>
            </a:r>
            <a:r>
              <a:rPr lang="pt-BR" sz="900" dirty="0" err="1">
                <a:solidFill>
                  <a:schemeClr val="dk1"/>
                </a:solidFill>
              </a:rPr>
              <a:t>cancer</a:t>
            </a:r>
            <a:r>
              <a:rPr lang="pt-BR" sz="900" dirty="0">
                <a:solidFill>
                  <a:schemeClr val="dk1"/>
                </a:solidFill>
              </a:rPr>
              <a:t> </a:t>
            </a:r>
            <a:r>
              <a:rPr lang="pt-BR" sz="900" dirty="0" err="1">
                <a:solidFill>
                  <a:schemeClr val="dk1"/>
                </a:solidFill>
              </a:rPr>
              <a:t>after</a:t>
            </a:r>
            <a:r>
              <a:rPr lang="pt-BR" sz="900" dirty="0">
                <a:solidFill>
                  <a:schemeClr val="dk1"/>
                </a:solidFill>
              </a:rPr>
              <a:t> </a:t>
            </a:r>
            <a:r>
              <a:rPr lang="pt-BR" sz="900" dirty="0" err="1">
                <a:solidFill>
                  <a:schemeClr val="dk1"/>
                </a:solidFill>
              </a:rPr>
              <a:t>intra-operative</a:t>
            </a:r>
            <a:r>
              <a:rPr lang="pt-BR" sz="900" dirty="0">
                <a:solidFill>
                  <a:schemeClr val="dk1"/>
                </a:solidFill>
              </a:rPr>
              <a:t> </a:t>
            </a:r>
            <a:r>
              <a:rPr lang="pt-BR" sz="900" dirty="0" err="1">
                <a:solidFill>
                  <a:schemeClr val="dk1"/>
                </a:solidFill>
              </a:rPr>
              <a:t>radiotherapy</a:t>
            </a:r>
            <a:r>
              <a:rPr lang="pt-BR" sz="900" dirty="0">
                <a:solidFill>
                  <a:schemeClr val="dk1"/>
                </a:solidFill>
              </a:rPr>
              <a:t> </a:t>
            </a:r>
            <a:r>
              <a:rPr lang="pt-BR" sz="900" dirty="0" err="1">
                <a:solidFill>
                  <a:schemeClr val="dk1"/>
                </a:solidFill>
              </a:rPr>
              <a:t>containing</a:t>
            </a:r>
            <a:r>
              <a:rPr lang="pt-BR" sz="900" dirty="0">
                <a:solidFill>
                  <a:schemeClr val="dk1"/>
                </a:solidFill>
              </a:rPr>
              <a:t> </a:t>
            </a:r>
            <a:r>
              <a:rPr lang="pt-BR" sz="900" dirty="0" err="1">
                <a:solidFill>
                  <a:schemeClr val="dk1"/>
                </a:solidFill>
              </a:rPr>
              <a:t>multimodality</a:t>
            </a:r>
            <a:r>
              <a:rPr lang="pt-BR" sz="900" dirty="0">
                <a:solidFill>
                  <a:schemeClr val="dk1"/>
                </a:solidFill>
              </a:rPr>
              <a:t> </a:t>
            </a:r>
            <a:r>
              <a:rPr lang="pt-BR" sz="900" dirty="0" err="1">
                <a:solidFill>
                  <a:schemeClr val="dk1"/>
                </a:solidFill>
              </a:rPr>
              <a:t>treatment</a:t>
            </a:r>
            <a:r>
              <a:rPr lang="pt-BR" sz="900" dirty="0">
                <a:solidFill>
                  <a:schemeClr val="dk1"/>
                </a:solidFill>
              </a:rPr>
              <a:t>. </a:t>
            </a:r>
            <a:r>
              <a:rPr lang="pt-BR" sz="900" i="1" dirty="0">
                <a:solidFill>
                  <a:schemeClr val="dk1"/>
                </a:solidFill>
              </a:rPr>
              <a:t> </a:t>
            </a:r>
            <a:r>
              <a:rPr lang="pt-BR" sz="900" i="1" dirty="0" err="1">
                <a:solidFill>
                  <a:schemeClr val="dk1"/>
                </a:solidFill>
              </a:rPr>
              <a:t>Radiother</a:t>
            </a:r>
            <a:r>
              <a:rPr lang="pt-BR" sz="900" i="1" dirty="0">
                <a:solidFill>
                  <a:schemeClr val="dk1"/>
                </a:solidFill>
              </a:rPr>
              <a:t> </a:t>
            </a:r>
            <a:r>
              <a:rPr lang="pt-BR" sz="900" i="1" dirty="0" err="1">
                <a:solidFill>
                  <a:schemeClr val="dk1"/>
                </a:solidFill>
              </a:rPr>
              <a:t>Oncol</a:t>
            </a:r>
            <a:r>
              <a:rPr lang="pt-BR" sz="900" dirty="0">
                <a:solidFill>
                  <a:schemeClr val="dk1"/>
                </a:solidFill>
              </a:rPr>
              <a:t>. 2009;92(2):221-225. </a:t>
            </a:r>
            <a:endParaRPr sz="900" dirty="0">
              <a:solidFill>
                <a:schemeClr val="dk1"/>
              </a:solidFill>
            </a:endParaRPr>
          </a:p>
          <a:p>
            <a:pPr marL="180975" lvl="0" indent="-180975" algn="just" rtl="0">
              <a:lnSpc>
                <a:spcPct val="115000"/>
              </a:lnSpc>
              <a:spcBef>
                <a:spcPts val="0"/>
              </a:spcBef>
              <a:spcAft>
                <a:spcPts val="0"/>
              </a:spcAft>
              <a:buClr>
                <a:schemeClr val="dk1"/>
              </a:buClr>
              <a:buSzPts val="900"/>
              <a:buAutoNum type="arabicPeriod"/>
            </a:pPr>
            <a:r>
              <a:rPr lang="pt-BR" sz="900" dirty="0" err="1">
                <a:solidFill>
                  <a:schemeClr val="dk1"/>
                </a:solidFill>
              </a:rPr>
              <a:t>Ogura</a:t>
            </a:r>
            <a:r>
              <a:rPr lang="pt-BR" sz="900" dirty="0">
                <a:solidFill>
                  <a:schemeClr val="dk1"/>
                </a:solidFill>
              </a:rPr>
              <a:t> A, </a:t>
            </a:r>
            <a:r>
              <a:rPr lang="pt-BR" sz="900" dirty="0" err="1">
                <a:solidFill>
                  <a:schemeClr val="dk1"/>
                </a:solidFill>
              </a:rPr>
              <a:t>Konishi</a:t>
            </a:r>
            <a:r>
              <a:rPr lang="pt-BR" sz="900" dirty="0">
                <a:solidFill>
                  <a:schemeClr val="dk1"/>
                </a:solidFill>
              </a:rPr>
              <a:t> T, </a:t>
            </a:r>
            <a:r>
              <a:rPr lang="pt-BR" sz="900" dirty="0" err="1">
                <a:solidFill>
                  <a:schemeClr val="dk1"/>
                </a:solidFill>
              </a:rPr>
              <a:t>Beets</a:t>
            </a:r>
            <a:r>
              <a:rPr lang="pt-BR" sz="900" dirty="0">
                <a:solidFill>
                  <a:schemeClr val="dk1"/>
                </a:solidFill>
              </a:rPr>
              <a:t> GL, et al. Lateral Nodal </a:t>
            </a:r>
            <a:r>
              <a:rPr lang="pt-BR" sz="900" dirty="0" err="1">
                <a:solidFill>
                  <a:schemeClr val="dk1"/>
                </a:solidFill>
              </a:rPr>
              <a:t>Features</a:t>
            </a:r>
            <a:r>
              <a:rPr lang="pt-BR" sz="900" dirty="0">
                <a:solidFill>
                  <a:schemeClr val="dk1"/>
                </a:solidFill>
              </a:rPr>
              <a:t> </a:t>
            </a:r>
            <a:r>
              <a:rPr lang="pt-BR" sz="900" dirty="0" err="1">
                <a:solidFill>
                  <a:schemeClr val="dk1"/>
                </a:solidFill>
              </a:rPr>
              <a:t>on</a:t>
            </a:r>
            <a:r>
              <a:rPr lang="pt-BR" sz="900" dirty="0">
                <a:solidFill>
                  <a:schemeClr val="dk1"/>
                </a:solidFill>
              </a:rPr>
              <a:t> </a:t>
            </a:r>
            <a:r>
              <a:rPr lang="pt-BR" sz="900" dirty="0" err="1">
                <a:solidFill>
                  <a:schemeClr val="dk1"/>
                </a:solidFill>
              </a:rPr>
              <a:t>Restaging</a:t>
            </a:r>
            <a:r>
              <a:rPr lang="pt-BR" sz="900" dirty="0">
                <a:solidFill>
                  <a:schemeClr val="dk1"/>
                </a:solidFill>
              </a:rPr>
              <a:t> </a:t>
            </a:r>
            <a:r>
              <a:rPr lang="pt-BR" sz="900" dirty="0" err="1">
                <a:solidFill>
                  <a:schemeClr val="dk1"/>
                </a:solidFill>
              </a:rPr>
              <a:t>Magnetic</a:t>
            </a:r>
            <a:r>
              <a:rPr lang="pt-BR" sz="900" dirty="0">
                <a:solidFill>
                  <a:schemeClr val="dk1"/>
                </a:solidFill>
              </a:rPr>
              <a:t> </a:t>
            </a:r>
            <a:r>
              <a:rPr lang="pt-BR" sz="900" dirty="0" err="1">
                <a:solidFill>
                  <a:schemeClr val="dk1"/>
                </a:solidFill>
              </a:rPr>
              <a:t>Resonance</a:t>
            </a:r>
            <a:r>
              <a:rPr lang="pt-BR" sz="900" dirty="0">
                <a:solidFill>
                  <a:schemeClr val="dk1"/>
                </a:solidFill>
              </a:rPr>
              <a:t> </a:t>
            </a:r>
            <a:r>
              <a:rPr lang="pt-BR" sz="900" dirty="0" err="1">
                <a:solidFill>
                  <a:schemeClr val="dk1"/>
                </a:solidFill>
              </a:rPr>
              <a:t>Imaging</a:t>
            </a:r>
            <a:r>
              <a:rPr lang="pt-BR" sz="900" dirty="0">
                <a:solidFill>
                  <a:schemeClr val="dk1"/>
                </a:solidFill>
              </a:rPr>
              <a:t> Associated </a:t>
            </a:r>
            <a:r>
              <a:rPr lang="pt-BR" sz="900" dirty="0" err="1">
                <a:solidFill>
                  <a:schemeClr val="dk1"/>
                </a:solidFill>
              </a:rPr>
              <a:t>With</a:t>
            </a:r>
            <a:r>
              <a:rPr lang="pt-BR" sz="900" dirty="0">
                <a:solidFill>
                  <a:schemeClr val="dk1"/>
                </a:solidFill>
              </a:rPr>
              <a:t> Lateral Local </a:t>
            </a:r>
            <a:r>
              <a:rPr lang="pt-BR" sz="900" dirty="0" err="1">
                <a:solidFill>
                  <a:schemeClr val="dk1"/>
                </a:solidFill>
              </a:rPr>
              <a:t>Recurrence</a:t>
            </a:r>
            <a:r>
              <a:rPr lang="pt-BR" sz="900" dirty="0">
                <a:solidFill>
                  <a:schemeClr val="dk1"/>
                </a:solidFill>
              </a:rPr>
              <a:t> in </a:t>
            </a:r>
            <a:r>
              <a:rPr lang="pt-BR" sz="900" dirty="0" err="1">
                <a:solidFill>
                  <a:schemeClr val="dk1"/>
                </a:solidFill>
              </a:rPr>
              <a:t>Low</a:t>
            </a:r>
            <a:r>
              <a:rPr lang="pt-BR" sz="900" dirty="0">
                <a:solidFill>
                  <a:schemeClr val="dk1"/>
                </a:solidFill>
              </a:rPr>
              <a:t> </a:t>
            </a:r>
            <a:r>
              <a:rPr lang="pt-BR" sz="900" dirty="0" err="1">
                <a:solidFill>
                  <a:schemeClr val="dk1"/>
                </a:solidFill>
              </a:rPr>
              <a:t>Rectal</a:t>
            </a:r>
            <a:r>
              <a:rPr lang="pt-BR" sz="900" dirty="0">
                <a:solidFill>
                  <a:schemeClr val="dk1"/>
                </a:solidFill>
              </a:rPr>
              <a:t> </a:t>
            </a:r>
            <a:r>
              <a:rPr lang="pt-BR" sz="900" dirty="0" err="1">
                <a:solidFill>
                  <a:schemeClr val="dk1"/>
                </a:solidFill>
              </a:rPr>
              <a:t>Cancer</a:t>
            </a:r>
            <a:r>
              <a:rPr lang="pt-BR" sz="900" dirty="0">
                <a:solidFill>
                  <a:schemeClr val="dk1"/>
                </a:solidFill>
              </a:rPr>
              <a:t> </a:t>
            </a:r>
            <a:r>
              <a:rPr lang="pt-BR" sz="900" dirty="0" err="1">
                <a:solidFill>
                  <a:schemeClr val="dk1"/>
                </a:solidFill>
              </a:rPr>
              <a:t>After</a:t>
            </a:r>
            <a:r>
              <a:rPr lang="pt-BR" sz="900" dirty="0">
                <a:solidFill>
                  <a:schemeClr val="dk1"/>
                </a:solidFill>
              </a:rPr>
              <a:t> </a:t>
            </a:r>
            <a:r>
              <a:rPr lang="pt-BR" sz="900" dirty="0" err="1">
                <a:solidFill>
                  <a:schemeClr val="dk1"/>
                </a:solidFill>
              </a:rPr>
              <a:t>Neoadjuvant</a:t>
            </a:r>
            <a:r>
              <a:rPr lang="pt-BR" sz="900" dirty="0">
                <a:solidFill>
                  <a:schemeClr val="dk1"/>
                </a:solidFill>
              </a:rPr>
              <a:t> </a:t>
            </a:r>
            <a:r>
              <a:rPr lang="pt-BR" sz="900" dirty="0" err="1">
                <a:solidFill>
                  <a:schemeClr val="dk1"/>
                </a:solidFill>
              </a:rPr>
              <a:t>Chemoradiotherapy</a:t>
            </a:r>
            <a:r>
              <a:rPr lang="pt-BR" sz="900" dirty="0">
                <a:solidFill>
                  <a:schemeClr val="dk1"/>
                </a:solidFill>
              </a:rPr>
              <a:t> </a:t>
            </a:r>
            <a:r>
              <a:rPr lang="pt-BR" sz="900" dirty="0" err="1">
                <a:solidFill>
                  <a:schemeClr val="dk1"/>
                </a:solidFill>
              </a:rPr>
              <a:t>or</a:t>
            </a:r>
            <a:r>
              <a:rPr lang="pt-BR" sz="900" dirty="0">
                <a:solidFill>
                  <a:schemeClr val="dk1"/>
                </a:solidFill>
              </a:rPr>
              <a:t> </a:t>
            </a:r>
            <a:r>
              <a:rPr lang="pt-BR" sz="900" dirty="0" err="1">
                <a:solidFill>
                  <a:schemeClr val="dk1"/>
                </a:solidFill>
              </a:rPr>
              <a:t>Radiotherapy</a:t>
            </a:r>
            <a:r>
              <a:rPr lang="pt-BR" sz="900" dirty="0">
                <a:solidFill>
                  <a:schemeClr val="dk1"/>
                </a:solidFill>
              </a:rPr>
              <a:t>. </a:t>
            </a:r>
            <a:r>
              <a:rPr lang="pt-BR" sz="900" i="1" dirty="0">
                <a:solidFill>
                  <a:schemeClr val="dk1"/>
                </a:solidFill>
              </a:rPr>
              <a:t>JAMA </a:t>
            </a:r>
            <a:r>
              <a:rPr lang="pt-BR" sz="900" i="1" dirty="0" err="1">
                <a:solidFill>
                  <a:schemeClr val="dk1"/>
                </a:solidFill>
              </a:rPr>
              <a:t>Surg</a:t>
            </a:r>
            <a:r>
              <a:rPr lang="pt-BR" sz="900" i="1" dirty="0">
                <a:solidFill>
                  <a:schemeClr val="dk1"/>
                </a:solidFill>
              </a:rPr>
              <a:t>.</a:t>
            </a:r>
            <a:r>
              <a:rPr lang="pt-BR" sz="900" dirty="0">
                <a:solidFill>
                  <a:schemeClr val="dk1"/>
                </a:solidFill>
              </a:rPr>
              <a:t> 2019;154(9):e192172. </a:t>
            </a:r>
            <a:endParaRPr sz="900" dirty="0">
              <a:solidFill>
                <a:schemeClr val="dk1"/>
              </a:solidFill>
            </a:endParaRPr>
          </a:p>
          <a:p>
            <a:pPr marL="180975" lvl="0" indent="-180975" algn="just" rtl="0">
              <a:lnSpc>
                <a:spcPct val="115000"/>
              </a:lnSpc>
              <a:spcBef>
                <a:spcPts val="0"/>
              </a:spcBef>
              <a:spcAft>
                <a:spcPts val="0"/>
              </a:spcAft>
              <a:buClr>
                <a:schemeClr val="dk1"/>
              </a:buClr>
              <a:buSzPts val="900"/>
              <a:buAutoNum type="arabicPeriod"/>
            </a:pPr>
            <a:r>
              <a:rPr lang="pt-BR" sz="900" dirty="0" err="1">
                <a:solidFill>
                  <a:schemeClr val="dk1"/>
                </a:solidFill>
              </a:rPr>
              <a:t>Ogura</a:t>
            </a:r>
            <a:r>
              <a:rPr lang="pt-BR" sz="900" dirty="0">
                <a:solidFill>
                  <a:schemeClr val="dk1"/>
                </a:solidFill>
              </a:rPr>
              <a:t> A, </a:t>
            </a:r>
            <a:r>
              <a:rPr lang="pt-BR" sz="900" dirty="0" err="1">
                <a:solidFill>
                  <a:schemeClr val="dk1"/>
                </a:solidFill>
              </a:rPr>
              <a:t>Konishi</a:t>
            </a:r>
            <a:r>
              <a:rPr lang="pt-BR" sz="900" dirty="0">
                <a:solidFill>
                  <a:schemeClr val="dk1"/>
                </a:solidFill>
              </a:rPr>
              <a:t> T, Cunningham C, et al. </a:t>
            </a:r>
            <a:r>
              <a:rPr lang="pt-BR" sz="900" dirty="0" err="1">
                <a:solidFill>
                  <a:schemeClr val="dk1"/>
                </a:solidFill>
              </a:rPr>
              <a:t>Neoadjuvant</a:t>
            </a:r>
            <a:r>
              <a:rPr lang="pt-BR" sz="900" dirty="0">
                <a:solidFill>
                  <a:schemeClr val="dk1"/>
                </a:solidFill>
              </a:rPr>
              <a:t> (</a:t>
            </a:r>
            <a:r>
              <a:rPr lang="pt-BR" sz="900" dirty="0" err="1">
                <a:solidFill>
                  <a:schemeClr val="dk1"/>
                </a:solidFill>
              </a:rPr>
              <a:t>Chemo</a:t>
            </a:r>
            <a:r>
              <a:rPr lang="pt-BR" sz="900" dirty="0">
                <a:solidFill>
                  <a:schemeClr val="dk1"/>
                </a:solidFill>
              </a:rPr>
              <a:t>)</a:t>
            </a:r>
            <a:r>
              <a:rPr lang="pt-BR" sz="900" dirty="0" err="1">
                <a:solidFill>
                  <a:schemeClr val="dk1"/>
                </a:solidFill>
              </a:rPr>
              <a:t>radiotherapy</a:t>
            </a:r>
            <a:r>
              <a:rPr lang="pt-BR" sz="900" dirty="0">
                <a:solidFill>
                  <a:schemeClr val="dk1"/>
                </a:solidFill>
              </a:rPr>
              <a:t> </a:t>
            </a:r>
            <a:r>
              <a:rPr lang="pt-BR" sz="900" dirty="0" err="1">
                <a:solidFill>
                  <a:schemeClr val="dk1"/>
                </a:solidFill>
              </a:rPr>
              <a:t>With</a:t>
            </a:r>
            <a:r>
              <a:rPr lang="pt-BR" sz="900" dirty="0">
                <a:solidFill>
                  <a:schemeClr val="dk1"/>
                </a:solidFill>
              </a:rPr>
              <a:t> Total </a:t>
            </a:r>
            <a:r>
              <a:rPr lang="pt-BR" sz="900" dirty="0" err="1">
                <a:solidFill>
                  <a:schemeClr val="dk1"/>
                </a:solidFill>
              </a:rPr>
              <a:t>Mesorectal</a:t>
            </a:r>
            <a:r>
              <a:rPr lang="pt-BR" sz="900" dirty="0">
                <a:solidFill>
                  <a:schemeClr val="dk1"/>
                </a:solidFill>
              </a:rPr>
              <a:t> </a:t>
            </a:r>
            <a:r>
              <a:rPr lang="pt-BR" sz="900" dirty="0" err="1">
                <a:solidFill>
                  <a:schemeClr val="dk1"/>
                </a:solidFill>
              </a:rPr>
              <a:t>Excision</a:t>
            </a:r>
            <a:r>
              <a:rPr lang="pt-BR" sz="900" dirty="0">
                <a:solidFill>
                  <a:schemeClr val="dk1"/>
                </a:solidFill>
              </a:rPr>
              <a:t> Only </a:t>
            </a:r>
            <a:r>
              <a:rPr lang="pt-BR" sz="900" dirty="0" err="1">
                <a:solidFill>
                  <a:schemeClr val="dk1"/>
                </a:solidFill>
              </a:rPr>
              <a:t>Is</a:t>
            </a:r>
            <a:r>
              <a:rPr lang="pt-BR" sz="900" dirty="0">
                <a:solidFill>
                  <a:schemeClr val="dk1"/>
                </a:solidFill>
              </a:rPr>
              <a:t> </a:t>
            </a:r>
            <a:r>
              <a:rPr lang="pt-BR" sz="900" dirty="0" err="1">
                <a:solidFill>
                  <a:schemeClr val="dk1"/>
                </a:solidFill>
              </a:rPr>
              <a:t>Not</a:t>
            </a:r>
            <a:r>
              <a:rPr lang="pt-BR" sz="900" dirty="0">
                <a:solidFill>
                  <a:schemeClr val="dk1"/>
                </a:solidFill>
              </a:rPr>
              <a:t> </a:t>
            </a:r>
            <a:r>
              <a:rPr lang="pt-BR" sz="900" dirty="0" err="1">
                <a:solidFill>
                  <a:schemeClr val="dk1"/>
                </a:solidFill>
              </a:rPr>
              <a:t>Sufficient</a:t>
            </a:r>
            <a:r>
              <a:rPr lang="pt-BR" sz="900" dirty="0">
                <a:solidFill>
                  <a:schemeClr val="dk1"/>
                </a:solidFill>
              </a:rPr>
              <a:t> </a:t>
            </a:r>
            <a:r>
              <a:rPr lang="pt-BR" sz="900" dirty="0" err="1">
                <a:solidFill>
                  <a:schemeClr val="dk1"/>
                </a:solidFill>
              </a:rPr>
              <a:t>to</a:t>
            </a:r>
            <a:r>
              <a:rPr lang="pt-BR" sz="900" dirty="0">
                <a:solidFill>
                  <a:schemeClr val="dk1"/>
                </a:solidFill>
              </a:rPr>
              <a:t> </a:t>
            </a:r>
            <a:r>
              <a:rPr lang="pt-BR" sz="900" dirty="0" err="1">
                <a:solidFill>
                  <a:schemeClr val="dk1"/>
                </a:solidFill>
              </a:rPr>
              <a:t>Prevent</a:t>
            </a:r>
            <a:r>
              <a:rPr lang="pt-BR" sz="900" dirty="0">
                <a:solidFill>
                  <a:schemeClr val="dk1"/>
                </a:solidFill>
              </a:rPr>
              <a:t> Lateral Local </a:t>
            </a:r>
            <a:r>
              <a:rPr lang="pt-BR" sz="900" dirty="0" err="1">
                <a:solidFill>
                  <a:schemeClr val="dk1"/>
                </a:solidFill>
              </a:rPr>
              <a:t>Recurrence</a:t>
            </a:r>
            <a:r>
              <a:rPr lang="pt-BR" sz="900" dirty="0">
                <a:solidFill>
                  <a:schemeClr val="dk1"/>
                </a:solidFill>
              </a:rPr>
              <a:t> in </a:t>
            </a:r>
            <a:r>
              <a:rPr lang="pt-BR" sz="900" dirty="0" err="1">
                <a:solidFill>
                  <a:schemeClr val="dk1"/>
                </a:solidFill>
              </a:rPr>
              <a:t>Enlarged</a:t>
            </a:r>
            <a:r>
              <a:rPr lang="pt-BR" sz="900" dirty="0">
                <a:solidFill>
                  <a:schemeClr val="dk1"/>
                </a:solidFill>
              </a:rPr>
              <a:t> Nodes: </a:t>
            </a:r>
            <a:r>
              <a:rPr lang="pt-BR" sz="900" dirty="0" err="1">
                <a:solidFill>
                  <a:schemeClr val="dk1"/>
                </a:solidFill>
              </a:rPr>
              <a:t>Results</a:t>
            </a:r>
            <a:r>
              <a:rPr lang="pt-BR" sz="900" dirty="0">
                <a:solidFill>
                  <a:schemeClr val="dk1"/>
                </a:solidFill>
              </a:rPr>
              <a:t> </a:t>
            </a:r>
            <a:r>
              <a:rPr lang="pt-BR" sz="900" dirty="0" err="1">
                <a:solidFill>
                  <a:schemeClr val="dk1"/>
                </a:solidFill>
              </a:rPr>
              <a:t>of</a:t>
            </a:r>
            <a:r>
              <a:rPr lang="pt-BR" sz="900" dirty="0">
                <a:solidFill>
                  <a:schemeClr val="dk1"/>
                </a:solidFill>
              </a:rPr>
              <a:t> </a:t>
            </a:r>
            <a:r>
              <a:rPr lang="pt-BR" sz="900" dirty="0" err="1">
                <a:solidFill>
                  <a:schemeClr val="dk1"/>
                </a:solidFill>
              </a:rPr>
              <a:t>the</a:t>
            </a:r>
            <a:r>
              <a:rPr lang="pt-BR" sz="900" dirty="0">
                <a:solidFill>
                  <a:schemeClr val="dk1"/>
                </a:solidFill>
              </a:rPr>
              <a:t> </a:t>
            </a:r>
            <a:r>
              <a:rPr lang="pt-BR" sz="900" dirty="0" err="1">
                <a:solidFill>
                  <a:schemeClr val="dk1"/>
                </a:solidFill>
              </a:rPr>
              <a:t>Multicenter</a:t>
            </a:r>
            <a:r>
              <a:rPr lang="pt-BR" sz="900" dirty="0">
                <a:solidFill>
                  <a:schemeClr val="dk1"/>
                </a:solidFill>
              </a:rPr>
              <a:t> Lateral Node </a:t>
            </a:r>
            <a:r>
              <a:rPr lang="pt-BR" sz="900" dirty="0" err="1">
                <a:solidFill>
                  <a:schemeClr val="dk1"/>
                </a:solidFill>
              </a:rPr>
              <a:t>Study</a:t>
            </a:r>
            <a:r>
              <a:rPr lang="pt-BR" sz="900" dirty="0">
                <a:solidFill>
                  <a:schemeClr val="dk1"/>
                </a:solidFill>
              </a:rPr>
              <a:t> </a:t>
            </a:r>
            <a:r>
              <a:rPr lang="pt-BR" sz="900" dirty="0" err="1">
                <a:solidFill>
                  <a:schemeClr val="dk1"/>
                </a:solidFill>
              </a:rPr>
              <a:t>of</a:t>
            </a:r>
            <a:r>
              <a:rPr lang="pt-BR" sz="900" dirty="0">
                <a:solidFill>
                  <a:schemeClr val="dk1"/>
                </a:solidFill>
              </a:rPr>
              <a:t> </a:t>
            </a:r>
            <a:r>
              <a:rPr lang="pt-BR" sz="900" dirty="0" err="1">
                <a:solidFill>
                  <a:schemeClr val="dk1"/>
                </a:solidFill>
              </a:rPr>
              <a:t>Patients</a:t>
            </a:r>
            <a:r>
              <a:rPr lang="pt-BR" sz="900" dirty="0">
                <a:solidFill>
                  <a:schemeClr val="dk1"/>
                </a:solidFill>
              </a:rPr>
              <a:t> </a:t>
            </a:r>
            <a:r>
              <a:rPr lang="pt-BR" sz="900" dirty="0" err="1">
                <a:solidFill>
                  <a:schemeClr val="dk1"/>
                </a:solidFill>
              </a:rPr>
              <a:t>With</a:t>
            </a:r>
            <a:r>
              <a:rPr lang="pt-BR" sz="900" dirty="0">
                <a:solidFill>
                  <a:schemeClr val="dk1"/>
                </a:solidFill>
              </a:rPr>
              <a:t> </a:t>
            </a:r>
            <a:r>
              <a:rPr lang="pt-BR" sz="900" dirty="0" err="1">
                <a:solidFill>
                  <a:schemeClr val="dk1"/>
                </a:solidFill>
              </a:rPr>
              <a:t>Low</a:t>
            </a:r>
            <a:r>
              <a:rPr lang="pt-BR" sz="900" dirty="0">
                <a:solidFill>
                  <a:schemeClr val="dk1"/>
                </a:solidFill>
              </a:rPr>
              <a:t> cT3/4 </a:t>
            </a:r>
            <a:r>
              <a:rPr lang="pt-BR" sz="900" dirty="0" err="1">
                <a:solidFill>
                  <a:schemeClr val="dk1"/>
                </a:solidFill>
              </a:rPr>
              <a:t>Rectal</a:t>
            </a:r>
            <a:r>
              <a:rPr lang="pt-BR" sz="900" dirty="0">
                <a:solidFill>
                  <a:schemeClr val="dk1"/>
                </a:solidFill>
              </a:rPr>
              <a:t> </a:t>
            </a:r>
            <a:r>
              <a:rPr lang="pt-BR" sz="900" dirty="0" err="1">
                <a:solidFill>
                  <a:schemeClr val="dk1"/>
                </a:solidFill>
              </a:rPr>
              <a:t>Cancer</a:t>
            </a:r>
            <a:r>
              <a:rPr lang="pt-BR" sz="900" dirty="0">
                <a:solidFill>
                  <a:schemeClr val="dk1"/>
                </a:solidFill>
              </a:rPr>
              <a:t>. </a:t>
            </a:r>
            <a:r>
              <a:rPr lang="pt-BR" sz="900" i="1" dirty="0">
                <a:solidFill>
                  <a:schemeClr val="dk1"/>
                </a:solidFill>
              </a:rPr>
              <a:t>J </a:t>
            </a:r>
            <a:r>
              <a:rPr lang="pt-BR" sz="900" i="1" dirty="0" err="1">
                <a:solidFill>
                  <a:schemeClr val="dk1"/>
                </a:solidFill>
              </a:rPr>
              <a:t>Clin</a:t>
            </a:r>
            <a:r>
              <a:rPr lang="pt-BR" sz="900" i="1" dirty="0">
                <a:solidFill>
                  <a:schemeClr val="dk1"/>
                </a:solidFill>
              </a:rPr>
              <a:t> </a:t>
            </a:r>
            <a:r>
              <a:rPr lang="pt-BR" sz="900" i="1" dirty="0" err="1">
                <a:solidFill>
                  <a:schemeClr val="dk1"/>
                </a:solidFill>
              </a:rPr>
              <a:t>Oncol</a:t>
            </a:r>
            <a:r>
              <a:rPr lang="pt-BR" sz="900" dirty="0">
                <a:solidFill>
                  <a:schemeClr val="dk1"/>
                </a:solidFill>
              </a:rPr>
              <a:t>. 2019;37(1):33-43. </a:t>
            </a:r>
            <a:endParaRPr sz="900" dirty="0">
              <a:solidFill>
                <a:schemeClr val="dk1"/>
              </a:solidFill>
            </a:endParaRPr>
          </a:p>
          <a:p>
            <a:pPr marL="180975" lvl="0" indent="-180975" algn="just" rtl="0">
              <a:lnSpc>
                <a:spcPct val="115000"/>
              </a:lnSpc>
              <a:spcBef>
                <a:spcPts val="0"/>
              </a:spcBef>
              <a:spcAft>
                <a:spcPts val="0"/>
              </a:spcAft>
              <a:buClr>
                <a:schemeClr val="dk1"/>
              </a:buClr>
              <a:buSzPts val="900"/>
              <a:buAutoNum type="arabicPeriod"/>
            </a:pPr>
            <a:r>
              <a:rPr lang="pt-BR" sz="900" dirty="0" err="1">
                <a:solidFill>
                  <a:schemeClr val="dk1"/>
                </a:solidFill>
              </a:rPr>
              <a:t>Nagtegaal</a:t>
            </a:r>
            <a:r>
              <a:rPr lang="pt-BR" sz="900" dirty="0">
                <a:solidFill>
                  <a:schemeClr val="dk1"/>
                </a:solidFill>
              </a:rPr>
              <a:t> ID, van de </a:t>
            </a:r>
            <a:r>
              <a:rPr lang="pt-BR" sz="900" dirty="0" err="1">
                <a:solidFill>
                  <a:schemeClr val="dk1"/>
                </a:solidFill>
              </a:rPr>
              <a:t>Velde</a:t>
            </a:r>
            <a:r>
              <a:rPr lang="pt-BR" sz="900" dirty="0">
                <a:solidFill>
                  <a:schemeClr val="dk1"/>
                </a:solidFill>
              </a:rPr>
              <a:t> CJ, van der </a:t>
            </a:r>
            <a:r>
              <a:rPr lang="pt-BR" sz="900" dirty="0" err="1">
                <a:solidFill>
                  <a:schemeClr val="dk1"/>
                </a:solidFill>
              </a:rPr>
              <a:t>Worp</a:t>
            </a:r>
            <a:r>
              <a:rPr lang="pt-BR" sz="900" dirty="0">
                <a:solidFill>
                  <a:schemeClr val="dk1"/>
                </a:solidFill>
              </a:rPr>
              <a:t> E, </a:t>
            </a:r>
            <a:r>
              <a:rPr lang="pt-BR" sz="900" dirty="0" err="1">
                <a:solidFill>
                  <a:schemeClr val="dk1"/>
                </a:solidFill>
              </a:rPr>
              <a:t>Kapiteijn</a:t>
            </a:r>
            <a:r>
              <a:rPr lang="pt-BR" sz="900" dirty="0">
                <a:solidFill>
                  <a:schemeClr val="dk1"/>
                </a:solidFill>
              </a:rPr>
              <a:t> E, </a:t>
            </a:r>
            <a:r>
              <a:rPr lang="pt-BR" sz="900" dirty="0" err="1">
                <a:solidFill>
                  <a:schemeClr val="dk1"/>
                </a:solidFill>
              </a:rPr>
              <a:t>Quirke</a:t>
            </a:r>
            <a:r>
              <a:rPr lang="pt-BR" sz="900" dirty="0">
                <a:solidFill>
                  <a:schemeClr val="dk1"/>
                </a:solidFill>
              </a:rPr>
              <a:t> P, van </a:t>
            </a:r>
            <a:r>
              <a:rPr lang="pt-BR" sz="900" dirty="0" err="1">
                <a:solidFill>
                  <a:schemeClr val="dk1"/>
                </a:solidFill>
              </a:rPr>
              <a:t>Krieken</a:t>
            </a:r>
            <a:r>
              <a:rPr lang="pt-BR" sz="900" dirty="0">
                <a:solidFill>
                  <a:schemeClr val="dk1"/>
                </a:solidFill>
              </a:rPr>
              <a:t> JH; </a:t>
            </a:r>
            <a:r>
              <a:rPr lang="pt-BR" sz="900" dirty="0" err="1">
                <a:solidFill>
                  <a:schemeClr val="dk1"/>
                </a:solidFill>
              </a:rPr>
              <a:t>Cooperative</a:t>
            </a:r>
            <a:r>
              <a:rPr lang="pt-BR" sz="900" dirty="0">
                <a:solidFill>
                  <a:schemeClr val="dk1"/>
                </a:solidFill>
              </a:rPr>
              <a:t> </a:t>
            </a:r>
            <a:r>
              <a:rPr lang="pt-BR" sz="900" dirty="0" err="1">
                <a:solidFill>
                  <a:schemeClr val="dk1"/>
                </a:solidFill>
              </a:rPr>
              <a:t>Clinical</a:t>
            </a:r>
            <a:r>
              <a:rPr lang="pt-BR" sz="900" dirty="0">
                <a:solidFill>
                  <a:schemeClr val="dk1"/>
                </a:solidFill>
              </a:rPr>
              <a:t> </a:t>
            </a:r>
            <a:r>
              <a:rPr lang="pt-BR" sz="900" dirty="0" err="1">
                <a:solidFill>
                  <a:schemeClr val="dk1"/>
                </a:solidFill>
              </a:rPr>
              <a:t>Investigators</a:t>
            </a:r>
            <a:r>
              <a:rPr lang="pt-BR" sz="900" dirty="0">
                <a:solidFill>
                  <a:schemeClr val="dk1"/>
                </a:solidFill>
              </a:rPr>
              <a:t> </a:t>
            </a:r>
            <a:r>
              <a:rPr lang="pt-BR" sz="900" dirty="0" err="1">
                <a:solidFill>
                  <a:schemeClr val="dk1"/>
                </a:solidFill>
              </a:rPr>
              <a:t>of</a:t>
            </a:r>
            <a:r>
              <a:rPr lang="pt-BR" sz="900" dirty="0">
                <a:solidFill>
                  <a:schemeClr val="dk1"/>
                </a:solidFill>
              </a:rPr>
              <a:t> </a:t>
            </a:r>
            <a:r>
              <a:rPr lang="pt-BR" sz="900" dirty="0" err="1">
                <a:solidFill>
                  <a:schemeClr val="dk1"/>
                </a:solidFill>
              </a:rPr>
              <a:t>the</a:t>
            </a:r>
            <a:r>
              <a:rPr lang="pt-BR" sz="900" dirty="0">
                <a:solidFill>
                  <a:schemeClr val="dk1"/>
                </a:solidFill>
              </a:rPr>
              <a:t> Dutch </a:t>
            </a:r>
            <a:r>
              <a:rPr lang="pt-BR" sz="900" dirty="0" err="1">
                <a:solidFill>
                  <a:schemeClr val="dk1"/>
                </a:solidFill>
              </a:rPr>
              <a:t>Colorectal</a:t>
            </a:r>
            <a:r>
              <a:rPr lang="pt-BR" sz="900" dirty="0">
                <a:solidFill>
                  <a:schemeClr val="dk1"/>
                </a:solidFill>
              </a:rPr>
              <a:t> </a:t>
            </a:r>
            <a:r>
              <a:rPr lang="pt-BR" sz="900" dirty="0" err="1">
                <a:solidFill>
                  <a:schemeClr val="dk1"/>
                </a:solidFill>
              </a:rPr>
              <a:t>Cancer</a:t>
            </a:r>
            <a:r>
              <a:rPr lang="pt-BR" sz="900" dirty="0">
                <a:solidFill>
                  <a:schemeClr val="dk1"/>
                </a:solidFill>
              </a:rPr>
              <a:t> </a:t>
            </a:r>
            <a:r>
              <a:rPr lang="pt-BR" sz="900" dirty="0" err="1">
                <a:solidFill>
                  <a:schemeClr val="dk1"/>
                </a:solidFill>
              </a:rPr>
              <a:t>Group</a:t>
            </a:r>
            <a:r>
              <a:rPr lang="pt-BR" sz="900" dirty="0">
                <a:solidFill>
                  <a:schemeClr val="dk1"/>
                </a:solidFill>
              </a:rPr>
              <a:t>. </a:t>
            </a:r>
            <a:r>
              <a:rPr lang="pt-BR" sz="900" dirty="0" err="1">
                <a:solidFill>
                  <a:schemeClr val="dk1"/>
                </a:solidFill>
              </a:rPr>
              <a:t>Macroscopic</a:t>
            </a:r>
            <a:r>
              <a:rPr lang="pt-BR" sz="900" dirty="0">
                <a:solidFill>
                  <a:schemeClr val="dk1"/>
                </a:solidFill>
              </a:rPr>
              <a:t> </a:t>
            </a:r>
            <a:r>
              <a:rPr lang="pt-BR" sz="900" dirty="0" err="1">
                <a:solidFill>
                  <a:schemeClr val="dk1"/>
                </a:solidFill>
              </a:rPr>
              <a:t>evaluation</a:t>
            </a:r>
            <a:r>
              <a:rPr lang="pt-BR" sz="900" dirty="0">
                <a:solidFill>
                  <a:schemeClr val="dk1"/>
                </a:solidFill>
              </a:rPr>
              <a:t> </a:t>
            </a:r>
            <a:r>
              <a:rPr lang="pt-BR" sz="900" dirty="0" err="1">
                <a:solidFill>
                  <a:schemeClr val="dk1"/>
                </a:solidFill>
              </a:rPr>
              <a:t>of</a:t>
            </a:r>
            <a:r>
              <a:rPr lang="pt-BR" sz="900" dirty="0">
                <a:solidFill>
                  <a:schemeClr val="dk1"/>
                </a:solidFill>
              </a:rPr>
              <a:t> </a:t>
            </a:r>
            <a:r>
              <a:rPr lang="pt-BR" sz="900" dirty="0" err="1">
                <a:solidFill>
                  <a:schemeClr val="dk1"/>
                </a:solidFill>
              </a:rPr>
              <a:t>rectal</a:t>
            </a:r>
            <a:r>
              <a:rPr lang="pt-BR" sz="900" dirty="0">
                <a:solidFill>
                  <a:schemeClr val="dk1"/>
                </a:solidFill>
              </a:rPr>
              <a:t> </a:t>
            </a:r>
            <a:r>
              <a:rPr lang="pt-BR" sz="900" dirty="0" err="1">
                <a:solidFill>
                  <a:schemeClr val="dk1"/>
                </a:solidFill>
              </a:rPr>
              <a:t>cancer</a:t>
            </a:r>
            <a:r>
              <a:rPr lang="pt-BR" sz="900" dirty="0">
                <a:solidFill>
                  <a:schemeClr val="dk1"/>
                </a:solidFill>
              </a:rPr>
              <a:t> </a:t>
            </a:r>
            <a:r>
              <a:rPr lang="pt-BR" sz="900" dirty="0" err="1">
                <a:solidFill>
                  <a:schemeClr val="dk1"/>
                </a:solidFill>
              </a:rPr>
              <a:t>resection</a:t>
            </a:r>
            <a:r>
              <a:rPr lang="pt-BR" sz="900" dirty="0">
                <a:solidFill>
                  <a:schemeClr val="dk1"/>
                </a:solidFill>
              </a:rPr>
              <a:t> </a:t>
            </a:r>
            <a:r>
              <a:rPr lang="pt-BR" sz="900" dirty="0" err="1">
                <a:solidFill>
                  <a:schemeClr val="dk1"/>
                </a:solidFill>
              </a:rPr>
              <a:t>specimen</a:t>
            </a:r>
            <a:r>
              <a:rPr lang="pt-BR" sz="900" dirty="0">
                <a:solidFill>
                  <a:schemeClr val="dk1"/>
                </a:solidFill>
              </a:rPr>
              <a:t>: </a:t>
            </a:r>
            <a:r>
              <a:rPr lang="pt-BR" sz="900" dirty="0" err="1">
                <a:solidFill>
                  <a:schemeClr val="dk1"/>
                </a:solidFill>
              </a:rPr>
              <a:t>clinical</a:t>
            </a:r>
            <a:r>
              <a:rPr lang="pt-BR" sz="900" dirty="0">
                <a:solidFill>
                  <a:schemeClr val="dk1"/>
                </a:solidFill>
              </a:rPr>
              <a:t> </a:t>
            </a:r>
            <a:r>
              <a:rPr lang="pt-BR" sz="900" dirty="0" err="1">
                <a:solidFill>
                  <a:schemeClr val="dk1"/>
                </a:solidFill>
              </a:rPr>
              <a:t>significance</a:t>
            </a:r>
            <a:r>
              <a:rPr lang="pt-BR" sz="900" dirty="0">
                <a:solidFill>
                  <a:schemeClr val="dk1"/>
                </a:solidFill>
              </a:rPr>
              <a:t> </a:t>
            </a:r>
            <a:r>
              <a:rPr lang="pt-BR" sz="900" dirty="0" err="1">
                <a:solidFill>
                  <a:schemeClr val="dk1"/>
                </a:solidFill>
              </a:rPr>
              <a:t>of</a:t>
            </a:r>
            <a:r>
              <a:rPr lang="pt-BR" sz="900" dirty="0">
                <a:solidFill>
                  <a:schemeClr val="dk1"/>
                </a:solidFill>
              </a:rPr>
              <a:t> </a:t>
            </a:r>
            <a:r>
              <a:rPr lang="pt-BR" sz="900" dirty="0" err="1">
                <a:solidFill>
                  <a:schemeClr val="dk1"/>
                </a:solidFill>
              </a:rPr>
              <a:t>the</a:t>
            </a:r>
            <a:r>
              <a:rPr lang="pt-BR" sz="900" dirty="0">
                <a:solidFill>
                  <a:schemeClr val="dk1"/>
                </a:solidFill>
              </a:rPr>
              <a:t> </a:t>
            </a:r>
            <a:r>
              <a:rPr lang="pt-BR" sz="900" dirty="0" err="1">
                <a:solidFill>
                  <a:schemeClr val="dk1"/>
                </a:solidFill>
              </a:rPr>
              <a:t>pathologist</a:t>
            </a:r>
            <a:r>
              <a:rPr lang="pt-BR" sz="900" dirty="0">
                <a:solidFill>
                  <a:schemeClr val="dk1"/>
                </a:solidFill>
              </a:rPr>
              <a:t> in </a:t>
            </a:r>
            <a:r>
              <a:rPr lang="pt-BR" sz="900" dirty="0" err="1">
                <a:solidFill>
                  <a:schemeClr val="dk1"/>
                </a:solidFill>
              </a:rPr>
              <a:t>quality</a:t>
            </a:r>
            <a:r>
              <a:rPr lang="pt-BR" sz="900" dirty="0">
                <a:solidFill>
                  <a:schemeClr val="dk1"/>
                </a:solidFill>
              </a:rPr>
              <a:t> </a:t>
            </a:r>
            <a:r>
              <a:rPr lang="pt-BR" sz="900" dirty="0" err="1">
                <a:solidFill>
                  <a:schemeClr val="dk1"/>
                </a:solidFill>
              </a:rPr>
              <a:t>control</a:t>
            </a:r>
            <a:r>
              <a:rPr lang="pt-BR" sz="900" dirty="0">
                <a:solidFill>
                  <a:schemeClr val="dk1"/>
                </a:solidFill>
              </a:rPr>
              <a:t>. J </a:t>
            </a:r>
            <a:r>
              <a:rPr lang="pt-BR" sz="900" dirty="0" err="1">
                <a:solidFill>
                  <a:schemeClr val="dk1"/>
                </a:solidFill>
              </a:rPr>
              <a:t>Clin</a:t>
            </a:r>
            <a:r>
              <a:rPr lang="pt-BR" sz="900" dirty="0">
                <a:solidFill>
                  <a:schemeClr val="dk1"/>
                </a:solidFill>
              </a:rPr>
              <a:t> </a:t>
            </a:r>
            <a:r>
              <a:rPr lang="pt-BR" sz="900" dirty="0" err="1">
                <a:solidFill>
                  <a:schemeClr val="dk1"/>
                </a:solidFill>
              </a:rPr>
              <a:t>Oncol</a:t>
            </a:r>
            <a:r>
              <a:rPr lang="pt-BR" sz="900" dirty="0">
                <a:solidFill>
                  <a:schemeClr val="dk1"/>
                </a:solidFill>
              </a:rPr>
              <a:t>. 2002 </a:t>
            </a:r>
            <a:r>
              <a:rPr lang="pt-BR" sz="900" dirty="0" err="1">
                <a:solidFill>
                  <a:schemeClr val="dk1"/>
                </a:solidFill>
              </a:rPr>
              <a:t>Apr</a:t>
            </a:r>
            <a:r>
              <a:rPr lang="pt-BR" sz="900" dirty="0">
                <a:solidFill>
                  <a:schemeClr val="dk1"/>
                </a:solidFill>
              </a:rPr>
              <a:t> 1;20(7):1729-34. </a:t>
            </a:r>
            <a:endParaRPr sz="900" dirty="0">
              <a:solidFill>
                <a:schemeClr val="dk1"/>
              </a:solidFill>
            </a:endParaRPr>
          </a:p>
          <a:p>
            <a:pPr marL="180975" lvl="0" indent="-180975" algn="just" rtl="0">
              <a:lnSpc>
                <a:spcPct val="115000"/>
              </a:lnSpc>
              <a:spcBef>
                <a:spcPts val="0"/>
              </a:spcBef>
              <a:spcAft>
                <a:spcPts val="0"/>
              </a:spcAft>
              <a:buClr>
                <a:schemeClr val="dk1"/>
              </a:buClr>
              <a:buSzPts val="900"/>
              <a:buAutoNum type="arabicPeriod"/>
            </a:pPr>
            <a:r>
              <a:rPr lang="pt-BR" sz="900" dirty="0" err="1">
                <a:solidFill>
                  <a:schemeClr val="dk1"/>
                </a:solidFill>
                <a:latin typeface="Roboto"/>
                <a:ea typeface="Roboto"/>
                <a:cs typeface="Roboto"/>
                <a:sym typeface="Roboto"/>
              </a:rPr>
              <a:t>Komen</a:t>
            </a:r>
            <a:r>
              <a:rPr lang="pt-BR" sz="900" dirty="0">
                <a:solidFill>
                  <a:schemeClr val="dk1"/>
                </a:solidFill>
                <a:latin typeface="Roboto"/>
                <a:ea typeface="Roboto"/>
                <a:cs typeface="Roboto"/>
                <a:sym typeface="Roboto"/>
              </a:rPr>
              <a:t> N, </a:t>
            </a:r>
            <a:r>
              <a:rPr lang="pt-BR" sz="900" dirty="0" err="1">
                <a:solidFill>
                  <a:schemeClr val="dk1"/>
                </a:solidFill>
                <a:latin typeface="Roboto"/>
                <a:ea typeface="Roboto"/>
                <a:cs typeface="Roboto"/>
                <a:sym typeface="Roboto"/>
              </a:rPr>
              <a:t>Dewint</a:t>
            </a:r>
            <a:r>
              <a:rPr lang="pt-BR" sz="900" dirty="0">
                <a:solidFill>
                  <a:schemeClr val="dk1"/>
                </a:solidFill>
                <a:latin typeface="Roboto"/>
                <a:ea typeface="Roboto"/>
                <a:cs typeface="Roboto"/>
                <a:sym typeface="Roboto"/>
              </a:rPr>
              <a:t> P, Van </a:t>
            </a:r>
            <a:r>
              <a:rPr lang="pt-BR" sz="900" dirty="0" err="1">
                <a:solidFill>
                  <a:schemeClr val="dk1"/>
                </a:solidFill>
                <a:latin typeface="Roboto"/>
                <a:ea typeface="Roboto"/>
                <a:cs typeface="Roboto"/>
                <a:sym typeface="Roboto"/>
              </a:rPr>
              <a:t>den</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Broeck</a:t>
            </a:r>
            <a:r>
              <a:rPr lang="pt-BR" sz="900" dirty="0">
                <a:solidFill>
                  <a:schemeClr val="dk1"/>
                </a:solidFill>
                <a:latin typeface="Roboto"/>
                <a:ea typeface="Roboto"/>
                <a:cs typeface="Roboto"/>
                <a:sym typeface="Roboto"/>
              </a:rPr>
              <a:t> S, Pauli S, de </a:t>
            </a:r>
            <a:r>
              <a:rPr lang="pt-BR" sz="900" dirty="0" err="1">
                <a:solidFill>
                  <a:schemeClr val="dk1"/>
                </a:solidFill>
                <a:latin typeface="Roboto"/>
                <a:ea typeface="Roboto"/>
                <a:cs typeface="Roboto"/>
                <a:sym typeface="Roboto"/>
              </a:rPr>
              <a:t>Schepper</a:t>
            </a:r>
            <a:r>
              <a:rPr lang="pt-BR" sz="900" dirty="0">
                <a:solidFill>
                  <a:schemeClr val="dk1"/>
                </a:solidFill>
                <a:latin typeface="Roboto"/>
                <a:ea typeface="Roboto"/>
                <a:cs typeface="Roboto"/>
                <a:sym typeface="Roboto"/>
              </a:rPr>
              <a:t> H. </a:t>
            </a:r>
            <a:r>
              <a:rPr lang="pt-BR" sz="900" dirty="0" err="1">
                <a:solidFill>
                  <a:schemeClr val="dk1"/>
                </a:solidFill>
                <a:latin typeface="Roboto"/>
                <a:ea typeface="Roboto"/>
                <a:cs typeface="Roboto"/>
                <a:sym typeface="Roboto"/>
              </a:rPr>
              <a:t>Rectal</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cancer</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surgery</a:t>
            </a:r>
            <a:r>
              <a:rPr lang="pt-BR" sz="900" dirty="0">
                <a:solidFill>
                  <a:schemeClr val="dk1"/>
                </a:solidFill>
                <a:latin typeface="Roboto"/>
                <a:ea typeface="Roboto"/>
                <a:cs typeface="Roboto"/>
                <a:sym typeface="Roboto"/>
              </a:rPr>
              <a:t> : </a:t>
            </a:r>
            <a:r>
              <a:rPr lang="pt-BR" sz="900" dirty="0" err="1">
                <a:solidFill>
                  <a:schemeClr val="dk1"/>
                </a:solidFill>
                <a:latin typeface="Roboto"/>
                <a:ea typeface="Roboto"/>
                <a:cs typeface="Roboto"/>
                <a:sym typeface="Roboto"/>
              </a:rPr>
              <a:t>what's</a:t>
            </a:r>
            <a:r>
              <a:rPr lang="pt-BR" sz="900" dirty="0">
                <a:solidFill>
                  <a:schemeClr val="dk1"/>
                </a:solidFill>
                <a:latin typeface="Roboto"/>
                <a:ea typeface="Roboto"/>
                <a:cs typeface="Roboto"/>
                <a:sym typeface="Roboto"/>
              </a:rPr>
              <a:t> in a </a:t>
            </a:r>
            <a:r>
              <a:rPr lang="pt-BR" sz="900" dirty="0" err="1">
                <a:solidFill>
                  <a:schemeClr val="dk1"/>
                </a:solidFill>
                <a:latin typeface="Roboto"/>
                <a:ea typeface="Roboto"/>
                <a:cs typeface="Roboto"/>
                <a:sym typeface="Roboto"/>
              </a:rPr>
              <a:t>name</a:t>
            </a:r>
            <a:r>
              <a:rPr lang="pt-BR" sz="900" dirty="0">
                <a:solidFill>
                  <a:schemeClr val="dk1"/>
                </a:solidFill>
                <a:latin typeface="Roboto"/>
                <a:ea typeface="Roboto"/>
                <a:cs typeface="Roboto"/>
                <a:sym typeface="Roboto"/>
              </a:rPr>
              <a:t>? Acta </a:t>
            </a:r>
            <a:r>
              <a:rPr lang="pt-BR" sz="900" dirty="0" err="1">
                <a:solidFill>
                  <a:schemeClr val="dk1"/>
                </a:solidFill>
                <a:latin typeface="Roboto"/>
                <a:ea typeface="Roboto"/>
                <a:cs typeface="Roboto"/>
                <a:sym typeface="Roboto"/>
              </a:rPr>
              <a:t>Gastroenterol</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Belg</a:t>
            </a:r>
            <a:r>
              <a:rPr lang="pt-BR" sz="900" dirty="0">
                <a:solidFill>
                  <a:schemeClr val="dk1"/>
                </a:solidFill>
                <a:latin typeface="Roboto"/>
                <a:ea typeface="Roboto"/>
                <a:cs typeface="Roboto"/>
                <a:sym typeface="Roboto"/>
              </a:rPr>
              <a:t>. 2019 Jan-Mar;82(1):67-74. PMID: 30888757.</a:t>
            </a:r>
            <a:endParaRPr sz="900" dirty="0">
              <a:solidFill>
                <a:schemeClr val="dk1"/>
              </a:solidFill>
              <a:latin typeface="Roboto"/>
              <a:ea typeface="Roboto"/>
              <a:cs typeface="Roboto"/>
              <a:sym typeface="Roboto"/>
            </a:endParaRPr>
          </a:p>
          <a:p>
            <a:pPr marL="180975" lvl="0" indent="-180975" algn="just" rtl="0">
              <a:lnSpc>
                <a:spcPct val="115000"/>
              </a:lnSpc>
              <a:spcBef>
                <a:spcPts val="0"/>
              </a:spcBef>
              <a:spcAft>
                <a:spcPts val="0"/>
              </a:spcAft>
              <a:buClr>
                <a:schemeClr val="dk1"/>
              </a:buClr>
              <a:buSzPts val="900"/>
              <a:buAutoNum type="arabicPeriod"/>
            </a:pPr>
            <a:r>
              <a:rPr lang="pt-BR" sz="900" dirty="0">
                <a:solidFill>
                  <a:schemeClr val="dk1"/>
                </a:solidFill>
                <a:latin typeface="Roboto"/>
                <a:ea typeface="Roboto"/>
                <a:cs typeface="Roboto"/>
                <a:sym typeface="Roboto"/>
              </a:rPr>
              <a:t>Boyle, K., Sagar, P., </a:t>
            </a:r>
            <a:r>
              <a:rPr lang="pt-BR" sz="900" dirty="0" err="1">
                <a:solidFill>
                  <a:schemeClr val="dk1"/>
                </a:solidFill>
                <a:latin typeface="Roboto"/>
                <a:ea typeface="Roboto"/>
                <a:cs typeface="Roboto"/>
                <a:sym typeface="Roboto"/>
              </a:rPr>
              <a:t>Chalmers</a:t>
            </a:r>
            <a:r>
              <a:rPr lang="pt-BR" sz="900" dirty="0">
                <a:solidFill>
                  <a:schemeClr val="dk1"/>
                </a:solidFill>
                <a:latin typeface="Roboto"/>
                <a:ea typeface="Roboto"/>
                <a:cs typeface="Roboto"/>
                <a:sym typeface="Roboto"/>
              </a:rPr>
              <a:t>, A. </a:t>
            </a:r>
            <a:r>
              <a:rPr lang="pt-BR" sz="900" i="1" dirty="0">
                <a:solidFill>
                  <a:schemeClr val="dk1"/>
                </a:solidFill>
                <a:latin typeface="Roboto"/>
                <a:ea typeface="Roboto"/>
                <a:cs typeface="Roboto"/>
                <a:sym typeface="Roboto"/>
              </a:rPr>
              <a:t>et al.</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Surgery</a:t>
            </a:r>
            <a:r>
              <a:rPr lang="pt-BR" sz="900" dirty="0">
                <a:solidFill>
                  <a:schemeClr val="dk1"/>
                </a:solidFill>
                <a:latin typeface="Roboto"/>
                <a:ea typeface="Roboto"/>
                <a:cs typeface="Roboto"/>
                <a:sym typeface="Roboto"/>
              </a:rPr>
              <a:t> for </a:t>
            </a:r>
            <a:r>
              <a:rPr lang="pt-BR" sz="900" dirty="0" err="1">
                <a:solidFill>
                  <a:schemeClr val="dk1"/>
                </a:solidFill>
                <a:latin typeface="Roboto"/>
                <a:ea typeface="Roboto"/>
                <a:cs typeface="Roboto"/>
                <a:sym typeface="Roboto"/>
              </a:rPr>
              <a:t>Locally</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Recurrent</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Rectal</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Cancer</a:t>
            </a:r>
            <a:r>
              <a:rPr lang="pt-BR" sz="900" dirty="0">
                <a:solidFill>
                  <a:schemeClr val="dk1"/>
                </a:solidFill>
                <a:latin typeface="Roboto"/>
                <a:ea typeface="Roboto"/>
                <a:cs typeface="Roboto"/>
                <a:sym typeface="Roboto"/>
              </a:rPr>
              <a:t>. </a:t>
            </a:r>
            <a:r>
              <a:rPr lang="pt-BR" sz="900" i="1" dirty="0" err="1">
                <a:solidFill>
                  <a:schemeClr val="dk1"/>
                </a:solidFill>
                <a:latin typeface="Roboto"/>
                <a:ea typeface="Roboto"/>
                <a:cs typeface="Roboto"/>
                <a:sym typeface="Roboto"/>
              </a:rPr>
              <a:t>Dis</a:t>
            </a:r>
            <a:r>
              <a:rPr lang="pt-BR" sz="900" i="1" dirty="0">
                <a:solidFill>
                  <a:schemeClr val="dk1"/>
                </a:solidFill>
                <a:latin typeface="Roboto"/>
                <a:ea typeface="Roboto"/>
                <a:cs typeface="Roboto"/>
                <a:sym typeface="Roboto"/>
              </a:rPr>
              <a:t> </a:t>
            </a:r>
            <a:r>
              <a:rPr lang="pt-BR" sz="900" i="1" dirty="0" err="1">
                <a:solidFill>
                  <a:schemeClr val="dk1"/>
                </a:solidFill>
                <a:latin typeface="Roboto"/>
                <a:ea typeface="Roboto"/>
                <a:cs typeface="Roboto"/>
                <a:sym typeface="Roboto"/>
              </a:rPr>
              <a:t>Colon</a:t>
            </a:r>
            <a:r>
              <a:rPr lang="pt-BR" sz="900" i="1" dirty="0">
                <a:solidFill>
                  <a:schemeClr val="dk1"/>
                </a:solidFill>
                <a:latin typeface="Roboto"/>
                <a:ea typeface="Roboto"/>
                <a:cs typeface="Roboto"/>
                <a:sym typeface="Roboto"/>
              </a:rPr>
              <a:t> </a:t>
            </a:r>
            <a:r>
              <a:rPr lang="pt-BR" sz="900" i="1" dirty="0" err="1">
                <a:solidFill>
                  <a:schemeClr val="dk1"/>
                </a:solidFill>
                <a:latin typeface="Roboto"/>
                <a:ea typeface="Roboto"/>
                <a:cs typeface="Roboto"/>
                <a:sym typeface="Roboto"/>
              </a:rPr>
              <a:t>Rectum</a:t>
            </a:r>
            <a:r>
              <a:rPr lang="pt-BR" sz="900" dirty="0">
                <a:solidFill>
                  <a:schemeClr val="dk1"/>
                </a:solidFill>
                <a:latin typeface="Roboto"/>
                <a:ea typeface="Roboto"/>
                <a:cs typeface="Roboto"/>
                <a:sym typeface="Roboto"/>
              </a:rPr>
              <a:t> 48, 929–937 (2005). </a:t>
            </a:r>
            <a:endParaRPr sz="900" dirty="0">
              <a:solidFill>
                <a:schemeClr val="dk1"/>
              </a:solidFill>
            </a:endParaRPr>
          </a:p>
          <a:p>
            <a:pPr marL="180975" lvl="0" indent="-180975" algn="just" rtl="0">
              <a:lnSpc>
                <a:spcPct val="115000"/>
              </a:lnSpc>
              <a:spcBef>
                <a:spcPts val="0"/>
              </a:spcBef>
              <a:spcAft>
                <a:spcPts val="0"/>
              </a:spcAft>
              <a:buClr>
                <a:schemeClr val="dk1"/>
              </a:buClr>
              <a:buSzPts val="900"/>
              <a:buAutoNum type="arabicPeriod"/>
            </a:pPr>
            <a:r>
              <a:rPr lang="pt-BR" sz="900" dirty="0" err="1">
                <a:solidFill>
                  <a:schemeClr val="dk1"/>
                </a:solidFill>
              </a:rPr>
              <a:t>Quirke</a:t>
            </a:r>
            <a:r>
              <a:rPr lang="pt-BR" sz="900" dirty="0">
                <a:solidFill>
                  <a:schemeClr val="dk1"/>
                </a:solidFill>
              </a:rPr>
              <a:t> P, Steele R, </a:t>
            </a:r>
            <a:r>
              <a:rPr lang="pt-BR" sz="900" dirty="0" err="1">
                <a:solidFill>
                  <a:schemeClr val="dk1"/>
                </a:solidFill>
              </a:rPr>
              <a:t>Monson</a:t>
            </a:r>
            <a:r>
              <a:rPr lang="pt-BR" sz="900" dirty="0">
                <a:solidFill>
                  <a:schemeClr val="dk1"/>
                </a:solidFill>
              </a:rPr>
              <a:t> J, et al. </a:t>
            </a:r>
            <a:r>
              <a:rPr lang="pt-BR" sz="900" dirty="0" err="1">
                <a:solidFill>
                  <a:schemeClr val="dk1"/>
                </a:solidFill>
              </a:rPr>
              <a:t>Effect</a:t>
            </a:r>
            <a:r>
              <a:rPr lang="pt-BR" sz="900" dirty="0">
                <a:solidFill>
                  <a:schemeClr val="dk1"/>
                </a:solidFill>
              </a:rPr>
              <a:t> </a:t>
            </a:r>
            <a:r>
              <a:rPr lang="pt-BR" sz="900" dirty="0" err="1">
                <a:solidFill>
                  <a:schemeClr val="dk1"/>
                </a:solidFill>
              </a:rPr>
              <a:t>of</a:t>
            </a:r>
            <a:r>
              <a:rPr lang="pt-BR" sz="900" dirty="0">
                <a:solidFill>
                  <a:schemeClr val="dk1"/>
                </a:solidFill>
              </a:rPr>
              <a:t> </a:t>
            </a:r>
            <a:r>
              <a:rPr lang="pt-BR" sz="900" dirty="0" err="1">
                <a:solidFill>
                  <a:schemeClr val="dk1"/>
                </a:solidFill>
              </a:rPr>
              <a:t>the</a:t>
            </a:r>
            <a:r>
              <a:rPr lang="pt-BR" sz="900" dirty="0">
                <a:solidFill>
                  <a:schemeClr val="dk1"/>
                </a:solidFill>
              </a:rPr>
              <a:t> plane </a:t>
            </a:r>
            <a:r>
              <a:rPr lang="pt-BR" sz="900" dirty="0" err="1">
                <a:solidFill>
                  <a:schemeClr val="dk1"/>
                </a:solidFill>
              </a:rPr>
              <a:t>of</a:t>
            </a:r>
            <a:r>
              <a:rPr lang="pt-BR" sz="900" dirty="0">
                <a:solidFill>
                  <a:schemeClr val="dk1"/>
                </a:solidFill>
              </a:rPr>
              <a:t> </a:t>
            </a:r>
            <a:r>
              <a:rPr lang="pt-BR" sz="900" dirty="0" err="1">
                <a:solidFill>
                  <a:schemeClr val="dk1"/>
                </a:solidFill>
              </a:rPr>
              <a:t>surgery</a:t>
            </a:r>
            <a:r>
              <a:rPr lang="pt-BR" sz="900" dirty="0">
                <a:solidFill>
                  <a:schemeClr val="dk1"/>
                </a:solidFill>
              </a:rPr>
              <a:t> </a:t>
            </a:r>
            <a:r>
              <a:rPr lang="pt-BR" sz="900" dirty="0" err="1">
                <a:solidFill>
                  <a:schemeClr val="dk1"/>
                </a:solidFill>
              </a:rPr>
              <a:t>achieved</a:t>
            </a:r>
            <a:r>
              <a:rPr lang="pt-BR" sz="900" dirty="0">
                <a:solidFill>
                  <a:schemeClr val="dk1"/>
                </a:solidFill>
              </a:rPr>
              <a:t> </a:t>
            </a:r>
            <a:r>
              <a:rPr lang="pt-BR" sz="900" dirty="0" err="1">
                <a:solidFill>
                  <a:schemeClr val="dk1"/>
                </a:solidFill>
              </a:rPr>
              <a:t>on</a:t>
            </a:r>
            <a:r>
              <a:rPr lang="pt-BR" sz="900" dirty="0">
                <a:solidFill>
                  <a:schemeClr val="dk1"/>
                </a:solidFill>
              </a:rPr>
              <a:t> local </a:t>
            </a:r>
            <a:r>
              <a:rPr lang="pt-BR" sz="900" dirty="0" err="1">
                <a:solidFill>
                  <a:schemeClr val="dk1"/>
                </a:solidFill>
              </a:rPr>
              <a:t>recurrence</a:t>
            </a:r>
            <a:r>
              <a:rPr lang="pt-BR" sz="900" dirty="0">
                <a:solidFill>
                  <a:schemeClr val="dk1"/>
                </a:solidFill>
              </a:rPr>
              <a:t> in </a:t>
            </a:r>
            <a:r>
              <a:rPr lang="pt-BR" sz="900" dirty="0" err="1">
                <a:solidFill>
                  <a:schemeClr val="dk1"/>
                </a:solidFill>
              </a:rPr>
              <a:t>patients</a:t>
            </a:r>
            <a:r>
              <a:rPr lang="pt-BR" sz="900" dirty="0">
                <a:solidFill>
                  <a:schemeClr val="dk1"/>
                </a:solidFill>
              </a:rPr>
              <a:t> </a:t>
            </a:r>
            <a:r>
              <a:rPr lang="pt-BR" sz="900" dirty="0" err="1">
                <a:solidFill>
                  <a:schemeClr val="dk1"/>
                </a:solidFill>
              </a:rPr>
              <a:t>with</a:t>
            </a:r>
            <a:r>
              <a:rPr lang="pt-BR" sz="900" dirty="0">
                <a:solidFill>
                  <a:schemeClr val="dk1"/>
                </a:solidFill>
              </a:rPr>
              <a:t> </a:t>
            </a:r>
            <a:r>
              <a:rPr lang="pt-BR" sz="900" dirty="0" err="1">
                <a:solidFill>
                  <a:schemeClr val="dk1"/>
                </a:solidFill>
              </a:rPr>
              <a:t>operable</a:t>
            </a:r>
            <a:r>
              <a:rPr lang="pt-BR" sz="900" dirty="0">
                <a:solidFill>
                  <a:schemeClr val="dk1"/>
                </a:solidFill>
              </a:rPr>
              <a:t> </a:t>
            </a:r>
            <a:r>
              <a:rPr lang="pt-BR" sz="900" dirty="0" err="1">
                <a:solidFill>
                  <a:schemeClr val="dk1"/>
                </a:solidFill>
              </a:rPr>
              <a:t>rectal</a:t>
            </a:r>
            <a:r>
              <a:rPr lang="pt-BR" sz="900" dirty="0">
                <a:solidFill>
                  <a:schemeClr val="dk1"/>
                </a:solidFill>
              </a:rPr>
              <a:t> </a:t>
            </a:r>
            <a:r>
              <a:rPr lang="pt-BR" sz="900" dirty="0" err="1">
                <a:solidFill>
                  <a:schemeClr val="dk1"/>
                </a:solidFill>
              </a:rPr>
              <a:t>cancer</a:t>
            </a:r>
            <a:r>
              <a:rPr lang="pt-BR" sz="900" dirty="0">
                <a:solidFill>
                  <a:schemeClr val="dk1"/>
                </a:solidFill>
              </a:rPr>
              <a:t>: a </a:t>
            </a:r>
            <a:r>
              <a:rPr lang="pt-BR" sz="900" dirty="0" err="1">
                <a:solidFill>
                  <a:schemeClr val="dk1"/>
                </a:solidFill>
              </a:rPr>
              <a:t>prospective</a:t>
            </a:r>
            <a:r>
              <a:rPr lang="pt-BR" sz="900" dirty="0">
                <a:solidFill>
                  <a:schemeClr val="dk1"/>
                </a:solidFill>
              </a:rPr>
              <a:t> </a:t>
            </a:r>
            <a:r>
              <a:rPr lang="pt-BR" sz="900" dirty="0" err="1">
                <a:solidFill>
                  <a:schemeClr val="dk1"/>
                </a:solidFill>
              </a:rPr>
              <a:t>study</a:t>
            </a:r>
            <a:r>
              <a:rPr lang="pt-BR" sz="900" dirty="0">
                <a:solidFill>
                  <a:schemeClr val="dk1"/>
                </a:solidFill>
              </a:rPr>
              <a:t> </a:t>
            </a:r>
            <a:r>
              <a:rPr lang="pt-BR" sz="900" dirty="0" err="1">
                <a:solidFill>
                  <a:schemeClr val="dk1"/>
                </a:solidFill>
              </a:rPr>
              <a:t>using</a:t>
            </a:r>
            <a:r>
              <a:rPr lang="pt-BR" sz="900" dirty="0">
                <a:solidFill>
                  <a:schemeClr val="dk1"/>
                </a:solidFill>
              </a:rPr>
              <a:t> data </a:t>
            </a:r>
            <a:r>
              <a:rPr lang="pt-BR" sz="900" dirty="0" err="1">
                <a:solidFill>
                  <a:schemeClr val="dk1"/>
                </a:solidFill>
              </a:rPr>
              <a:t>from</a:t>
            </a:r>
            <a:r>
              <a:rPr lang="pt-BR" sz="900" dirty="0">
                <a:solidFill>
                  <a:schemeClr val="dk1"/>
                </a:solidFill>
              </a:rPr>
              <a:t> </a:t>
            </a:r>
            <a:r>
              <a:rPr lang="pt-BR" sz="900" dirty="0" err="1">
                <a:solidFill>
                  <a:schemeClr val="dk1"/>
                </a:solidFill>
              </a:rPr>
              <a:t>the</a:t>
            </a:r>
            <a:r>
              <a:rPr lang="pt-BR" sz="900" dirty="0">
                <a:solidFill>
                  <a:schemeClr val="dk1"/>
                </a:solidFill>
              </a:rPr>
              <a:t> MRC CR07 </a:t>
            </a:r>
            <a:r>
              <a:rPr lang="pt-BR" sz="900" dirty="0" err="1">
                <a:solidFill>
                  <a:schemeClr val="dk1"/>
                </a:solidFill>
              </a:rPr>
              <a:t>and</a:t>
            </a:r>
            <a:r>
              <a:rPr lang="pt-BR" sz="900" dirty="0">
                <a:solidFill>
                  <a:schemeClr val="dk1"/>
                </a:solidFill>
              </a:rPr>
              <a:t> NCIC-CTG CO16 </a:t>
            </a:r>
            <a:r>
              <a:rPr lang="pt-BR" sz="900" dirty="0" err="1">
                <a:solidFill>
                  <a:schemeClr val="dk1"/>
                </a:solidFill>
              </a:rPr>
              <a:t>randomised</a:t>
            </a:r>
            <a:r>
              <a:rPr lang="pt-BR" sz="900" dirty="0">
                <a:solidFill>
                  <a:schemeClr val="dk1"/>
                </a:solidFill>
              </a:rPr>
              <a:t> </a:t>
            </a:r>
            <a:r>
              <a:rPr lang="pt-BR" sz="900" dirty="0" err="1">
                <a:solidFill>
                  <a:schemeClr val="dk1"/>
                </a:solidFill>
              </a:rPr>
              <a:t>clinical</a:t>
            </a:r>
            <a:r>
              <a:rPr lang="pt-BR" sz="900" dirty="0">
                <a:solidFill>
                  <a:schemeClr val="dk1"/>
                </a:solidFill>
              </a:rPr>
              <a:t> </a:t>
            </a:r>
            <a:r>
              <a:rPr lang="pt-BR" sz="900" dirty="0" err="1">
                <a:solidFill>
                  <a:schemeClr val="dk1"/>
                </a:solidFill>
              </a:rPr>
              <a:t>trial</a:t>
            </a:r>
            <a:r>
              <a:rPr lang="pt-BR" sz="900" dirty="0">
                <a:solidFill>
                  <a:schemeClr val="dk1"/>
                </a:solidFill>
              </a:rPr>
              <a:t>. </a:t>
            </a:r>
            <a:r>
              <a:rPr lang="pt-BR" sz="900" i="1" dirty="0">
                <a:solidFill>
                  <a:schemeClr val="dk1"/>
                </a:solidFill>
              </a:rPr>
              <a:t>Lancet</a:t>
            </a:r>
            <a:r>
              <a:rPr lang="pt-BR" sz="900" dirty="0">
                <a:solidFill>
                  <a:schemeClr val="dk1"/>
                </a:solidFill>
              </a:rPr>
              <a:t>. 2009;373(9666):821-828. </a:t>
            </a:r>
            <a:endParaRPr sz="900" dirty="0">
              <a:solidFill>
                <a:schemeClr val="dk1"/>
              </a:solidFill>
            </a:endParaRPr>
          </a:p>
          <a:p>
            <a:pPr marL="180975" lvl="0" indent="-180975" algn="just" rtl="0">
              <a:lnSpc>
                <a:spcPct val="115000"/>
              </a:lnSpc>
              <a:spcBef>
                <a:spcPts val="0"/>
              </a:spcBef>
              <a:spcAft>
                <a:spcPts val="0"/>
              </a:spcAft>
              <a:buClr>
                <a:schemeClr val="dk1"/>
              </a:buClr>
              <a:buSzPts val="900"/>
              <a:buAutoNum type="arabicPeriod"/>
            </a:pPr>
            <a:r>
              <a:rPr lang="pt-BR" sz="900" dirty="0" err="1">
                <a:solidFill>
                  <a:schemeClr val="dk1"/>
                </a:solidFill>
                <a:latin typeface="Roboto"/>
                <a:ea typeface="Roboto"/>
                <a:cs typeface="Roboto"/>
                <a:sym typeface="Roboto"/>
              </a:rPr>
              <a:t>Seo</a:t>
            </a:r>
            <a:r>
              <a:rPr lang="pt-BR" sz="900" dirty="0">
                <a:solidFill>
                  <a:schemeClr val="dk1"/>
                </a:solidFill>
                <a:latin typeface="Roboto"/>
                <a:ea typeface="Roboto"/>
                <a:cs typeface="Roboto"/>
                <a:sym typeface="Roboto"/>
              </a:rPr>
              <a:t> SI, </a:t>
            </a:r>
            <a:r>
              <a:rPr lang="pt-BR" sz="900" dirty="0" err="1">
                <a:solidFill>
                  <a:schemeClr val="dk1"/>
                </a:solidFill>
                <a:latin typeface="Roboto"/>
                <a:ea typeface="Roboto"/>
                <a:cs typeface="Roboto"/>
                <a:sym typeface="Roboto"/>
              </a:rPr>
              <a:t>Lim</a:t>
            </a:r>
            <a:r>
              <a:rPr lang="pt-BR" sz="900" dirty="0">
                <a:solidFill>
                  <a:schemeClr val="dk1"/>
                </a:solidFill>
                <a:latin typeface="Roboto"/>
                <a:ea typeface="Roboto"/>
                <a:cs typeface="Roboto"/>
                <a:sym typeface="Roboto"/>
              </a:rPr>
              <a:t> SB, </a:t>
            </a:r>
            <a:r>
              <a:rPr lang="pt-BR" sz="900" dirty="0" err="1">
                <a:solidFill>
                  <a:schemeClr val="dk1"/>
                </a:solidFill>
                <a:latin typeface="Roboto"/>
                <a:ea typeface="Roboto"/>
                <a:cs typeface="Roboto"/>
                <a:sym typeface="Roboto"/>
              </a:rPr>
              <a:t>Yoon</a:t>
            </a:r>
            <a:r>
              <a:rPr lang="pt-BR" sz="900" dirty="0">
                <a:solidFill>
                  <a:schemeClr val="dk1"/>
                </a:solidFill>
                <a:latin typeface="Roboto"/>
                <a:ea typeface="Roboto"/>
                <a:cs typeface="Roboto"/>
                <a:sym typeface="Roboto"/>
              </a:rPr>
              <a:t> YS, Kim CW, Yu CS, Kim TW, Kim JH, Kim JC. </a:t>
            </a:r>
            <a:r>
              <a:rPr lang="pt-BR" sz="900" dirty="0" err="1">
                <a:solidFill>
                  <a:schemeClr val="dk1"/>
                </a:solidFill>
                <a:latin typeface="Roboto"/>
                <a:ea typeface="Roboto"/>
                <a:cs typeface="Roboto"/>
                <a:sym typeface="Roboto"/>
              </a:rPr>
              <a:t>Comparison</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of</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recurrence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patterns</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between</a:t>
            </a:r>
            <a:r>
              <a:rPr lang="pt-BR" sz="900" dirty="0">
                <a:solidFill>
                  <a:schemeClr val="dk1"/>
                </a:solidFill>
                <a:latin typeface="Roboto"/>
                <a:ea typeface="Roboto"/>
                <a:cs typeface="Roboto"/>
                <a:sym typeface="Roboto"/>
              </a:rPr>
              <a:t> ≤5 </a:t>
            </a:r>
            <a:r>
              <a:rPr lang="pt-BR" sz="900" dirty="0" err="1">
                <a:solidFill>
                  <a:schemeClr val="dk1"/>
                </a:solidFill>
                <a:latin typeface="Roboto"/>
                <a:ea typeface="Roboto"/>
                <a:cs typeface="Roboto"/>
                <a:sym typeface="Roboto"/>
              </a:rPr>
              <a:t>years</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and</a:t>
            </a:r>
            <a:r>
              <a:rPr lang="pt-BR" sz="900" dirty="0">
                <a:solidFill>
                  <a:schemeClr val="dk1"/>
                </a:solidFill>
                <a:latin typeface="Roboto"/>
                <a:ea typeface="Roboto"/>
                <a:cs typeface="Roboto"/>
                <a:sym typeface="Roboto"/>
              </a:rPr>
              <a:t> &gt;5 </a:t>
            </a:r>
            <a:r>
              <a:rPr lang="pt-BR" sz="900" dirty="0" err="1">
                <a:solidFill>
                  <a:schemeClr val="dk1"/>
                </a:solidFill>
                <a:latin typeface="Roboto"/>
                <a:ea typeface="Roboto"/>
                <a:cs typeface="Roboto"/>
                <a:sym typeface="Roboto"/>
              </a:rPr>
              <a:t>years</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after</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curative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operations</a:t>
            </a:r>
            <a:r>
              <a:rPr lang="pt-BR" sz="900" dirty="0">
                <a:solidFill>
                  <a:schemeClr val="dk1"/>
                </a:solidFill>
                <a:latin typeface="Roboto"/>
                <a:ea typeface="Roboto"/>
                <a:cs typeface="Roboto"/>
                <a:sym typeface="Roboto"/>
              </a:rPr>
              <a:t> in </a:t>
            </a:r>
            <a:r>
              <a:rPr lang="pt-BR" sz="900" dirty="0" err="1">
                <a:solidFill>
                  <a:schemeClr val="dk1"/>
                </a:solidFill>
                <a:latin typeface="Roboto"/>
                <a:ea typeface="Roboto"/>
                <a:cs typeface="Roboto"/>
                <a:sym typeface="Roboto"/>
              </a:rPr>
              <a:t>colorectal</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cancer</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patients</a:t>
            </a:r>
            <a:r>
              <a:rPr lang="pt-BR" sz="900" dirty="0">
                <a:solidFill>
                  <a:schemeClr val="dk1"/>
                </a:solidFill>
                <a:latin typeface="Roboto"/>
                <a:ea typeface="Roboto"/>
                <a:cs typeface="Roboto"/>
                <a:sym typeface="Roboto"/>
              </a:rPr>
              <a:t>. J </a:t>
            </a:r>
            <a:r>
              <a:rPr lang="pt-BR" sz="900" dirty="0" err="1">
                <a:solidFill>
                  <a:schemeClr val="dk1"/>
                </a:solidFill>
                <a:latin typeface="Roboto"/>
                <a:ea typeface="Roboto"/>
                <a:cs typeface="Roboto"/>
                <a:sym typeface="Roboto"/>
              </a:rPr>
              <a:t>Surg</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Oncol</a:t>
            </a:r>
            <a:r>
              <a:rPr lang="pt-BR" sz="900" dirty="0">
                <a:solidFill>
                  <a:schemeClr val="dk1"/>
                </a:solidFill>
                <a:latin typeface="Roboto"/>
                <a:ea typeface="Roboto"/>
                <a:cs typeface="Roboto"/>
                <a:sym typeface="Roboto"/>
              </a:rPr>
              <a:t>. 2013 Jul;108(1):9-13. </a:t>
            </a:r>
            <a:r>
              <a:rPr lang="pt-BR" sz="900" dirty="0" err="1">
                <a:solidFill>
                  <a:schemeClr val="dk1"/>
                </a:solidFill>
                <a:latin typeface="Roboto"/>
                <a:ea typeface="Roboto"/>
                <a:cs typeface="Roboto"/>
                <a:sym typeface="Roboto"/>
              </a:rPr>
              <a:t>Epub</a:t>
            </a:r>
            <a:r>
              <a:rPr lang="pt-BR" sz="900" dirty="0">
                <a:solidFill>
                  <a:schemeClr val="dk1"/>
                </a:solidFill>
                <a:latin typeface="Roboto"/>
                <a:ea typeface="Roboto"/>
                <a:cs typeface="Roboto"/>
                <a:sym typeface="Roboto"/>
              </a:rPr>
              <a:t> 2013 </a:t>
            </a:r>
            <a:r>
              <a:rPr lang="pt-BR" sz="900" dirty="0" err="1">
                <a:solidFill>
                  <a:schemeClr val="dk1"/>
                </a:solidFill>
                <a:latin typeface="Roboto"/>
                <a:ea typeface="Roboto"/>
                <a:cs typeface="Roboto"/>
                <a:sym typeface="Roboto"/>
              </a:rPr>
              <a:t>Jun</a:t>
            </a:r>
            <a:r>
              <a:rPr lang="pt-BR" sz="900" dirty="0">
                <a:solidFill>
                  <a:schemeClr val="dk1"/>
                </a:solidFill>
                <a:latin typeface="Roboto"/>
                <a:ea typeface="Roboto"/>
                <a:cs typeface="Roboto"/>
                <a:sym typeface="Roboto"/>
              </a:rPr>
              <a:t> 10. PMID: 23754582.</a:t>
            </a:r>
            <a:endParaRPr sz="900" dirty="0">
              <a:solidFill>
                <a:schemeClr val="dk1"/>
              </a:solidFill>
              <a:latin typeface="Roboto"/>
              <a:ea typeface="Roboto"/>
              <a:cs typeface="Roboto"/>
              <a:sym typeface="Roboto"/>
            </a:endParaRPr>
          </a:p>
          <a:p>
            <a:pPr marL="180975" lvl="0" indent="-180975" algn="just" rtl="0">
              <a:lnSpc>
                <a:spcPct val="115000"/>
              </a:lnSpc>
              <a:spcBef>
                <a:spcPts val="0"/>
              </a:spcBef>
              <a:spcAft>
                <a:spcPts val="0"/>
              </a:spcAft>
              <a:buClr>
                <a:schemeClr val="dk1"/>
              </a:buClr>
              <a:buSzPts val="900"/>
              <a:buFont typeface="Roboto"/>
              <a:buAutoNum type="arabicPeriod"/>
            </a:pPr>
            <a:r>
              <a:rPr lang="pt-BR" sz="900" dirty="0" err="1">
                <a:solidFill>
                  <a:schemeClr val="dk1"/>
                </a:solidFill>
                <a:latin typeface="Roboto"/>
                <a:ea typeface="Roboto"/>
                <a:cs typeface="Roboto"/>
                <a:sym typeface="Roboto"/>
              </a:rPr>
              <a:t>Akasu</a:t>
            </a:r>
            <a:r>
              <a:rPr lang="pt-BR" sz="900" dirty="0">
                <a:solidFill>
                  <a:schemeClr val="dk1"/>
                </a:solidFill>
                <a:latin typeface="Roboto"/>
                <a:ea typeface="Roboto"/>
                <a:cs typeface="Roboto"/>
                <a:sym typeface="Roboto"/>
              </a:rPr>
              <a:t> T, </a:t>
            </a:r>
            <a:r>
              <a:rPr lang="pt-BR" sz="900" dirty="0" err="1">
                <a:solidFill>
                  <a:schemeClr val="dk1"/>
                </a:solidFill>
                <a:latin typeface="Roboto"/>
                <a:ea typeface="Roboto"/>
                <a:cs typeface="Roboto"/>
                <a:sym typeface="Roboto"/>
              </a:rPr>
              <a:t>Yamaguchi</a:t>
            </a:r>
            <a:r>
              <a:rPr lang="pt-BR" sz="900" dirty="0">
                <a:solidFill>
                  <a:schemeClr val="dk1"/>
                </a:solidFill>
                <a:latin typeface="Roboto"/>
                <a:ea typeface="Roboto"/>
                <a:cs typeface="Roboto"/>
                <a:sym typeface="Roboto"/>
              </a:rPr>
              <a:t> T, </a:t>
            </a:r>
            <a:r>
              <a:rPr lang="pt-BR" sz="900" dirty="0" err="1">
                <a:solidFill>
                  <a:schemeClr val="dk1"/>
                </a:solidFill>
                <a:latin typeface="Roboto"/>
                <a:ea typeface="Roboto"/>
                <a:cs typeface="Roboto"/>
                <a:sym typeface="Roboto"/>
              </a:rPr>
              <a:t>Fujimoto</a:t>
            </a:r>
            <a:r>
              <a:rPr lang="pt-BR" sz="900" dirty="0">
                <a:solidFill>
                  <a:schemeClr val="dk1"/>
                </a:solidFill>
                <a:latin typeface="Roboto"/>
                <a:ea typeface="Roboto"/>
                <a:cs typeface="Roboto"/>
                <a:sym typeface="Roboto"/>
              </a:rPr>
              <a:t> Y, </a:t>
            </a:r>
            <a:r>
              <a:rPr lang="pt-BR" sz="900" dirty="0" err="1">
                <a:solidFill>
                  <a:schemeClr val="dk1"/>
                </a:solidFill>
                <a:latin typeface="Roboto"/>
                <a:ea typeface="Roboto"/>
                <a:cs typeface="Roboto"/>
                <a:sym typeface="Roboto"/>
              </a:rPr>
              <a:t>Ishiguro</a:t>
            </a:r>
            <a:r>
              <a:rPr lang="pt-BR" sz="900" dirty="0">
                <a:solidFill>
                  <a:schemeClr val="dk1"/>
                </a:solidFill>
                <a:latin typeface="Roboto"/>
                <a:ea typeface="Roboto"/>
                <a:cs typeface="Roboto"/>
                <a:sym typeface="Roboto"/>
              </a:rPr>
              <a:t> S, Yamamoto S, Fujita S, Moriya Y. Abdominal sacral </a:t>
            </a:r>
            <a:r>
              <a:rPr lang="pt-BR" sz="900" dirty="0" err="1">
                <a:solidFill>
                  <a:schemeClr val="dk1"/>
                </a:solidFill>
                <a:latin typeface="Roboto"/>
                <a:ea typeface="Roboto"/>
                <a:cs typeface="Roboto"/>
                <a:sym typeface="Roboto"/>
              </a:rPr>
              <a:t>resection</a:t>
            </a:r>
            <a:r>
              <a:rPr lang="pt-BR" sz="900" dirty="0">
                <a:solidFill>
                  <a:schemeClr val="dk1"/>
                </a:solidFill>
                <a:latin typeface="Roboto"/>
                <a:ea typeface="Roboto"/>
                <a:cs typeface="Roboto"/>
                <a:sym typeface="Roboto"/>
              </a:rPr>
              <a:t> for posterior </a:t>
            </a:r>
            <a:r>
              <a:rPr lang="pt-BR" sz="900" dirty="0" err="1">
                <a:solidFill>
                  <a:schemeClr val="dk1"/>
                </a:solidFill>
                <a:latin typeface="Roboto"/>
                <a:ea typeface="Roboto"/>
                <a:cs typeface="Roboto"/>
                <a:sym typeface="Roboto"/>
              </a:rPr>
              <a:t>pelvic</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recurrence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of</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rectal</a:t>
            </a:r>
            <a:r>
              <a:rPr lang="pt-BR" sz="900" dirty="0">
                <a:solidFill>
                  <a:schemeClr val="dk1"/>
                </a:solidFill>
                <a:latin typeface="Roboto"/>
                <a:ea typeface="Roboto"/>
                <a:cs typeface="Roboto"/>
                <a:sym typeface="Roboto"/>
              </a:rPr>
              <a:t> carcinoma: </a:t>
            </a:r>
            <a:r>
              <a:rPr lang="pt-BR" sz="900" dirty="0" err="1">
                <a:solidFill>
                  <a:schemeClr val="dk1"/>
                </a:solidFill>
                <a:latin typeface="Roboto"/>
                <a:ea typeface="Roboto"/>
                <a:cs typeface="Roboto"/>
                <a:sym typeface="Roboto"/>
              </a:rPr>
              <a:t>analyses</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of</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prognostic</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factors</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and</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recurrence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patterns</a:t>
            </a:r>
            <a:r>
              <a:rPr lang="pt-BR" sz="900" dirty="0">
                <a:solidFill>
                  <a:schemeClr val="dk1"/>
                </a:solidFill>
                <a:latin typeface="Roboto"/>
                <a:ea typeface="Roboto"/>
                <a:cs typeface="Roboto"/>
                <a:sym typeface="Roboto"/>
              </a:rPr>
              <a:t>. Ann </a:t>
            </a:r>
            <a:r>
              <a:rPr lang="pt-BR" sz="900" dirty="0" err="1">
                <a:solidFill>
                  <a:schemeClr val="dk1"/>
                </a:solidFill>
                <a:latin typeface="Roboto"/>
                <a:ea typeface="Roboto"/>
                <a:cs typeface="Roboto"/>
                <a:sym typeface="Roboto"/>
              </a:rPr>
              <a:t>Surg</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Oncol</a:t>
            </a:r>
            <a:r>
              <a:rPr lang="pt-BR" sz="900" dirty="0">
                <a:solidFill>
                  <a:schemeClr val="dk1"/>
                </a:solidFill>
                <a:latin typeface="Roboto"/>
                <a:ea typeface="Roboto"/>
                <a:cs typeface="Roboto"/>
                <a:sym typeface="Roboto"/>
              </a:rPr>
              <a:t>. 2007 Jan;14(1):74-83. </a:t>
            </a:r>
            <a:r>
              <a:rPr lang="pt-BR" sz="900" dirty="0" err="1">
                <a:solidFill>
                  <a:schemeClr val="dk1"/>
                </a:solidFill>
                <a:latin typeface="Roboto"/>
                <a:ea typeface="Roboto"/>
                <a:cs typeface="Roboto"/>
                <a:sym typeface="Roboto"/>
              </a:rPr>
              <a:t>Epub</a:t>
            </a:r>
            <a:r>
              <a:rPr lang="pt-BR" sz="900" dirty="0">
                <a:solidFill>
                  <a:schemeClr val="dk1"/>
                </a:solidFill>
                <a:latin typeface="Roboto"/>
                <a:ea typeface="Roboto"/>
                <a:cs typeface="Roboto"/>
                <a:sym typeface="Roboto"/>
              </a:rPr>
              <a:t> 2006 </a:t>
            </a:r>
            <a:r>
              <a:rPr lang="pt-BR" sz="900" dirty="0" err="1">
                <a:solidFill>
                  <a:schemeClr val="dk1"/>
                </a:solidFill>
                <a:latin typeface="Roboto"/>
                <a:ea typeface="Roboto"/>
                <a:cs typeface="Roboto"/>
                <a:sym typeface="Roboto"/>
              </a:rPr>
              <a:t>Oct</a:t>
            </a:r>
            <a:r>
              <a:rPr lang="pt-BR" sz="900" dirty="0">
                <a:solidFill>
                  <a:schemeClr val="dk1"/>
                </a:solidFill>
                <a:latin typeface="Roboto"/>
                <a:ea typeface="Roboto"/>
                <a:cs typeface="Roboto"/>
                <a:sym typeface="Roboto"/>
              </a:rPr>
              <a:t> 24. PMID: 17061173.</a:t>
            </a:r>
            <a:endParaRPr sz="900" dirty="0">
              <a:solidFill>
                <a:schemeClr val="dk1"/>
              </a:solidFill>
              <a:latin typeface="Roboto"/>
              <a:ea typeface="Roboto"/>
              <a:cs typeface="Roboto"/>
              <a:sym typeface="Roboto"/>
            </a:endParaRPr>
          </a:p>
          <a:p>
            <a:pPr marL="180975" lvl="0" indent="-180975" algn="just" rtl="0">
              <a:lnSpc>
                <a:spcPct val="115000"/>
              </a:lnSpc>
              <a:spcBef>
                <a:spcPts val="0"/>
              </a:spcBef>
              <a:spcAft>
                <a:spcPts val="0"/>
              </a:spcAft>
              <a:buClr>
                <a:schemeClr val="dk1"/>
              </a:buClr>
              <a:buSzPts val="900"/>
              <a:buFont typeface="Roboto"/>
              <a:buAutoNum type="arabicPeriod"/>
            </a:pPr>
            <a:r>
              <a:rPr lang="pt-BR" sz="900" dirty="0" err="1">
                <a:solidFill>
                  <a:schemeClr val="dk1"/>
                </a:solidFill>
                <a:latin typeface="Roboto"/>
                <a:ea typeface="Roboto"/>
                <a:cs typeface="Roboto"/>
                <a:sym typeface="Roboto"/>
              </a:rPr>
              <a:t>Katsumata</a:t>
            </a:r>
            <a:r>
              <a:rPr lang="pt-BR" sz="900" dirty="0">
                <a:solidFill>
                  <a:schemeClr val="dk1"/>
                </a:solidFill>
                <a:latin typeface="Roboto"/>
                <a:ea typeface="Roboto"/>
                <a:cs typeface="Roboto"/>
                <a:sym typeface="Roboto"/>
              </a:rPr>
              <a:t>, K., Mori, Y., </a:t>
            </a:r>
            <a:r>
              <a:rPr lang="pt-BR" sz="900" dirty="0" err="1">
                <a:solidFill>
                  <a:schemeClr val="dk1"/>
                </a:solidFill>
                <a:latin typeface="Roboto"/>
                <a:ea typeface="Roboto"/>
                <a:cs typeface="Roboto"/>
                <a:sym typeface="Roboto"/>
              </a:rPr>
              <a:t>Kawakita</a:t>
            </a:r>
            <a:r>
              <a:rPr lang="pt-BR" sz="900" dirty="0">
                <a:solidFill>
                  <a:schemeClr val="dk1"/>
                </a:solidFill>
                <a:latin typeface="Roboto"/>
                <a:ea typeface="Roboto"/>
                <a:cs typeface="Roboto"/>
                <a:sym typeface="Roboto"/>
              </a:rPr>
              <a:t>, H. </a:t>
            </a:r>
            <a:r>
              <a:rPr lang="pt-BR" sz="900" i="1" dirty="0">
                <a:solidFill>
                  <a:schemeClr val="dk1"/>
                </a:solidFill>
                <a:latin typeface="Roboto"/>
                <a:ea typeface="Roboto"/>
                <a:cs typeface="Roboto"/>
                <a:sym typeface="Roboto"/>
              </a:rPr>
              <a:t>et al.</a:t>
            </a:r>
            <a:r>
              <a:rPr lang="pt-BR" sz="900" dirty="0">
                <a:solidFill>
                  <a:schemeClr val="dk1"/>
                </a:solidFill>
                <a:latin typeface="Roboto"/>
                <a:ea typeface="Roboto"/>
                <a:cs typeface="Roboto"/>
                <a:sym typeface="Roboto"/>
              </a:rPr>
              <a:t> A </a:t>
            </a:r>
            <a:r>
              <a:rPr lang="pt-BR" sz="900" dirty="0" err="1">
                <a:solidFill>
                  <a:schemeClr val="dk1"/>
                </a:solidFill>
                <a:latin typeface="Roboto"/>
                <a:ea typeface="Roboto"/>
                <a:cs typeface="Roboto"/>
                <a:sym typeface="Roboto"/>
              </a:rPr>
              <a:t>study</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of</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the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incidence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of</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implantation</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cyst</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at</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anastomotic</a:t>
            </a:r>
            <a:r>
              <a:rPr lang="pt-BR" sz="900" dirty="0">
                <a:solidFill>
                  <a:schemeClr val="dk1"/>
                </a:solidFill>
                <a:latin typeface="Roboto"/>
                <a:ea typeface="Roboto"/>
                <a:cs typeface="Roboto"/>
                <a:sym typeface="Roboto"/>
              </a:rPr>
              <a:t> sites </a:t>
            </a:r>
            <a:r>
              <a:rPr lang="pt-BR" sz="900" dirty="0" err="1">
                <a:solidFill>
                  <a:schemeClr val="dk1"/>
                </a:solidFill>
                <a:latin typeface="Roboto"/>
                <a:ea typeface="Roboto"/>
                <a:cs typeface="Roboto"/>
                <a:sym typeface="Roboto"/>
              </a:rPr>
              <a:t>after</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low</a:t>
            </a:r>
            <a:r>
              <a:rPr lang="pt-BR" sz="900" dirty="0">
                <a:solidFill>
                  <a:schemeClr val="dk1"/>
                </a:solidFill>
                <a:latin typeface="Roboto"/>
                <a:ea typeface="Roboto"/>
                <a:cs typeface="Roboto"/>
                <a:sym typeface="Roboto"/>
              </a:rPr>
              <a:t> anterior </a:t>
            </a:r>
            <a:r>
              <a:rPr lang="pt-BR" sz="900" dirty="0" err="1">
                <a:solidFill>
                  <a:schemeClr val="dk1"/>
                </a:solidFill>
                <a:latin typeface="Roboto"/>
                <a:ea typeface="Roboto"/>
                <a:cs typeface="Roboto"/>
                <a:sym typeface="Roboto"/>
              </a:rPr>
              <a:t>resection</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of</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the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rectum</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with</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the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double</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stapling</a:t>
            </a:r>
            <a:r>
              <a:rPr lang="pt-BR" sz="900" dirty="0">
                <a:solidFill>
                  <a:schemeClr val="dk1"/>
                </a:solidFill>
                <a:latin typeface="Roboto"/>
                <a:ea typeface="Roboto"/>
                <a:cs typeface="Roboto"/>
                <a:sym typeface="Roboto"/>
              </a:rPr>
              <a:t> </a:t>
            </a:r>
            <a:r>
              <a:rPr lang="pt-BR" sz="900" dirty="0" err="1">
                <a:solidFill>
                  <a:schemeClr val="dk1"/>
                </a:solidFill>
                <a:latin typeface="Roboto"/>
                <a:ea typeface="Roboto"/>
                <a:cs typeface="Roboto"/>
                <a:sym typeface="Roboto"/>
              </a:rPr>
              <a:t>technique</a:t>
            </a:r>
            <a:r>
              <a:rPr lang="pt-BR" sz="900" dirty="0">
                <a:solidFill>
                  <a:schemeClr val="dk1"/>
                </a:solidFill>
                <a:latin typeface="Roboto"/>
                <a:ea typeface="Roboto"/>
                <a:cs typeface="Roboto"/>
                <a:sym typeface="Roboto"/>
              </a:rPr>
              <a:t>. </a:t>
            </a:r>
            <a:r>
              <a:rPr lang="pt-BR" sz="900" i="1" dirty="0" err="1">
                <a:solidFill>
                  <a:schemeClr val="dk1"/>
                </a:solidFill>
                <a:latin typeface="Roboto"/>
                <a:ea typeface="Roboto"/>
                <a:cs typeface="Roboto"/>
                <a:sym typeface="Roboto"/>
              </a:rPr>
              <a:t>Langenbecks</a:t>
            </a:r>
            <a:r>
              <a:rPr lang="pt-BR" sz="900" i="1" dirty="0">
                <a:solidFill>
                  <a:schemeClr val="dk1"/>
                </a:solidFill>
                <a:latin typeface="Roboto"/>
                <a:ea typeface="Roboto"/>
                <a:cs typeface="Roboto"/>
                <a:sym typeface="Roboto"/>
              </a:rPr>
              <a:t> </a:t>
            </a:r>
            <a:r>
              <a:rPr lang="pt-BR" sz="900" i="1" dirty="0" err="1">
                <a:solidFill>
                  <a:schemeClr val="dk1"/>
                </a:solidFill>
                <a:latin typeface="Roboto"/>
                <a:ea typeface="Roboto"/>
                <a:cs typeface="Roboto"/>
                <a:sym typeface="Roboto"/>
              </a:rPr>
              <a:t>Arch</a:t>
            </a:r>
            <a:r>
              <a:rPr lang="pt-BR" sz="900" i="1" dirty="0">
                <a:solidFill>
                  <a:schemeClr val="dk1"/>
                </a:solidFill>
                <a:latin typeface="Roboto"/>
                <a:ea typeface="Roboto"/>
                <a:cs typeface="Roboto"/>
                <a:sym typeface="Roboto"/>
              </a:rPr>
              <a:t> </a:t>
            </a:r>
            <a:r>
              <a:rPr lang="pt-BR" sz="900" i="1" dirty="0" err="1">
                <a:solidFill>
                  <a:schemeClr val="dk1"/>
                </a:solidFill>
                <a:latin typeface="Roboto"/>
                <a:ea typeface="Roboto"/>
                <a:cs typeface="Roboto"/>
                <a:sym typeface="Roboto"/>
              </a:rPr>
              <a:t>Surg</a:t>
            </a:r>
            <a:r>
              <a:rPr lang="pt-BR" sz="900" dirty="0">
                <a:solidFill>
                  <a:schemeClr val="dk1"/>
                </a:solidFill>
                <a:latin typeface="Roboto"/>
                <a:ea typeface="Roboto"/>
                <a:cs typeface="Roboto"/>
                <a:sym typeface="Roboto"/>
              </a:rPr>
              <a:t> 395, 465–469 (2010). </a:t>
            </a:r>
            <a:endParaRPr sz="900" dirty="0">
              <a:solidFill>
                <a:schemeClr val="dk1"/>
              </a:solidFill>
              <a:latin typeface="Roboto"/>
              <a:ea typeface="Roboto"/>
              <a:cs typeface="Roboto"/>
              <a:sym typeface="Roboto"/>
            </a:endParaRPr>
          </a:p>
          <a:p>
            <a:pPr marL="457200" lvl="0" indent="0" algn="just" rtl="0">
              <a:lnSpc>
                <a:spcPct val="100000"/>
              </a:lnSpc>
              <a:spcBef>
                <a:spcPts val="1000"/>
              </a:spcBef>
              <a:spcAft>
                <a:spcPts val="0"/>
              </a:spcAft>
              <a:buNone/>
            </a:pPr>
            <a:endParaRPr sz="800" dirty="0">
              <a:solidFill>
                <a:schemeClr val="dk1"/>
              </a:solidFill>
              <a:latin typeface="Roboto"/>
              <a:ea typeface="Roboto"/>
              <a:cs typeface="Roboto"/>
              <a:sym typeface="Roboto"/>
            </a:endParaRPr>
          </a:p>
        </p:txBody>
      </p:sp>
    </p:spTree>
  </p:cSld>
  <p:clrMapOvr>
    <a:masterClrMapping/>
  </p:clrMapOvr>
  <p:transition spd="med">
    <p:pull/>
  </p:transition>
</p:sld>
</file>

<file path=ppt/theme/theme1.xml><?xml version="1.0" encoding="utf-8"?>
<a:theme xmlns:a="http://schemas.openxmlformats.org/drawingml/2006/main" name="Simple Dark">
  <a:themeElements>
    <a:clrScheme name="Simple Dark">
      <a:dk1>
        <a:srgbClr val="FFFFFF"/>
      </a:dk1>
      <a:lt1>
        <a:srgbClr val="1B1A1A"/>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RSNA Neo reto FINAL (1)" id="{2FE95C14-8D8B-452E-A4B3-C1BB95648AC6}" vid="{DFDCCAE2-0EED-426C-B9DE-703CE6AB8DAB}"/>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RSNA Neo reto FINAL (1)" id="{2FE95C14-8D8B-452E-A4B3-C1BB95648AC6}" vid="{09BB8A58-462B-4289-B656-5BB0F09224AE}"/>
    </a:ext>
  </a:extLst>
</a:theme>
</file>

<file path=ppt/theme/theme3.xml><?xml version="1.0" encoding="utf-8"?>
<a:theme xmlns:a="http://schemas.openxmlformats.org/drawingml/2006/main" name="Facetado">
  <a:themeElements>
    <a:clrScheme name="Escala de Cinza">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RSNA Neo reto FINAL (1)" id="{2FE95C14-8D8B-452E-A4B3-C1BB95648AC6}" vid="{82A1A55A-448A-45BA-BF98-1433682B4DC8}"/>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18156</Words>
  <Application>Microsoft Office PowerPoint</Application>
  <PresentationFormat>Apresentação na tela (16:9)</PresentationFormat>
  <Paragraphs>2095</Paragraphs>
  <Slides>31</Slides>
  <Notes>31</Notes>
  <HiddenSlides>0</HiddenSlides>
  <MMClips>0</MMClips>
  <ScaleCrop>false</ScaleCrop>
  <HeadingPairs>
    <vt:vector size="6" baseType="variant">
      <vt:variant>
        <vt:lpstr>Fontes usadas</vt:lpstr>
      </vt:variant>
      <vt:variant>
        <vt:i4>4</vt:i4>
      </vt:variant>
      <vt:variant>
        <vt:lpstr>Tema</vt:lpstr>
      </vt:variant>
      <vt:variant>
        <vt:i4>3</vt:i4>
      </vt:variant>
      <vt:variant>
        <vt:lpstr>Títulos de slides</vt:lpstr>
      </vt:variant>
      <vt:variant>
        <vt:i4>31</vt:i4>
      </vt:variant>
    </vt:vector>
  </HeadingPairs>
  <TitlesOfParts>
    <vt:vector size="38" baseType="lpstr">
      <vt:lpstr>Trebuchet MS</vt:lpstr>
      <vt:lpstr>Noto Sans Symbols</vt:lpstr>
      <vt:lpstr>Roboto</vt:lpstr>
      <vt:lpstr>Arial</vt:lpstr>
      <vt:lpstr>Simple Dark</vt:lpstr>
      <vt:lpstr>Simple Light</vt:lpstr>
      <vt:lpstr>Facetado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Patricia Perola Dantas</dc:creator>
  <cp:lastModifiedBy>Patricia Perola Dantas</cp:lastModifiedBy>
  <cp:revision>9</cp:revision>
  <dcterms:modified xsi:type="dcterms:W3CDTF">2021-10-20T04:03:02Z</dcterms:modified>
</cp:coreProperties>
</file>