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Roboto"/>
      <p:regular r:id="rId42"/>
      <p:bold r:id="rId43"/>
      <p:italic r:id="rId44"/>
      <p:boldItalic r:id="rId45"/>
    </p:embeddedFont>
    <p:embeddedFont>
      <p:font typeface="Century Gothic"/>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regular.fntdata"/><Relationship Id="rId41" Type="http://schemas.openxmlformats.org/officeDocument/2006/relationships/slide" Target="slides/slide35.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CenturyGothic-regular.fntdata"/><Relationship Id="rId45"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CenturyGothic-italic.fntdata"/><Relationship Id="rId47" Type="http://schemas.openxmlformats.org/officeDocument/2006/relationships/font" Target="fonts/CenturyGothic-bold.fntdata"/><Relationship Id="rId49" Type="http://schemas.openxmlformats.org/officeDocument/2006/relationships/font" Target="fonts/CenturyGothic-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8478f17a4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ge8478f17a4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f1917e70c5_0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f1917e70c5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f1917e70c5_0_1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f1917e70c5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f1917e70c5_0_2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gf1917e70c5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f1917e70c5_0_5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f1917e70c5_0_5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f1917e70c5_0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gf1917e70c5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f1917e70c5_0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gf1917e70c5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f1917e70c5_0_3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gf1917e70c5_0_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f9616772e3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0" name="Google Shape;470;gf9616772e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f9616772e3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gf9616772e3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f1917e70c5_0_2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gf1917e70c5_0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e6da7e7f11_1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ge6da7e7f11_1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e6da7e7f11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e6da7e7f11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5" name="Google Shape;56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f1917e70c5_0_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f1917e70c5_0_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f1917e70c5_0_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gf1917e70c5_0_4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t-BR"/>
              <a:t>ótima foto a esquerda, já meio que mata calcificada e endovasc hehe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e6da7e7f11_1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e6da7e7f11_1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e6da7e7f11_1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9" name="Google Shape;639;ge6da7e7f11_1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e6da7e7f11_1_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e6da7e7f11_1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e6da7e7f11_1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ge6da7e7f11_1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e6da7e7f11_1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6" name="Google Shape;676;ge6da7e7f11_1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t-BR"/>
              <a:t>Nodules with small cavitated focus.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f1d70cccd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gf1d70cccd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f90db5577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gf90db5577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f1917e70c5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2" name="Google Shape;712;gf1917e70c5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f1917e70c5_0_4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5" name="Google Shape;725;gf1917e70c5_0_4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f1917e70c5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gf1917e70c5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f806551513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9" name="Google Shape;759;gf806551513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e8478f17a4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ge8478f17a4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 name="Shape 15"/>
        <p:cNvGrpSpPr/>
        <p:nvPr/>
      </p:nvGrpSpPr>
      <p:grpSpPr>
        <a:xfrm>
          <a:off x="0" y="0"/>
          <a:ext cx="0" cy="0"/>
          <a:chOff x="0" y="0"/>
          <a:chExt cx="0" cy="0"/>
        </a:xfrm>
      </p:grpSpPr>
      <p:sp>
        <p:nvSpPr>
          <p:cNvPr id="16" name="Google Shape;16;p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 name="Shape 18"/>
        <p:cNvGrpSpPr/>
        <p:nvPr/>
      </p:nvGrpSpPr>
      <p:grpSpPr>
        <a:xfrm>
          <a:off x="0" y="0"/>
          <a:ext cx="0" cy="0"/>
          <a:chOff x="0" y="0"/>
          <a:chExt cx="0" cy="0"/>
        </a:xfrm>
      </p:grpSpPr>
      <p:sp>
        <p:nvSpPr>
          <p:cNvPr id="19" name="Google Shape;19;p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 name="Google Shape;20;p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 name="Google Shape;2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4" name="Google Shape;24;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5" name="Google Shape;35;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9" name="Google Shape;39;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11"/>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1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45" name="Google Shape;4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4" name="Shape 54"/>
        <p:cNvGrpSpPr/>
        <p:nvPr/>
      </p:nvGrpSpPr>
      <p:grpSpPr>
        <a:xfrm>
          <a:off x="0" y="0"/>
          <a:ext cx="0" cy="0"/>
          <a:chOff x="0" y="0"/>
          <a:chExt cx="0" cy="0"/>
        </a:xfrm>
      </p:grpSpPr>
      <p:sp>
        <p:nvSpPr>
          <p:cNvPr id="55" name="Google Shape;55;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 name="Google Shape;56;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0" name="Google Shape;60;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4" name="Google Shape;6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slide" Target="/ppt/slides/slide28.xml"/><Relationship Id="rId10" Type="http://schemas.openxmlformats.org/officeDocument/2006/relationships/slide" Target="/ppt/slides/slide25.xml"/><Relationship Id="rId13" Type="http://schemas.openxmlformats.org/officeDocument/2006/relationships/slide" Target="/ppt/slides/slide27.xml"/><Relationship Id="rId12" Type="http://schemas.openxmlformats.org/officeDocument/2006/relationships/slide" Target="/ppt/slides/slide26.xm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slide" Target="/ppt/slides/slide6.xml"/><Relationship Id="rId4" Type="http://schemas.openxmlformats.org/officeDocument/2006/relationships/slide" Target="/ppt/slides/slide12.xml"/><Relationship Id="rId9" Type="http://schemas.openxmlformats.org/officeDocument/2006/relationships/slide" Target="/ppt/slides/slide24.xml"/><Relationship Id="rId15" Type="http://schemas.openxmlformats.org/officeDocument/2006/relationships/image" Target="../media/image3.png"/><Relationship Id="rId14" Type="http://schemas.openxmlformats.org/officeDocument/2006/relationships/slide" Target="/ppt/slides/slide29.xml"/><Relationship Id="rId5" Type="http://schemas.openxmlformats.org/officeDocument/2006/relationships/slide" Target="/ppt/slides/slide10.xml"/><Relationship Id="rId6" Type="http://schemas.openxmlformats.org/officeDocument/2006/relationships/slide" Target="/ppt/slides/slide15.xml"/><Relationship Id="rId7" Type="http://schemas.openxmlformats.org/officeDocument/2006/relationships/slide" Target="/ppt/slides/slide4.xml"/><Relationship Id="rId8" Type="http://schemas.openxmlformats.org/officeDocument/2006/relationships/slide" Target="/ppt/slides/slide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3.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5.png"/><Relationship Id="rId14" Type="http://schemas.openxmlformats.org/officeDocument/2006/relationships/image" Target="../media/image16.jp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19.png"/></Relationships>
</file>

<file path=ppt/slides/_rels/slide6.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3.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5.png"/><Relationship Id="rId14" Type="http://schemas.openxmlformats.org/officeDocument/2006/relationships/image" Target="../media/image21.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26.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5.png"/></Relationships>
</file>

<file path=ppt/slides/_rels/slide10.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3.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5.png"/><Relationship Id="rId15" Type="http://schemas.openxmlformats.org/officeDocument/2006/relationships/image" Target="../media/image32.png"/><Relationship Id="rId14" Type="http://schemas.openxmlformats.org/officeDocument/2006/relationships/image" Target="../media/image33.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35.png"/><Relationship Id="rId5" Type="http://schemas.openxmlformats.org/officeDocument/2006/relationships/image" Target="../media/image34.png"/></Relationships>
</file>

<file path=ppt/slides/_rels/slide1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3.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5.png"/><Relationship Id="rId14" Type="http://schemas.openxmlformats.org/officeDocument/2006/relationships/image" Target="../media/image36.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15.png"/><Relationship Id="rId5" Type="http://schemas.openxmlformats.org/officeDocument/2006/relationships/image" Target="../media/image42.png"/><Relationship Id="rId6" Type="http://schemas.openxmlformats.org/officeDocument/2006/relationships/image" Target="../media/image44.png"/><Relationship Id="rId7" Type="http://schemas.openxmlformats.org/officeDocument/2006/relationships/image" Target="../media/image40.png"/><Relationship Id="rId8" Type="http://schemas.openxmlformats.org/officeDocument/2006/relationships/image" Target="../media/image43.png"/></Relationships>
</file>

<file path=ppt/slides/_rels/slide15.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3.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5.png"/><Relationship Id="rId14" Type="http://schemas.openxmlformats.org/officeDocument/2006/relationships/image" Target="../media/image46.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48.png"/><Relationship Id="rId5" Type="http://schemas.openxmlformats.org/officeDocument/2006/relationships/image" Target="../media/image53.pn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49.png"/></Relationships>
</file>

<file path=ppt/slides/_rels/slide19.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56.png"/><Relationship Id="rId13" Type="http://schemas.openxmlformats.org/officeDocument/2006/relationships/image" Target="../media/image58.png"/><Relationship Id="rId12"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0.png"/><Relationship Id="rId4" Type="http://schemas.openxmlformats.org/officeDocument/2006/relationships/slide" Target="/ppt/slides/slide20.xml"/><Relationship Id="rId9" Type="http://schemas.openxmlformats.org/officeDocument/2006/relationships/slide" Target="/ppt/slides/slide27.xml"/><Relationship Id="rId15" Type="http://schemas.openxmlformats.org/officeDocument/2006/relationships/image" Target="../media/image3.png"/><Relationship Id="rId14" Type="http://schemas.openxmlformats.org/officeDocument/2006/relationships/image" Target="../media/image60.png"/><Relationship Id="rId5" Type="http://schemas.openxmlformats.org/officeDocument/2006/relationships/slide" Target="/ppt/slides/slide24.xml"/><Relationship Id="rId6" Type="http://schemas.openxmlformats.org/officeDocument/2006/relationships/slide" Target="/ppt/slides/slide25.xml"/><Relationship Id="rId7" Type="http://schemas.openxmlformats.org/officeDocument/2006/relationships/slide" Target="/ppt/slides/slide28.xml"/><Relationship Id="rId8" Type="http://schemas.openxmlformats.org/officeDocument/2006/relationships/slide" Target="/ppt/slides/slide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9.png"/><Relationship Id="rId4" Type="http://schemas.openxmlformats.org/officeDocument/2006/relationships/image" Target="../media/image57.png"/><Relationship Id="rId5" Type="http://schemas.openxmlformats.org/officeDocument/2006/relationships/image" Target="../media/image50.png"/><Relationship Id="rId6" Type="http://schemas.openxmlformats.org/officeDocument/2006/relationships/image" Target="../media/image6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0.png"/><Relationship Id="rId4" Type="http://schemas.openxmlformats.org/officeDocument/2006/relationships/image" Target="../media/image61.png"/><Relationship Id="rId5" Type="http://schemas.openxmlformats.org/officeDocument/2006/relationships/image" Target="../media/image64.png"/><Relationship Id="rId6" Type="http://schemas.openxmlformats.org/officeDocument/2006/relationships/image" Target="../media/image62.png"/><Relationship Id="rId7" Type="http://schemas.openxmlformats.org/officeDocument/2006/relationships/image" Target="../media/image7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6.png"/><Relationship Id="rId6" Type="http://schemas.openxmlformats.org/officeDocument/2006/relationships/image" Target="../media/image63.png"/><Relationship Id="rId7"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6.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5.png"/><Relationship Id="rId4" Type="http://schemas.openxmlformats.org/officeDocument/2006/relationships/image" Target="../media/image72.png"/><Relationship Id="rId5" Type="http://schemas.openxmlformats.org/officeDocument/2006/relationships/image" Target="../media/image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8.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0.png"/><Relationship Id="rId4" Type="http://schemas.openxmlformats.org/officeDocument/2006/relationships/image" Target="../media/image74.png"/><Relationship Id="rId5" Type="http://schemas.openxmlformats.org/officeDocument/2006/relationships/image" Target="../media/image7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4.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7.png"/><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0.png"/><Relationship Id="rId4" Type="http://schemas.openxmlformats.org/officeDocument/2006/relationships/image" Target="../media/image82.png"/><Relationship Id="rId5" Type="http://schemas.openxmlformats.org/officeDocument/2006/relationships/image" Target="../media/image78.png"/><Relationship Id="rId6"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4.png"/><Relationship Id="rId4" Type="http://schemas.openxmlformats.org/officeDocument/2006/relationships/image" Target="../media/image83.png"/><Relationship Id="rId5" Type="http://schemas.openxmlformats.org/officeDocument/2006/relationships/image" Target="../media/image86.png"/><Relationship Id="rId6" Type="http://schemas.openxmlformats.org/officeDocument/2006/relationships/image" Target="../media/image88.png"/><Relationship Id="rId7" Type="http://schemas.openxmlformats.org/officeDocument/2006/relationships/image" Target="../media/image87.png"/><Relationship Id="rId8" Type="http://schemas.openxmlformats.org/officeDocument/2006/relationships/image" Target="../media/image8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8" name="Shape 98"/>
        <p:cNvGrpSpPr/>
        <p:nvPr/>
      </p:nvGrpSpPr>
      <p:grpSpPr>
        <a:xfrm>
          <a:off x="0" y="0"/>
          <a:ext cx="0" cy="0"/>
          <a:chOff x="0" y="0"/>
          <a:chExt cx="0" cy="0"/>
        </a:xfrm>
      </p:grpSpPr>
      <p:sp>
        <p:nvSpPr>
          <p:cNvPr id="99" name="Google Shape;99;p25"/>
          <p:cNvSpPr txBox="1"/>
          <p:nvPr/>
        </p:nvSpPr>
        <p:spPr>
          <a:xfrm>
            <a:off x="468609" y="1555146"/>
            <a:ext cx="8206800" cy="1315800"/>
          </a:xfrm>
          <a:prstGeom prst="rect">
            <a:avLst/>
          </a:prstGeom>
          <a:noFill/>
          <a:ln cap="flat" cmpd="sng" w="9525">
            <a:solidFill>
              <a:srgbClr val="F7931E"/>
            </a:solidFill>
            <a:prstDash val="solid"/>
            <a:round/>
            <a:headEnd len="sm" w="sm" type="none"/>
            <a:tailEnd len="sm" w="sm" type="none"/>
          </a:ln>
        </p:spPr>
        <p:txBody>
          <a:bodyPr anchorCtr="0" anchor="t" bIns="45700" lIns="45700" spcFirstLastPara="1" rIns="45700"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1" lang="pt-BR" sz="2200" u="none" cap="none" strike="noStrike">
                <a:solidFill>
                  <a:schemeClr val="dk1"/>
                </a:solidFill>
                <a:latin typeface="Century Gothic"/>
                <a:ea typeface="Century Gothic"/>
                <a:cs typeface="Century Gothic"/>
                <a:sym typeface="Century Gothic"/>
              </a:rPr>
              <a:t>When what goes around comes round to the lungs - a pictorial review of the different radiological presentations of pulmonary metastases.</a:t>
            </a:r>
            <a:endParaRPr b="1" i="1" sz="35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chemeClr val="lt1"/>
              </a:buClr>
              <a:buSzPts val="3600"/>
              <a:buFont typeface="Century Gothic"/>
              <a:buNone/>
            </a:pPr>
            <a:r>
              <a:t/>
            </a:r>
            <a:endParaRPr b="1" i="1" sz="3600" u="none" cap="none" strike="noStrike">
              <a:solidFill>
                <a:schemeClr val="dk1"/>
              </a:solidFill>
              <a:latin typeface="Century Gothic"/>
              <a:ea typeface="Century Gothic"/>
              <a:cs typeface="Century Gothic"/>
              <a:sym typeface="Century Gothic"/>
            </a:endParaRPr>
          </a:p>
        </p:txBody>
      </p:sp>
      <p:pic>
        <p:nvPicPr>
          <p:cNvPr descr="Centro de Treinamento HC - HCFMSUP" id="100" name="Google Shape;100;p25"/>
          <p:cNvPicPr preferRelativeResize="0"/>
          <p:nvPr/>
        </p:nvPicPr>
        <p:blipFill rotWithShape="1">
          <a:blip r:embed="rId3">
            <a:alphaModFix/>
          </a:blip>
          <a:srcRect b="0" l="0" r="0" t="0"/>
          <a:stretch/>
        </p:blipFill>
        <p:spPr>
          <a:xfrm>
            <a:off x="7286400" y="4279600"/>
            <a:ext cx="1857601" cy="863900"/>
          </a:xfrm>
          <a:prstGeom prst="rect">
            <a:avLst/>
          </a:prstGeom>
          <a:noFill/>
          <a:ln>
            <a:noFill/>
          </a:ln>
        </p:spPr>
      </p:pic>
      <p:pic>
        <p:nvPicPr>
          <p:cNvPr descr="Radiological Society of North America" id="101" name="Google Shape;101;p25"/>
          <p:cNvPicPr preferRelativeResize="0"/>
          <p:nvPr/>
        </p:nvPicPr>
        <p:blipFill rotWithShape="1">
          <a:blip r:embed="rId4">
            <a:alphaModFix/>
          </a:blip>
          <a:srcRect b="0" l="0" r="0" t="0"/>
          <a:stretch/>
        </p:blipFill>
        <p:spPr>
          <a:xfrm>
            <a:off x="2831775" y="0"/>
            <a:ext cx="3480449" cy="1051375"/>
          </a:xfrm>
          <a:prstGeom prst="rect">
            <a:avLst/>
          </a:prstGeom>
          <a:noFill/>
          <a:ln>
            <a:noFill/>
          </a:ln>
        </p:spPr>
      </p:pic>
      <p:pic>
        <p:nvPicPr>
          <p:cNvPr descr="ICESP" id="102" name="Google Shape;102;p25"/>
          <p:cNvPicPr preferRelativeResize="0"/>
          <p:nvPr/>
        </p:nvPicPr>
        <p:blipFill rotWithShape="1">
          <a:blip r:embed="rId5">
            <a:alphaModFix/>
          </a:blip>
          <a:srcRect b="0" l="0" r="0" t="0"/>
          <a:stretch/>
        </p:blipFill>
        <p:spPr>
          <a:xfrm>
            <a:off x="175850" y="3813525"/>
            <a:ext cx="1857600" cy="1238400"/>
          </a:xfrm>
          <a:prstGeom prst="rect">
            <a:avLst/>
          </a:prstGeom>
          <a:noFill/>
          <a:ln>
            <a:noFill/>
          </a:ln>
        </p:spPr>
      </p:pic>
      <p:sp>
        <p:nvSpPr>
          <p:cNvPr id="103" name="Google Shape;103;p25"/>
          <p:cNvSpPr txBox="1"/>
          <p:nvPr/>
        </p:nvSpPr>
        <p:spPr>
          <a:xfrm>
            <a:off x="888075" y="3096400"/>
            <a:ext cx="74748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i="1" lang="pt-BR">
                <a:solidFill>
                  <a:schemeClr val="dk1"/>
                </a:solidFill>
                <a:latin typeface="Century Gothic"/>
                <a:ea typeface="Century Gothic"/>
                <a:cs typeface="Century Gothic"/>
                <a:sym typeface="Century Gothic"/>
              </a:rPr>
              <a:t>Camila S. Franco, Murillo Polizelli, Adriana Kumagai, Melody T. Lebouche, Felipe S. Amorim, Ana B. Duarte, Kleber P. Silva, Marcio V. Sawamura, Bruna M. Loureiro, Eduardo K. U. N. Fonseca, Yuri C. S. Neves</a:t>
            </a:r>
            <a:endParaRPr b="0" i="1"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 name="Shape 107"/>
        <p:cNvGrpSpPr/>
        <p:nvPr/>
      </p:nvGrpSpPr>
      <p:grpSpPr>
        <a:xfrm>
          <a:off x="0" y="0"/>
          <a:ext cx="0" cy="0"/>
          <a:chOff x="0" y="0"/>
          <a:chExt cx="0" cy="0"/>
        </a:xfrm>
      </p:grpSpPr>
      <p:sp>
        <p:nvSpPr>
          <p:cNvPr id="108" name="Google Shape;108;p26"/>
          <p:cNvSpPr txBox="1"/>
          <p:nvPr/>
        </p:nvSpPr>
        <p:spPr>
          <a:xfrm>
            <a:off x="114300" y="129800"/>
            <a:ext cx="70008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lang="pt-BR">
                <a:solidFill>
                  <a:schemeClr val="lt1"/>
                </a:solidFill>
                <a:latin typeface="Century Gothic"/>
                <a:ea typeface="Century Gothic"/>
                <a:cs typeface="Century Gothic"/>
                <a:sym typeface="Century Gothic"/>
              </a:rPr>
              <a:t>The role of different imaging techniques in evaluating pulmonary metastases</a:t>
            </a:r>
            <a:endParaRPr b="1" i="0" sz="1600" u="none" cap="none" strike="noStrike">
              <a:solidFill>
                <a:schemeClr val="lt1"/>
              </a:solidFill>
              <a:latin typeface="Century Gothic"/>
              <a:ea typeface="Century Gothic"/>
              <a:cs typeface="Century Gothic"/>
              <a:sym typeface="Century Gothic"/>
            </a:endParaRPr>
          </a:p>
        </p:txBody>
      </p:sp>
      <p:sp>
        <p:nvSpPr>
          <p:cNvPr id="109" name="Google Shape;109;p26">
            <a:hlinkClick action="ppaction://hlinkshowjump?jump=nextslide"/>
          </p:cNvPr>
          <p:cNvSpPr txBox="1"/>
          <p:nvPr/>
        </p:nvSpPr>
        <p:spPr>
          <a:xfrm>
            <a:off x="124600" y="756950"/>
            <a:ext cx="1547400" cy="3849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pt-BR" sz="1300" u="none" cap="none" strike="noStrike">
                <a:solidFill>
                  <a:schemeClr val="lt1"/>
                </a:solidFill>
                <a:latin typeface="Century Gothic"/>
                <a:ea typeface="Century Gothic"/>
                <a:cs typeface="Century Gothic"/>
                <a:sym typeface="Century Gothic"/>
              </a:rPr>
              <a:t>RADIOGRAPHY</a:t>
            </a:r>
            <a:endParaRPr b="0" i="0" sz="1300" u="none" cap="none" strike="noStrike">
              <a:solidFill>
                <a:schemeClr val="lt1"/>
              </a:solidFill>
              <a:latin typeface="Century Gothic"/>
              <a:ea typeface="Century Gothic"/>
              <a:cs typeface="Century Gothic"/>
              <a:sym typeface="Century Gothic"/>
            </a:endParaRPr>
          </a:p>
        </p:txBody>
      </p:sp>
      <p:sp>
        <p:nvSpPr>
          <p:cNvPr id="110" name="Google Shape;110;p26">
            <a:hlinkClick action="ppaction://hlinkshowjump?jump=nextslide"/>
          </p:cNvPr>
          <p:cNvSpPr txBox="1"/>
          <p:nvPr/>
        </p:nvSpPr>
        <p:spPr>
          <a:xfrm>
            <a:off x="4770538" y="756938"/>
            <a:ext cx="1410000" cy="3849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pt-BR" sz="1300" u="none" cap="none" strike="noStrike">
                <a:solidFill>
                  <a:schemeClr val="lt1"/>
                </a:solidFill>
                <a:latin typeface="Century Gothic"/>
                <a:ea typeface="Century Gothic"/>
                <a:cs typeface="Century Gothic"/>
                <a:sym typeface="Century Gothic"/>
              </a:rPr>
              <a:t>PET-CT</a:t>
            </a:r>
            <a:endParaRPr b="0" i="0" sz="1300" u="none" cap="none" strike="noStrike">
              <a:solidFill>
                <a:schemeClr val="lt1"/>
              </a:solidFill>
              <a:latin typeface="Century Gothic"/>
              <a:ea typeface="Century Gothic"/>
              <a:cs typeface="Century Gothic"/>
              <a:sym typeface="Century Gothic"/>
            </a:endParaRPr>
          </a:p>
        </p:txBody>
      </p:sp>
      <p:sp>
        <p:nvSpPr>
          <p:cNvPr id="111" name="Google Shape;111;p26"/>
          <p:cNvSpPr txBox="1"/>
          <p:nvPr/>
        </p:nvSpPr>
        <p:spPr>
          <a:xfrm>
            <a:off x="114300" y="13706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112" name="Google Shape;112;p26">
            <a:hlinkClick action="ppaction://hlinksldjump" r:id="rId3"/>
          </p:cNvPr>
          <p:cNvSpPr txBox="1"/>
          <p:nvPr/>
        </p:nvSpPr>
        <p:spPr>
          <a:xfrm>
            <a:off x="114300" y="19374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TUMOR EMBOLI</a:t>
            </a:r>
            <a:endParaRPr b="0" i="0" sz="1100" u="none" cap="none" strike="noStrike">
              <a:solidFill>
                <a:srgbClr val="FFFFFF"/>
              </a:solidFill>
              <a:latin typeface="Century Gothic"/>
              <a:ea typeface="Century Gothic"/>
              <a:cs typeface="Century Gothic"/>
              <a:sym typeface="Century Gothic"/>
            </a:endParaRPr>
          </a:p>
        </p:txBody>
      </p:sp>
      <p:sp>
        <p:nvSpPr>
          <p:cNvPr id="113" name="Google Shape;113;p26">
            <a:hlinkClick action="ppaction://hlinksldjump" r:id="rId4"/>
          </p:cNvPr>
          <p:cNvSpPr txBox="1"/>
          <p:nvPr/>
        </p:nvSpPr>
        <p:spPr>
          <a:xfrm>
            <a:off x="3682950" y="1937400"/>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PLEURAL SEEDING</a:t>
            </a:r>
            <a:endParaRPr b="0" i="0" sz="1100" u="none" cap="none" strike="noStrike">
              <a:solidFill>
                <a:srgbClr val="FFFFFF"/>
              </a:solidFill>
              <a:latin typeface="Century Gothic"/>
              <a:ea typeface="Century Gothic"/>
              <a:cs typeface="Century Gothic"/>
              <a:sym typeface="Century Gothic"/>
            </a:endParaRPr>
          </a:p>
        </p:txBody>
      </p:sp>
      <p:sp>
        <p:nvSpPr>
          <p:cNvPr id="114" name="Google Shape;114;p26">
            <a:hlinkClick action="ppaction://hlinksldjump" r:id="rId5"/>
          </p:cNvPr>
          <p:cNvSpPr txBox="1"/>
          <p:nvPr/>
        </p:nvSpPr>
        <p:spPr>
          <a:xfrm>
            <a:off x="5331225" y="1937400"/>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LYMPHATIC SPREAD</a:t>
            </a:r>
            <a:endParaRPr b="0" i="0" sz="1100" u="none" cap="none" strike="noStrike">
              <a:solidFill>
                <a:srgbClr val="FFFFFF"/>
              </a:solidFill>
              <a:latin typeface="Century Gothic"/>
              <a:ea typeface="Century Gothic"/>
              <a:cs typeface="Century Gothic"/>
              <a:sym typeface="Century Gothic"/>
            </a:endParaRPr>
          </a:p>
        </p:txBody>
      </p:sp>
      <p:sp>
        <p:nvSpPr>
          <p:cNvPr id="115" name="Google Shape;115;p26">
            <a:hlinkClick action="ppaction://hlinksldjump" r:id="rId6"/>
          </p:cNvPr>
          <p:cNvSpPr txBox="1"/>
          <p:nvPr/>
        </p:nvSpPr>
        <p:spPr>
          <a:xfrm>
            <a:off x="1625163" y="193738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AEROGENOUS METASTAS</a:t>
            </a:r>
            <a:r>
              <a:rPr lang="pt-BR" sz="1100">
                <a:solidFill>
                  <a:srgbClr val="FFFFFF"/>
                </a:solidFill>
                <a:latin typeface="Century Gothic"/>
                <a:ea typeface="Century Gothic"/>
                <a:cs typeface="Century Gothic"/>
                <a:sym typeface="Century Gothic"/>
              </a:rPr>
              <a:t>E</a:t>
            </a:r>
            <a:r>
              <a:rPr b="0" i="0" lang="pt-BR" sz="1100" u="none" cap="none" strike="noStrike">
                <a:solidFill>
                  <a:srgbClr val="FFFFFF"/>
                </a:solidFill>
                <a:latin typeface="Century Gothic"/>
                <a:ea typeface="Century Gothic"/>
                <a:cs typeface="Century Gothic"/>
                <a:sym typeface="Century Gothic"/>
              </a:rPr>
              <a:t>S</a:t>
            </a:r>
            <a:endParaRPr b="0" i="0" sz="1100" u="none" cap="none" strike="noStrike">
              <a:solidFill>
                <a:srgbClr val="FFFFFF"/>
              </a:solidFill>
              <a:latin typeface="Century Gothic"/>
              <a:ea typeface="Century Gothic"/>
              <a:cs typeface="Century Gothic"/>
              <a:sym typeface="Century Gothic"/>
            </a:endParaRPr>
          </a:p>
        </p:txBody>
      </p:sp>
      <p:sp>
        <p:nvSpPr>
          <p:cNvPr id="116" name="Google Shape;116;p26">
            <a:hlinkClick action="ppaction://hlinksldjump" r:id="rId7"/>
          </p:cNvPr>
          <p:cNvSpPr txBox="1"/>
          <p:nvPr/>
        </p:nvSpPr>
        <p:spPr>
          <a:xfrm>
            <a:off x="7115100" y="193738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HEMATOGENOUS SPREAD</a:t>
            </a:r>
            <a:endParaRPr b="0" i="0" sz="1100" u="none" cap="none" strike="noStrike">
              <a:solidFill>
                <a:schemeClr val="lt1"/>
              </a:solidFill>
              <a:latin typeface="Century Gothic"/>
              <a:ea typeface="Century Gothic"/>
              <a:cs typeface="Century Gothic"/>
              <a:sym typeface="Century Gothic"/>
            </a:endParaRPr>
          </a:p>
        </p:txBody>
      </p:sp>
      <p:sp>
        <p:nvSpPr>
          <p:cNvPr id="117" name="Google Shape;117;p26"/>
          <p:cNvSpPr txBox="1"/>
          <p:nvPr/>
        </p:nvSpPr>
        <p:spPr>
          <a:xfrm>
            <a:off x="114300" y="2710588"/>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118" name="Google Shape;118;p26">
            <a:hlinkClick action="ppaction://hlinksldjump" r:id="rId8"/>
          </p:cNvPr>
          <p:cNvSpPr txBox="1"/>
          <p:nvPr/>
        </p:nvSpPr>
        <p:spPr>
          <a:xfrm>
            <a:off x="2245638" y="35281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sp>
        <p:nvSpPr>
          <p:cNvPr id="119" name="Google Shape;119;p26">
            <a:hlinkClick action="ppaction://hlinksldjump" r:id="rId9"/>
          </p:cNvPr>
          <p:cNvSpPr txBox="1"/>
          <p:nvPr/>
        </p:nvSpPr>
        <p:spPr>
          <a:xfrm>
            <a:off x="4063748" y="3119363"/>
            <a:ext cx="17076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a:t>
            </a:r>
            <a:r>
              <a:rPr lang="pt-BR" sz="1000">
                <a:solidFill>
                  <a:srgbClr val="FFFFFF"/>
                </a:solidFill>
                <a:latin typeface="Century Gothic"/>
                <a:ea typeface="Century Gothic"/>
                <a:cs typeface="Century Gothic"/>
                <a:sym typeface="Century Gothic"/>
              </a:rPr>
              <a:t>VITATED</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sp>
        <p:nvSpPr>
          <p:cNvPr id="120" name="Google Shape;120;p26">
            <a:hlinkClick action="ppaction://hlinksldjump" r:id="rId10"/>
          </p:cNvPr>
          <p:cNvSpPr txBox="1"/>
          <p:nvPr/>
        </p:nvSpPr>
        <p:spPr>
          <a:xfrm>
            <a:off x="124249" y="3120175"/>
            <a:ext cx="18507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HEMORRAGIC</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sp>
        <p:nvSpPr>
          <p:cNvPr id="121" name="Google Shape;121;p26">
            <a:hlinkClick action="ppaction://hlinksldjump" r:id="rId11"/>
          </p:cNvPr>
          <p:cNvSpPr txBox="1"/>
          <p:nvPr/>
        </p:nvSpPr>
        <p:spPr>
          <a:xfrm>
            <a:off x="6079050" y="3120163"/>
            <a:ext cx="23676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pt-BR" sz="1050">
                <a:solidFill>
                  <a:srgbClr val="FFFFFF"/>
                </a:solidFill>
                <a:latin typeface="Century Gothic"/>
                <a:ea typeface="Century Gothic"/>
                <a:cs typeface="Century Gothic"/>
                <a:sym typeface="Century Gothic"/>
              </a:rPr>
              <a:t>SPONTANEOUS PNEUMOTHORAX</a:t>
            </a:r>
            <a:endParaRPr b="0" i="0" sz="1050" u="none" cap="none" strike="noStrike">
              <a:solidFill>
                <a:srgbClr val="FFFFFF"/>
              </a:solidFill>
              <a:latin typeface="Century Gothic"/>
              <a:ea typeface="Century Gothic"/>
              <a:cs typeface="Century Gothic"/>
              <a:sym typeface="Century Gothic"/>
            </a:endParaRPr>
          </a:p>
        </p:txBody>
      </p:sp>
      <p:sp>
        <p:nvSpPr>
          <p:cNvPr id="122" name="Google Shape;122;p26">
            <a:hlinkClick action="ppaction://hlinksldjump" r:id="rId12"/>
          </p:cNvPr>
          <p:cNvSpPr txBox="1"/>
          <p:nvPr/>
        </p:nvSpPr>
        <p:spPr>
          <a:xfrm>
            <a:off x="114300" y="3528176"/>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CANNONBALL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sp>
        <p:nvSpPr>
          <p:cNvPr id="123" name="Google Shape;123;p26">
            <a:hlinkClick action="ppaction://hlinksldjump" r:id="rId13"/>
          </p:cNvPr>
          <p:cNvSpPr txBox="1"/>
          <p:nvPr/>
        </p:nvSpPr>
        <p:spPr>
          <a:xfrm>
            <a:off x="2245650" y="3119363"/>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MILIARY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sp>
        <p:nvSpPr>
          <p:cNvPr id="124" name="Google Shape;124;p26">
            <a:hlinkClick action="ppaction://hlinksldjump" r:id="rId14"/>
          </p:cNvPr>
          <p:cNvSpPr txBox="1"/>
          <p:nvPr/>
        </p:nvSpPr>
        <p:spPr>
          <a:xfrm>
            <a:off x="114300" y="430135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
        <p:nvSpPr>
          <p:cNvPr id="125" name="Google Shape;125;p26">
            <a:hlinkClick action="ppaction://hlinkshowjump?jump=nextslide"/>
          </p:cNvPr>
          <p:cNvSpPr txBox="1"/>
          <p:nvPr/>
        </p:nvSpPr>
        <p:spPr>
          <a:xfrm>
            <a:off x="1968875" y="756950"/>
            <a:ext cx="2561100" cy="3849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lang="pt-BR" sz="1300">
                <a:solidFill>
                  <a:schemeClr val="lt1"/>
                </a:solidFill>
                <a:latin typeface="Century Gothic"/>
                <a:ea typeface="Century Gothic"/>
                <a:cs typeface="Century Gothic"/>
                <a:sym typeface="Century Gothic"/>
              </a:rPr>
              <a:t>COMPUTED TOMOGRAPHY</a:t>
            </a:r>
            <a:endParaRPr b="0" i="0" sz="1300" u="none" cap="none" strike="noStrike">
              <a:solidFill>
                <a:schemeClr val="lt1"/>
              </a:solidFill>
              <a:latin typeface="Century Gothic"/>
              <a:ea typeface="Century Gothic"/>
              <a:cs typeface="Century Gothic"/>
              <a:sym typeface="Century Gothic"/>
            </a:endParaRPr>
          </a:p>
        </p:txBody>
      </p:sp>
      <p:sp>
        <p:nvSpPr>
          <p:cNvPr id="126" name="Google Shape;126;p26">
            <a:hlinkClick action="ppaction://hlinkshowjump?jump=nextslide"/>
          </p:cNvPr>
          <p:cNvSpPr txBox="1"/>
          <p:nvPr/>
        </p:nvSpPr>
        <p:spPr>
          <a:xfrm>
            <a:off x="6421100" y="756950"/>
            <a:ext cx="2367600" cy="3849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lang="pt-BR" sz="1300">
                <a:solidFill>
                  <a:schemeClr val="lt1"/>
                </a:solidFill>
                <a:latin typeface="Century Gothic"/>
                <a:ea typeface="Century Gothic"/>
                <a:cs typeface="Century Gothic"/>
                <a:sym typeface="Century Gothic"/>
              </a:rPr>
              <a:t>MAGNETIC </a:t>
            </a:r>
            <a:r>
              <a:rPr lang="pt-BR" sz="1300">
                <a:solidFill>
                  <a:schemeClr val="lt1"/>
                </a:solidFill>
                <a:latin typeface="Century Gothic"/>
                <a:ea typeface="Century Gothic"/>
                <a:cs typeface="Century Gothic"/>
                <a:sym typeface="Century Gothic"/>
              </a:rPr>
              <a:t>RESONANCE</a:t>
            </a:r>
            <a:endParaRPr b="0" i="0" sz="1300" u="none" cap="none" strike="noStrike">
              <a:solidFill>
                <a:schemeClr val="lt1"/>
              </a:solidFill>
              <a:latin typeface="Century Gothic"/>
              <a:ea typeface="Century Gothic"/>
              <a:cs typeface="Century Gothic"/>
              <a:sym typeface="Century Gothic"/>
            </a:endParaRPr>
          </a:p>
        </p:txBody>
      </p:sp>
      <p:pic>
        <p:nvPicPr>
          <p:cNvPr id="127" name="Google Shape;127;p26"/>
          <p:cNvPicPr preferRelativeResize="0"/>
          <p:nvPr/>
        </p:nvPicPr>
        <p:blipFill>
          <a:blip r:embed="rId15">
            <a:alphaModFix/>
          </a:blip>
          <a:stretch>
            <a:fillRect/>
          </a:stretch>
        </p:blipFill>
        <p:spPr>
          <a:xfrm>
            <a:off x="8559425" y="43050"/>
            <a:ext cx="414301" cy="571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1" name="Shape 131"/>
        <p:cNvGrpSpPr/>
        <p:nvPr/>
      </p:nvGrpSpPr>
      <p:grpSpPr>
        <a:xfrm>
          <a:off x="0" y="0"/>
          <a:ext cx="0" cy="0"/>
          <a:chOff x="0" y="0"/>
          <a:chExt cx="0" cy="0"/>
        </a:xfrm>
      </p:grpSpPr>
      <p:sp>
        <p:nvSpPr>
          <p:cNvPr id="132" name="Google Shape;132;p27"/>
          <p:cNvSpPr txBox="1"/>
          <p:nvPr/>
        </p:nvSpPr>
        <p:spPr>
          <a:xfrm>
            <a:off x="427350" y="1103650"/>
            <a:ext cx="17076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pt-BR" sz="1400" u="none" cap="none" strike="noStrike">
                <a:solidFill>
                  <a:schemeClr val="lt1"/>
                </a:solidFill>
                <a:latin typeface="Century Gothic"/>
                <a:ea typeface="Century Gothic"/>
                <a:cs typeface="Century Gothic"/>
                <a:sym typeface="Century Gothic"/>
              </a:rPr>
              <a:t>RADIOGRAPHY</a:t>
            </a:r>
            <a:endParaRPr b="0" i="0" sz="1400" u="none" cap="none" strike="noStrike">
              <a:solidFill>
                <a:schemeClr val="lt1"/>
              </a:solidFill>
              <a:latin typeface="Century Gothic"/>
              <a:ea typeface="Century Gothic"/>
              <a:cs typeface="Century Gothic"/>
              <a:sym typeface="Century Gothic"/>
            </a:endParaRPr>
          </a:p>
        </p:txBody>
      </p:sp>
      <p:sp>
        <p:nvSpPr>
          <p:cNvPr id="133" name="Google Shape;133;p27"/>
          <p:cNvSpPr txBox="1"/>
          <p:nvPr/>
        </p:nvSpPr>
        <p:spPr>
          <a:xfrm>
            <a:off x="427375" y="2205638"/>
            <a:ext cx="26751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pt-BR" sz="1400" u="none" cap="none" strike="noStrike">
                <a:solidFill>
                  <a:schemeClr val="lt1"/>
                </a:solidFill>
                <a:latin typeface="Century Gothic"/>
                <a:ea typeface="Century Gothic"/>
                <a:cs typeface="Century Gothic"/>
                <a:sym typeface="Century Gothic"/>
              </a:rPr>
              <a:t>COMPUTED TOMOGRAPHY</a:t>
            </a:r>
            <a:endParaRPr b="0" i="0" sz="1400" u="none" cap="none" strike="noStrike">
              <a:solidFill>
                <a:schemeClr val="lt1"/>
              </a:solidFill>
              <a:latin typeface="Century Gothic"/>
              <a:ea typeface="Century Gothic"/>
              <a:cs typeface="Century Gothic"/>
              <a:sym typeface="Century Gothic"/>
            </a:endParaRPr>
          </a:p>
        </p:txBody>
      </p:sp>
      <p:sp>
        <p:nvSpPr>
          <p:cNvPr id="134" name="Google Shape;134;p27"/>
          <p:cNvSpPr txBox="1"/>
          <p:nvPr/>
        </p:nvSpPr>
        <p:spPr>
          <a:xfrm>
            <a:off x="431625" y="3307625"/>
            <a:ext cx="14100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pt-BR" sz="1400" u="none" cap="none" strike="noStrike">
                <a:solidFill>
                  <a:schemeClr val="lt1"/>
                </a:solidFill>
                <a:latin typeface="Century Gothic"/>
                <a:ea typeface="Century Gothic"/>
                <a:cs typeface="Century Gothic"/>
                <a:sym typeface="Century Gothic"/>
              </a:rPr>
              <a:t>PET-CT</a:t>
            </a:r>
            <a:endParaRPr b="0" i="0" sz="1400" u="none" cap="none" strike="noStrike">
              <a:solidFill>
                <a:schemeClr val="lt1"/>
              </a:solidFill>
              <a:latin typeface="Century Gothic"/>
              <a:ea typeface="Century Gothic"/>
              <a:cs typeface="Century Gothic"/>
              <a:sym typeface="Century Gothic"/>
            </a:endParaRPr>
          </a:p>
        </p:txBody>
      </p:sp>
      <p:sp>
        <p:nvSpPr>
          <p:cNvPr id="135" name="Google Shape;135;p27"/>
          <p:cNvSpPr txBox="1"/>
          <p:nvPr/>
        </p:nvSpPr>
        <p:spPr>
          <a:xfrm>
            <a:off x="3947075" y="1103650"/>
            <a:ext cx="4672500" cy="2555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posteroanterior</a:t>
            </a:r>
            <a:r>
              <a:rPr lang="pt-BR">
                <a:solidFill>
                  <a:schemeClr val="lt1"/>
                </a:solidFill>
                <a:latin typeface="Century Gothic"/>
                <a:ea typeface="Century Gothic"/>
                <a:cs typeface="Century Gothic"/>
                <a:sym typeface="Century Gothic"/>
              </a:rPr>
              <a:t> and lateral views</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initial imaging test for patients with unknown or suspected thoracic metastases</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if CXR detects images that are very </a:t>
            </a:r>
            <a:r>
              <a:rPr lang="pt-BR">
                <a:solidFill>
                  <a:schemeClr val="lt1"/>
                </a:solidFill>
                <a:latin typeface="Century Gothic"/>
                <a:ea typeface="Century Gothic"/>
                <a:cs typeface="Century Gothic"/>
                <a:sym typeface="Century Gothic"/>
              </a:rPr>
              <a:t>suggestive</a:t>
            </a:r>
            <a:r>
              <a:rPr lang="pt-BR">
                <a:solidFill>
                  <a:schemeClr val="lt1"/>
                </a:solidFill>
                <a:latin typeface="Century Gothic"/>
                <a:ea typeface="Century Gothic"/>
                <a:cs typeface="Century Gothic"/>
                <a:sym typeface="Century Gothic"/>
              </a:rPr>
              <a:t> of metastasis, no </a:t>
            </a:r>
            <a:r>
              <a:rPr lang="pt-BR">
                <a:solidFill>
                  <a:schemeClr val="lt1"/>
                </a:solidFill>
                <a:latin typeface="Century Gothic"/>
                <a:ea typeface="Century Gothic"/>
                <a:cs typeface="Century Gothic"/>
                <a:sym typeface="Century Gothic"/>
              </a:rPr>
              <a:t>further</a:t>
            </a:r>
            <a:r>
              <a:rPr lang="pt-BR">
                <a:solidFill>
                  <a:schemeClr val="lt1"/>
                </a:solidFill>
                <a:latin typeface="Century Gothic"/>
                <a:ea typeface="Century Gothic"/>
                <a:cs typeface="Century Gothic"/>
                <a:sym typeface="Century Gothic"/>
              </a:rPr>
              <a:t> imaging beyond CXR follow up is needed</a:t>
            </a:r>
            <a:endParaRPr>
              <a:solidFill>
                <a:schemeClr val="lt1"/>
              </a:solidFill>
              <a:latin typeface="Century Gothic"/>
              <a:ea typeface="Century Gothic"/>
              <a:cs typeface="Century Gothic"/>
              <a:sym typeface="Century Gothic"/>
            </a:endParaRPr>
          </a:p>
          <a:p>
            <a:pPr indent="-317500" lvl="1" marL="9144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exceptions: biopsy planning, preoperative evaluation (</a:t>
            </a:r>
            <a:r>
              <a:rPr lang="pt-BR">
                <a:solidFill>
                  <a:schemeClr val="lt1"/>
                </a:solidFill>
                <a:latin typeface="Century Gothic"/>
                <a:ea typeface="Century Gothic"/>
                <a:cs typeface="Century Gothic"/>
                <a:sym typeface="Century Gothic"/>
              </a:rPr>
              <a:t>metastasectomy) </a:t>
            </a:r>
            <a:r>
              <a:rPr lang="pt-BR">
                <a:solidFill>
                  <a:schemeClr val="lt1"/>
                </a:solidFill>
                <a:latin typeface="Century Gothic"/>
                <a:ea typeface="Century Gothic"/>
                <a:cs typeface="Century Gothic"/>
                <a:sym typeface="Century Gothic"/>
              </a:rPr>
              <a:t>, assessment of the response to chemotherapy or systemic </a:t>
            </a:r>
            <a:r>
              <a:rPr lang="pt-BR">
                <a:solidFill>
                  <a:schemeClr val="lt1"/>
                </a:solidFill>
                <a:latin typeface="Century Gothic"/>
                <a:ea typeface="Century Gothic"/>
                <a:cs typeface="Century Gothic"/>
                <a:sym typeface="Century Gothic"/>
              </a:rPr>
              <a:t>radiation</a:t>
            </a:r>
            <a:r>
              <a:rPr lang="pt-BR">
                <a:solidFill>
                  <a:schemeClr val="lt1"/>
                </a:solidFill>
                <a:latin typeface="Century Gothic"/>
                <a:ea typeface="Century Gothic"/>
                <a:cs typeface="Century Gothic"/>
                <a:sym typeface="Century Gothic"/>
              </a:rPr>
              <a:t> therapy</a:t>
            </a:r>
            <a:endParaRPr>
              <a:solidFill>
                <a:schemeClr val="lt1"/>
              </a:solidFill>
              <a:latin typeface="Century Gothic"/>
              <a:ea typeface="Century Gothic"/>
              <a:cs typeface="Century Gothic"/>
              <a:sym typeface="Century Gothic"/>
            </a:endParaRPr>
          </a:p>
        </p:txBody>
      </p:sp>
      <p:cxnSp>
        <p:nvCxnSpPr>
          <p:cNvPr id="136" name="Google Shape;136;p27"/>
          <p:cNvCxnSpPr/>
          <p:nvPr/>
        </p:nvCxnSpPr>
        <p:spPr>
          <a:xfrm flipH="1" rot="10800000">
            <a:off x="2359378" y="1368413"/>
            <a:ext cx="1320300" cy="900"/>
          </a:xfrm>
          <a:prstGeom prst="straightConnector1">
            <a:avLst/>
          </a:prstGeom>
          <a:noFill/>
          <a:ln cap="flat" cmpd="sng" w="9525">
            <a:solidFill>
              <a:srgbClr val="F7931E"/>
            </a:solidFill>
            <a:prstDash val="solid"/>
            <a:round/>
            <a:headEnd len="sm" w="sm" type="none"/>
            <a:tailEnd len="med" w="med" type="triangle"/>
          </a:ln>
        </p:spPr>
      </p:cxnSp>
      <p:sp>
        <p:nvSpPr>
          <p:cNvPr id="137" name="Google Shape;137;p27"/>
          <p:cNvSpPr txBox="1"/>
          <p:nvPr/>
        </p:nvSpPr>
        <p:spPr>
          <a:xfrm>
            <a:off x="1549525" y="975875"/>
            <a:ext cx="6077400" cy="12621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pt-BR">
                <a:solidFill>
                  <a:schemeClr val="lt1"/>
                </a:solidFill>
                <a:latin typeface="Century Gothic"/>
                <a:ea typeface="Century Gothic"/>
                <a:cs typeface="Century Gothic"/>
                <a:sym typeface="Century Gothic"/>
              </a:rPr>
              <a:t>Factors to consider when choosing imaging methods:</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biological behavior of the tumor</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the sensibility and specificity of the chosen imaging technique </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radiation dose</a:t>
            </a:r>
            <a:endParaRPr>
              <a:solidFill>
                <a:schemeClr val="lt1"/>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chemeClr val="lt1"/>
              </a:buClr>
              <a:buSzPts val="1400"/>
              <a:buFont typeface="Century Gothic"/>
              <a:buChar char="-"/>
            </a:pPr>
            <a:r>
              <a:rPr lang="pt-BR">
                <a:solidFill>
                  <a:schemeClr val="lt1"/>
                </a:solidFill>
                <a:latin typeface="Century Gothic"/>
                <a:ea typeface="Century Gothic"/>
                <a:cs typeface="Century Gothic"/>
                <a:sym typeface="Century Gothic"/>
              </a:rPr>
              <a:t>cost-effectiveness</a:t>
            </a:r>
            <a:endParaRPr>
              <a:solidFill>
                <a:schemeClr val="lt1"/>
              </a:solidFill>
              <a:latin typeface="Century Gothic"/>
              <a:ea typeface="Century Gothic"/>
              <a:cs typeface="Century Gothic"/>
              <a:sym typeface="Century Gothic"/>
            </a:endParaRPr>
          </a:p>
        </p:txBody>
      </p:sp>
      <p:cxnSp>
        <p:nvCxnSpPr>
          <p:cNvPr id="138" name="Google Shape;138;p27"/>
          <p:cNvCxnSpPr/>
          <p:nvPr/>
        </p:nvCxnSpPr>
        <p:spPr>
          <a:xfrm>
            <a:off x="3222266" y="2436713"/>
            <a:ext cx="337500" cy="2700"/>
          </a:xfrm>
          <a:prstGeom prst="straightConnector1">
            <a:avLst/>
          </a:prstGeom>
          <a:noFill/>
          <a:ln cap="flat" cmpd="sng" w="9525">
            <a:solidFill>
              <a:srgbClr val="F7931E"/>
            </a:solidFill>
            <a:prstDash val="solid"/>
            <a:round/>
            <a:headEnd len="sm" w="sm" type="none"/>
            <a:tailEnd len="med" w="med" type="triangle"/>
          </a:ln>
        </p:spPr>
      </p:cxnSp>
      <p:sp>
        <p:nvSpPr>
          <p:cNvPr id="139" name="Google Shape;139;p27"/>
          <p:cNvSpPr txBox="1"/>
          <p:nvPr/>
        </p:nvSpPr>
        <p:spPr>
          <a:xfrm>
            <a:off x="3683825" y="601250"/>
            <a:ext cx="5291400" cy="43869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recommendations for CT vary accordingly to the type of primary tumor</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initial evaluation for patients with sarcomas, melanoma and head and neck carcinoma</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recommended for patients with primary renal cell or testicular carcinoma accordingly to the presence of metastatic disease elsewhere</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patients with extra-thoracic malignant (ETM) disease when CXR identify a solitary pulmonary nodule or an equivocal finding</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recommended if negative CXR in patients ETM with a high propensity for lungs dissemination (breast, melanoma, renal cell, colon and bladder carcinoma)</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planning of: biopsies, ablative therapies, systemic treatment or metastasectomy</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evaluation of intravascular pulmonary metastatic disease</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evaluation of response to therapy</a:t>
            </a:r>
            <a:endParaRPr sz="1300">
              <a:solidFill>
                <a:schemeClr val="lt1"/>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more sensitive method for detecting pulmonary nodules and other abnormalities (lymphadenopathy, pleural involvement, chest wall and endobronchial lesions, intravascular involvement)</a:t>
            </a:r>
            <a:endParaRPr sz="1300">
              <a:solidFill>
                <a:schemeClr val="lt1"/>
              </a:solidFill>
              <a:latin typeface="Century Gothic"/>
              <a:ea typeface="Century Gothic"/>
              <a:cs typeface="Century Gothic"/>
              <a:sym typeface="Century Gothic"/>
            </a:endParaRPr>
          </a:p>
        </p:txBody>
      </p:sp>
      <p:cxnSp>
        <p:nvCxnSpPr>
          <p:cNvPr id="140" name="Google Shape;140;p27"/>
          <p:cNvCxnSpPr/>
          <p:nvPr/>
        </p:nvCxnSpPr>
        <p:spPr>
          <a:xfrm>
            <a:off x="2134941" y="3506813"/>
            <a:ext cx="1251300" cy="1800"/>
          </a:xfrm>
          <a:prstGeom prst="straightConnector1">
            <a:avLst/>
          </a:prstGeom>
          <a:noFill/>
          <a:ln cap="flat" cmpd="sng" w="9525">
            <a:solidFill>
              <a:srgbClr val="F7931E"/>
            </a:solidFill>
            <a:prstDash val="solid"/>
            <a:round/>
            <a:headEnd len="sm" w="sm" type="none"/>
            <a:tailEnd len="med" w="med" type="triangle"/>
          </a:ln>
        </p:spPr>
      </p:cxnSp>
      <p:sp>
        <p:nvSpPr>
          <p:cNvPr id="141" name="Google Shape;141;p27"/>
          <p:cNvSpPr txBox="1"/>
          <p:nvPr/>
        </p:nvSpPr>
        <p:spPr>
          <a:xfrm>
            <a:off x="3790200" y="2414825"/>
            <a:ext cx="5291400" cy="21858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detection of nodal involvement and possible distant metastasis in patients with bronchogenic carcinoma</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recommended before metastasectomy in patients with pulmonary metastatic melanoma</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the use of 18-FDG PET alone does not negate the need for CT in evaluating pulmonary metastasis</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a negative 18-FDG PET doesn’t exclude metastatic disease (low sensitivity for small nodules)</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CT is more sensitive in evaluating pulmonary metastases &lt; 1 cm in diameter</a:t>
            </a:r>
            <a:endParaRPr sz="1300">
              <a:solidFill>
                <a:schemeClr val="lt1"/>
              </a:solidFill>
              <a:latin typeface="Century Gothic"/>
              <a:ea typeface="Century Gothic"/>
              <a:cs typeface="Century Gothic"/>
              <a:sym typeface="Century Gothic"/>
            </a:endParaRPr>
          </a:p>
        </p:txBody>
      </p:sp>
      <p:sp>
        <p:nvSpPr>
          <p:cNvPr id="142" name="Google Shape;142;p27"/>
          <p:cNvSpPr txBox="1"/>
          <p:nvPr/>
        </p:nvSpPr>
        <p:spPr>
          <a:xfrm>
            <a:off x="427375" y="4409600"/>
            <a:ext cx="26751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lang="pt-BR">
                <a:solidFill>
                  <a:schemeClr val="lt1"/>
                </a:solidFill>
                <a:latin typeface="Century Gothic"/>
                <a:ea typeface="Century Gothic"/>
                <a:cs typeface="Century Gothic"/>
                <a:sym typeface="Century Gothic"/>
              </a:rPr>
              <a:t>MAGNETIC RESONANCE</a:t>
            </a:r>
            <a:endParaRPr b="0" i="0" sz="1400" u="none" cap="none" strike="noStrike">
              <a:solidFill>
                <a:schemeClr val="lt1"/>
              </a:solidFill>
              <a:latin typeface="Century Gothic"/>
              <a:ea typeface="Century Gothic"/>
              <a:cs typeface="Century Gothic"/>
              <a:sym typeface="Century Gothic"/>
            </a:endParaRPr>
          </a:p>
        </p:txBody>
      </p:sp>
      <p:sp>
        <p:nvSpPr>
          <p:cNvPr id="143" name="Google Shape;143;p27"/>
          <p:cNvSpPr txBox="1"/>
          <p:nvPr/>
        </p:nvSpPr>
        <p:spPr>
          <a:xfrm>
            <a:off x="3683825" y="4117100"/>
            <a:ext cx="5291400" cy="98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considered an alternative to CT scanning foi detecting pulmonary metastases</a:t>
            </a:r>
            <a:endParaRPr sz="1300">
              <a:solidFill>
                <a:schemeClr val="lt1"/>
              </a:solidFill>
              <a:latin typeface="Century Gothic"/>
              <a:ea typeface="Century Gothic"/>
              <a:cs typeface="Century Gothic"/>
              <a:sym typeface="Century Gothic"/>
            </a:endParaRPr>
          </a:p>
          <a:p>
            <a:pPr indent="-311150" lvl="0" marL="457200" rtl="0" algn="l">
              <a:spcBef>
                <a:spcPts val="0"/>
              </a:spcBef>
              <a:spcAft>
                <a:spcPts val="0"/>
              </a:spcAft>
              <a:buClr>
                <a:schemeClr val="lt1"/>
              </a:buClr>
              <a:buSzPts val="1300"/>
              <a:buFont typeface="Century Gothic"/>
              <a:buChar char="-"/>
            </a:pPr>
            <a:r>
              <a:rPr lang="pt-BR" sz="1300">
                <a:solidFill>
                  <a:schemeClr val="lt1"/>
                </a:solidFill>
                <a:latin typeface="Century Gothic"/>
                <a:ea typeface="Century Gothic"/>
                <a:cs typeface="Century Gothic"/>
                <a:sym typeface="Century Gothic"/>
              </a:rPr>
              <a:t>but it is generally accepted that MRI does not currently have a role in the screening for pulmonary metastasis</a:t>
            </a:r>
            <a:endParaRPr sz="1300">
              <a:solidFill>
                <a:schemeClr val="lt1"/>
              </a:solidFill>
              <a:latin typeface="Century Gothic"/>
              <a:ea typeface="Century Gothic"/>
              <a:cs typeface="Century Gothic"/>
              <a:sym typeface="Century Gothic"/>
            </a:endParaRPr>
          </a:p>
        </p:txBody>
      </p:sp>
      <p:cxnSp>
        <p:nvCxnSpPr>
          <p:cNvPr id="144" name="Google Shape;144;p27"/>
          <p:cNvCxnSpPr/>
          <p:nvPr/>
        </p:nvCxnSpPr>
        <p:spPr>
          <a:xfrm>
            <a:off x="3224403" y="4608338"/>
            <a:ext cx="337500" cy="2700"/>
          </a:xfrm>
          <a:prstGeom prst="straightConnector1">
            <a:avLst/>
          </a:prstGeom>
          <a:noFill/>
          <a:ln cap="flat" cmpd="sng" w="9525">
            <a:solidFill>
              <a:srgbClr val="F7931E"/>
            </a:solidFill>
            <a:prstDash val="solid"/>
            <a:round/>
            <a:headEnd len="sm" w="sm" type="none"/>
            <a:tailEnd len="med" w="med" type="triangle"/>
          </a:ln>
        </p:spPr>
      </p:cxnSp>
      <p:sp>
        <p:nvSpPr>
          <p:cNvPr id="145" name="Google Shape;145;p27"/>
          <p:cNvSpPr txBox="1"/>
          <p:nvPr/>
        </p:nvSpPr>
        <p:spPr>
          <a:xfrm>
            <a:off x="1087825" y="133700"/>
            <a:ext cx="70008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lang="pt-BR">
                <a:solidFill>
                  <a:schemeClr val="lt1"/>
                </a:solidFill>
                <a:latin typeface="Century Gothic"/>
                <a:ea typeface="Century Gothic"/>
                <a:cs typeface="Century Gothic"/>
                <a:sym typeface="Century Gothic"/>
              </a:rPr>
              <a:t>The role of different imaging techniques in evaluating pulmonary metastases</a:t>
            </a:r>
            <a:endParaRPr b="1" i="0" sz="1600" u="none" cap="none" strike="noStrike">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3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3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135"/>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3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139"/>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100"/>
                                          </p:stCondLst>
                                        </p:cTn>
                                        <p:tgtEl>
                                          <p:spTgt spid="14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140"/>
                                        </p:tgtEl>
                                        <p:attrNameLst>
                                          <p:attrName>style.visibility</p:attrName>
                                        </p:attrNameLst>
                                      </p:cBhvr>
                                      <p:to>
                                        <p:strVal val="hidden"/>
                                      </p:to>
                                    </p:set>
                                  </p:childTnLst>
                                </p:cTn>
                              </p:par>
                            </p:childTnLst>
                          </p:cTn>
                        </p:par>
                        <p:par>
                          <p:cTn fill="hold">
                            <p:stCondLst>
                              <p:cond delay="1100"/>
                            </p:stCondLst>
                            <p:childTnLst>
                              <p:par>
                                <p:cTn fill="hold" nodeType="after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9" name="Shape 149"/>
        <p:cNvGrpSpPr/>
        <p:nvPr/>
      </p:nvGrpSpPr>
      <p:grpSpPr>
        <a:xfrm>
          <a:off x="0" y="0"/>
          <a:ext cx="0" cy="0"/>
          <a:chOff x="0" y="0"/>
          <a:chExt cx="0" cy="0"/>
        </a:xfrm>
      </p:grpSpPr>
      <p:sp>
        <p:nvSpPr>
          <p:cNvPr id="150" name="Google Shape;150;p28"/>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pic>
        <p:nvPicPr>
          <p:cNvPr id="151" name="Google Shape;151;p28"/>
          <p:cNvPicPr preferRelativeResize="0"/>
          <p:nvPr/>
        </p:nvPicPr>
        <p:blipFill rotWithShape="1">
          <a:blip r:embed="rId3">
            <a:alphaModFix/>
          </a:blip>
          <a:srcRect b="16631" l="9580" r="6820" t="0"/>
          <a:stretch/>
        </p:blipFill>
        <p:spPr>
          <a:xfrm>
            <a:off x="216263" y="824950"/>
            <a:ext cx="1613325" cy="970875"/>
          </a:xfrm>
          <a:prstGeom prst="rect">
            <a:avLst/>
          </a:prstGeom>
          <a:noFill/>
          <a:ln>
            <a:noFill/>
          </a:ln>
        </p:spPr>
      </p:pic>
      <p:pic>
        <p:nvPicPr>
          <p:cNvPr id="152" name="Google Shape;152;p28"/>
          <p:cNvPicPr preferRelativeResize="0"/>
          <p:nvPr/>
        </p:nvPicPr>
        <p:blipFill rotWithShape="1">
          <a:blip r:embed="rId4">
            <a:alphaModFix/>
          </a:blip>
          <a:srcRect b="0" l="0" r="0" t="0"/>
          <a:stretch/>
        </p:blipFill>
        <p:spPr>
          <a:xfrm>
            <a:off x="3812457" y="4135625"/>
            <a:ext cx="1283643" cy="970875"/>
          </a:xfrm>
          <a:prstGeom prst="rect">
            <a:avLst/>
          </a:prstGeom>
          <a:noFill/>
          <a:ln>
            <a:noFill/>
          </a:ln>
        </p:spPr>
      </p:pic>
      <p:pic>
        <p:nvPicPr>
          <p:cNvPr id="153" name="Google Shape;153;p28"/>
          <p:cNvPicPr preferRelativeResize="0"/>
          <p:nvPr/>
        </p:nvPicPr>
        <p:blipFill rotWithShape="1">
          <a:blip r:embed="rId5">
            <a:alphaModFix/>
          </a:blip>
          <a:srcRect b="0" l="12311" r="0" t="11055"/>
          <a:stretch/>
        </p:blipFill>
        <p:spPr>
          <a:xfrm>
            <a:off x="7396300" y="571663"/>
            <a:ext cx="1613325" cy="1477450"/>
          </a:xfrm>
          <a:prstGeom prst="rect">
            <a:avLst/>
          </a:prstGeom>
          <a:noFill/>
          <a:ln>
            <a:noFill/>
          </a:ln>
        </p:spPr>
      </p:pic>
      <p:pic>
        <p:nvPicPr>
          <p:cNvPr id="154" name="Google Shape;154;p28"/>
          <p:cNvPicPr preferRelativeResize="0"/>
          <p:nvPr/>
        </p:nvPicPr>
        <p:blipFill rotWithShape="1">
          <a:blip r:embed="rId6">
            <a:alphaModFix/>
          </a:blip>
          <a:srcRect b="0" l="0" r="0" t="0"/>
          <a:stretch/>
        </p:blipFill>
        <p:spPr>
          <a:xfrm>
            <a:off x="216275" y="3204867"/>
            <a:ext cx="1410025" cy="1760257"/>
          </a:xfrm>
          <a:prstGeom prst="rect">
            <a:avLst/>
          </a:prstGeom>
          <a:noFill/>
          <a:ln>
            <a:noFill/>
          </a:ln>
        </p:spPr>
      </p:pic>
      <p:cxnSp>
        <p:nvCxnSpPr>
          <p:cNvPr id="155" name="Google Shape;155;p28"/>
          <p:cNvCxnSpPr/>
          <p:nvPr/>
        </p:nvCxnSpPr>
        <p:spPr>
          <a:xfrm rot="10800000">
            <a:off x="3109912" y="1679175"/>
            <a:ext cx="390000" cy="80400"/>
          </a:xfrm>
          <a:prstGeom prst="straightConnector1">
            <a:avLst/>
          </a:prstGeom>
          <a:noFill/>
          <a:ln cap="flat" cmpd="sng" w="9525">
            <a:solidFill>
              <a:srgbClr val="F7931E"/>
            </a:solidFill>
            <a:prstDash val="solid"/>
            <a:round/>
            <a:headEnd len="sm" w="sm" type="none"/>
            <a:tailEnd len="med" w="med" type="triangle"/>
          </a:ln>
        </p:spPr>
      </p:cxnSp>
      <p:cxnSp>
        <p:nvCxnSpPr>
          <p:cNvPr id="156" name="Google Shape;156;p28"/>
          <p:cNvCxnSpPr>
            <a:endCxn id="151" idx="3"/>
          </p:cNvCxnSpPr>
          <p:nvPr/>
        </p:nvCxnSpPr>
        <p:spPr>
          <a:xfrm rot="10800000">
            <a:off x="1829588" y="1310387"/>
            <a:ext cx="186600" cy="84900"/>
          </a:xfrm>
          <a:prstGeom prst="straightConnector1">
            <a:avLst/>
          </a:prstGeom>
          <a:noFill/>
          <a:ln cap="flat" cmpd="sng" w="9525">
            <a:solidFill>
              <a:srgbClr val="F7931E"/>
            </a:solidFill>
            <a:prstDash val="solid"/>
            <a:round/>
            <a:headEnd len="sm" w="sm" type="none"/>
            <a:tailEnd len="med" w="med" type="triangle"/>
          </a:ln>
        </p:spPr>
      </p:cxnSp>
      <p:cxnSp>
        <p:nvCxnSpPr>
          <p:cNvPr id="157" name="Google Shape;157;p28"/>
          <p:cNvCxnSpPr/>
          <p:nvPr/>
        </p:nvCxnSpPr>
        <p:spPr>
          <a:xfrm flipH="1">
            <a:off x="3226250" y="2713725"/>
            <a:ext cx="351600" cy="274800"/>
          </a:xfrm>
          <a:prstGeom prst="straightConnector1">
            <a:avLst/>
          </a:prstGeom>
          <a:noFill/>
          <a:ln cap="flat" cmpd="sng" w="9525">
            <a:solidFill>
              <a:srgbClr val="F7931E"/>
            </a:solidFill>
            <a:prstDash val="solid"/>
            <a:round/>
            <a:headEnd len="sm" w="sm" type="none"/>
            <a:tailEnd len="med" w="med" type="triangle"/>
          </a:ln>
        </p:spPr>
      </p:cxnSp>
      <p:cxnSp>
        <p:nvCxnSpPr>
          <p:cNvPr id="158" name="Google Shape;158;p28"/>
          <p:cNvCxnSpPr/>
          <p:nvPr/>
        </p:nvCxnSpPr>
        <p:spPr>
          <a:xfrm flipH="1">
            <a:off x="1765850" y="3768871"/>
            <a:ext cx="314100" cy="217200"/>
          </a:xfrm>
          <a:prstGeom prst="straightConnector1">
            <a:avLst/>
          </a:prstGeom>
          <a:noFill/>
          <a:ln cap="flat" cmpd="sng" w="9525">
            <a:solidFill>
              <a:srgbClr val="F7931E"/>
            </a:solidFill>
            <a:prstDash val="solid"/>
            <a:round/>
            <a:headEnd len="sm" w="sm" type="none"/>
            <a:tailEnd len="med" w="med" type="triangle"/>
          </a:ln>
        </p:spPr>
      </p:cxnSp>
      <p:cxnSp>
        <p:nvCxnSpPr>
          <p:cNvPr id="159" name="Google Shape;159;p28"/>
          <p:cNvCxnSpPr/>
          <p:nvPr/>
        </p:nvCxnSpPr>
        <p:spPr>
          <a:xfrm>
            <a:off x="4495545" y="2135363"/>
            <a:ext cx="0" cy="326700"/>
          </a:xfrm>
          <a:prstGeom prst="straightConnector1">
            <a:avLst/>
          </a:prstGeom>
          <a:noFill/>
          <a:ln cap="flat" cmpd="sng" w="9525">
            <a:solidFill>
              <a:srgbClr val="F7931E"/>
            </a:solidFill>
            <a:prstDash val="solid"/>
            <a:round/>
            <a:headEnd len="sm" w="sm" type="none"/>
            <a:tailEnd len="med" w="med" type="triangle"/>
          </a:ln>
        </p:spPr>
      </p:cxnSp>
      <p:cxnSp>
        <p:nvCxnSpPr>
          <p:cNvPr id="160" name="Google Shape;160;p28"/>
          <p:cNvCxnSpPr/>
          <p:nvPr/>
        </p:nvCxnSpPr>
        <p:spPr>
          <a:xfrm>
            <a:off x="4495545" y="3742475"/>
            <a:ext cx="0" cy="270000"/>
          </a:xfrm>
          <a:prstGeom prst="straightConnector1">
            <a:avLst/>
          </a:prstGeom>
          <a:noFill/>
          <a:ln cap="flat" cmpd="sng" w="9525">
            <a:solidFill>
              <a:srgbClr val="F7931E"/>
            </a:solidFill>
            <a:prstDash val="solid"/>
            <a:round/>
            <a:headEnd len="sm" w="sm" type="none"/>
            <a:tailEnd len="med" w="med" type="triangle"/>
          </a:ln>
        </p:spPr>
      </p:cxnSp>
      <p:cxnSp>
        <p:nvCxnSpPr>
          <p:cNvPr id="161" name="Google Shape;161;p28"/>
          <p:cNvCxnSpPr/>
          <p:nvPr/>
        </p:nvCxnSpPr>
        <p:spPr>
          <a:xfrm>
            <a:off x="5413250" y="2625800"/>
            <a:ext cx="384600" cy="307800"/>
          </a:xfrm>
          <a:prstGeom prst="straightConnector1">
            <a:avLst/>
          </a:prstGeom>
          <a:noFill/>
          <a:ln cap="flat" cmpd="sng" w="9525">
            <a:solidFill>
              <a:srgbClr val="F7931E"/>
            </a:solidFill>
            <a:prstDash val="solid"/>
            <a:round/>
            <a:headEnd len="sm" w="sm" type="none"/>
            <a:tailEnd len="med" w="med" type="triangle"/>
          </a:ln>
        </p:spPr>
      </p:cxnSp>
      <p:cxnSp>
        <p:nvCxnSpPr>
          <p:cNvPr id="162" name="Google Shape;162;p28"/>
          <p:cNvCxnSpPr/>
          <p:nvPr/>
        </p:nvCxnSpPr>
        <p:spPr>
          <a:xfrm>
            <a:off x="7054488" y="3687125"/>
            <a:ext cx="297000" cy="228300"/>
          </a:xfrm>
          <a:prstGeom prst="straightConnector1">
            <a:avLst/>
          </a:prstGeom>
          <a:noFill/>
          <a:ln cap="flat" cmpd="sng" w="9525">
            <a:solidFill>
              <a:srgbClr val="F7931E"/>
            </a:solidFill>
            <a:prstDash val="solid"/>
            <a:round/>
            <a:headEnd len="sm" w="sm" type="none"/>
            <a:tailEnd len="med" w="med" type="triangle"/>
          </a:ln>
        </p:spPr>
      </p:cxnSp>
      <p:cxnSp>
        <p:nvCxnSpPr>
          <p:cNvPr id="163" name="Google Shape;163;p28"/>
          <p:cNvCxnSpPr/>
          <p:nvPr/>
        </p:nvCxnSpPr>
        <p:spPr>
          <a:xfrm flipH="1" rot="10800000">
            <a:off x="5408628" y="1647675"/>
            <a:ext cx="400200" cy="111900"/>
          </a:xfrm>
          <a:prstGeom prst="straightConnector1">
            <a:avLst/>
          </a:prstGeom>
          <a:noFill/>
          <a:ln cap="flat" cmpd="sng" w="9525">
            <a:solidFill>
              <a:srgbClr val="F7931E"/>
            </a:solidFill>
            <a:prstDash val="solid"/>
            <a:round/>
            <a:headEnd len="sm" w="sm" type="none"/>
            <a:tailEnd len="med" w="med" type="triangle"/>
          </a:ln>
        </p:spPr>
      </p:cxnSp>
      <p:cxnSp>
        <p:nvCxnSpPr>
          <p:cNvPr id="164" name="Google Shape;164;p28"/>
          <p:cNvCxnSpPr/>
          <p:nvPr/>
        </p:nvCxnSpPr>
        <p:spPr>
          <a:xfrm flipH="1" rot="10800000">
            <a:off x="7040691" y="1320900"/>
            <a:ext cx="242400" cy="63900"/>
          </a:xfrm>
          <a:prstGeom prst="straightConnector1">
            <a:avLst/>
          </a:prstGeom>
          <a:noFill/>
          <a:ln cap="flat" cmpd="sng" w="9525">
            <a:solidFill>
              <a:srgbClr val="F7931E"/>
            </a:solidFill>
            <a:prstDash val="solid"/>
            <a:round/>
            <a:headEnd len="sm" w="sm" type="none"/>
            <a:tailEnd len="med" w="med" type="triangle"/>
          </a:ln>
        </p:spPr>
      </p:cxnSp>
      <p:sp>
        <p:nvSpPr>
          <p:cNvPr id="165" name="Google Shape;165;p28"/>
          <p:cNvSpPr txBox="1"/>
          <p:nvPr/>
        </p:nvSpPr>
        <p:spPr>
          <a:xfrm>
            <a:off x="1956750" y="7091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TUMOR EMBOLI</a:t>
            </a:r>
            <a:endParaRPr b="0" i="0" sz="1100" u="none" cap="none" strike="noStrike">
              <a:solidFill>
                <a:srgbClr val="FFFFFF"/>
              </a:solidFill>
              <a:latin typeface="Century Gothic"/>
              <a:ea typeface="Century Gothic"/>
              <a:cs typeface="Century Gothic"/>
              <a:sym typeface="Century Gothic"/>
            </a:endParaRPr>
          </a:p>
        </p:txBody>
      </p:sp>
      <p:sp>
        <p:nvSpPr>
          <p:cNvPr id="166" name="Google Shape;166;p28"/>
          <p:cNvSpPr txBox="1"/>
          <p:nvPr/>
        </p:nvSpPr>
        <p:spPr>
          <a:xfrm>
            <a:off x="1488900" y="2462075"/>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PLEURAL SEEDING</a:t>
            </a:r>
            <a:endParaRPr b="0" i="0" sz="1100" u="none" cap="none" strike="noStrike">
              <a:solidFill>
                <a:srgbClr val="FFFFFF"/>
              </a:solidFill>
              <a:latin typeface="Century Gothic"/>
              <a:ea typeface="Century Gothic"/>
              <a:cs typeface="Century Gothic"/>
              <a:sym typeface="Century Gothic"/>
            </a:endParaRPr>
          </a:p>
        </p:txBody>
      </p:sp>
      <p:sp>
        <p:nvSpPr>
          <p:cNvPr id="167" name="Google Shape;167;p28"/>
          <p:cNvSpPr txBox="1"/>
          <p:nvPr/>
        </p:nvSpPr>
        <p:spPr>
          <a:xfrm>
            <a:off x="3654050" y="2544525"/>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LYMPHATIC SPREAD</a:t>
            </a:r>
            <a:endParaRPr b="0" i="0" sz="1100" u="none" cap="none" strike="noStrike">
              <a:solidFill>
                <a:srgbClr val="FFFFFF"/>
              </a:solidFill>
              <a:latin typeface="Century Gothic"/>
              <a:ea typeface="Century Gothic"/>
              <a:cs typeface="Century Gothic"/>
              <a:sym typeface="Century Gothic"/>
            </a:endParaRPr>
          </a:p>
        </p:txBody>
      </p:sp>
      <p:sp>
        <p:nvSpPr>
          <p:cNvPr id="168" name="Google Shape;168;p28"/>
          <p:cNvSpPr txBox="1"/>
          <p:nvPr/>
        </p:nvSpPr>
        <p:spPr>
          <a:xfrm>
            <a:off x="5808825" y="24620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HEMATOGENOUS SPREAD</a:t>
            </a:r>
            <a:endParaRPr b="0" i="0" sz="1100" u="none" cap="none" strike="noStrike">
              <a:solidFill>
                <a:srgbClr val="FFFFFF"/>
              </a:solidFill>
              <a:latin typeface="Century Gothic"/>
              <a:ea typeface="Century Gothic"/>
              <a:cs typeface="Century Gothic"/>
              <a:sym typeface="Century Gothic"/>
            </a:endParaRPr>
          </a:p>
        </p:txBody>
      </p:sp>
      <p:sp>
        <p:nvSpPr>
          <p:cNvPr id="169" name="Google Shape;169;p28"/>
          <p:cNvSpPr txBox="1"/>
          <p:nvPr/>
        </p:nvSpPr>
        <p:spPr>
          <a:xfrm>
            <a:off x="5340713" y="71433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AEROGENOUS METASTAS</a:t>
            </a:r>
            <a:r>
              <a:rPr lang="pt-BR" sz="1100">
                <a:solidFill>
                  <a:srgbClr val="FFFFFF"/>
                </a:solidFill>
                <a:latin typeface="Century Gothic"/>
                <a:ea typeface="Century Gothic"/>
                <a:cs typeface="Century Gothic"/>
                <a:sym typeface="Century Gothic"/>
              </a:rPr>
              <a:t>E</a:t>
            </a:r>
            <a:r>
              <a:rPr b="0" i="0" lang="pt-BR" sz="1100" u="none" cap="none" strike="noStrike">
                <a:solidFill>
                  <a:srgbClr val="FFFFFF"/>
                </a:solidFill>
                <a:latin typeface="Century Gothic"/>
                <a:ea typeface="Century Gothic"/>
                <a:cs typeface="Century Gothic"/>
                <a:sym typeface="Century Gothic"/>
              </a:rPr>
              <a:t>S</a:t>
            </a:r>
            <a:endParaRPr b="0" i="0" sz="1100" u="none" cap="none" strike="noStrike">
              <a:solidFill>
                <a:srgbClr val="FFFFFF"/>
              </a:solidFill>
              <a:latin typeface="Century Gothic"/>
              <a:ea typeface="Century Gothic"/>
              <a:cs typeface="Century Gothic"/>
              <a:sym typeface="Century Gothic"/>
            </a:endParaRPr>
          </a:p>
        </p:txBody>
      </p:sp>
      <p:pic>
        <p:nvPicPr>
          <p:cNvPr id="170" name="Google Shape;170;p28"/>
          <p:cNvPicPr preferRelativeResize="0"/>
          <p:nvPr/>
        </p:nvPicPr>
        <p:blipFill rotWithShape="1">
          <a:blip r:embed="rId7">
            <a:alphaModFix/>
          </a:blip>
          <a:srcRect b="0" l="0" r="0" t="0"/>
          <a:stretch/>
        </p:blipFill>
        <p:spPr>
          <a:xfrm>
            <a:off x="3749263" y="837612"/>
            <a:ext cx="1410000" cy="1291513"/>
          </a:xfrm>
          <a:prstGeom prst="rect">
            <a:avLst/>
          </a:prstGeom>
          <a:noFill/>
          <a:ln>
            <a:noFill/>
          </a:ln>
        </p:spPr>
      </p:pic>
      <p:pic>
        <p:nvPicPr>
          <p:cNvPr id="171" name="Google Shape;171;p28"/>
          <p:cNvPicPr preferRelativeResize="0"/>
          <p:nvPr/>
        </p:nvPicPr>
        <p:blipFill rotWithShape="1">
          <a:blip r:embed="rId8">
            <a:alphaModFix/>
          </a:blip>
          <a:srcRect b="0" l="0" r="0" t="0"/>
          <a:stretch/>
        </p:blipFill>
        <p:spPr>
          <a:xfrm>
            <a:off x="5804175" y="1195263"/>
            <a:ext cx="947237" cy="922145"/>
          </a:xfrm>
          <a:prstGeom prst="rect">
            <a:avLst/>
          </a:prstGeom>
          <a:noFill/>
          <a:ln>
            <a:noFill/>
          </a:ln>
        </p:spPr>
      </p:pic>
      <p:pic>
        <p:nvPicPr>
          <p:cNvPr id="172" name="Google Shape;172;p28"/>
          <p:cNvPicPr preferRelativeResize="0"/>
          <p:nvPr/>
        </p:nvPicPr>
        <p:blipFill rotWithShape="1">
          <a:blip r:embed="rId9">
            <a:alphaModFix/>
          </a:blip>
          <a:srcRect b="0" l="0" r="0" t="0"/>
          <a:stretch/>
        </p:blipFill>
        <p:spPr>
          <a:xfrm>
            <a:off x="2173383" y="1170909"/>
            <a:ext cx="779342" cy="970875"/>
          </a:xfrm>
          <a:prstGeom prst="rect">
            <a:avLst/>
          </a:prstGeom>
          <a:noFill/>
          <a:ln>
            <a:noFill/>
          </a:ln>
        </p:spPr>
      </p:pic>
      <p:pic>
        <p:nvPicPr>
          <p:cNvPr id="173" name="Google Shape;173;p28"/>
          <p:cNvPicPr preferRelativeResize="0"/>
          <p:nvPr/>
        </p:nvPicPr>
        <p:blipFill rotWithShape="1">
          <a:blip r:embed="rId10">
            <a:alphaModFix/>
          </a:blip>
          <a:srcRect b="0" l="0" r="0" t="0"/>
          <a:stretch/>
        </p:blipFill>
        <p:spPr>
          <a:xfrm>
            <a:off x="5991363" y="3046076"/>
            <a:ext cx="907012" cy="1131818"/>
          </a:xfrm>
          <a:prstGeom prst="rect">
            <a:avLst/>
          </a:prstGeom>
          <a:noFill/>
          <a:ln>
            <a:noFill/>
          </a:ln>
        </p:spPr>
      </p:pic>
      <p:pic>
        <p:nvPicPr>
          <p:cNvPr id="174" name="Google Shape;174;p28"/>
          <p:cNvPicPr preferRelativeResize="0"/>
          <p:nvPr/>
        </p:nvPicPr>
        <p:blipFill rotWithShape="1">
          <a:blip r:embed="rId11">
            <a:alphaModFix/>
          </a:blip>
          <a:srcRect b="0" l="0" r="0" t="0"/>
          <a:stretch/>
        </p:blipFill>
        <p:spPr>
          <a:xfrm rot="5400000">
            <a:off x="4082050" y="2817927"/>
            <a:ext cx="827000" cy="1114350"/>
          </a:xfrm>
          <a:prstGeom prst="rect">
            <a:avLst/>
          </a:prstGeom>
          <a:noFill/>
          <a:ln>
            <a:noFill/>
          </a:ln>
        </p:spPr>
      </p:pic>
      <p:pic>
        <p:nvPicPr>
          <p:cNvPr id="175" name="Google Shape;175;p28"/>
          <p:cNvPicPr preferRelativeResize="0"/>
          <p:nvPr/>
        </p:nvPicPr>
        <p:blipFill rotWithShape="1">
          <a:blip r:embed="rId12">
            <a:alphaModFix/>
          </a:blip>
          <a:srcRect b="0" l="0" r="0" t="0"/>
          <a:stretch/>
        </p:blipFill>
        <p:spPr>
          <a:xfrm>
            <a:off x="2349888" y="2963525"/>
            <a:ext cx="390525" cy="1066800"/>
          </a:xfrm>
          <a:prstGeom prst="rect">
            <a:avLst/>
          </a:prstGeom>
          <a:noFill/>
          <a:ln>
            <a:noFill/>
          </a:ln>
        </p:spPr>
      </p:pic>
      <p:pic>
        <p:nvPicPr>
          <p:cNvPr id="176" name="Google Shape;176;p28"/>
          <p:cNvPicPr preferRelativeResize="0"/>
          <p:nvPr/>
        </p:nvPicPr>
        <p:blipFill rotWithShape="1">
          <a:blip r:embed="rId13">
            <a:alphaModFix/>
          </a:blip>
          <a:srcRect b="0" l="0" r="0" t="0"/>
          <a:stretch/>
        </p:blipFill>
        <p:spPr>
          <a:xfrm>
            <a:off x="7518925" y="3487675"/>
            <a:ext cx="1520475" cy="1477450"/>
          </a:xfrm>
          <a:prstGeom prst="rect">
            <a:avLst/>
          </a:prstGeom>
          <a:noFill/>
          <a:ln>
            <a:noFill/>
          </a:ln>
        </p:spPr>
      </p:pic>
      <p:sp>
        <p:nvSpPr>
          <p:cNvPr id="177" name="Google Shape;177;p28"/>
          <p:cNvSpPr/>
          <p:nvPr/>
        </p:nvSpPr>
        <p:spPr>
          <a:xfrm>
            <a:off x="5413250" y="2117400"/>
            <a:ext cx="2709000" cy="23472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8" name="Google Shape;178;p28"/>
          <p:cNvPicPr preferRelativeResize="0"/>
          <p:nvPr/>
        </p:nvPicPr>
        <p:blipFill>
          <a:blip r:embed="rId1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2000"/>
                                        <p:tgtEl>
                                          <p:spTgt spid="1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2" name="Shape 182"/>
        <p:cNvGrpSpPr/>
        <p:nvPr/>
      </p:nvGrpSpPr>
      <p:grpSpPr>
        <a:xfrm>
          <a:off x="0" y="0"/>
          <a:ext cx="0" cy="0"/>
          <a:chOff x="0" y="0"/>
          <a:chExt cx="0" cy="0"/>
        </a:xfrm>
      </p:grpSpPr>
      <p:sp>
        <p:nvSpPr>
          <p:cNvPr id="183" name="Google Shape;183;p29"/>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184" name="Google Shape;184;p29"/>
          <p:cNvSpPr txBox="1"/>
          <p:nvPr/>
        </p:nvSpPr>
        <p:spPr>
          <a:xfrm>
            <a:off x="3593550" y="558782"/>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HEMATOGENOUS SPREAD</a:t>
            </a:r>
            <a:endParaRPr b="0" i="0" sz="1100" u="none" cap="none" strike="noStrike">
              <a:solidFill>
                <a:srgbClr val="FFFFFF"/>
              </a:solidFill>
              <a:latin typeface="Century Gothic"/>
              <a:ea typeface="Century Gothic"/>
              <a:cs typeface="Century Gothic"/>
              <a:sym typeface="Century Gothic"/>
            </a:endParaRPr>
          </a:p>
        </p:txBody>
      </p:sp>
      <p:pic>
        <p:nvPicPr>
          <p:cNvPr id="185" name="Google Shape;185;p29"/>
          <p:cNvPicPr preferRelativeResize="0"/>
          <p:nvPr/>
        </p:nvPicPr>
        <p:blipFill rotWithShape="1">
          <a:blip r:embed="rId3">
            <a:alphaModFix/>
          </a:blip>
          <a:srcRect b="0" l="0" r="0" t="0"/>
          <a:stretch/>
        </p:blipFill>
        <p:spPr>
          <a:xfrm>
            <a:off x="409866" y="169872"/>
            <a:ext cx="1016598" cy="1256591"/>
          </a:xfrm>
          <a:prstGeom prst="rect">
            <a:avLst/>
          </a:prstGeom>
          <a:noFill/>
          <a:ln>
            <a:noFill/>
          </a:ln>
        </p:spPr>
      </p:pic>
      <p:pic>
        <p:nvPicPr>
          <p:cNvPr id="186" name="Google Shape;186;p29"/>
          <p:cNvPicPr preferRelativeResize="0"/>
          <p:nvPr/>
        </p:nvPicPr>
        <p:blipFill rotWithShape="1">
          <a:blip r:embed="rId4">
            <a:alphaModFix/>
          </a:blip>
          <a:srcRect b="1846" l="1628" r="3151" t="5825"/>
          <a:stretch/>
        </p:blipFill>
        <p:spPr>
          <a:xfrm>
            <a:off x="0" y="1071863"/>
            <a:ext cx="3182797" cy="2898273"/>
          </a:xfrm>
          <a:prstGeom prst="rect">
            <a:avLst/>
          </a:prstGeom>
          <a:noFill/>
          <a:ln>
            <a:noFill/>
          </a:ln>
        </p:spPr>
      </p:pic>
      <p:pic>
        <p:nvPicPr>
          <p:cNvPr id="187" name="Google Shape;187;p29"/>
          <p:cNvPicPr preferRelativeResize="0"/>
          <p:nvPr/>
        </p:nvPicPr>
        <p:blipFill rotWithShape="1">
          <a:blip r:embed="rId5">
            <a:alphaModFix/>
          </a:blip>
          <a:srcRect b="0" l="1593" r="1243" t="5195"/>
          <a:stretch/>
        </p:blipFill>
        <p:spPr>
          <a:xfrm>
            <a:off x="3182798" y="1071863"/>
            <a:ext cx="3510506" cy="2898275"/>
          </a:xfrm>
          <a:prstGeom prst="rect">
            <a:avLst/>
          </a:prstGeom>
          <a:noFill/>
          <a:ln>
            <a:noFill/>
          </a:ln>
        </p:spPr>
      </p:pic>
      <p:pic>
        <p:nvPicPr>
          <p:cNvPr id="188" name="Google Shape;188;p29"/>
          <p:cNvPicPr preferRelativeResize="0"/>
          <p:nvPr/>
        </p:nvPicPr>
        <p:blipFill rotWithShape="1">
          <a:blip r:embed="rId6">
            <a:alphaModFix/>
          </a:blip>
          <a:srcRect b="3801" l="2253" r="3451" t="3468"/>
          <a:stretch/>
        </p:blipFill>
        <p:spPr>
          <a:xfrm>
            <a:off x="6693297" y="1071863"/>
            <a:ext cx="2450703" cy="2898273"/>
          </a:xfrm>
          <a:prstGeom prst="rect">
            <a:avLst/>
          </a:prstGeom>
          <a:noFill/>
          <a:ln>
            <a:noFill/>
          </a:ln>
        </p:spPr>
      </p:pic>
      <p:sp>
        <p:nvSpPr>
          <p:cNvPr id="189" name="Google Shape;189;p29"/>
          <p:cNvSpPr txBox="1"/>
          <p:nvPr/>
        </p:nvSpPr>
        <p:spPr>
          <a:xfrm>
            <a:off x="0" y="35699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190" name="Google Shape;190;p29"/>
          <p:cNvSpPr txBox="1"/>
          <p:nvPr/>
        </p:nvSpPr>
        <p:spPr>
          <a:xfrm>
            <a:off x="61500" y="4286375"/>
            <a:ext cx="9021000" cy="6927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100">
                <a:solidFill>
                  <a:schemeClr val="lt1"/>
                </a:solidFill>
                <a:latin typeface="Century Gothic"/>
                <a:ea typeface="Century Gothic"/>
                <a:cs typeface="Century Gothic"/>
                <a:sym typeface="Century Gothic"/>
              </a:rPr>
              <a:t>Female</a:t>
            </a:r>
            <a:r>
              <a:rPr lang="pt-BR" sz="1100">
                <a:solidFill>
                  <a:schemeClr val="lt1"/>
                </a:solidFill>
                <a:latin typeface="Century Gothic"/>
                <a:ea typeface="Century Gothic"/>
                <a:cs typeface="Century Gothic"/>
                <a:sym typeface="Century Gothic"/>
              </a:rPr>
              <a:t>, 67 years old (yo), with lung cancer. Figure A) to C) - computed tomography (CT) image in axial, coronal and sagittal sections respectively. Note multiple bilateral nodules and micronodules with both centrilobular (arrows) and </a:t>
            </a:r>
            <a:r>
              <a:rPr lang="pt-BR" sz="1100">
                <a:solidFill>
                  <a:schemeClr val="lt1"/>
                </a:solidFill>
                <a:latin typeface="Century Gothic"/>
                <a:ea typeface="Century Gothic"/>
                <a:cs typeface="Century Gothic"/>
                <a:sym typeface="Century Gothic"/>
              </a:rPr>
              <a:t>perilymphatic</a:t>
            </a:r>
            <a:r>
              <a:rPr lang="pt-BR" sz="1100">
                <a:solidFill>
                  <a:schemeClr val="lt1"/>
                </a:solidFill>
                <a:latin typeface="Century Gothic"/>
                <a:ea typeface="Century Gothic"/>
                <a:cs typeface="Century Gothic"/>
                <a:sym typeface="Century Gothic"/>
              </a:rPr>
              <a:t> (dashed arrows) distribution. This pattern is compatible with </a:t>
            </a:r>
            <a:r>
              <a:rPr lang="pt-BR" sz="1100">
                <a:solidFill>
                  <a:schemeClr val="lt1"/>
                </a:solidFill>
                <a:latin typeface="Century Gothic"/>
                <a:ea typeface="Century Gothic"/>
                <a:cs typeface="Century Gothic"/>
                <a:sym typeface="Century Gothic"/>
              </a:rPr>
              <a:t>hematogenous</a:t>
            </a:r>
            <a:r>
              <a:rPr lang="pt-BR" sz="1100">
                <a:solidFill>
                  <a:schemeClr val="lt1"/>
                </a:solidFill>
                <a:latin typeface="Century Gothic"/>
                <a:ea typeface="Century Gothic"/>
                <a:cs typeface="Century Gothic"/>
                <a:sym typeface="Century Gothic"/>
              </a:rPr>
              <a:t> dissemination of metastases.</a:t>
            </a:r>
            <a:endParaRPr sz="1200"/>
          </a:p>
        </p:txBody>
      </p:sp>
      <p:sp>
        <p:nvSpPr>
          <p:cNvPr id="191" name="Google Shape;191;p29"/>
          <p:cNvSpPr txBox="1"/>
          <p:nvPr/>
        </p:nvSpPr>
        <p:spPr>
          <a:xfrm>
            <a:off x="3182800" y="3569938"/>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sp>
        <p:nvSpPr>
          <p:cNvPr id="192" name="Google Shape;192;p29"/>
          <p:cNvSpPr txBox="1"/>
          <p:nvPr/>
        </p:nvSpPr>
        <p:spPr>
          <a:xfrm>
            <a:off x="6693300" y="3569938"/>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cxnSp>
        <p:nvCxnSpPr>
          <p:cNvPr id="193" name="Google Shape;193;p29"/>
          <p:cNvCxnSpPr/>
          <p:nvPr/>
        </p:nvCxnSpPr>
        <p:spPr>
          <a:xfrm>
            <a:off x="0" y="1466025"/>
            <a:ext cx="371400" cy="282900"/>
          </a:xfrm>
          <a:prstGeom prst="straightConnector1">
            <a:avLst/>
          </a:prstGeom>
          <a:noFill/>
          <a:ln cap="flat" cmpd="sng" w="28575">
            <a:solidFill>
              <a:srgbClr val="F7931E"/>
            </a:solidFill>
            <a:prstDash val="solid"/>
            <a:round/>
            <a:headEnd len="sm" w="sm" type="none"/>
            <a:tailEnd len="med" w="med" type="triangle"/>
          </a:ln>
        </p:spPr>
      </p:cxnSp>
      <p:cxnSp>
        <p:nvCxnSpPr>
          <p:cNvPr id="194" name="Google Shape;194;p29"/>
          <p:cNvCxnSpPr/>
          <p:nvPr/>
        </p:nvCxnSpPr>
        <p:spPr>
          <a:xfrm>
            <a:off x="2999300" y="2232638"/>
            <a:ext cx="371400" cy="282900"/>
          </a:xfrm>
          <a:prstGeom prst="straightConnector1">
            <a:avLst/>
          </a:prstGeom>
          <a:noFill/>
          <a:ln cap="flat" cmpd="sng" w="28575">
            <a:solidFill>
              <a:srgbClr val="F7931E"/>
            </a:solidFill>
            <a:prstDash val="solid"/>
            <a:round/>
            <a:headEnd len="sm" w="sm" type="none"/>
            <a:tailEnd len="med" w="med" type="triangle"/>
          </a:ln>
        </p:spPr>
      </p:cxnSp>
      <p:cxnSp>
        <p:nvCxnSpPr>
          <p:cNvPr id="195" name="Google Shape;195;p29"/>
          <p:cNvCxnSpPr/>
          <p:nvPr/>
        </p:nvCxnSpPr>
        <p:spPr>
          <a:xfrm flipH="1">
            <a:off x="250500" y="2062500"/>
            <a:ext cx="255900" cy="306600"/>
          </a:xfrm>
          <a:prstGeom prst="straightConnector1">
            <a:avLst/>
          </a:prstGeom>
          <a:noFill/>
          <a:ln cap="flat" cmpd="sng" w="28575">
            <a:solidFill>
              <a:srgbClr val="F7931E"/>
            </a:solidFill>
            <a:prstDash val="solid"/>
            <a:round/>
            <a:headEnd len="sm" w="sm" type="none"/>
            <a:tailEnd len="med" w="med" type="triangle"/>
          </a:ln>
        </p:spPr>
      </p:cxnSp>
      <p:cxnSp>
        <p:nvCxnSpPr>
          <p:cNvPr id="196" name="Google Shape;196;p29"/>
          <p:cNvCxnSpPr/>
          <p:nvPr/>
        </p:nvCxnSpPr>
        <p:spPr>
          <a:xfrm>
            <a:off x="7009475" y="2515550"/>
            <a:ext cx="371400" cy="282900"/>
          </a:xfrm>
          <a:prstGeom prst="straightConnector1">
            <a:avLst/>
          </a:prstGeom>
          <a:noFill/>
          <a:ln cap="flat" cmpd="sng" w="28575">
            <a:solidFill>
              <a:srgbClr val="F7931E"/>
            </a:solidFill>
            <a:prstDash val="solid"/>
            <a:round/>
            <a:headEnd len="sm" w="sm" type="none"/>
            <a:tailEnd len="med" w="med" type="triangle"/>
          </a:ln>
        </p:spPr>
      </p:cxnSp>
      <p:cxnSp>
        <p:nvCxnSpPr>
          <p:cNvPr id="197" name="Google Shape;197;p29"/>
          <p:cNvCxnSpPr/>
          <p:nvPr/>
        </p:nvCxnSpPr>
        <p:spPr>
          <a:xfrm rot="10800000">
            <a:off x="160800" y="2682675"/>
            <a:ext cx="435300" cy="207000"/>
          </a:xfrm>
          <a:prstGeom prst="straightConnector1">
            <a:avLst/>
          </a:prstGeom>
          <a:noFill/>
          <a:ln cap="flat" cmpd="sng" w="28575">
            <a:solidFill>
              <a:srgbClr val="F7931E"/>
            </a:solidFill>
            <a:prstDash val="dash"/>
            <a:round/>
            <a:headEnd len="sm" w="sm" type="none"/>
            <a:tailEnd len="med" w="med" type="triangle"/>
          </a:ln>
        </p:spPr>
      </p:cxnSp>
      <p:cxnSp>
        <p:nvCxnSpPr>
          <p:cNvPr id="198" name="Google Shape;198;p29"/>
          <p:cNvCxnSpPr/>
          <p:nvPr/>
        </p:nvCxnSpPr>
        <p:spPr>
          <a:xfrm>
            <a:off x="7930625" y="1714425"/>
            <a:ext cx="371400" cy="282900"/>
          </a:xfrm>
          <a:prstGeom prst="straightConnector1">
            <a:avLst/>
          </a:prstGeom>
          <a:noFill/>
          <a:ln cap="flat" cmpd="sng" w="28575">
            <a:solidFill>
              <a:srgbClr val="F7931E"/>
            </a:solidFill>
            <a:prstDash val="dash"/>
            <a:round/>
            <a:headEnd len="sm" w="sm" type="none"/>
            <a:tailEnd len="med" w="med" type="triangle"/>
          </a:ln>
        </p:spPr>
      </p:cxnSp>
      <p:cxnSp>
        <p:nvCxnSpPr>
          <p:cNvPr id="199" name="Google Shape;199;p29"/>
          <p:cNvCxnSpPr/>
          <p:nvPr/>
        </p:nvCxnSpPr>
        <p:spPr>
          <a:xfrm rot="10800000">
            <a:off x="3633900" y="2960050"/>
            <a:ext cx="445800" cy="349800"/>
          </a:xfrm>
          <a:prstGeom prst="straightConnector1">
            <a:avLst/>
          </a:prstGeom>
          <a:noFill/>
          <a:ln cap="flat" cmpd="sng" w="28575">
            <a:solidFill>
              <a:srgbClr val="F7931E"/>
            </a:solidFill>
            <a:prstDash val="dash"/>
            <a:round/>
            <a:headEnd len="sm" w="sm" type="none"/>
            <a:tailEnd len="med" w="med" type="triangle"/>
          </a:ln>
        </p:spPr>
      </p:cxnSp>
      <p:pic>
        <p:nvPicPr>
          <p:cNvPr id="200" name="Google Shape;200;p29"/>
          <p:cNvPicPr preferRelativeResize="0"/>
          <p:nvPr/>
        </p:nvPicPr>
        <p:blipFill>
          <a:blip r:embed="rId7">
            <a:alphaModFix/>
          </a:blip>
          <a:stretch>
            <a:fillRect/>
          </a:stretch>
        </p:blipFill>
        <p:spPr>
          <a:xfrm>
            <a:off x="1149950" y="1228850"/>
            <a:ext cx="3182800" cy="2807540"/>
          </a:xfrm>
          <a:prstGeom prst="rect">
            <a:avLst/>
          </a:prstGeom>
          <a:noFill/>
          <a:ln>
            <a:noFill/>
          </a:ln>
        </p:spPr>
      </p:pic>
      <p:sp>
        <p:nvSpPr>
          <p:cNvPr id="201" name="Google Shape;201;p29"/>
          <p:cNvSpPr txBox="1"/>
          <p:nvPr/>
        </p:nvSpPr>
        <p:spPr>
          <a:xfrm>
            <a:off x="4214975" y="2062500"/>
            <a:ext cx="2794500" cy="11853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300">
                <a:solidFill>
                  <a:schemeClr val="lt1"/>
                </a:solidFill>
                <a:latin typeface="Century Gothic"/>
                <a:ea typeface="Century Gothic"/>
                <a:cs typeface="Century Gothic"/>
                <a:sym typeface="Century Gothic"/>
              </a:rPr>
              <a:t>Note the random distribution of lesions in all lung fields, with nodules in both centrilobular (circle) and perilymphatic (dashed circle) compartiments.</a:t>
            </a:r>
            <a:endParaRPr/>
          </a:p>
        </p:txBody>
      </p:sp>
      <p:sp>
        <p:nvSpPr>
          <p:cNvPr id="202" name="Google Shape;202;p29"/>
          <p:cNvSpPr/>
          <p:nvPr/>
        </p:nvSpPr>
        <p:spPr>
          <a:xfrm>
            <a:off x="1538850" y="1466025"/>
            <a:ext cx="1110000" cy="9465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9"/>
          <p:cNvSpPr/>
          <p:nvPr/>
        </p:nvSpPr>
        <p:spPr>
          <a:xfrm>
            <a:off x="1317500" y="2369100"/>
            <a:ext cx="547800" cy="692700"/>
          </a:xfrm>
          <a:prstGeom prst="ellipse">
            <a:avLst/>
          </a:prstGeom>
          <a:noFill/>
          <a:ln cap="flat" cmpd="sng" w="28575">
            <a:solidFill>
              <a:srgbClr val="F7931E"/>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9"/>
          <p:cNvSpPr/>
          <p:nvPr/>
        </p:nvSpPr>
        <p:spPr>
          <a:xfrm>
            <a:off x="2451500" y="2682675"/>
            <a:ext cx="547800" cy="692700"/>
          </a:xfrm>
          <a:prstGeom prst="ellipse">
            <a:avLst/>
          </a:prstGeom>
          <a:noFill/>
          <a:ln cap="flat" cmpd="sng" w="28575">
            <a:solidFill>
              <a:srgbClr val="F7931E"/>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9"/>
          <p:cNvSpPr/>
          <p:nvPr/>
        </p:nvSpPr>
        <p:spPr>
          <a:xfrm>
            <a:off x="3072050" y="2712550"/>
            <a:ext cx="743400" cy="494700"/>
          </a:xfrm>
          <a:prstGeom prst="ellipse">
            <a:avLst/>
          </a:prstGeom>
          <a:noFill/>
          <a:ln cap="flat" cmpd="sng" w="28575">
            <a:solidFill>
              <a:srgbClr val="F7931E"/>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9" name="Shape 209"/>
        <p:cNvGrpSpPr/>
        <p:nvPr/>
      </p:nvGrpSpPr>
      <p:grpSpPr>
        <a:xfrm>
          <a:off x="0" y="0"/>
          <a:ext cx="0" cy="0"/>
          <a:chOff x="0" y="0"/>
          <a:chExt cx="0" cy="0"/>
        </a:xfrm>
      </p:grpSpPr>
      <p:sp>
        <p:nvSpPr>
          <p:cNvPr id="210" name="Google Shape;210;p30"/>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pic>
        <p:nvPicPr>
          <p:cNvPr id="211" name="Google Shape;211;p30"/>
          <p:cNvPicPr preferRelativeResize="0"/>
          <p:nvPr/>
        </p:nvPicPr>
        <p:blipFill rotWithShape="1">
          <a:blip r:embed="rId3">
            <a:alphaModFix/>
          </a:blip>
          <a:srcRect b="16631" l="9580" r="6820" t="0"/>
          <a:stretch/>
        </p:blipFill>
        <p:spPr>
          <a:xfrm>
            <a:off x="216263" y="824950"/>
            <a:ext cx="1613325" cy="970875"/>
          </a:xfrm>
          <a:prstGeom prst="rect">
            <a:avLst/>
          </a:prstGeom>
          <a:noFill/>
          <a:ln>
            <a:noFill/>
          </a:ln>
        </p:spPr>
      </p:pic>
      <p:pic>
        <p:nvPicPr>
          <p:cNvPr id="212" name="Google Shape;212;p30"/>
          <p:cNvPicPr preferRelativeResize="0"/>
          <p:nvPr/>
        </p:nvPicPr>
        <p:blipFill rotWithShape="1">
          <a:blip r:embed="rId4">
            <a:alphaModFix/>
          </a:blip>
          <a:srcRect b="0" l="0" r="0" t="0"/>
          <a:stretch/>
        </p:blipFill>
        <p:spPr>
          <a:xfrm>
            <a:off x="3812457" y="4135625"/>
            <a:ext cx="1283643" cy="970875"/>
          </a:xfrm>
          <a:prstGeom prst="rect">
            <a:avLst/>
          </a:prstGeom>
          <a:noFill/>
          <a:ln>
            <a:noFill/>
          </a:ln>
        </p:spPr>
      </p:pic>
      <p:pic>
        <p:nvPicPr>
          <p:cNvPr id="213" name="Google Shape;213;p30"/>
          <p:cNvPicPr preferRelativeResize="0"/>
          <p:nvPr/>
        </p:nvPicPr>
        <p:blipFill rotWithShape="1">
          <a:blip r:embed="rId5">
            <a:alphaModFix/>
          </a:blip>
          <a:srcRect b="0" l="12311" r="0" t="11055"/>
          <a:stretch/>
        </p:blipFill>
        <p:spPr>
          <a:xfrm>
            <a:off x="7396300" y="571663"/>
            <a:ext cx="1613325" cy="1477450"/>
          </a:xfrm>
          <a:prstGeom prst="rect">
            <a:avLst/>
          </a:prstGeom>
          <a:noFill/>
          <a:ln>
            <a:noFill/>
          </a:ln>
        </p:spPr>
      </p:pic>
      <p:pic>
        <p:nvPicPr>
          <p:cNvPr id="214" name="Google Shape;214;p30"/>
          <p:cNvPicPr preferRelativeResize="0"/>
          <p:nvPr/>
        </p:nvPicPr>
        <p:blipFill rotWithShape="1">
          <a:blip r:embed="rId6">
            <a:alphaModFix/>
          </a:blip>
          <a:srcRect b="0" l="0" r="0" t="0"/>
          <a:stretch/>
        </p:blipFill>
        <p:spPr>
          <a:xfrm>
            <a:off x="216275" y="3204867"/>
            <a:ext cx="1410025" cy="1760257"/>
          </a:xfrm>
          <a:prstGeom prst="rect">
            <a:avLst/>
          </a:prstGeom>
          <a:noFill/>
          <a:ln>
            <a:noFill/>
          </a:ln>
        </p:spPr>
      </p:pic>
      <p:cxnSp>
        <p:nvCxnSpPr>
          <p:cNvPr id="215" name="Google Shape;215;p30"/>
          <p:cNvCxnSpPr/>
          <p:nvPr/>
        </p:nvCxnSpPr>
        <p:spPr>
          <a:xfrm rot="10800000">
            <a:off x="3109912" y="1679175"/>
            <a:ext cx="390000" cy="80400"/>
          </a:xfrm>
          <a:prstGeom prst="straightConnector1">
            <a:avLst/>
          </a:prstGeom>
          <a:noFill/>
          <a:ln cap="flat" cmpd="sng" w="9525">
            <a:solidFill>
              <a:srgbClr val="F7931E"/>
            </a:solidFill>
            <a:prstDash val="solid"/>
            <a:round/>
            <a:headEnd len="sm" w="sm" type="none"/>
            <a:tailEnd len="med" w="med" type="triangle"/>
          </a:ln>
        </p:spPr>
      </p:cxnSp>
      <p:cxnSp>
        <p:nvCxnSpPr>
          <p:cNvPr id="216" name="Google Shape;216;p30"/>
          <p:cNvCxnSpPr>
            <a:endCxn id="211" idx="3"/>
          </p:cNvCxnSpPr>
          <p:nvPr/>
        </p:nvCxnSpPr>
        <p:spPr>
          <a:xfrm rot="10800000">
            <a:off x="1829588" y="1310387"/>
            <a:ext cx="186600" cy="84900"/>
          </a:xfrm>
          <a:prstGeom prst="straightConnector1">
            <a:avLst/>
          </a:prstGeom>
          <a:noFill/>
          <a:ln cap="flat" cmpd="sng" w="9525">
            <a:solidFill>
              <a:srgbClr val="F7931E"/>
            </a:solidFill>
            <a:prstDash val="solid"/>
            <a:round/>
            <a:headEnd len="sm" w="sm" type="none"/>
            <a:tailEnd len="med" w="med" type="triangle"/>
          </a:ln>
        </p:spPr>
      </p:cxnSp>
      <p:cxnSp>
        <p:nvCxnSpPr>
          <p:cNvPr id="217" name="Google Shape;217;p30"/>
          <p:cNvCxnSpPr/>
          <p:nvPr/>
        </p:nvCxnSpPr>
        <p:spPr>
          <a:xfrm flipH="1">
            <a:off x="3226250" y="2713725"/>
            <a:ext cx="351600" cy="274800"/>
          </a:xfrm>
          <a:prstGeom prst="straightConnector1">
            <a:avLst/>
          </a:prstGeom>
          <a:noFill/>
          <a:ln cap="flat" cmpd="sng" w="9525">
            <a:solidFill>
              <a:srgbClr val="F7931E"/>
            </a:solidFill>
            <a:prstDash val="solid"/>
            <a:round/>
            <a:headEnd len="sm" w="sm" type="none"/>
            <a:tailEnd len="med" w="med" type="triangle"/>
          </a:ln>
        </p:spPr>
      </p:cxnSp>
      <p:cxnSp>
        <p:nvCxnSpPr>
          <p:cNvPr id="218" name="Google Shape;218;p30"/>
          <p:cNvCxnSpPr/>
          <p:nvPr/>
        </p:nvCxnSpPr>
        <p:spPr>
          <a:xfrm flipH="1">
            <a:off x="1765850" y="3768871"/>
            <a:ext cx="314100" cy="217200"/>
          </a:xfrm>
          <a:prstGeom prst="straightConnector1">
            <a:avLst/>
          </a:prstGeom>
          <a:noFill/>
          <a:ln cap="flat" cmpd="sng" w="9525">
            <a:solidFill>
              <a:srgbClr val="F7931E"/>
            </a:solidFill>
            <a:prstDash val="solid"/>
            <a:round/>
            <a:headEnd len="sm" w="sm" type="none"/>
            <a:tailEnd len="med" w="med" type="triangle"/>
          </a:ln>
        </p:spPr>
      </p:cxnSp>
      <p:cxnSp>
        <p:nvCxnSpPr>
          <p:cNvPr id="219" name="Google Shape;219;p30"/>
          <p:cNvCxnSpPr/>
          <p:nvPr/>
        </p:nvCxnSpPr>
        <p:spPr>
          <a:xfrm>
            <a:off x="4495545" y="2135363"/>
            <a:ext cx="0" cy="326700"/>
          </a:xfrm>
          <a:prstGeom prst="straightConnector1">
            <a:avLst/>
          </a:prstGeom>
          <a:noFill/>
          <a:ln cap="flat" cmpd="sng" w="9525">
            <a:solidFill>
              <a:srgbClr val="F7931E"/>
            </a:solidFill>
            <a:prstDash val="solid"/>
            <a:round/>
            <a:headEnd len="sm" w="sm" type="none"/>
            <a:tailEnd len="med" w="med" type="triangle"/>
          </a:ln>
        </p:spPr>
      </p:cxnSp>
      <p:cxnSp>
        <p:nvCxnSpPr>
          <p:cNvPr id="220" name="Google Shape;220;p30"/>
          <p:cNvCxnSpPr/>
          <p:nvPr/>
        </p:nvCxnSpPr>
        <p:spPr>
          <a:xfrm>
            <a:off x="4495545" y="3742475"/>
            <a:ext cx="0" cy="270000"/>
          </a:xfrm>
          <a:prstGeom prst="straightConnector1">
            <a:avLst/>
          </a:prstGeom>
          <a:noFill/>
          <a:ln cap="flat" cmpd="sng" w="9525">
            <a:solidFill>
              <a:srgbClr val="F7931E"/>
            </a:solidFill>
            <a:prstDash val="solid"/>
            <a:round/>
            <a:headEnd len="sm" w="sm" type="none"/>
            <a:tailEnd len="med" w="med" type="triangle"/>
          </a:ln>
        </p:spPr>
      </p:cxnSp>
      <p:cxnSp>
        <p:nvCxnSpPr>
          <p:cNvPr id="221" name="Google Shape;221;p30"/>
          <p:cNvCxnSpPr/>
          <p:nvPr/>
        </p:nvCxnSpPr>
        <p:spPr>
          <a:xfrm>
            <a:off x="5413250" y="2625800"/>
            <a:ext cx="384600" cy="307800"/>
          </a:xfrm>
          <a:prstGeom prst="straightConnector1">
            <a:avLst/>
          </a:prstGeom>
          <a:noFill/>
          <a:ln cap="flat" cmpd="sng" w="9525">
            <a:solidFill>
              <a:srgbClr val="F7931E"/>
            </a:solidFill>
            <a:prstDash val="solid"/>
            <a:round/>
            <a:headEnd len="sm" w="sm" type="none"/>
            <a:tailEnd len="med" w="med" type="triangle"/>
          </a:ln>
        </p:spPr>
      </p:cxnSp>
      <p:cxnSp>
        <p:nvCxnSpPr>
          <p:cNvPr id="222" name="Google Shape;222;p30"/>
          <p:cNvCxnSpPr/>
          <p:nvPr/>
        </p:nvCxnSpPr>
        <p:spPr>
          <a:xfrm>
            <a:off x="7054488" y="3687125"/>
            <a:ext cx="297000" cy="228300"/>
          </a:xfrm>
          <a:prstGeom prst="straightConnector1">
            <a:avLst/>
          </a:prstGeom>
          <a:noFill/>
          <a:ln cap="flat" cmpd="sng" w="9525">
            <a:solidFill>
              <a:srgbClr val="F7931E"/>
            </a:solidFill>
            <a:prstDash val="solid"/>
            <a:round/>
            <a:headEnd len="sm" w="sm" type="none"/>
            <a:tailEnd len="med" w="med" type="triangle"/>
          </a:ln>
        </p:spPr>
      </p:cxnSp>
      <p:cxnSp>
        <p:nvCxnSpPr>
          <p:cNvPr id="223" name="Google Shape;223;p30"/>
          <p:cNvCxnSpPr/>
          <p:nvPr/>
        </p:nvCxnSpPr>
        <p:spPr>
          <a:xfrm flipH="1" rot="10800000">
            <a:off x="5408628" y="1647675"/>
            <a:ext cx="400200" cy="111900"/>
          </a:xfrm>
          <a:prstGeom prst="straightConnector1">
            <a:avLst/>
          </a:prstGeom>
          <a:noFill/>
          <a:ln cap="flat" cmpd="sng" w="9525">
            <a:solidFill>
              <a:srgbClr val="F7931E"/>
            </a:solidFill>
            <a:prstDash val="solid"/>
            <a:round/>
            <a:headEnd len="sm" w="sm" type="none"/>
            <a:tailEnd len="med" w="med" type="triangle"/>
          </a:ln>
        </p:spPr>
      </p:cxnSp>
      <p:cxnSp>
        <p:nvCxnSpPr>
          <p:cNvPr id="224" name="Google Shape;224;p30"/>
          <p:cNvCxnSpPr/>
          <p:nvPr/>
        </p:nvCxnSpPr>
        <p:spPr>
          <a:xfrm flipH="1" rot="10800000">
            <a:off x="7040691" y="1320900"/>
            <a:ext cx="242400" cy="63900"/>
          </a:xfrm>
          <a:prstGeom prst="straightConnector1">
            <a:avLst/>
          </a:prstGeom>
          <a:noFill/>
          <a:ln cap="flat" cmpd="sng" w="9525">
            <a:solidFill>
              <a:srgbClr val="F7931E"/>
            </a:solidFill>
            <a:prstDash val="solid"/>
            <a:round/>
            <a:headEnd len="sm" w="sm" type="none"/>
            <a:tailEnd len="med" w="med" type="triangle"/>
          </a:ln>
        </p:spPr>
      </p:cxnSp>
      <p:sp>
        <p:nvSpPr>
          <p:cNvPr id="225" name="Google Shape;225;p30"/>
          <p:cNvSpPr txBox="1"/>
          <p:nvPr/>
        </p:nvSpPr>
        <p:spPr>
          <a:xfrm>
            <a:off x="1956750" y="7091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TUMOR EMBOLI</a:t>
            </a:r>
            <a:endParaRPr b="0" i="0" sz="1100" u="none" cap="none" strike="noStrike">
              <a:solidFill>
                <a:schemeClr val="lt1"/>
              </a:solidFill>
              <a:latin typeface="Century Gothic"/>
              <a:ea typeface="Century Gothic"/>
              <a:cs typeface="Century Gothic"/>
              <a:sym typeface="Century Gothic"/>
            </a:endParaRPr>
          </a:p>
        </p:txBody>
      </p:sp>
      <p:sp>
        <p:nvSpPr>
          <p:cNvPr id="226" name="Google Shape;226;p30"/>
          <p:cNvSpPr txBox="1"/>
          <p:nvPr/>
        </p:nvSpPr>
        <p:spPr>
          <a:xfrm>
            <a:off x="1488900" y="2462075"/>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PLEURAL SEEDING</a:t>
            </a:r>
            <a:endParaRPr b="0" i="0" sz="1100" u="none" cap="none" strike="noStrike">
              <a:solidFill>
                <a:schemeClr val="lt1"/>
              </a:solidFill>
              <a:latin typeface="Century Gothic"/>
              <a:ea typeface="Century Gothic"/>
              <a:cs typeface="Century Gothic"/>
              <a:sym typeface="Century Gothic"/>
            </a:endParaRPr>
          </a:p>
        </p:txBody>
      </p:sp>
      <p:sp>
        <p:nvSpPr>
          <p:cNvPr id="227" name="Google Shape;227;p30"/>
          <p:cNvSpPr txBox="1"/>
          <p:nvPr/>
        </p:nvSpPr>
        <p:spPr>
          <a:xfrm>
            <a:off x="3654050" y="2544525"/>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LYMPHATIC SPREAD</a:t>
            </a:r>
            <a:endParaRPr b="0" i="0" sz="1100" u="none" cap="none" strike="noStrike">
              <a:solidFill>
                <a:schemeClr val="lt1"/>
              </a:solidFill>
              <a:latin typeface="Century Gothic"/>
              <a:ea typeface="Century Gothic"/>
              <a:cs typeface="Century Gothic"/>
              <a:sym typeface="Century Gothic"/>
            </a:endParaRPr>
          </a:p>
        </p:txBody>
      </p:sp>
      <p:sp>
        <p:nvSpPr>
          <p:cNvPr id="228" name="Google Shape;228;p30"/>
          <p:cNvSpPr txBox="1"/>
          <p:nvPr/>
        </p:nvSpPr>
        <p:spPr>
          <a:xfrm>
            <a:off x="5808825" y="24620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HEMATOGENOUS SPREAD</a:t>
            </a:r>
            <a:endParaRPr b="0" i="0" sz="1100" u="none" cap="none" strike="noStrike">
              <a:solidFill>
                <a:schemeClr val="lt1"/>
              </a:solidFill>
              <a:latin typeface="Century Gothic"/>
              <a:ea typeface="Century Gothic"/>
              <a:cs typeface="Century Gothic"/>
              <a:sym typeface="Century Gothic"/>
            </a:endParaRPr>
          </a:p>
        </p:txBody>
      </p:sp>
      <p:sp>
        <p:nvSpPr>
          <p:cNvPr id="229" name="Google Shape;229;p30"/>
          <p:cNvSpPr txBox="1"/>
          <p:nvPr/>
        </p:nvSpPr>
        <p:spPr>
          <a:xfrm>
            <a:off x="5340713" y="71433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Clr>
                <a:srgbClr val="000000"/>
              </a:buClr>
              <a:buSzPct val="100000"/>
              <a:buFont typeface="Arial"/>
              <a:buNone/>
            </a:pPr>
            <a:r>
              <a:rPr b="0" i="0" lang="pt-BR" sz="1100" u="none" cap="none" strike="noStrike">
                <a:solidFill>
                  <a:schemeClr val="lt1"/>
                </a:solidFill>
                <a:latin typeface="Century Gothic"/>
                <a:ea typeface="Century Gothic"/>
                <a:cs typeface="Century Gothic"/>
                <a:sym typeface="Century Gothic"/>
              </a:rPr>
              <a:t>AEROGENOUS METASTASES</a:t>
            </a:r>
            <a:endParaRPr b="0" i="0" sz="1100" u="none" cap="none" strike="noStrike">
              <a:solidFill>
                <a:schemeClr val="lt1"/>
              </a:solidFill>
              <a:latin typeface="Century Gothic"/>
              <a:ea typeface="Century Gothic"/>
              <a:cs typeface="Century Gothic"/>
              <a:sym typeface="Century Gothic"/>
            </a:endParaRPr>
          </a:p>
        </p:txBody>
      </p:sp>
      <p:pic>
        <p:nvPicPr>
          <p:cNvPr id="230" name="Google Shape;230;p30"/>
          <p:cNvPicPr preferRelativeResize="0"/>
          <p:nvPr/>
        </p:nvPicPr>
        <p:blipFill rotWithShape="1">
          <a:blip r:embed="rId7">
            <a:alphaModFix/>
          </a:blip>
          <a:srcRect b="0" l="0" r="0" t="0"/>
          <a:stretch/>
        </p:blipFill>
        <p:spPr>
          <a:xfrm>
            <a:off x="3749263" y="761412"/>
            <a:ext cx="1410000" cy="1291513"/>
          </a:xfrm>
          <a:prstGeom prst="rect">
            <a:avLst/>
          </a:prstGeom>
          <a:noFill/>
          <a:ln>
            <a:noFill/>
          </a:ln>
        </p:spPr>
      </p:pic>
      <p:pic>
        <p:nvPicPr>
          <p:cNvPr id="231" name="Google Shape;231;p30"/>
          <p:cNvPicPr preferRelativeResize="0"/>
          <p:nvPr/>
        </p:nvPicPr>
        <p:blipFill rotWithShape="1">
          <a:blip r:embed="rId8">
            <a:alphaModFix/>
          </a:blip>
          <a:srcRect b="0" l="0" r="0" t="0"/>
          <a:stretch/>
        </p:blipFill>
        <p:spPr>
          <a:xfrm>
            <a:off x="5804175" y="1195263"/>
            <a:ext cx="947237" cy="922145"/>
          </a:xfrm>
          <a:prstGeom prst="rect">
            <a:avLst/>
          </a:prstGeom>
          <a:noFill/>
          <a:ln>
            <a:noFill/>
          </a:ln>
        </p:spPr>
      </p:pic>
      <p:pic>
        <p:nvPicPr>
          <p:cNvPr id="232" name="Google Shape;232;p30"/>
          <p:cNvPicPr preferRelativeResize="0"/>
          <p:nvPr/>
        </p:nvPicPr>
        <p:blipFill rotWithShape="1">
          <a:blip r:embed="rId9">
            <a:alphaModFix/>
          </a:blip>
          <a:srcRect b="0" l="0" r="0" t="0"/>
          <a:stretch/>
        </p:blipFill>
        <p:spPr>
          <a:xfrm>
            <a:off x="2173383" y="1170909"/>
            <a:ext cx="779342" cy="970875"/>
          </a:xfrm>
          <a:prstGeom prst="rect">
            <a:avLst/>
          </a:prstGeom>
          <a:noFill/>
          <a:ln>
            <a:noFill/>
          </a:ln>
        </p:spPr>
      </p:pic>
      <p:pic>
        <p:nvPicPr>
          <p:cNvPr id="233" name="Google Shape;233;p30"/>
          <p:cNvPicPr preferRelativeResize="0"/>
          <p:nvPr/>
        </p:nvPicPr>
        <p:blipFill rotWithShape="1">
          <a:blip r:embed="rId10">
            <a:alphaModFix/>
          </a:blip>
          <a:srcRect b="0" l="0" r="0" t="0"/>
          <a:stretch/>
        </p:blipFill>
        <p:spPr>
          <a:xfrm>
            <a:off x="5991363" y="3046076"/>
            <a:ext cx="907012" cy="1131818"/>
          </a:xfrm>
          <a:prstGeom prst="rect">
            <a:avLst/>
          </a:prstGeom>
          <a:noFill/>
          <a:ln>
            <a:noFill/>
          </a:ln>
        </p:spPr>
      </p:pic>
      <p:pic>
        <p:nvPicPr>
          <p:cNvPr id="234" name="Google Shape;234;p30"/>
          <p:cNvPicPr preferRelativeResize="0"/>
          <p:nvPr/>
        </p:nvPicPr>
        <p:blipFill rotWithShape="1">
          <a:blip r:embed="rId11">
            <a:alphaModFix/>
          </a:blip>
          <a:srcRect b="0" l="0" r="0" t="0"/>
          <a:stretch/>
        </p:blipFill>
        <p:spPr>
          <a:xfrm rot="5400000">
            <a:off x="4082050" y="2817927"/>
            <a:ext cx="827000" cy="1114350"/>
          </a:xfrm>
          <a:prstGeom prst="rect">
            <a:avLst/>
          </a:prstGeom>
          <a:noFill/>
          <a:ln>
            <a:noFill/>
          </a:ln>
        </p:spPr>
      </p:pic>
      <p:pic>
        <p:nvPicPr>
          <p:cNvPr id="235" name="Google Shape;235;p30"/>
          <p:cNvPicPr preferRelativeResize="0"/>
          <p:nvPr/>
        </p:nvPicPr>
        <p:blipFill rotWithShape="1">
          <a:blip r:embed="rId12">
            <a:alphaModFix/>
          </a:blip>
          <a:srcRect b="0" l="0" r="0" t="0"/>
          <a:stretch/>
        </p:blipFill>
        <p:spPr>
          <a:xfrm>
            <a:off x="2349888" y="2963525"/>
            <a:ext cx="390525" cy="1066800"/>
          </a:xfrm>
          <a:prstGeom prst="rect">
            <a:avLst/>
          </a:prstGeom>
          <a:noFill/>
          <a:ln>
            <a:noFill/>
          </a:ln>
        </p:spPr>
      </p:pic>
      <p:pic>
        <p:nvPicPr>
          <p:cNvPr id="236" name="Google Shape;236;p30"/>
          <p:cNvPicPr preferRelativeResize="0"/>
          <p:nvPr/>
        </p:nvPicPr>
        <p:blipFill rotWithShape="1">
          <a:blip r:embed="rId13">
            <a:alphaModFix/>
          </a:blip>
          <a:srcRect b="0" l="0" r="0" t="0"/>
          <a:stretch/>
        </p:blipFill>
        <p:spPr>
          <a:xfrm>
            <a:off x="7518925" y="3487675"/>
            <a:ext cx="1520475" cy="1477450"/>
          </a:xfrm>
          <a:prstGeom prst="rect">
            <a:avLst/>
          </a:prstGeom>
          <a:noFill/>
          <a:ln>
            <a:noFill/>
          </a:ln>
        </p:spPr>
      </p:pic>
      <p:sp>
        <p:nvSpPr>
          <p:cNvPr id="237" name="Google Shape;237;p30"/>
          <p:cNvSpPr/>
          <p:nvPr/>
        </p:nvSpPr>
        <p:spPr>
          <a:xfrm>
            <a:off x="1452050" y="476588"/>
            <a:ext cx="2369100" cy="19707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 name="Google Shape;238;p30"/>
          <p:cNvPicPr preferRelativeResize="0"/>
          <p:nvPr/>
        </p:nvPicPr>
        <p:blipFill>
          <a:blip r:embed="rId1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2000"/>
                                        <p:tgtEl>
                                          <p:spTgt spid="2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2" name="Shape 242"/>
        <p:cNvGrpSpPr/>
        <p:nvPr/>
      </p:nvGrpSpPr>
      <p:grpSpPr>
        <a:xfrm>
          <a:off x="0" y="0"/>
          <a:ext cx="0" cy="0"/>
          <a:chOff x="0" y="0"/>
          <a:chExt cx="0" cy="0"/>
        </a:xfrm>
      </p:grpSpPr>
      <p:sp>
        <p:nvSpPr>
          <p:cNvPr id="243" name="Google Shape;243;p31"/>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sp>
        <p:nvSpPr>
          <p:cNvPr id="244" name="Google Shape;244;p31"/>
          <p:cNvSpPr txBox="1"/>
          <p:nvPr/>
        </p:nvSpPr>
        <p:spPr>
          <a:xfrm>
            <a:off x="3867000" y="461801"/>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TUMOR EMBOLI</a:t>
            </a:r>
            <a:endParaRPr b="0" i="0" sz="1100" u="none" cap="none" strike="noStrike">
              <a:solidFill>
                <a:schemeClr val="lt1"/>
              </a:solidFill>
              <a:latin typeface="Century Gothic"/>
              <a:ea typeface="Century Gothic"/>
              <a:cs typeface="Century Gothic"/>
              <a:sym typeface="Century Gothic"/>
            </a:endParaRPr>
          </a:p>
        </p:txBody>
      </p:sp>
      <p:pic>
        <p:nvPicPr>
          <p:cNvPr id="245" name="Google Shape;245;p31"/>
          <p:cNvPicPr preferRelativeResize="0"/>
          <p:nvPr/>
        </p:nvPicPr>
        <p:blipFill rotWithShape="1">
          <a:blip r:embed="rId3">
            <a:alphaModFix/>
          </a:blip>
          <a:srcRect b="0" l="7277" r="5667" t="3306"/>
          <a:stretch/>
        </p:blipFill>
        <p:spPr>
          <a:xfrm>
            <a:off x="2" y="815802"/>
            <a:ext cx="3427940" cy="2853581"/>
          </a:xfrm>
          <a:prstGeom prst="rect">
            <a:avLst/>
          </a:prstGeom>
          <a:noFill/>
          <a:ln>
            <a:noFill/>
          </a:ln>
        </p:spPr>
      </p:pic>
      <p:pic>
        <p:nvPicPr>
          <p:cNvPr id="246" name="Google Shape;246;p31"/>
          <p:cNvPicPr preferRelativeResize="0"/>
          <p:nvPr/>
        </p:nvPicPr>
        <p:blipFill rotWithShape="1">
          <a:blip r:embed="rId4">
            <a:alphaModFix/>
          </a:blip>
          <a:srcRect b="8790" l="5355" r="6562" t="1963"/>
          <a:stretch/>
        </p:blipFill>
        <p:spPr>
          <a:xfrm>
            <a:off x="3427950" y="815825"/>
            <a:ext cx="3427926" cy="2853575"/>
          </a:xfrm>
          <a:prstGeom prst="rect">
            <a:avLst/>
          </a:prstGeom>
          <a:noFill/>
          <a:ln>
            <a:noFill/>
          </a:ln>
        </p:spPr>
      </p:pic>
      <p:pic>
        <p:nvPicPr>
          <p:cNvPr id="247" name="Google Shape;247;p31"/>
          <p:cNvPicPr preferRelativeResize="0"/>
          <p:nvPr/>
        </p:nvPicPr>
        <p:blipFill rotWithShape="1">
          <a:blip r:embed="rId5">
            <a:alphaModFix/>
          </a:blip>
          <a:srcRect b="11715" l="5543" r="16270" t="0"/>
          <a:stretch/>
        </p:blipFill>
        <p:spPr>
          <a:xfrm>
            <a:off x="6855875" y="815800"/>
            <a:ext cx="2288125" cy="2853576"/>
          </a:xfrm>
          <a:prstGeom prst="rect">
            <a:avLst/>
          </a:prstGeom>
          <a:noFill/>
          <a:ln>
            <a:noFill/>
          </a:ln>
        </p:spPr>
      </p:pic>
      <p:sp>
        <p:nvSpPr>
          <p:cNvPr id="248" name="Google Shape;248;p31"/>
          <p:cNvSpPr txBox="1"/>
          <p:nvPr/>
        </p:nvSpPr>
        <p:spPr>
          <a:xfrm>
            <a:off x="0" y="32691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249" name="Google Shape;249;p31"/>
          <p:cNvSpPr txBox="1"/>
          <p:nvPr/>
        </p:nvSpPr>
        <p:spPr>
          <a:xfrm>
            <a:off x="3427938" y="32691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sp>
        <p:nvSpPr>
          <p:cNvPr id="250" name="Google Shape;250;p31"/>
          <p:cNvSpPr txBox="1"/>
          <p:nvPr/>
        </p:nvSpPr>
        <p:spPr>
          <a:xfrm>
            <a:off x="6855888" y="32691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sp>
        <p:nvSpPr>
          <p:cNvPr id="251" name="Google Shape;251;p31"/>
          <p:cNvSpPr txBox="1"/>
          <p:nvPr/>
        </p:nvSpPr>
        <p:spPr>
          <a:xfrm>
            <a:off x="61500" y="3919500"/>
            <a:ext cx="9021000" cy="9852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300">
                <a:solidFill>
                  <a:schemeClr val="lt1"/>
                </a:solidFill>
                <a:latin typeface="Century Gothic"/>
                <a:ea typeface="Century Gothic"/>
                <a:cs typeface="Century Gothic"/>
                <a:sym typeface="Century Gothic"/>
              </a:rPr>
              <a:t>Male, 72 years old (yo), with gastric cancer. Figure A) axial computed tomography (CT) axial image, figure B) maximum intensity projection (MIP) axial CT image and figure C) MIP sagittal image  showing centrilobular micronodules, some of them with “tree-in-bud” appearance, probably related to tumor embolization of gastric cancer.</a:t>
            </a:r>
            <a:endParaRPr/>
          </a:p>
        </p:txBody>
      </p:sp>
      <p:pic>
        <p:nvPicPr>
          <p:cNvPr id="252" name="Google Shape;252;p31"/>
          <p:cNvPicPr preferRelativeResize="0"/>
          <p:nvPr/>
        </p:nvPicPr>
        <p:blipFill rotWithShape="1">
          <a:blip r:embed="rId6">
            <a:alphaModFix/>
          </a:blip>
          <a:srcRect b="11367" l="27351" r="0" t="26751"/>
          <a:stretch/>
        </p:blipFill>
        <p:spPr>
          <a:xfrm>
            <a:off x="398700" y="985213"/>
            <a:ext cx="4172575" cy="3035525"/>
          </a:xfrm>
          <a:prstGeom prst="rect">
            <a:avLst/>
          </a:prstGeom>
          <a:noFill/>
          <a:ln>
            <a:noFill/>
          </a:ln>
        </p:spPr>
      </p:pic>
      <p:sp>
        <p:nvSpPr>
          <p:cNvPr id="253" name="Google Shape;253;p31"/>
          <p:cNvSpPr txBox="1"/>
          <p:nvPr/>
        </p:nvSpPr>
        <p:spPr>
          <a:xfrm>
            <a:off x="3754975" y="1898150"/>
            <a:ext cx="3840900" cy="5850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300">
                <a:solidFill>
                  <a:schemeClr val="lt1"/>
                </a:solidFill>
                <a:latin typeface="Century Gothic"/>
                <a:ea typeface="Century Gothic"/>
                <a:cs typeface="Century Gothic"/>
                <a:sym typeface="Century Gothic"/>
              </a:rPr>
              <a:t>Centrilobular micronodules, some of them with “tree-in-bud” appearance.</a:t>
            </a:r>
            <a:endParaRPr/>
          </a:p>
        </p:txBody>
      </p:sp>
      <p:sp>
        <p:nvSpPr>
          <p:cNvPr id="254" name="Google Shape;254;p31"/>
          <p:cNvSpPr/>
          <p:nvPr/>
        </p:nvSpPr>
        <p:spPr>
          <a:xfrm>
            <a:off x="797400" y="1257250"/>
            <a:ext cx="2784600" cy="18795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 name="Google Shape;255;p31"/>
          <p:cNvPicPr preferRelativeResize="0"/>
          <p:nvPr/>
        </p:nvPicPr>
        <p:blipFill rotWithShape="1">
          <a:blip r:embed="rId7">
            <a:alphaModFix/>
          </a:blip>
          <a:srcRect b="0" l="0" r="0" t="0"/>
          <a:stretch/>
        </p:blipFill>
        <p:spPr>
          <a:xfrm>
            <a:off x="163198" y="63389"/>
            <a:ext cx="1114389" cy="12763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9" name="Shape 259"/>
        <p:cNvGrpSpPr/>
        <p:nvPr/>
      </p:nvGrpSpPr>
      <p:grpSpPr>
        <a:xfrm>
          <a:off x="0" y="0"/>
          <a:ext cx="0" cy="0"/>
          <a:chOff x="0" y="0"/>
          <a:chExt cx="0" cy="0"/>
        </a:xfrm>
      </p:grpSpPr>
      <p:pic>
        <p:nvPicPr>
          <p:cNvPr id="260" name="Google Shape;260;p32"/>
          <p:cNvPicPr preferRelativeResize="0"/>
          <p:nvPr/>
        </p:nvPicPr>
        <p:blipFill rotWithShape="1">
          <a:blip r:embed="rId3">
            <a:alphaModFix/>
          </a:blip>
          <a:srcRect b="9347" l="5713" r="4172" t="12819"/>
          <a:stretch/>
        </p:blipFill>
        <p:spPr>
          <a:xfrm>
            <a:off x="3047582" y="1465275"/>
            <a:ext cx="3150232" cy="2212950"/>
          </a:xfrm>
          <a:prstGeom prst="rect">
            <a:avLst/>
          </a:prstGeom>
          <a:noFill/>
          <a:ln>
            <a:noFill/>
          </a:ln>
        </p:spPr>
      </p:pic>
      <p:pic>
        <p:nvPicPr>
          <p:cNvPr id="261" name="Google Shape;261;p32"/>
          <p:cNvPicPr preferRelativeResize="0"/>
          <p:nvPr/>
        </p:nvPicPr>
        <p:blipFill rotWithShape="1">
          <a:blip r:embed="rId4">
            <a:alphaModFix/>
          </a:blip>
          <a:srcRect b="11581" l="5027" r="3722" t="12821"/>
          <a:stretch/>
        </p:blipFill>
        <p:spPr>
          <a:xfrm>
            <a:off x="0" y="1465276"/>
            <a:ext cx="3099301" cy="2212949"/>
          </a:xfrm>
          <a:prstGeom prst="rect">
            <a:avLst/>
          </a:prstGeom>
          <a:noFill/>
          <a:ln>
            <a:noFill/>
          </a:ln>
        </p:spPr>
      </p:pic>
      <p:pic>
        <p:nvPicPr>
          <p:cNvPr id="262" name="Google Shape;262;p32"/>
          <p:cNvPicPr preferRelativeResize="0"/>
          <p:nvPr/>
        </p:nvPicPr>
        <p:blipFill rotWithShape="1">
          <a:blip r:embed="rId5">
            <a:alphaModFix/>
          </a:blip>
          <a:srcRect b="8491" l="756" r="2269" t="5906"/>
          <a:stretch/>
        </p:blipFill>
        <p:spPr>
          <a:xfrm>
            <a:off x="6197813" y="1465275"/>
            <a:ext cx="2946187" cy="2212945"/>
          </a:xfrm>
          <a:prstGeom prst="rect">
            <a:avLst/>
          </a:prstGeom>
          <a:noFill/>
          <a:ln>
            <a:noFill/>
          </a:ln>
        </p:spPr>
      </p:pic>
      <p:sp>
        <p:nvSpPr>
          <p:cNvPr id="263" name="Google Shape;263;p32"/>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sp>
        <p:nvSpPr>
          <p:cNvPr id="264" name="Google Shape;264;p32"/>
          <p:cNvSpPr txBox="1"/>
          <p:nvPr/>
        </p:nvSpPr>
        <p:spPr>
          <a:xfrm>
            <a:off x="3867000" y="461801"/>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TUMOR EMBOLI</a:t>
            </a:r>
            <a:endParaRPr b="0" i="0" sz="1100" u="none" cap="none" strike="noStrike">
              <a:solidFill>
                <a:schemeClr val="lt1"/>
              </a:solidFill>
              <a:latin typeface="Century Gothic"/>
              <a:ea typeface="Century Gothic"/>
              <a:cs typeface="Century Gothic"/>
              <a:sym typeface="Century Gothic"/>
            </a:endParaRPr>
          </a:p>
        </p:txBody>
      </p:sp>
      <p:sp>
        <p:nvSpPr>
          <p:cNvPr id="265" name="Google Shape;265;p32"/>
          <p:cNvSpPr txBox="1"/>
          <p:nvPr/>
        </p:nvSpPr>
        <p:spPr>
          <a:xfrm>
            <a:off x="0" y="32780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266" name="Google Shape;266;p32"/>
          <p:cNvSpPr txBox="1"/>
          <p:nvPr/>
        </p:nvSpPr>
        <p:spPr>
          <a:xfrm>
            <a:off x="3098900" y="32780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endParaRPr>
              <a:solidFill>
                <a:schemeClr val="lt1"/>
              </a:solidFill>
            </a:endParaRPr>
          </a:p>
        </p:txBody>
      </p:sp>
      <p:sp>
        <p:nvSpPr>
          <p:cNvPr id="267" name="Google Shape;267;p32"/>
          <p:cNvSpPr txBox="1"/>
          <p:nvPr/>
        </p:nvSpPr>
        <p:spPr>
          <a:xfrm>
            <a:off x="6197788" y="32780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endParaRPr>
              <a:solidFill>
                <a:schemeClr val="lt1"/>
              </a:solidFill>
            </a:endParaRPr>
          </a:p>
        </p:txBody>
      </p:sp>
      <p:sp>
        <p:nvSpPr>
          <p:cNvPr id="268" name="Google Shape;268;p32"/>
          <p:cNvSpPr txBox="1"/>
          <p:nvPr/>
        </p:nvSpPr>
        <p:spPr>
          <a:xfrm>
            <a:off x="61500" y="3854200"/>
            <a:ext cx="9021000" cy="9852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300">
                <a:solidFill>
                  <a:schemeClr val="lt1"/>
                </a:solidFill>
                <a:latin typeface="Century Gothic"/>
                <a:ea typeface="Century Gothic"/>
                <a:cs typeface="Century Gothic"/>
                <a:sym typeface="Century Gothic"/>
              </a:rPr>
              <a:t>Male, 49 years old (yo), with colon cancer. Figure A) axial computed tomography (CT) axial image, figure B) maximum intensity projection (MIP) axial CT image </a:t>
            </a:r>
            <a:r>
              <a:rPr lang="pt-BR" sz="1300">
                <a:solidFill>
                  <a:schemeClr val="lt1"/>
                </a:solidFill>
                <a:latin typeface="Century Gothic"/>
                <a:ea typeface="Century Gothic"/>
                <a:cs typeface="Century Gothic"/>
                <a:sym typeface="Century Gothic"/>
              </a:rPr>
              <a:t>showing centrilobular micronodules, some of them with “tree-in-bud” appearance (circle).</a:t>
            </a:r>
            <a:r>
              <a:rPr lang="pt-BR" sz="1300">
                <a:solidFill>
                  <a:schemeClr val="lt1"/>
                </a:solidFill>
                <a:latin typeface="Century Gothic"/>
                <a:ea typeface="Century Gothic"/>
                <a:cs typeface="Century Gothic"/>
                <a:sym typeface="Century Gothic"/>
              </a:rPr>
              <a:t> Figure C) axial CT image in mediastinal window showing mediastinal lymph nodes metastasis near to right pulmonary artery (arrow). The imaging are </a:t>
            </a:r>
            <a:r>
              <a:rPr lang="pt-BR" sz="1300">
                <a:solidFill>
                  <a:schemeClr val="lt1"/>
                </a:solidFill>
                <a:latin typeface="Century Gothic"/>
                <a:ea typeface="Century Gothic"/>
                <a:cs typeface="Century Gothic"/>
                <a:sym typeface="Century Gothic"/>
              </a:rPr>
              <a:t>suggestive</a:t>
            </a:r>
            <a:r>
              <a:rPr lang="pt-BR" sz="1300">
                <a:solidFill>
                  <a:schemeClr val="lt1"/>
                </a:solidFill>
                <a:latin typeface="Century Gothic"/>
                <a:ea typeface="Century Gothic"/>
                <a:cs typeface="Century Gothic"/>
                <a:sym typeface="Century Gothic"/>
              </a:rPr>
              <a:t> of tumoral embolization.</a:t>
            </a:r>
            <a:endParaRPr/>
          </a:p>
        </p:txBody>
      </p:sp>
      <p:pic>
        <p:nvPicPr>
          <p:cNvPr id="269" name="Google Shape;269;p32"/>
          <p:cNvPicPr preferRelativeResize="0"/>
          <p:nvPr/>
        </p:nvPicPr>
        <p:blipFill rotWithShape="1">
          <a:blip r:embed="rId6">
            <a:alphaModFix/>
          </a:blip>
          <a:srcRect b="0" l="0" r="0" t="0"/>
          <a:stretch/>
        </p:blipFill>
        <p:spPr>
          <a:xfrm>
            <a:off x="163198" y="63389"/>
            <a:ext cx="1114389" cy="1276373"/>
          </a:xfrm>
          <a:prstGeom prst="rect">
            <a:avLst/>
          </a:prstGeom>
          <a:noFill/>
          <a:ln>
            <a:noFill/>
          </a:ln>
        </p:spPr>
      </p:pic>
      <p:sp>
        <p:nvSpPr>
          <p:cNvPr id="270" name="Google Shape;270;p32"/>
          <p:cNvSpPr/>
          <p:nvPr/>
        </p:nvSpPr>
        <p:spPr>
          <a:xfrm>
            <a:off x="0" y="2214175"/>
            <a:ext cx="841500" cy="7656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2"/>
          <p:cNvSpPr/>
          <p:nvPr/>
        </p:nvSpPr>
        <p:spPr>
          <a:xfrm>
            <a:off x="3098913" y="2214175"/>
            <a:ext cx="841500" cy="7656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2" name="Google Shape;272;p32"/>
          <p:cNvCxnSpPr/>
          <p:nvPr/>
        </p:nvCxnSpPr>
        <p:spPr>
          <a:xfrm>
            <a:off x="6717500" y="2104375"/>
            <a:ext cx="371400" cy="282900"/>
          </a:xfrm>
          <a:prstGeom prst="straightConnector1">
            <a:avLst/>
          </a:prstGeom>
          <a:noFill/>
          <a:ln cap="flat" cmpd="sng" w="28575">
            <a:solidFill>
              <a:srgbClr val="F7931E"/>
            </a:solidFill>
            <a:prstDash val="solid"/>
            <a:round/>
            <a:headEnd len="sm" w="sm" type="none"/>
            <a:tailEnd len="med" w="med" type="triangle"/>
          </a:ln>
        </p:spPr>
      </p:cxnSp>
      <p:pic>
        <p:nvPicPr>
          <p:cNvPr id="273" name="Google Shape;273;p32"/>
          <p:cNvPicPr preferRelativeResize="0"/>
          <p:nvPr/>
        </p:nvPicPr>
        <p:blipFill rotWithShape="1">
          <a:blip r:embed="rId4">
            <a:alphaModFix/>
          </a:blip>
          <a:srcRect b="20227" l="2236" r="54415" t="32764"/>
          <a:stretch/>
        </p:blipFill>
        <p:spPr>
          <a:xfrm>
            <a:off x="841500" y="815800"/>
            <a:ext cx="3945051" cy="3730276"/>
          </a:xfrm>
          <a:prstGeom prst="rect">
            <a:avLst/>
          </a:prstGeom>
          <a:noFill/>
          <a:ln>
            <a:noFill/>
          </a:ln>
        </p:spPr>
      </p:pic>
      <p:sp>
        <p:nvSpPr>
          <p:cNvPr id="274" name="Google Shape;274;p32"/>
          <p:cNvSpPr/>
          <p:nvPr/>
        </p:nvSpPr>
        <p:spPr>
          <a:xfrm>
            <a:off x="908550" y="1622557"/>
            <a:ext cx="1282200" cy="15510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2"/>
          <p:cNvSpPr txBox="1"/>
          <p:nvPr/>
        </p:nvSpPr>
        <p:spPr>
          <a:xfrm>
            <a:off x="2755600" y="2571750"/>
            <a:ext cx="3840900" cy="5850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300">
                <a:solidFill>
                  <a:schemeClr val="lt1"/>
                </a:solidFill>
                <a:latin typeface="Century Gothic"/>
                <a:ea typeface="Century Gothic"/>
                <a:cs typeface="Century Gothic"/>
                <a:sym typeface="Century Gothic"/>
              </a:rPr>
              <a:t>Centrilobular micronodules, some of them with “tree-in-bud” appearance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9" name="Shape 279"/>
        <p:cNvGrpSpPr/>
        <p:nvPr/>
      </p:nvGrpSpPr>
      <p:grpSpPr>
        <a:xfrm>
          <a:off x="0" y="0"/>
          <a:ext cx="0" cy="0"/>
          <a:chOff x="0" y="0"/>
          <a:chExt cx="0" cy="0"/>
        </a:xfrm>
      </p:grpSpPr>
      <p:pic>
        <p:nvPicPr>
          <p:cNvPr id="280" name="Google Shape;280;p33"/>
          <p:cNvPicPr preferRelativeResize="0"/>
          <p:nvPr/>
        </p:nvPicPr>
        <p:blipFill rotWithShape="1">
          <a:blip r:embed="rId3">
            <a:alphaModFix/>
          </a:blip>
          <a:srcRect b="17654" l="7759" r="59460" t="24326"/>
          <a:stretch/>
        </p:blipFill>
        <p:spPr>
          <a:xfrm>
            <a:off x="610450" y="2992329"/>
            <a:ext cx="2442798" cy="1979146"/>
          </a:xfrm>
          <a:prstGeom prst="rect">
            <a:avLst/>
          </a:prstGeom>
          <a:noFill/>
          <a:ln>
            <a:noFill/>
          </a:ln>
        </p:spPr>
      </p:pic>
      <p:pic>
        <p:nvPicPr>
          <p:cNvPr id="281" name="Google Shape;281;p33"/>
          <p:cNvPicPr preferRelativeResize="0"/>
          <p:nvPr/>
        </p:nvPicPr>
        <p:blipFill rotWithShape="1">
          <a:blip r:embed="rId4">
            <a:alphaModFix/>
          </a:blip>
          <a:srcRect b="4771" l="12078" r="13819" t="10768"/>
          <a:stretch/>
        </p:blipFill>
        <p:spPr>
          <a:xfrm>
            <a:off x="3053246" y="916600"/>
            <a:ext cx="2671000" cy="2075728"/>
          </a:xfrm>
          <a:prstGeom prst="rect">
            <a:avLst/>
          </a:prstGeom>
          <a:noFill/>
          <a:ln>
            <a:noFill/>
          </a:ln>
        </p:spPr>
      </p:pic>
      <p:pic>
        <p:nvPicPr>
          <p:cNvPr id="282" name="Google Shape;282;p33"/>
          <p:cNvPicPr preferRelativeResize="0"/>
          <p:nvPr/>
        </p:nvPicPr>
        <p:blipFill rotWithShape="1">
          <a:blip r:embed="rId5">
            <a:alphaModFix/>
          </a:blip>
          <a:srcRect b="20010" l="15634" r="17862" t="19788"/>
          <a:stretch/>
        </p:blipFill>
        <p:spPr>
          <a:xfrm>
            <a:off x="3053246" y="2992329"/>
            <a:ext cx="2671004" cy="1979146"/>
          </a:xfrm>
          <a:prstGeom prst="rect">
            <a:avLst/>
          </a:prstGeom>
          <a:noFill/>
          <a:ln>
            <a:noFill/>
          </a:ln>
        </p:spPr>
      </p:pic>
      <p:pic>
        <p:nvPicPr>
          <p:cNvPr id="283" name="Google Shape;283;p33"/>
          <p:cNvPicPr preferRelativeResize="0"/>
          <p:nvPr/>
        </p:nvPicPr>
        <p:blipFill rotWithShape="1">
          <a:blip r:embed="rId3">
            <a:alphaModFix/>
          </a:blip>
          <a:srcRect b="3072" l="59410" r="6342" t="30720"/>
          <a:stretch/>
        </p:blipFill>
        <p:spPr>
          <a:xfrm>
            <a:off x="610450" y="1013183"/>
            <a:ext cx="2442798" cy="1979156"/>
          </a:xfrm>
          <a:prstGeom prst="rect">
            <a:avLst/>
          </a:prstGeom>
          <a:noFill/>
          <a:ln>
            <a:noFill/>
          </a:ln>
        </p:spPr>
      </p:pic>
      <p:sp>
        <p:nvSpPr>
          <p:cNvPr id="284" name="Google Shape;284;p33"/>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sp>
        <p:nvSpPr>
          <p:cNvPr id="285" name="Google Shape;285;p33"/>
          <p:cNvSpPr txBox="1"/>
          <p:nvPr/>
        </p:nvSpPr>
        <p:spPr>
          <a:xfrm>
            <a:off x="3191250" y="461800"/>
            <a:ext cx="27615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pt-BR" sz="1100">
                <a:solidFill>
                  <a:schemeClr val="lt1"/>
                </a:solidFill>
                <a:latin typeface="Century Gothic"/>
                <a:ea typeface="Century Gothic"/>
                <a:cs typeface="Century Gothic"/>
                <a:sym typeface="Century Gothic"/>
              </a:rPr>
              <a:t>OTHER VASCULAR MANIFESTATIONS</a:t>
            </a:r>
            <a:endParaRPr b="0" i="0" sz="1100" u="none" cap="none" strike="noStrike">
              <a:solidFill>
                <a:schemeClr val="lt1"/>
              </a:solidFill>
              <a:latin typeface="Century Gothic"/>
              <a:ea typeface="Century Gothic"/>
              <a:cs typeface="Century Gothic"/>
              <a:sym typeface="Century Gothic"/>
            </a:endParaRPr>
          </a:p>
        </p:txBody>
      </p:sp>
      <p:sp>
        <p:nvSpPr>
          <p:cNvPr id="286" name="Google Shape;286;p33"/>
          <p:cNvSpPr txBox="1"/>
          <p:nvPr/>
        </p:nvSpPr>
        <p:spPr>
          <a:xfrm>
            <a:off x="610450" y="25717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287" name="Google Shape;287;p33"/>
          <p:cNvSpPr txBox="1"/>
          <p:nvPr/>
        </p:nvSpPr>
        <p:spPr>
          <a:xfrm>
            <a:off x="3053250" y="25717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endParaRPr>
              <a:solidFill>
                <a:schemeClr val="lt1"/>
              </a:solidFill>
            </a:endParaRPr>
          </a:p>
        </p:txBody>
      </p:sp>
      <p:sp>
        <p:nvSpPr>
          <p:cNvPr id="288" name="Google Shape;288;p33"/>
          <p:cNvSpPr txBox="1"/>
          <p:nvPr/>
        </p:nvSpPr>
        <p:spPr>
          <a:xfrm>
            <a:off x="6132025" y="2079150"/>
            <a:ext cx="2761500" cy="13854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300">
                <a:solidFill>
                  <a:schemeClr val="lt1"/>
                </a:solidFill>
                <a:latin typeface="Century Gothic"/>
                <a:ea typeface="Century Gothic"/>
                <a:cs typeface="Century Gothic"/>
                <a:sym typeface="Century Gothic"/>
              </a:rPr>
              <a:t>Female, </a:t>
            </a:r>
            <a:r>
              <a:rPr lang="pt-BR" sz="1300">
                <a:solidFill>
                  <a:schemeClr val="lt1"/>
                </a:solidFill>
                <a:latin typeface="Century Gothic"/>
                <a:ea typeface="Century Gothic"/>
                <a:cs typeface="Century Gothic"/>
                <a:sym typeface="Century Gothic"/>
              </a:rPr>
              <a:t>49 yo, with rectal cancer. Figure A) to D) CT images. Note tumor invasion of the pulmonary vein (circle). Also note metastatic nodules in lung parenchyma (arrow).</a:t>
            </a:r>
            <a:endParaRPr/>
          </a:p>
        </p:txBody>
      </p:sp>
      <p:pic>
        <p:nvPicPr>
          <p:cNvPr id="289" name="Google Shape;289;p33"/>
          <p:cNvPicPr preferRelativeResize="0"/>
          <p:nvPr/>
        </p:nvPicPr>
        <p:blipFill rotWithShape="1">
          <a:blip r:embed="rId6">
            <a:alphaModFix/>
          </a:blip>
          <a:srcRect b="0" l="0" r="0" t="0"/>
          <a:stretch/>
        </p:blipFill>
        <p:spPr>
          <a:xfrm>
            <a:off x="163198" y="63389"/>
            <a:ext cx="1114389" cy="1276373"/>
          </a:xfrm>
          <a:prstGeom prst="rect">
            <a:avLst/>
          </a:prstGeom>
          <a:noFill/>
          <a:ln>
            <a:noFill/>
          </a:ln>
        </p:spPr>
      </p:pic>
      <p:sp>
        <p:nvSpPr>
          <p:cNvPr id="290" name="Google Shape;290;p33"/>
          <p:cNvSpPr txBox="1"/>
          <p:nvPr/>
        </p:nvSpPr>
        <p:spPr>
          <a:xfrm>
            <a:off x="610450" y="45712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sp>
        <p:nvSpPr>
          <p:cNvPr id="291" name="Google Shape;291;p33"/>
          <p:cNvSpPr txBox="1"/>
          <p:nvPr/>
        </p:nvSpPr>
        <p:spPr>
          <a:xfrm>
            <a:off x="3053250" y="45712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D</a:t>
            </a:r>
            <a:r>
              <a:rPr lang="pt-BR">
                <a:solidFill>
                  <a:schemeClr val="lt1"/>
                </a:solidFill>
              </a:rPr>
              <a:t>)</a:t>
            </a:r>
            <a:endParaRPr>
              <a:solidFill>
                <a:schemeClr val="lt1"/>
              </a:solidFill>
            </a:endParaRPr>
          </a:p>
        </p:txBody>
      </p:sp>
      <p:cxnSp>
        <p:nvCxnSpPr>
          <p:cNvPr id="292" name="Google Shape;292;p33"/>
          <p:cNvCxnSpPr/>
          <p:nvPr/>
        </p:nvCxnSpPr>
        <p:spPr>
          <a:xfrm>
            <a:off x="3451950" y="3979425"/>
            <a:ext cx="371400" cy="282900"/>
          </a:xfrm>
          <a:prstGeom prst="straightConnector1">
            <a:avLst/>
          </a:prstGeom>
          <a:noFill/>
          <a:ln cap="flat" cmpd="sng" w="28575">
            <a:solidFill>
              <a:srgbClr val="F7931E"/>
            </a:solidFill>
            <a:prstDash val="solid"/>
            <a:round/>
            <a:headEnd len="sm" w="sm" type="none"/>
            <a:tailEnd len="med" w="med" type="triangle"/>
          </a:ln>
        </p:spPr>
      </p:cxnSp>
      <p:sp>
        <p:nvSpPr>
          <p:cNvPr id="293" name="Google Shape;293;p33"/>
          <p:cNvSpPr/>
          <p:nvPr/>
        </p:nvSpPr>
        <p:spPr>
          <a:xfrm>
            <a:off x="940325" y="2201901"/>
            <a:ext cx="556200" cy="5559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3"/>
          <p:cNvSpPr/>
          <p:nvPr/>
        </p:nvSpPr>
        <p:spPr>
          <a:xfrm>
            <a:off x="3536175" y="2201901"/>
            <a:ext cx="556200" cy="5559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3"/>
          <p:cNvSpPr/>
          <p:nvPr/>
        </p:nvSpPr>
        <p:spPr>
          <a:xfrm>
            <a:off x="940325" y="4262326"/>
            <a:ext cx="556200" cy="5559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6" name="Google Shape;296;p33"/>
          <p:cNvPicPr preferRelativeResize="0"/>
          <p:nvPr/>
        </p:nvPicPr>
        <p:blipFill rotWithShape="1">
          <a:blip r:embed="rId4">
            <a:alphaModFix/>
          </a:blip>
          <a:srcRect b="9340" l="14508" r="48339" t="47556"/>
          <a:stretch/>
        </p:blipFill>
        <p:spPr>
          <a:xfrm>
            <a:off x="1546550" y="1092437"/>
            <a:ext cx="4048087" cy="3202212"/>
          </a:xfrm>
          <a:prstGeom prst="rect">
            <a:avLst/>
          </a:prstGeom>
          <a:noFill/>
          <a:ln>
            <a:noFill/>
          </a:ln>
        </p:spPr>
      </p:pic>
      <p:sp>
        <p:nvSpPr>
          <p:cNvPr id="297" name="Google Shape;297;p33"/>
          <p:cNvSpPr/>
          <p:nvPr/>
        </p:nvSpPr>
        <p:spPr>
          <a:xfrm>
            <a:off x="3053250" y="2646724"/>
            <a:ext cx="1114500" cy="11205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1" name="Shape 301"/>
        <p:cNvGrpSpPr/>
        <p:nvPr/>
      </p:nvGrpSpPr>
      <p:grpSpPr>
        <a:xfrm>
          <a:off x="0" y="0"/>
          <a:ext cx="0" cy="0"/>
          <a:chOff x="0" y="0"/>
          <a:chExt cx="0" cy="0"/>
        </a:xfrm>
      </p:grpSpPr>
      <p:sp>
        <p:nvSpPr>
          <p:cNvPr id="302" name="Google Shape;302;p34"/>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pic>
        <p:nvPicPr>
          <p:cNvPr id="303" name="Google Shape;303;p34"/>
          <p:cNvPicPr preferRelativeResize="0"/>
          <p:nvPr/>
        </p:nvPicPr>
        <p:blipFill rotWithShape="1">
          <a:blip r:embed="rId3">
            <a:alphaModFix/>
          </a:blip>
          <a:srcRect b="16631" l="9580" r="6821" t="0"/>
          <a:stretch/>
        </p:blipFill>
        <p:spPr>
          <a:xfrm>
            <a:off x="216263" y="824950"/>
            <a:ext cx="1613325" cy="970875"/>
          </a:xfrm>
          <a:prstGeom prst="rect">
            <a:avLst/>
          </a:prstGeom>
          <a:noFill/>
          <a:ln>
            <a:noFill/>
          </a:ln>
        </p:spPr>
      </p:pic>
      <p:pic>
        <p:nvPicPr>
          <p:cNvPr id="304" name="Google Shape;304;p34"/>
          <p:cNvPicPr preferRelativeResize="0"/>
          <p:nvPr/>
        </p:nvPicPr>
        <p:blipFill rotWithShape="1">
          <a:blip r:embed="rId4">
            <a:alphaModFix/>
          </a:blip>
          <a:srcRect b="0" l="0" r="0" t="0"/>
          <a:stretch/>
        </p:blipFill>
        <p:spPr>
          <a:xfrm>
            <a:off x="3812457" y="4135625"/>
            <a:ext cx="1283643" cy="970875"/>
          </a:xfrm>
          <a:prstGeom prst="rect">
            <a:avLst/>
          </a:prstGeom>
          <a:noFill/>
          <a:ln>
            <a:noFill/>
          </a:ln>
        </p:spPr>
      </p:pic>
      <p:pic>
        <p:nvPicPr>
          <p:cNvPr id="305" name="Google Shape;305;p34"/>
          <p:cNvPicPr preferRelativeResize="0"/>
          <p:nvPr/>
        </p:nvPicPr>
        <p:blipFill rotWithShape="1">
          <a:blip r:embed="rId5">
            <a:alphaModFix/>
          </a:blip>
          <a:srcRect b="0" l="12311" r="0" t="11055"/>
          <a:stretch/>
        </p:blipFill>
        <p:spPr>
          <a:xfrm>
            <a:off x="7396300" y="571663"/>
            <a:ext cx="1613325" cy="1477450"/>
          </a:xfrm>
          <a:prstGeom prst="rect">
            <a:avLst/>
          </a:prstGeom>
          <a:noFill/>
          <a:ln>
            <a:noFill/>
          </a:ln>
        </p:spPr>
      </p:pic>
      <p:pic>
        <p:nvPicPr>
          <p:cNvPr id="306" name="Google Shape;306;p34"/>
          <p:cNvPicPr preferRelativeResize="0"/>
          <p:nvPr/>
        </p:nvPicPr>
        <p:blipFill rotWithShape="1">
          <a:blip r:embed="rId6">
            <a:alphaModFix/>
          </a:blip>
          <a:srcRect b="0" l="0" r="0" t="0"/>
          <a:stretch/>
        </p:blipFill>
        <p:spPr>
          <a:xfrm>
            <a:off x="216275" y="3204867"/>
            <a:ext cx="1410025" cy="1760257"/>
          </a:xfrm>
          <a:prstGeom prst="rect">
            <a:avLst/>
          </a:prstGeom>
          <a:noFill/>
          <a:ln>
            <a:noFill/>
          </a:ln>
        </p:spPr>
      </p:pic>
      <p:cxnSp>
        <p:nvCxnSpPr>
          <p:cNvPr id="307" name="Google Shape;307;p34"/>
          <p:cNvCxnSpPr/>
          <p:nvPr/>
        </p:nvCxnSpPr>
        <p:spPr>
          <a:xfrm rot="10800000">
            <a:off x="3109912" y="1679175"/>
            <a:ext cx="390000" cy="80400"/>
          </a:xfrm>
          <a:prstGeom prst="straightConnector1">
            <a:avLst/>
          </a:prstGeom>
          <a:noFill/>
          <a:ln cap="flat" cmpd="sng" w="9525">
            <a:solidFill>
              <a:srgbClr val="F7931E"/>
            </a:solidFill>
            <a:prstDash val="solid"/>
            <a:round/>
            <a:headEnd len="sm" w="sm" type="none"/>
            <a:tailEnd len="med" w="med" type="triangle"/>
          </a:ln>
        </p:spPr>
      </p:cxnSp>
      <p:cxnSp>
        <p:nvCxnSpPr>
          <p:cNvPr id="308" name="Google Shape;308;p34"/>
          <p:cNvCxnSpPr>
            <a:endCxn id="303" idx="3"/>
          </p:cNvCxnSpPr>
          <p:nvPr/>
        </p:nvCxnSpPr>
        <p:spPr>
          <a:xfrm rot="10800000">
            <a:off x="1829588" y="1310388"/>
            <a:ext cx="186600" cy="84900"/>
          </a:xfrm>
          <a:prstGeom prst="straightConnector1">
            <a:avLst/>
          </a:prstGeom>
          <a:noFill/>
          <a:ln cap="flat" cmpd="sng" w="9525">
            <a:solidFill>
              <a:srgbClr val="F7931E"/>
            </a:solidFill>
            <a:prstDash val="solid"/>
            <a:round/>
            <a:headEnd len="sm" w="sm" type="none"/>
            <a:tailEnd len="med" w="med" type="triangle"/>
          </a:ln>
        </p:spPr>
      </p:cxnSp>
      <p:cxnSp>
        <p:nvCxnSpPr>
          <p:cNvPr id="309" name="Google Shape;309;p34"/>
          <p:cNvCxnSpPr/>
          <p:nvPr/>
        </p:nvCxnSpPr>
        <p:spPr>
          <a:xfrm flipH="1">
            <a:off x="3226250" y="2713725"/>
            <a:ext cx="351600" cy="274800"/>
          </a:xfrm>
          <a:prstGeom prst="straightConnector1">
            <a:avLst/>
          </a:prstGeom>
          <a:noFill/>
          <a:ln cap="flat" cmpd="sng" w="9525">
            <a:solidFill>
              <a:srgbClr val="F7931E"/>
            </a:solidFill>
            <a:prstDash val="solid"/>
            <a:round/>
            <a:headEnd len="sm" w="sm" type="none"/>
            <a:tailEnd len="med" w="med" type="triangle"/>
          </a:ln>
        </p:spPr>
      </p:cxnSp>
      <p:cxnSp>
        <p:nvCxnSpPr>
          <p:cNvPr id="310" name="Google Shape;310;p34"/>
          <p:cNvCxnSpPr/>
          <p:nvPr/>
        </p:nvCxnSpPr>
        <p:spPr>
          <a:xfrm flipH="1">
            <a:off x="1765850" y="3768871"/>
            <a:ext cx="314100" cy="217200"/>
          </a:xfrm>
          <a:prstGeom prst="straightConnector1">
            <a:avLst/>
          </a:prstGeom>
          <a:noFill/>
          <a:ln cap="flat" cmpd="sng" w="9525">
            <a:solidFill>
              <a:srgbClr val="F7931E"/>
            </a:solidFill>
            <a:prstDash val="solid"/>
            <a:round/>
            <a:headEnd len="sm" w="sm" type="none"/>
            <a:tailEnd len="med" w="med" type="triangle"/>
          </a:ln>
        </p:spPr>
      </p:cxnSp>
      <p:cxnSp>
        <p:nvCxnSpPr>
          <p:cNvPr id="311" name="Google Shape;311;p34"/>
          <p:cNvCxnSpPr/>
          <p:nvPr/>
        </p:nvCxnSpPr>
        <p:spPr>
          <a:xfrm>
            <a:off x="4495545" y="2135363"/>
            <a:ext cx="0" cy="326700"/>
          </a:xfrm>
          <a:prstGeom prst="straightConnector1">
            <a:avLst/>
          </a:prstGeom>
          <a:noFill/>
          <a:ln cap="flat" cmpd="sng" w="9525">
            <a:solidFill>
              <a:srgbClr val="F7931E"/>
            </a:solidFill>
            <a:prstDash val="solid"/>
            <a:round/>
            <a:headEnd len="sm" w="sm" type="none"/>
            <a:tailEnd len="med" w="med" type="triangle"/>
          </a:ln>
        </p:spPr>
      </p:cxnSp>
      <p:cxnSp>
        <p:nvCxnSpPr>
          <p:cNvPr id="312" name="Google Shape;312;p34"/>
          <p:cNvCxnSpPr/>
          <p:nvPr/>
        </p:nvCxnSpPr>
        <p:spPr>
          <a:xfrm>
            <a:off x="4495545" y="3742475"/>
            <a:ext cx="0" cy="270000"/>
          </a:xfrm>
          <a:prstGeom prst="straightConnector1">
            <a:avLst/>
          </a:prstGeom>
          <a:noFill/>
          <a:ln cap="flat" cmpd="sng" w="9525">
            <a:solidFill>
              <a:srgbClr val="F7931E"/>
            </a:solidFill>
            <a:prstDash val="solid"/>
            <a:round/>
            <a:headEnd len="sm" w="sm" type="none"/>
            <a:tailEnd len="med" w="med" type="triangle"/>
          </a:ln>
        </p:spPr>
      </p:cxnSp>
      <p:cxnSp>
        <p:nvCxnSpPr>
          <p:cNvPr id="313" name="Google Shape;313;p34"/>
          <p:cNvCxnSpPr/>
          <p:nvPr/>
        </p:nvCxnSpPr>
        <p:spPr>
          <a:xfrm>
            <a:off x="5413250" y="2625800"/>
            <a:ext cx="384600" cy="307800"/>
          </a:xfrm>
          <a:prstGeom prst="straightConnector1">
            <a:avLst/>
          </a:prstGeom>
          <a:noFill/>
          <a:ln cap="flat" cmpd="sng" w="9525">
            <a:solidFill>
              <a:srgbClr val="F7931E"/>
            </a:solidFill>
            <a:prstDash val="solid"/>
            <a:round/>
            <a:headEnd len="sm" w="sm" type="none"/>
            <a:tailEnd len="med" w="med" type="triangle"/>
          </a:ln>
        </p:spPr>
      </p:cxnSp>
      <p:cxnSp>
        <p:nvCxnSpPr>
          <p:cNvPr id="314" name="Google Shape;314;p34"/>
          <p:cNvCxnSpPr/>
          <p:nvPr/>
        </p:nvCxnSpPr>
        <p:spPr>
          <a:xfrm>
            <a:off x="7054488" y="3687125"/>
            <a:ext cx="297000" cy="228300"/>
          </a:xfrm>
          <a:prstGeom prst="straightConnector1">
            <a:avLst/>
          </a:prstGeom>
          <a:noFill/>
          <a:ln cap="flat" cmpd="sng" w="9525">
            <a:solidFill>
              <a:srgbClr val="F7931E"/>
            </a:solidFill>
            <a:prstDash val="solid"/>
            <a:round/>
            <a:headEnd len="sm" w="sm" type="none"/>
            <a:tailEnd len="med" w="med" type="triangle"/>
          </a:ln>
        </p:spPr>
      </p:cxnSp>
      <p:cxnSp>
        <p:nvCxnSpPr>
          <p:cNvPr id="315" name="Google Shape;315;p34"/>
          <p:cNvCxnSpPr/>
          <p:nvPr/>
        </p:nvCxnSpPr>
        <p:spPr>
          <a:xfrm flipH="1" rot="10800000">
            <a:off x="5408628" y="1647675"/>
            <a:ext cx="400200" cy="111900"/>
          </a:xfrm>
          <a:prstGeom prst="straightConnector1">
            <a:avLst/>
          </a:prstGeom>
          <a:noFill/>
          <a:ln cap="flat" cmpd="sng" w="9525">
            <a:solidFill>
              <a:srgbClr val="F7931E"/>
            </a:solidFill>
            <a:prstDash val="solid"/>
            <a:round/>
            <a:headEnd len="sm" w="sm" type="none"/>
            <a:tailEnd len="med" w="med" type="triangle"/>
          </a:ln>
        </p:spPr>
      </p:cxnSp>
      <p:cxnSp>
        <p:nvCxnSpPr>
          <p:cNvPr id="316" name="Google Shape;316;p34"/>
          <p:cNvCxnSpPr/>
          <p:nvPr/>
        </p:nvCxnSpPr>
        <p:spPr>
          <a:xfrm flipH="1" rot="10800000">
            <a:off x="7040691" y="1320900"/>
            <a:ext cx="242400" cy="63900"/>
          </a:xfrm>
          <a:prstGeom prst="straightConnector1">
            <a:avLst/>
          </a:prstGeom>
          <a:noFill/>
          <a:ln cap="flat" cmpd="sng" w="9525">
            <a:solidFill>
              <a:srgbClr val="F7931E"/>
            </a:solidFill>
            <a:prstDash val="solid"/>
            <a:round/>
            <a:headEnd len="sm" w="sm" type="none"/>
            <a:tailEnd len="med" w="med" type="triangle"/>
          </a:ln>
        </p:spPr>
      </p:cxnSp>
      <p:sp>
        <p:nvSpPr>
          <p:cNvPr id="317" name="Google Shape;317;p34"/>
          <p:cNvSpPr txBox="1"/>
          <p:nvPr/>
        </p:nvSpPr>
        <p:spPr>
          <a:xfrm>
            <a:off x="1956750" y="7091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TUMOR EMBOLI</a:t>
            </a:r>
            <a:endParaRPr b="0" i="0" sz="1100" u="none" cap="none" strike="noStrike">
              <a:solidFill>
                <a:schemeClr val="lt1"/>
              </a:solidFill>
              <a:latin typeface="Century Gothic"/>
              <a:ea typeface="Century Gothic"/>
              <a:cs typeface="Century Gothic"/>
              <a:sym typeface="Century Gothic"/>
            </a:endParaRPr>
          </a:p>
        </p:txBody>
      </p:sp>
      <p:sp>
        <p:nvSpPr>
          <p:cNvPr id="318" name="Google Shape;318;p34"/>
          <p:cNvSpPr txBox="1"/>
          <p:nvPr/>
        </p:nvSpPr>
        <p:spPr>
          <a:xfrm>
            <a:off x="1488900" y="2462075"/>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PLEURAL SEEDING</a:t>
            </a:r>
            <a:endParaRPr b="0" i="0" sz="1100" u="none" cap="none" strike="noStrike">
              <a:solidFill>
                <a:schemeClr val="lt1"/>
              </a:solidFill>
              <a:latin typeface="Century Gothic"/>
              <a:ea typeface="Century Gothic"/>
              <a:cs typeface="Century Gothic"/>
              <a:sym typeface="Century Gothic"/>
            </a:endParaRPr>
          </a:p>
        </p:txBody>
      </p:sp>
      <p:sp>
        <p:nvSpPr>
          <p:cNvPr id="319" name="Google Shape;319;p34"/>
          <p:cNvSpPr txBox="1"/>
          <p:nvPr/>
        </p:nvSpPr>
        <p:spPr>
          <a:xfrm>
            <a:off x="3654050" y="2544525"/>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LYMPHATIC SPREAD</a:t>
            </a:r>
            <a:endParaRPr b="0" i="0" sz="1100" u="none" cap="none" strike="noStrike">
              <a:solidFill>
                <a:schemeClr val="lt1"/>
              </a:solidFill>
              <a:latin typeface="Century Gothic"/>
              <a:ea typeface="Century Gothic"/>
              <a:cs typeface="Century Gothic"/>
              <a:sym typeface="Century Gothic"/>
            </a:endParaRPr>
          </a:p>
        </p:txBody>
      </p:sp>
      <p:sp>
        <p:nvSpPr>
          <p:cNvPr id="320" name="Google Shape;320;p34"/>
          <p:cNvSpPr txBox="1"/>
          <p:nvPr/>
        </p:nvSpPr>
        <p:spPr>
          <a:xfrm>
            <a:off x="5808825" y="24620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HEMATOGENOUS SPREAD</a:t>
            </a:r>
            <a:endParaRPr b="0" i="0" sz="1100" u="none" cap="none" strike="noStrike">
              <a:solidFill>
                <a:schemeClr val="lt1"/>
              </a:solidFill>
              <a:latin typeface="Century Gothic"/>
              <a:ea typeface="Century Gothic"/>
              <a:cs typeface="Century Gothic"/>
              <a:sym typeface="Century Gothic"/>
            </a:endParaRPr>
          </a:p>
        </p:txBody>
      </p:sp>
      <p:sp>
        <p:nvSpPr>
          <p:cNvPr id="321" name="Google Shape;321;p34"/>
          <p:cNvSpPr txBox="1"/>
          <p:nvPr/>
        </p:nvSpPr>
        <p:spPr>
          <a:xfrm>
            <a:off x="5340713" y="71433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Clr>
                <a:srgbClr val="000000"/>
              </a:buClr>
              <a:buSzPct val="100000"/>
              <a:buFont typeface="Arial"/>
              <a:buNone/>
            </a:pPr>
            <a:r>
              <a:rPr b="0" i="0" lang="pt-BR" sz="1100" u="none" cap="none" strike="noStrike">
                <a:solidFill>
                  <a:schemeClr val="lt1"/>
                </a:solidFill>
                <a:latin typeface="Century Gothic"/>
                <a:ea typeface="Century Gothic"/>
                <a:cs typeface="Century Gothic"/>
                <a:sym typeface="Century Gothic"/>
              </a:rPr>
              <a:t>AEROGENOUS METASTASES</a:t>
            </a:r>
            <a:endParaRPr b="0" i="0" sz="1100" u="none" cap="none" strike="noStrike">
              <a:solidFill>
                <a:schemeClr val="lt1"/>
              </a:solidFill>
              <a:latin typeface="Century Gothic"/>
              <a:ea typeface="Century Gothic"/>
              <a:cs typeface="Century Gothic"/>
              <a:sym typeface="Century Gothic"/>
            </a:endParaRPr>
          </a:p>
        </p:txBody>
      </p:sp>
      <p:pic>
        <p:nvPicPr>
          <p:cNvPr id="322" name="Google Shape;322;p34"/>
          <p:cNvPicPr preferRelativeResize="0"/>
          <p:nvPr/>
        </p:nvPicPr>
        <p:blipFill rotWithShape="1">
          <a:blip r:embed="rId7">
            <a:alphaModFix/>
          </a:blip>
          <a:srcRect b="0" l="0" r="0" t="0"/>
          <a:stretch/>
        </p:blipFill>
        <p:spPr>
          <a:xfrm>
            <a:off x="3749263" y="761412"/>
            <a:ext cx="1410000" cy="1291513"/>
          </a:xfrm>
          <a:prstGeom prst="rect">
            <a:avLst/>
          </a:prstGeom>
          <a:noFill/>
          <a:ln>
            <a:noFill/>
          </a:ln>
        </p:spPr>
      </p:pic>
      <p:pic>
        <p:nvPicPr>
          <p:cNvPr id="323" name="Google Shape;323;p34"/>
          <p:cNvPicPr preferRelativeResize="0"/>
          <p:nvPr/>
        </p:nvPicPr>
        <p:blipFill rotWithShape="1">
          <a:blip r:embed="rId8">
            <a:alphaModFix/>
          </a:blip>
          <a:srcRect b="0" l="0" r="0" t="0"/>
          <a:stretch/>
        </p:blipFill>
        <p:spPr>
          <a:xfrm>
            <a:off x="5804175" y="1195263"/>
            <a:ext cx="947237" cy="922145"/>
          </a:xfrm>
          <a:prstGeom prst="rect">
            <a:avLst/>
          </a:prstGeom>
          <a:noFill/>
          <a:ln>
            <a:noFill/>
          </a:ln>
        </p:spPr>
      </p:pic>
      <p:pic>
        <p:nvPicPr>
          <p:cNvPr id="324" name="Google Shape;324;p34"/>
          <p:cNvPicPr preferRelativeResize="0"/>
          <p:nvPr/>
        </p:nvPicPr>
        <p:blipFill rotWithShape="1">
          <a:blip r:embed="rId9">
            <a:alphaModFix/>
          </a:blip>
          <a:srcRect b="0" l="0" r="0" t="0"/>
          <a:stretch/>
        </p:blipFill>
        <p:spPr>
          <a:xfrm>
            <a:off x="2173383" y="1170909"/>
            <a:ext cx="779342" cy="970875"/>
          </a:xfrm>
          <a:prstGeom prst="rect">
            <a:avLst/>
          </a:prstGeom>
          <a:noFill/>
          <a:ln>
            <a:noFill/>
          </a:ln>
        </p:spPr>
      </p:pic>
      <p:pic>
        <p:nvPicPr>
          <p:cNvPr id="325" name="Google Shape;325;p34"/>
          <p:cNvPicPr preferRelativeResize="0"/>
          <p:nvPr/>
        </p:nvPicPr>
        <p:blipFill rotWithShape="1">
          <a:blip r:embed="rId10">
            <a:alphaModFix/>
          </a:blip>
          <a:srcRect b="0" l="0" r="0" t="0"/>
          <a:stretch/>
        </p:blipFill>
        <p:spPr>
          <a:xfrm>
            <a:off x="5991363" y="3046076"/>
            <a:ext cx="907012" cy="1131818"/>
          </a:xfrm>
          <a:prstGeom prst="rect">
            <a:avLst/>
          </a:prstGeom>
          <a:noFill/>
          <a:ln>
            <a:noFill/>
          </a:ln>
        </p:spPr>
      </p:pic>
      <p:pic>
        <p:nvPicPr>
          <p:cNvPr id="326" name="Google Shape;326;p34"/>
          <p:cNvPicPr preferRelativeResize="0"/>
          <p:nvPr/>
        </p:nvPicPr>
        <p:blipFill rotWithShape="1">
          <a:blip r:embed="rId11">
            <a:alphaModFix/>
          </a:blip>
          <a:srcRect b="0" l="0" r="0" t="0"/>
          <a:stretch/>
        </p:blipFill>
        <p:spPr>
          <a:xfrm rot="5400000">
            <a:off x="4082050" y="2817927"/>
            <a:ext cx="827000" cy="1114350"/>
          </a:xfrm>
          <a:prstGeom prst="rect">
            <a:avLst/>
          </a:prstGeom>
          <a:noFill/>
          <a:ln>
            <a:noFill/>
          </a:ln>
        </p:spPr>
      </p:pic>
      <p:pic>
        <p:nvPicPr>
          <p:cNvPr id="327" name="Google Shape;327;p34"/>
          <p:cNvPicPr preferRelativeResize="0"/>
          <p:nvPr/>
        </p:nvPicPr>
        <p:blipFill rotWithShape="1">
          <a:blip r:embed="rId12">
            <a:alphaModFix/>
          </a:blip>
          <a:srcRect b="0" l="0" r="0" t="0"/>
          <a:stretch/>
        </p:blipFill>
        <p:spPr>
          <a:xfrm>
            <a:off x="2349888" y="2963525"/>
            <a:ext cx="390525" cy="1066800"/>
          </a:xfrm>
          <a:prstGeom prst="rect">
            <a:avLst/>
          </a:prstGeom>
          <a:noFill/>
          <a:ln>
            <a:noFill/>
          </a:ln>
        </p:spPr>
      </p:pic>
      <p:pic>
        <p:nvPicPr>
          <p:cNvPr id="328" name="Google Shape;328;p34"/>
          <p:cNvPicPr preferRelativeResize="0"/>
          <p:nvPr/>
        </p:nvPicPr>
        <p:blipFill rotWithShape="1">
          <a:blip r:embed="rId13">
            <a:alphaModFix/>
          </a:blip>
          <a:srcRect b="0" l="0" r="0" t="0"/>
          <a:stretch/>
        </p:blipFill>
        <p:spPr>
          <a:xfrm>
            <a:off x="7518925" y="3487675"/>
            <a:ext cx="1520475" cy="1477450"/>
          </a:xfrm>
          <a:prstGeom prst="rect">
            <a:avLst/>
          </a:prstGeom>
          <a:noFill/>
          <a:ln>
            <a:noFill/>
          </a:ln>
        </p:spPr>
      </p:pic>
      <p:sp>
        <p:nvSpPr>
          <p:cNvPr id="329" name="Google Shape;329;p34"/>
          <p:cNvSpPr/>
          <p:nvPr/>
        </p:nvSpPr>
        <p:spPr>
          <a:xfrm>
            <a:off x="3313087" y="2207200"/>
            <a:ext cx="2401500" cy="19707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0" name="Google Shape;330;p34"/>
          <p:cNvPicPr preferRelativeResize="0"/>
          <p:nvPr/>
        </p:nvPicPr>
        <p:blipFill>
          <a:blip r:embed="rId14">
            <a:alphaModFix/>
          </a:blip>
          <a:stretch>
            <a:fillRect/>
          </a:stretch>
        </p:blipFill>
        <p:spPr>
          <a:xfrm>
            <a:off x="0" y="0"/>
            <a:ext cx="9144000" cy="5143500"/>
          </a:xfrm>
          <a:prstGeom prst="rect">
            <a:avLst/>
          </a:prstGeom>
          <a:noFill/>
          <a:ln>
            <a:noFill/>
          </a:ln>
        </p:spPr>
      </p:pic>
      <p:pic>
        <p:nvPicPr>
          <p:cNvPr id="331" name="Google Shape;331;p34"/>
          <p:cNvPicPr preferRelativeResize="0"/>
          <p:nvPr/>
        </p:nvPicPr>
        <p:blipFill>
          <a:blip r:embed="rId15">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20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5" name="Shape 335"/>
        <p:cNvGrpSpPr/>
        <p:nvPr/>
      </p:nvGrpSpPr>
      <p:grpSpPr>
        <a:xfrm>
          <a:off x="0" y="0"/>
          <a:ext cx="0" cy="0"/>
          <a:chOff x="0" y="0"/>
          <a:chExt cx="0" cy="0"/>
        </a:xfrm>
      </p:grpSpPr>
      <p:sp>
        <p:nvSpPr>
          <p:cNvPr id="336" name="Google Shape;336;p35"/>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337" name="Google Shape;337;p35"/>
          <p:cNvSpPr txBox="1"/>
          <p:nvPr/>
        </p:nvSpPr>
        <p:spPr>
          <a:xfrm>
            <a:off x="3730500" y="598682"/>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LYMPHATIC SPREAD</a:t>
            </a:r>
            <a:endParaRPr b="0" i="0" sz="1100" u="none" cap="none" strike="noStrike">
              <a:solidFill>
                <a:schemeClr val="lt1"/>
              </a:solidFill>
              <a:latin typeface="Century Gothic"/>
              <a:ea typeface="Century Gothic"/>
              <a:cs typeface="Century Gothic"/>
              <a:sym typeface="Century Gothic"/>
            </a:endParaRPr>
          </a:p>
        </p:txBody>
      </p:sp>
      <p:pic>
        <p:nvPicPr>
          <p:cNvPr id="338" name="Google Shape;338;p35"/>
          <p:cNvPicPr preferRelativeResize="0"/>
          <p:nvPr/>
        </p:nvPicPr>
        <p:blipFill rotWithShape="1">
          <a:blip r:embed="rId3">
            <a:alphaModFix/>
          </a:blip>
          <a:srcRect b="0" l="0" r="0" t="0"/>
          <a:stretch/>
        </p:blipFill>
        <p:spPr>
          <a:xfrm rot="5400000">
            <a:off x="548585" y="-95153"/>
            <a:ext cx="1056295" cy="1343200"/>
          </a:xfrm>
          <a:prstGeom prst="rect">
            <a:avLst/>
          </a:prstGeom>
          <a:noFill/>
          <a:ln>
            <a:noFill/>
          </a:ln>
        </p:spPr>
      </p:pic>
      <p:pic>
        <p:nvPicPr>
          <p:cNvPr id="339" name="Google Shape;339;p35"/>
          <p:cNvPicPr preferRelativeResize="0"/>
          <p:nvPr/>
        </p:nvPicPr>
        <p:blipFill rotWithShape="1">
          <a:blip r:embed="rId4">
            <a:alphaModFix/>
          </a:blip>
          <a:srcRect b="0" l="5877" r="2429" t="4370"/>
          <a:stretch/>
        </p:blipFill>
        <p:spPr>
          <a:xfrm>
            <a:off x="603690" y="1024163"/>
            <a:ext cx="3810910" cy="3131776"/>
          </a:xfrm>
          <a:prstGeom prst="rect">
            <a:avLst/>
          </a:prstGeom>
          <a:noFill/>
          <a:ln>
            <a:noFill/>
          </a:ln>
        </p:spPr>
      </p:pic>
      <p:pic>
        <p:nvPicPr>
          <p:cNvPr id="340" name="Google Shape;340;p35"/>
          <p:cNvPicPr preferRelativeResize="0"/>
          <p:nvPr/>
        </p:nvPicPr>
        <p:blipFill rotWithShape="1">
          <a:blip r:embed="rId5">
            <a:alphaModFix/>
          </a:blip>
          <a:srcRect b="5407" l="10170" r="11107" t="4168"/>
          <a:stretch/>
        </p:blipFill>
        <p:spPr>
          <a:xfrm>
            <a:off x="4414600" y="1024163"/>
            <a:ext cx="4338089" cy="3131774"/>
          </a:xfrm>
          <a:prstGeom prst="rect">
            <a:avLst/>
          </a:prstGeom>
          <a:noFill/>
          <a:ln>
            <a:noFill/>
          </a:ln>
        </p:spPr>
      </p:pic>
      <p:sp>
        <p:nvSpPr>
          <p:cNvPr id="341" name="Google Shape;341;p35"/>
          <p:cNvSpPr txBox="1"/>
          <p:nvPr/>
        </p:nvSpPr>
        <p:spPr>
          <a:xfrm>
            <a:off x="603688" y="37557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342" name="Google Shape;342;p35"/>
          <p:cNvSpPr txBox="1"/>
          <p:nvPr/>
        </p:nvSpPr>
        <p:spPr>
          <a:xfrm>
            <a:off x="146400" y="4227450"/>
            <a:ext cx="8851200" cy="7389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Male, 75 yo with an agressive basal cell carcinoma of the skin. </a:t>
            </a:r>
            <a:r>
              <a:rPr lang="pt-BR" sz="1200">
                <a:solidFill>
                  <a:schemeClr val="lt1"/>
                </a:solidFill>
                <a:latin typeface="Century Gothic"/>
                <a:ea typeface="Century Gothic"/>
                <a:cs typeface="Century Gothic"/>
                <a:sym typeface="Century Gothic"/>
              </a:rPr>
              <a:t>Figure A) - MIP coronal CT image shows thickening of peribronchovascular </a:t>
            </a:r>
            <a:r>
              <a:rPr lang="pt-BR" sz="1200">
                <a:solidFill>
                  <a:schemeClr val="lt1"/>
                </a:solidFill>
                <a:latin typeface="Century Gothic"/>
                <a:ea typeface="Century Gothic"/>
                <a:cs typeface="Century Gothic"/>
                <a:sym typeface="Century Gothic"/>
              </a:rPr>
              <a:t>interstitium. F</a:t>
            </a:r>
            <a:r>
              <a:rPr lang="pt-BR" sz="1200">
                <a:solidFill>
                  <a:schemeClr val="lt1"/>
                </a:solidFill>
                <a:latin typeface="Century Gothic"/>
                <a:ea typeface="Century Gothic"/>
                <a:cs typeface="Century Gothic"/>
                <a:sym typeface="Century Gothic"/>
              </a:rPr>
              <a:t>igure B) axial CT image  shows peribronchovascular nodules and irregular thickening of interlobular septa, </a:t>
            </a:r>
            <a:r>
              <a:rPr lang="pt-BR" sz="1200">
                <a:solidFill>
                  <a:schemeClr val="lt1"/>
                </a:solidFill>
                <a:latin typeface="Century Gothic"/>
                <a:ea typeface="Century Gothic"/>
                <a:cs typeface="Century Gothic"/>
                <a:sym typeface="Century Gothic"/>
              </a:rPr>
              <a:t>suggesting</a:t>
            </a:r>
            <a:r>
              <a:rPr lang="pt-BR" sz="1200">
                <a:solidFill>
                  <a:schemeClr val="lt1"/>
                </a:solidFill>
                <a:latin typeface="Century Gothic"/>
                <a:ea typeface="Century Gothic"/>
                <a:cs typeface="Century Gothic"/>
                <a:sym typeface="Century Gothic"/>
              </a:rPr>
              <a:t> lymphatic carcinomatosis.</a:t>
            </a:r>
            <a:endParaRPr sz="1200">
              <a:solidFill>
                <a:schemeClr val="lt1"/>
              </a:solidFill>
              <a:latin typeface="Century Gothic"/>
              <a:ea typeface="Century Gothic"/>
              <a:cs typeface="Century Gothic"/>
              <a:sym typeface="Century Gothic"/>
            </a:endParaRPr>
          </a:p>
        </p:txBody>
      </p:sp>
      <p:sp>
        <p:nvSpPr>
          <p:cNvPr id="343" name="Google Shape;343;p35"/>
          <p:cNvSpPr txBox="1"/>
          <p:nvPr/>
        </p:nvSpPr>
        <p:spPr>
          <a:xfrm>
            <a:off x="4414588" y="37557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pic>
        <p:nvPicPr>
          <p:cNvPr id="344" name="Google Shape;344;p35"/>
          <p:cNvPicPr preferRelativeResize="0"/>
          <p:nvPr/>
        </p:nvPicPr>
        <p:blipFill rotWithShape="1">
          <a:blip r:embed="rId5">
            <a:alphaModFix/>
          </a:blip>
          <a:srcRect b="51060" l="15195" r="48726" t="5927"/>
          <a:stretch/>
        </p:blipFill>
        <p:spPr>
          <a:xfrm>
            <a:off x="4186925" y="1146975"/>
            <a:ext cx="3851574" cy="2886165"/>
          </a:xfrm>
          <a:prstGeom prst="rect">
            <a:avLst/>
          </a:prstGeom>
          <a:noFill/>
          <a:ln>
            <a:noFill/>
          </a:ln>
        </p:spPr>
      </p:pic>
      <p:pic>
        <p:nvPicPr>
          <p:cNvPr id="345" name="Google Shape;345;p35"/>
          <p:cNvPicPr preferRelativeResize="0"/>
          <p:nvPr/>
        </p:nvPicPr>
        <p:blipFill rotWithShape="1">
          <a:blip r:embed="rId4">
            <a:alphaModFix/>
          </a:blip>
          <a:srcRect b="9250" l="18770" r="39189" t="11416"/>
          <a:stretch/>
        </p:blipFill>
        <p:spPr>
          <a:xfrm>
            <a:off x="603688" y="406975"/>
            <a:ext cx="2911613" cy="4329550"/>
          </a:xfrm>
          <a:prstGeom prst="rect">
            <a:avLst/>
          </a:prstGeom>
          <a:noFill/>
          <a:ln>
            <a:noFill/>
          </a:ln>
        </p:spPr>
      </p:pic>
      <p:sp>
        <p:nvSpPr>
          <p:cNvPr id="346" name="Google Shape;346;p35"/>
          <p:cNvSpPr/>
          <p:nvPr/>
        </p:nvSpPr>
        <p:spPr>
          <a:xfrm>
            <a:off x="5059550" y="1815350"/>
            <a:ext cx="2628300" cy="20088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7" name="Google Shape;347;p35"/>
          <p:cNvCxnSpPr/>
          <p:nvPr/>
        </p:nvCxnSpPr>
        <p:spPr>
          <a:xfrm>
            <a:off x="1182725" y="2599250"/>
            <a:ext cx="454200" cy="144300"/>
          </a:xfrm>
          <a:prstGeom prst="straightConnector1">
            <a:avLst/>
          </a:prstGeom>
          <a:noFill/>
          <a:ln cap="flat" cmpd="sng" w="28575">
            <a:solidFill>
              <a:srgbClr val="F7931E"/>
            </a:solidFill>
            <a:prstDash val="solid"/>
            <a:round/>
            <a:headEnd len="sm" w="sm" type="none"/>
            <a:tailEnd len="med" w="med" type="triangle"/>
          </a:ln>
        </p:spPr>
      </p:cxnSp>
      <p:cxnSp>
        <p:nvCxnSpPr>
          <p:cNvPr id="348" name="Google Shape;348;p35"/>
          <p:cNvCxnSpPr/>
          <p:nvPr/>
        </p:nvCxnSpPr>
        <p:spPr>
          <a:xfrm flipH="1" rot="10800000">
            <a:off x="1554050" y="3621550"/>
            <a:ext cx="400200" cy="411600"/>
          </a:xfrm>
          <a:prstGeom prst="straightConnector1">
            <a:avLst/>
          </a:prstGeom>
          <a:noFill/>
          <a:ln cap="flat" cmpd="sng" w="28575">
            <a:solidFill>
              <a:srgbClr val="F7931E"/>
            </a:solidFill>
            <a:prstDash val="solid"/>
            <a:round/>
            <a:headEnd len="sm" w="sm" type="none"/>
            <a:tailEnd len="med" w="med" type="triangle"/>
          </a:ln>
        </p:spPr>
      </p:cxnSp>
      <p:cxnSp>
        <p:nvCxnSpPr>
          <p:cNvPr id="349" name="Google Shape;349;p35"/>
          <p:cNvCxnSpPr/>
          <p:nvPr/>
        </p:nvCxnSpPr>
        <p:spPr>
          <a:xfrm>
            <a:off x="811400" y="2833050"/>
            <a:ext cx="371400" cy="282900"/>
          </a:xfrm>
          <a:prstGeom prst="straightConnector1">
            <a:avLst/>
          </a:prstGeom>
          <a:noFill/>
          <a:ln cap="flat" cmpd="sng" w="28575">
            <a:solidFill>
              <a:srgbClr val="F7931E"/>
            </a:solidFill>
            <a:prstDash val="solid"/>
            <a:round/>
            <a:headEnd len="sm" w="sm" type="none"/>
            <a:tailEnd len="med" w="med" type="triangle"/>
          </a:ln>
        </p:spPr>
      </p:cxnSp>
      <p:sp>
        <p:nvSpPr>
          <p:cNvPr id="350" name="Google Shape;350;p35"/>
          <p:cNvSpPr txBox="1"/>
          <p:nvPr/>
        </p:nvSpPr>
        <p:spPr>
          <a:xfrm>
            <a:off x="811400" y="1466625"/>
            <a:ext cx="2548500" cy="5541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Irregular thickening of peribronchovascular interstitium</a:t>
            </a:r>
            <a:endParaRPr sz="1200">
              <a:solidFill>
                <a:schemeClr val="lt1"/>
              </a:solidFill>
              <a:latin typeface="Century Gothic"/>
              <a:ea typeface="Century Gothic"/>
              <a:cs typeface="Century Gothic"/>
              <a:sym typeface="Century Gothic"/>
            </a:endParaRPr>
          </a:p>
        </p:txBody>
      </p:sp>
      <p:sp>
        <p:nvSpPr>
          <p:cNvPr id="351" name="Google Shape;351;p35"/>
          <p:cNvSpPr txBox="1"/>
          <p:nvPr/>
        </p:nvSpPr>
        <p:spPr>
          <a:xfrm>
            <a:off x="5173700" y="1146975"/>
            <a:ext cx="2005200" cy="5541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Irregular thickening of interlobular septa</a:t>
            </a:r>
            <a:endParaRPr sz="1200">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par>
                                <p:cTn fill="hold" nodeType="with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1000"/>
                                        <p:tgtEl>
                                          <p:spTgt spid="34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000"/>
                                        <p:tgtEl>
                                          <p:spTgt spid="35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5" name="Shape 355"/>
        <p:cNvGrpSpPr/>
        <p:nvPr/>
      </p:nvGrpSpPr>
      <p:grpSpPr>
        <a:xfrm>
          <a:off x="0" y="0"/>
          <a:ext cx="0" cy="0"/>
          <a:chOff x="0" y="0"/>
          <a:chExt cx="0" cy="0"/>
        </a:xfrm>
      </p:grpSpPr>
      <p:sp>
        <p:nvSpPr>
          <p:cNvPr id="356" name="Google Shape;356;p36"/>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pt-BR" sz="1400" u="none" cap="none" strike="noStrike">
                <a:solidFill>
                  <a:schemeClr val="lt1"/>
                </a:solidFill>
                <a:latin typeface="Century Gothic"/>
                <a:ea typeface="Century Gothic"/>
                <a:cs typeface="Century Gothic"/>
                <a:sym typeface="Century Gothic"/>
              </a:rPr>
              <a:t>Pathophysiology of tumor spread to the lungs</a:t>
            </a:r>
            <a:endParaRPr b="1" i="0" sz="1600" u="none" cap="none" strike="noStrike">
              <a:solidFill>
                <a:schemeClr val="lt1"/>
              </a:solidFill>
              <a:latin typeface="Century Gothic"/>
              <a:ea typeface="Century Gothic"/>
              <a:cs typeface="Century Gothic"/>
              <a:sym typeface="Century Gothic"/>
            </a:endParaRPr>
          </a:p>
        </p:txBody>
      </p:sp>
      <p:pic>
        <p:nvPicPr>
          <p:cNvPr id="357" name="Google Shape;357;p36"/>
          <p:cNvPicPr preferRelativeResize="0"/>
          <p:nvPr/>
        </p:nvPicPr>
        <p:blipFill rotWithShape="1">
          <a:blip r:embed="rId3">
            <a:alphaModFix/>
          </a:blip>
          <a:srcRect b="16631" l="9580" r="6821" t="0"/>
          <a:stretch/>
        </p:blipFill>
        <p:spPr>
          <a:xfrm>
            <a:off x="216263" y="824950"/>
            <a:ext cx="1613325" cy="970875"/>
          </a:xfrm>
          <a:prstGeom prst="rect">
            <a:avLst/>
          </a:prstGeom>
          <a:noFill/>
          <a:ln>
            <a:noFill/>
          </a:ln>
        </p:spPr>
      </p:pic>
      <p:pic>
        <p:nvPicPr>
          <p:cNvPr id="358" name="Google Shape;358;p36"/>
          <p:cNvPicPr preferRelativeResize="0"/>
          <p:nvPr/>
        </p:nvPicPr>
        <p:blipFill rotWithShape="1">
          <a:blip r:embed="rId4">
            <a:alphaModFix/>
          </a:blip>
          <a:srcRect b="0" l="0" r="0" t="0"/>
          <a:stretch/>
        </p:blipFill>
        <p:spPr>
          <a:xfrm>
            <a:off x="3812457" y="4135625"/>
            <a:ext cx="1283643" cy="970875"/>
          </a:xfrm>
          <a:prstGeom prst="rect">
            <a:avLst/>
          </a:prstGeom>
          <a:noFill/>
          <a:ln>
            <a:noFill/>
          </a:ln>
        </p:spPr>
      </p:pic>
      <p:pic>
        <p:nvPicPr>
          <p:cNvPr id="359" name="Google Shape;359;p36"/>
          <p:cNvPicPr preferRelativeResize="0"/>
          <p:nvPr/>
        </p:nvPicPr>
        <p:blipFill rotWithShape="1">
          <a:blip r:embed="rId5">
            <a:alphaModFix/>
          </a:blip>
          <a:srcRect b="0" l="12311" r="0" t="11055"/>
          <a:stretch/>
        </p:blipFill>
        <p:spPr>
          <a:xfrm>
            <a:off x="7396300" y="571663"/>
            <a:ext cx="1613325" cy="1477450"/>
          </a:xfrm>
          <a:prstGeom prst="rect">
            <a:avLst/>
          </a:prstGeom>
          <a:noFill/>
          <a:ln>
            <a:noFill/>
          </a:ln>
        </p:spPr>
      </p:pic>
      <p:pic>
        <p:nvPicPr>
          <p:cNvPr id="360" name="Google Shape;360;p36"/>
          <p:cNvPicPr preferRelativeResize="0"/>
          <p:nvPr/>
        </p:nvPicPr>
        <p:blipFill rotWithShape="1">
          <a:blip r:embed="rId6">
            <a:alphaModFix/>
          </a:blip>
          <a:srcRect b="0" l="0" r="0" t="0"/>
          <a:stretch/>
        </p:blipFill>
        <p:spPr>
          <a:xfrm>
            <a:off x="216275" y="3204867"/>
            <a:ext cx="1410025" cy="1760257"/>
          </a:xfrm>
          <a:prstGeom prst="rect">
            <a:avLst/>
          </a:prstGeom>
          <a:noFill/>
          <a:ln>
            <a:noFill/>
          </a:ln>
        </p:spPr>
      </p:pic>
      <p:cxnSp>
        <p:nvCxnSpPr>
          <p:cNvPr id="361" name="Google Shape;361;p36"/>
          <p:cNvCxnSpPr/>
          <p:nvPr/>
        </p:nvCxnSpPr>
        <p:spPr>
          <a:xfrm rot="10800000">
            <a:off x="3109912" y="1679175"/>
            <a:ext cx="390000" cy="80400"/>
          </a:xfrm>
          <a:prstGeom prst="straightConnector1">
            <a:avLst/>
          </a:prstGeom>
          <a:noFill/>
          <a:ln cap="flat" cmpd="sng" w="9525">
            <a:solidFill>
              <a:srgbClr val="F7931E"/>
            </a:solidFill>
            <a:prstDash val="solid"/>
            <a:round/>
            <a:headEnd len="sm" w="sm" type="none"/>
            <a:tailEnd len="med" w="med" type="triangle"/>
          </a:ln>
        </p:spPr>
      </p:cxnSp>
      <p:cxnSp>
        <p:nvCxnSpPr>
          <p:cNvPr id="362" name="Google Shape;362;p36"/>
          <p:cNvCxnSpPr>
            <a:endCxn id="357" idx="3"/>
          </p:cNvCxnSpPr>
          <p:nvPr/>
        </p:nvCxnSpPr>
        <p:spPr>
          <a:xfrm rot="10800000">
            <a:off x="1829588" y="1310388"/>
            <a:ext cx="186600" cy="84900"/>
          </a:xfrm>
          <a:prstGeom prst="straightConnector1">
            <a:avLst/>
          </a:prstGeom>
          <a:noFill/>
          <a:ln cap="flat" cmpd="sng" w="9525">
            <a:solidFill>
              <a:srgbClr val="F7931E"/>
            </a:solidFill>
            <a:prstDash val="solid"/>
            <a:round/>
            <a:headEnd len="sm" w="sm" type="none"/>
            <a:tailEnd len="med" w="med" type="triangle"/>
          </a:ln>
        </p:spPr>
      </p:cxnSp>
      <p:cxnSp>
        <p:nvCxnSpPr>
          <p:cNvPr id="363" name="Google Shape;363;p36"/>
          <p:cNvCxnSpPr/>
          <p:nvPr/>
        </p:nvCxnSpPr>
        <p:spPr>
          <a:xfrm flipH="1">
            <a:off x="3226250" y="2713725"/>
            <a:ext cx="351600" cy="274800"/>
          </a:xfrm>
          <a:prstGeom prst="straightConnector1">
            <a:avLst/>
          </a:prstGeom>
          <a:noFill/>
          <a:ln cap="flat" cmpd="sng" w="9525">
            <a:solidFill>
              <a:srgbClr val="F7931E"/>
            </a:solidFill>
            <a:prstDash val="solid"/>
            <a:round/>
            <a:headEnd len="sm" w="sm" type="none"/>
            <a:tailEnd len="med" w="med" type="triangle"/>
          </a:ln>
        </p:spPr>
      </p:cxnSp>
      <p:cxnSp>
        <p:nvCxnSpPr>
          <p:cNvPr id="364" name="Google Shape;364;p36"/>
          <p:cNvCxnSpPr/>
          <p:nvPr/>
        </p:nvCxnSpPr>
        <p:spPr>
          <a:xfrm flipH="1">
            <a:off x="1765850" y="3768871"/>
            <a:ext cx="314100" cy="217200"/>
          </a:xfrm>
          <a:prstGeom prst="straightConnector1">
            <a:avLst/>
          </a:prstGeom>
          <a:noFill/>
          <a:ln cap="flat" cmpd="sng" w="9525">
            <a:solidFill>
              <a:srgbClr val="F7931E"/>
            </a:solidFill>
            <a:prstDash val="solid"/>
            <a:round/>
            <a:headEnd len="sm" w="sm" type="none"/>
            <a:tailEnd len="med" w="med" type="triangle"/>
          </a:ln>
        </p:spPr>
      </p:cxnSp>
      <p:cxnSp>
        <p:nvCxnSpPr>
          <p:cNvPr id="365" name="Google Shape;365;p36"/>
          <p:cNvCxnSpPr/>
          <p:nvPr/>
        </p:nvCxnSpPr>
        <p:spPr>
          <a:xfrm>
            <a:off x="4495545" y="2135363"/>
            <a:ext cx="0" cy="326700"/>
          </a:xfrm>
          <a:prstGeom prst="straightConnector1">
            <a:avLst/>
          </a:prstGeom>
          <a:noFill/>
          <a:ln cap="flat" cmpd="sng" w="9525">
            <a:solidFill>
              <a:srgbClr val="F7931E"/>
            </a:solidFill>
            <a:prstDash val="solid"/>
            <a:round/>
            <a:headEnd len="sm" w="sm" type="none"/>
            <a:tailEnd len="med" w="med" type="triangle"/>
          </a:ln>
        </p:spPr>
      </p:cxnSp>
      <p:cxnSp>
        <p:nvCxnSpPr>
          <p:cNvPr id="366" name="Google Shape;366;p36"/>
          <p:cNvCxnSpPr/>
          <p:nvPr/>
        </p:nvCxnSpPr>
        <p:spPr>
          <a:xfrm>
            <a:off x="4495545" y="3742475"/>
            <a:ext cx="0" cy="270000"/>
          </a:xfrm>
          <a:prstGeom prst="straightConnector1">
            <a:avLst/>
          </a:prstGeom>
          <a:noFill/>
          <a:ln cap="flat" cmpd="sng" w="9525">
            <a:solidFill>
              <a:srgbClr val="F7931E"/>
            </a:solidFill>
            <a:prstDash val="solid"/>
            <a:round/>
            <a:headEnd len="sm" w="sm" type="none"/>
            <a:tailEnd len="med" w="med" type="triangle"/>
          </a:ln>
        </p:spPr>
      </p:cxnSp>
      <p:cxnSp>
        <p:nvCxnSpPr>
          <p:cNvPr id="367" name="Google Shape;367;p36"/>
          <p:cNvCxnSpPr/>
          <p:nvPr/>
        </p:nvCxnSpPr>
        <p:spPr>
          <a:xfrm>
            <a:off x="5413250" y="2625800"/>
            <a:ext cx="384600" cy="307800"/>
          </a:xfrm>
          <a:prstGeom prst="straightConnector1">
            <a:avLst/>
          </a:prstGeom>
          <a:noFill/>
          <a:ln cap="flat" cmpd="sng" w="9525">
            <a:solidFill>
              <a:srgbClr val="F7931E"/>
            </a:solidFill>
            <a:prstDash val="solid"/>
            <a:round/>
            <a:headEnd len="sm" w="sm" type="none"/>
            <a:tailEnd len="med" w="med" type="triangle"/>
          </a:ln>
        </p:spPr>
      </p:cxnSp>
      <p:cxnSp>
        <p:nvCxnSpPr>
          <p:cNvPr id="368" name="Google Shape;368;p36"/>
          <p:cNvCxnSpPr/>
          <p:nvPr/>
        </p:nvCxnSpPr>
        <p:spPr>
          <a:xfrm>
            <a:off x="7054488" y="3687125"/>
            <a:ext cx="297000" cy="228300"/>
          </a:xfrm>
          <a:prstGeom prst="straightConnector1">
            <a:avLst/>
          </a:prstGeom>
          <a:noFill/>
          <a:ln cap="flat" cmpd="sng" w="9525">
            <a:solidFill>
              <a:srgbClr val="F7931E"/>
            </a:solidFill>
            <a:prstDash val="solid"/>
            <a:round/>
            <a:headEnd len="sm" w="sm" type="none"/>
            <a:tailEnd len="med" w="med" type="triangle"/>
          </a:ln>
        </p:spPr>
      </p:cxnSp>
      <p:cxnSp>
        <p:nvCxnSpPr>
          <p:cNvPr id="369" name="Google Shape;369;p36"/>
          <p:cNvCxnSpPr/>
          <p:nvPr/>
        </p:nvCxnSpPr>
        <p:spPr>
          <a:xfrm flipH="1" rot="10800000">
            <a:off x="5408628" y="1647675"/>
            <a:ext cx="400200" cy="111900"/>
          </a:xfrm>
          <a:prstGeom prst="straightConnector1">
            <a:avLst/>
          </a:prstGeom>
          <a:noFill/>
          <a:ln cap="flat" cmpd="sng" w="9525">
            <a:solidFill>
              <a:srgbClr val="F7931E"/>
            </a:solidFill>
            <a:prstDash val="solid"/>
            <a:round/>
            <a:headEnd len="sm" w="sm" type="none"/>
            <a:tailEnd len="med" w="med" type="triangle"/>
          </a:ln>
        </p:spPr>
      </p:cxnSp>
      <p:cxnSp>
        <p:nvCxnSpPr>
          <p:cNvPr id="370" name="Google Shape;370;p36"/>
          <p:cNvCxnSpPr/>
          <p:nvPr/>
        </p:nvCxnSpPr>
        <p:spPr>
          <a:xfrm flipH="1" rot="10800000">
            <a:off x="7040691" y="1320900"/>
            <a:ext cx="242400" cy="63900"/>
          </a:xfrm>
          <a:prstGeom prst="straightConnector1">
            <a:avLst/>
          </a:prstGeom>
          <a:noFill/>
          <a:ln cap="flat" cmpd="sng" w="9525">
            <a:solidFill>
              <a:srgbClr val="F7931E"/>
            </a:solidFill>
            <a:prstDash val="solid"/>
            <a:round/>
            <a:headEnd len="sm" w="sm" type="none"/>
            <a:tailEnd len="med" w="med" type="triangle"/>
          </a:ln>
        </p:spPr>
      </p:cxnSp>
      <p:sp>
        <p:nvSpPr>
          <p:cNvPr id="371" name="Google Shape;371;p36"/>
          <p:cNvSpPr txBox="1"/>
          <p:nvPr/>
        </p:nvSpPr>
        <p:spPr>
          <a:xfrm>
            <a:off x="1956750" y="7091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TUMOR EMBOLI</a:t>
            </a:r>
            <a:endParaRPr b="0" i="0" sz="1100" u="none" cap="none" strike="noStrike">
              <a:solidFill>
                <a:schemeClr val="lt1"/>
              </a:solidFill>
              <a:latin typeface="Century Gothic"/>
              <a:ea typeface="Century Gothic"/>
              <a:cs typeface="Century Gothic"/>
              <a:sym typeface="Century Gothic"/>
            </a:endParaRPr>
          </a:p>
        </p:txBody>
      </p:sp>
      <p:sp>
        <p:nvSpPr>
          <p:cNvPr id="372" name="Google Shape;372;p36"/>
          <p:cNvSpPr txBox="1"/>
          <p:nvPr/>
        </p:nvSpPr>
        <p:spPr>
          <a:xfrm>
            <a:off x="1488900" y="2462075"/>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PLEURAL SEEDING</a:t>
            </a:r>
            <a:endParaRPr b="0" i="0" sz="1100" u="none" cap="none" strike="noStrike">
              <a:solidFill>
                <a:schemeClr val="lt1"/>
              </a:solidFill>
              <a:latin typeface="Century Gothic"/>
              <a:ea typeface="Century Gothic"/>
              <a:cs typeface="Century Gothic"/>
              <a:sym typeface="Century Gothic"/>
            </a:endParaRPr>
          </a:p>
        </p:txBody>
      </p:sp>
      <p:sp>
        <p:nvSpPr>
          <p:cNvPr id="373" name="Google Shape;373;p36"/>
          <p:cNvSpPr txBox="1"/>
          <p:nvPr/>
        </p:nvSpPr>
        <p:spPr>
          <a:xfrm>
            <a:off x="3654050" y="2544525"/>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LYMPHATIC SPREAD</a:t>
            </a:r>
            <a:endParaRPr b="0" i="0" sz="1100" u="none" cap="none" strike="noStrike">
              <a:solidFill>
                <a:schemeClr val="lt1"/>
              </a:solidFill>
              <a:latin typeface="Century Gothic"/>
              <a:ea typeface="Century Gothic"/>
              <a:cs typeface="Century Gothic"/>
              <a:sym typeface="Century Gothic"/>
            </a:endParaRPr>
          </a:p>
        </p:txBody>
      </p:sp>
      <p:sp>
        <p:nvSpPr>
          <p:cNvPr id="374" name="Google Shape;374;p36"/>
          <p:cNvSpPr txBox="1"/>
          <p:nvPr/>
        </p:nvSpPr>
        <p:spPr>
          <a:xfrm>
            <a:off x="5808825" y="24620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HEMATOGENOUS SPREAD</a:t>
            </a:r>
            <a:endParaRPr b="0" i="0" sz="1100" u="none" cap="none" strike="noStrike">
              <a:solidFill>
                <a:schemeClr val="lt1"/>
              </a:solidFill>
              <a:latin typeface="Century Gothic"/>
              <a:ea typeface="Century Gothic"/>
              <a:cs typeface="Century Gothic"/>
              <a:sym typeface="Century Gothic"/>
            </a:endParaRPr>
          </a:p>
        </p:txBody>
      </p:sp>
      <p:sp>
        <p:nvSpPr>
          <p:cNvPr id="375" name="Google Shape;375;p36"/>
          <p:cNvSpPr txBox="1"/>
          <p:nvPr/>
        </p:nvSpPr>
        <p:spPr>
          <a:xfrm>
            <a:off x="5340713" y="71433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Clr>
                <a:srgbClr val="000000"/>
              </a:buClr>
              <a:buSzPct val="100000"/>
              <a:buFont typeface="Arial"/>
              <a:buNone/>
            </a:pPr>
            <a:r>
              <a:rPr b="0" i="0" lang="pt-BR" sz="1100" u="none" cap="none" strike="noStrike">
                <a:solidFill>
                  <a:schemeClr val="lt1"/>
                </a:solidFill>
                <a:latin typeface="Century Gothic"/>
                <a:ea typeface="Century Gothic"/>
                <a:cs typeface="Century Gothic"/>
                <a:sym typeface="Century Gothic"/>
              </a:rPr>
              <a:t>AEROGENOUS METASTASES</a:t>
            </a:r>
            <a:endParaRPr b="0" i="0" sz="1100" u="none" cap="none" strike="noStrike">
              <a:solidFill>
                <a:schemeClr val="lt1"/>
              </a:solidFill>
              <a:latin typeface="Century Gothic"/>
              <a:ea typeface="Century Gothic"/>
              <a:cs typeface="Century Gothic"/>
              <a:sym typeface="Century Gothic"/>
            </a:endParaRPr>
          </a:p>
        </p:txBody>
      </p:sp>
      <p:pic>
        <p:nvPicPr>
          <p:cNvPr id="376" name="Google Shape;376;p36"/>
          <p:cNvPicPr preferRelativeResize="0"/>
          <p:nvPr/>
        </p:nvPicPr>
        <p:blipFill rotWithShape="1">
          <a:blip r:embed="rId7">
            <a:alphaModFix/>
          </a:blip>
          <a:srcRect b="0" l="0" r="0" t="0"/>
          <a:stretch/>
        </p:blipFill>
        <p:spPr>
          <a:xfrm>
            <a:off x="3749263" y="761412"/>
            <a:ext cx="1410000" cy="1291513"/>
          </a:xfrm>
          <a:prstGeom prst="rect">
            <a:avLst/>
          </a:prstGeom>
          <a:noFill/>
          <a:ln>
            <a:noFill/>
          </a:ln>
        </p:spPr>
      </p:pic>
      <p:pic>
        <p:nvPicPr>
          <p:cNvPr id="377" name="Google Shape;377;p36"/>
          <p:cNvPicPr preferRelativeResize="0"/>
          <p:nvPr/>
        </p:nvPicPr>
        <p:blipFill rotWithShape="1">
          <a:blip r:embed="rId8">
            <a:alphaModFix/>
          </a:blip>
          <a:srcRect b="0" l="0" r="0" t="0"/>
          <a:stretch/>
        </p:blipFill>
        <p:spPr>
          <a:xfrm>
            <a:off x="5804175" y="1195263"/>
            <a:ext cx="947237" cy="922145"/>
          </a:xfrm>
          <a:prstGeom prst="rect">
            <a:avLst/>
          </a:prstGeom>
          <a:noFill/>
          <a:ln>
            <a:noFill/>
          </a:ln>
        </p:spPr>
      </p:pic>
      <p:pic>
        <p:nvPicPr>
          <p:cNvPr id="378" name="Google Shape;378;p36"/>
          <p:cNvPicPr preferRelativeResize="0"/>
          <p:nvPr/>
        </p:nvPicPr>
        <p:blipFill rotWithShape="1">
          <a:blip r:embed="rId9">
            <a:alphaModFix/>
          </a:blip>
          <a:srcRect b="0" l="0" r="0" t="0"/>
          <a:stretch/>
        </p:blipFill>
        <p:spPr>
          <a:xfrm>
            <a:off x="2173383" y="1170909"/>
            <a:ext cx="779342" cy="970875"/>
          </a:xfrm>
          <a:prstGeom prst="rect">
            <a:avLst/>
          </a:prstGeom>
          <a:noFill/>
          <a:ln>
            <a:noFill/>
          </a:ln>
        </p:spPr>
      </p:pic>
      <p:pic>
        <p:nvPicPr>
          <p:cNvPr id="379" name="Google Shape;379;p36"/>
          <p:cNvPicPr preferRelativeResize="0"/>
          <p:nvPr/>
        </p:nvPicPr>
        <p:blipFill rotWithShape="1">
          <a:blip r:embed="rId10">
            <a:alphaModFix/>
          </a:blip>
          <a:srcRect b="0" l="0" r="0" t="0"/>
          <a:stretch/>
        </p:blipFill>
        <p:spPr>
          <a:xfrm>
            <a:off x="5991363" y="3046076"/>
            <a:ext cx="907012" cy="1131818"/>
          </a:xfrm>
          <a:prstGeom prst="rect">
            <a:avLst/>
          </a:prstGeom>
          <a:noFill/>
          <a:ln>
            <a:noFill/>
          </a:ln>
        </p:spPr>
      </p:pic>
      <p:pic>
        <p:nvPicPr>
          <p:cNvPr id="380" name="Google Shape;380;p36"/>
          <p:cNvPicPr preferRelativeResize="0"/>
          <p:nvPr/>
        </p:nvPicPr>
        <p:blipFill rotWithShape="1">
          <a:blip r:embed="rId11">
            <a:alphaModFix/>
          </a:blip>
          <a:srcRect b="0" l="0" r="0" t="0"/>
          <a:stretch/>
        </p:blipFill>
        <p:spPr>
          <a:xfrm rot="5400000">
            <a:off x="4082050" y="2817927"/>
            <a:ext cx="827000" cy="1114350"/>
          </a:xfrm>
          <a:prstGeom prst="rect">
            <a:avLst/>
          </a:prstGeom>
          <a:noFill/>
          <a:ln>
            <a:noFill/>
          </a:ln>
        </p:spPr>
      </p:pic>
      <p:pic>
        <p:nvPicPr>
          <p:cNvPr id="381" name="Google Shape;381;p36"/>
          <p:cNvPicPr preferRelativeResize="0"/>
          <p:nvPr/>
        </p:nvPicPr>
        <p:blipFill rotWithShape="1">
          <a:blip r:embed="rId12">
            <a:alphaModFix/>
          </a:blip>
          <a:srcRect b="0" l="0" r="0" t="0"/>
          <a:stretch/>
        </p:blipFill>
        <p:spPr>
          <a:xfrm>
            <a:off x="2349888" y="2963525"/>
            <a:ext cx="390525" cy="1066800"/>
          </a:xfrm>
          <a:prstGeom prst="rect">
            <a:avLst/>
          </a:prstGeom>
          <a:noFill/>
          <a:ln>
            <a:noFill/>
          </a:ln>
        </p:spPr>
      </p:pic>
      <p:pic>
        <p:nvPicPr>
          <p:cNvPr id="382" name="Google Shape;382;p36"/>
          <p:cNvPicPr preferRelativeResize="0"/>
          <p:nvPr/>
        </p:nvPicPr>
        <p:blipFill rotWithShape="1">
          <a:blip r:embed="rId13">
            <a:alphaModFix/>
          </a:blip>
          <a:srcRect b="0" l="0" r="0" t="0"/>
          <a:stretch/>
        </p:blipFill>
        <p:spPr>
          <a:xfrm>
            <a:off x="7518925" y="3487675"/>
            <a:ext cx="1520475" cy="1477450"/>
          </a:xfrm>
          <a:prstGeom prst="rect">
            <a:avLst/>
          </a:prstGeom>
          <a:noFill/>
          <a:ln>
            <a:noFill/>
          </a:ln>
        </p:spPr>
      </p:pic>
      <p:sp>
        <p:nvSpPr>
          <p:cNvPr id="383" name="Google Shape;383;p36"/>
          <p:cNvSpPr/>
          <p:nvPr/>
        </p:nvSpPr>
        <p:spPr>
          <a:xfrm>
            <a:off x="1074750" y="2141775"/>
            <a:ext cx="2425200" cy="24030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4" name="Google Shape;384;p36"/>
          <p:cNvPicPr preferRelativeResize="0"/>
          <p:nvPr/>
        </p:nvPicPr>
        <p:blipFill>
          <a:blip r:embed="rId1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2000"/>
                                        <p:tgtEl>
                                          <p:spTgt spid="3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8" name="Shape 388"/>
        <p:cNvGrpSpPr/>
        <p:nvPr/>
      </p:nvGrpSpPr>
      <p:grpSpPr>
        <a:xfrm>
          <a:off x="0" y="0"/>
          <a:ext cx="0" cy="0"/>
          <a:chOff x="0" y="0"/>
          <a:chExt cx="0" cy="0"/>
        </a:xfrm>
      </p:grpSpPr>
      <p:sp>
        <p:nvSpPr>
          <p:cNvPr id="389" name="Google Shape;389;p37"/>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390" name="Google Shape;390;p37"/>
          <p:cNvSpPr txBox="1"/>
          <p:nvPr/>
        </p:nvSpPr>
        <p:spPr>
          <a:xfrm>
            <a:off x="3798300" y="567783"/>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PLEURAL SEEDING</a:t>
            </a:r>
            <a:endParaRPr b="0" i="0" sz="1100" u="none" cap="none" strike="noStrike">
              <a:solidFill>
                <a:schemeClr val="lt1"/>
              </a:solidFill>
              <a:latin typeface="Century Gothic"/>
              <a:ea typeface="Century Gothic"/>
              <a:cs typeface="Century Gothic"/>
              <a:sym typeface="Century Gothic"/>
            </a:endParaRPr>
          </a:p>
        </p:txBody>
      </p:sp>
      <p:pic>
        <p:nvPicPr>
          <p:cNvPr id="391" name="Google Shape;391;p37"/>
          <p:cNvPicPr preferRelativeResize="0"/>
          <p:nvPr/>
        </p:nvPicPr>
        <p:blipFill rotWithShape="1">
          <a:blip r:embed="rId3">
            <a:alphaModFix/>
          </a:blip>
          <a:srcRect b="0" l="0" r="0" t="0"/>
          <a:stretch/>
        </p:blipFill>
        <p:spPr>
          <a:xfrm>
            <a:off x="755174" y="204067"/>
            <a:ext cx="466464" cy="1324809"/>
          </a:xfrm>
          <a:prstGeom prst="rect">
            <a:avLst/>
          </a:prstGeom>
          <a:noFill/>
          <a:ln>
            <a:noFill/>
          </a:ln>
        </p:spPr>
      </p:pic>
      <p:pic>
        <p:nvPicPr>
          <p:cNvPr id="392" name="Google Shape;392;p37"/>
          <p:cNvPicPr preferRelativeResize="0"/>
          <p:nvPr/>
        </p:nvPicPr>
        <p:blipFill rotWithShape="1">
          <a:blip r:embed="rId4">
            <a:alphaModFix/>
          </a:blip>
          <a:srcRect b="11856" l="12852" r="12852" t="5920"/>
          <a:stretch/>
        </p:blipFill>
        <p:spPr>
          <a:xfrm>
            <a:off x="825" y="1192775"/>
            <a:ext cx="3263074" cy="2576300"/>
          </a:xfrm>
          <a:prstGeom prst="rect">
            <a:avLst/>
          </a:prstGeom>
          <a:noFill/>
          <a:ln>
            <a:noFill/>
          </a:ln>
        </p:spPr>
      </p:pic>
      <p:pic>
        <p:nvPicPr>
          <p:cNvPr id="393" name="Google Shape;393;p37"/>
          <p:cNvPicPr preferRelativeResize="0"/>
          <p:nvPr/>
        </p:nvPicPr>
        <p:blipFill rotWithShape="1">
          <a:blip r:embed="rId5">
            <a:alphaModFix/>
          </a:blip>
          <a:srcRect b="4711" l="1884" r="18913" t="1435"/>
          <a:stretch/>
        </p:blipFill>
        <p:spPr>
          <a:xfrm>
            <a:off x="2960703" y="1027750"/>
            <a:ext cx="3263102" cy="2810125"/>
          </a:xfrm>
          <a:prstGeom prst="rect">
            <a:avLst/>
          </a:prstGeom>
          <a:noFill/>
          <a:ln>
            <a:noFill/>
          </a:ln>
        </p:spPr>
      </p:pic>
      <p:pic>
        <p:nvPicPr>
          <p:cNvPr id="394" name="Google Shape;394;p37"/>
          <p:cNvPicPr preferRelativeResize="0"/>
          <p:nvPr/>
        </p:nvPicPr>
        <p:blipFill rotWithShape="1">
          <a:blip r:embed="rId6">
            <a:alphaModFix/>
          </a:blip>
          <a:srcRect b="14557" l="5495" r="3371" t="8702"/>
          <a:stretch/>
        </p:blipFill>
        <p:spPr>
          <a:xfrm>
            <a:off x="6223805" y="1027750"/>
            <a:ext cx="2921020" cy="2810123"/>
          </a:xfrm>
          <a:prstGeom prst="rect">
            <a:avLst/>
          </a:prstGeom>
          <a:noFill/>
          <a:ln>
            <a:noFill/>
          </a:ln>
        </p:spPr>
      </p:pic>
      <p:sp>
        <p:nvSpPr>
          <p:cNvPr id="395" name="Google Shape;395;p37"/>
          <p:cNvSpPr txBox="1"/>
          <p:nvPr/>
        </p:nvSpPr>
        <p:spPr>
          <a:xfrm>
            <a:off x="813" y="33688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396" name="Google Shape;396;p37"/>
          <p:cNvSpPr txBox="1"/>
          <p:nvPr/>
        </p:nvSpPr>
        <p:spPr>
          <a:xfrm>
            <a:off x="88200" y="4089900"/>
            <a:ext cx="9008100" cy="9234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Female, 61 yo with breast cancer. </a:t>
            </a:r>
            <a:r>
              <a:rPr lang="pt-BR" sz="1200">
                <a:solidFill>
                  <a:schemeClr val="lt1"/>
                </a:solidFill>
                <a:latin typeface="Century Gothic"/>
                <a:ea typeface="Century Gothic"/>
                <a:cs typeface="Century Gothic"/>
                <a:sym typeface="Century Gothic"/>
              </a:rPr>
              <a:t>Figure A) - axial CT image shows silicone breast implant on the right in a mastectomized patient. Note metastases in a vertebral body (arrow) and on a right rib (dashed arrow).  Figure B) and C) axial and sagittal CT images respectively 6 months later. Note large </a:t>
            </a:r>
            <a:r>
              <a:rPr lang="pt-BR" sz="1200">
                <a:solidFill>
                  <a:schemeClr val="lt1"/>
                </a:solidFill>
                <a:latin typeface="Century Gothic"/>
                <a:ea typeface="Century Gothic"/>
                <a:cs typeface="Century Gothic"/>
                <a:sym typeface="Century Gothic"/>
              </a:rPr>
              <a:t>hemorrhagic</a:t>
            </a:r>
            <a:r>
              <a:rPr lang="pt-BR" sz="1200">
                <a:solidFill>
                  <a:schemeClr val="lt1"/>
                </a:solidFill>
                <a:latin typeface="Century Gothic"/>
                <a:ea typeface="Century Gothic"/>
                <a:cs typeface="Century Gothic"/>
                <a:sym typeface="Century Gothic"/>
              </a:rPr>
              <a:t> pleural effusion due to pleural seeding of breast metastases (circle).</a:t>
            </a:r>
            <a:endParaRPr sz="1200">
              <a:solidFill>
                <a:schemeClr val="lt1"/>
              </a:solidFill>
              <a:latin typeface="Century Gothic"/>
              <a:ea typeface="Century Gothic"/>
              <a:cs typeface="Century Gothic"/>
              <a:sym typeface="Century Gothic"/>
            </a:endParaRPr>
          </a:p>
        </p:txBody>
      </p:sp>
      <p:sp>
        <p:nvSpPr>
          <p:cNvPr id="397" name="Google Shape;397;p37"/>
          <p:cNvSpPr txBox="1"/>
          <p:nvPr/>
        </p:nvSpPr>
        <p:spPr>
          <a:xfrm>
            <a:off x="2960688" y="33688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sp>
        <p:nvSpPr>
          <p:cNvPr id="398" name="Google Shape;398;p37"/>
          <p:cNvSpPr txBox="1"/>
          <p:nvPr/>
        </p:nvSpPr>
        <p:spPr>
          <a:xfrm>
            <a:off x="6223788" y="336887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cxnSp>
        <p:nvCxnSpPr>
          <p:cNvPr id="399" name="Google Shape;399;p37"/>
          <p:cNvCxnSpPr/>
          <p:nvPr/>
        </p:nvCxnSpPr>
        <p:spPr>
          <a:xfrm rot="10800000">
            <a:off x="1913425" y="3288350"/>
            <a:ext cx="603300" cy="12300"/>
          </a:xfrm>
          <a:prstGeom prst="straightConnector1">
            <a:avLst/>
          </a:prstGeom>
          <a:noFill/>
          <a:ln cap="flat" cmpd="sng" w="28575">
            <a:solidFill>
              <a:srgbClr val="F7931E"/>
            </a:solidFill>
            <a:prstDash val="solid"/>
            <a:round/>
            <a:headEnd len="sm" w="sm" type="none"/>
            <a:tailEnd len="med" w="med" type="triangle"/>
          </a:ln>
        </p:spPr>
      </p:cxnSp>
      <p:cxnSp>
        <p:nvCxnSpPr>
          <p:cNvPr id="400" name="Google Shape;400;p37"/>
          <p:cNvCxnSpPr/>
          <p:nvPr/>
        </p:nvCxnSpPr>
        <p:spPr>
          <a:xfrm flipH="1">
            <a:off x="755450" y="2558000"/>
            <a:ext cx="537300" cy="245100"/>
          </a:xfrm>
          <a:prstGeom prst="straightConnector1">
            <a:avLst/>
          </a:prstGeom>
          <a:noFill/>
          <a:ln cap="flat" cmpd="sng" w="28575">
            <a:solidFill>
              <a:srgbClr val="F7931E"/>
            </a:solidFill>
            <a:prstDash val="dash"/>
            <a:round/>
            <a:headEnd len="sm" w="sm" type="none"/>
            <a:tailEnd len="med" w="med" type="triangle"/>
          </a:ln>
        </p:spPr>
      </p:cxnSp>
      <p:sp>
        <p:nvSpPr>
          <p:cNvPr id="401" name="Google Shape;401;p37"/>
          <p:cNvSpPr/>
          <p:nvPr/>
        </p:nvSpPr>
        <p:spPr>
          <a:xfrm>
            <a:off x="3141425" y="1806800"/>
            <a:ext cx="1960800" cy="18513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p:nvPr/>
        </p:nvSpPr>
        <p:spPr>
          <a:xfrm>
            <a:off x="7034550" y="1192775"/>
            <a:ext cx="1960800" cy="18513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7"/>
          <p:cNvSpPr/>
          <p:nvPr/>
        </p:nvSpPr>
        <p:spPr>
          <a:xfrm>
            <a:off x="2886907" y="1842225"/>
            <a:ext cx="3370200" cy="498900"/>
          </a:xfrm>
          <a:prstGeom prst="roundRect">
            <a:avLst>
              <a:gd fmla="val 3318" name="adj"/>
            </a:avLst>
          </a:prstGeom>
          <a:solidFill>
            <a:srgbClr val="E6AF00"/>
          </a:solidFill>
          <a:ln cap="flat" cmpd="sng" w="25400">
            <a:solidFill>
              <a:srgbClr val="2A4A75"/>
            </a:solidFill>
            <a:prstDash val="solid"/>
            <a:round/>
            <a:headEnd len="sm" w="sm" type="none"/>
            <a:tailEnd len="sm" w="sm" type="none"/>
          </a:ln>
        </p:spPr>
        <p:txBody>
          <a:bodyPr anchorCtr="0" anchor="t" bIns="45700" lIns="108000" spcFirstLastPara="1" rIns="45700" wrap="square" tIns="45700">
            <a:noAutofit/>
          </a:bodyPr>
          <a:lstStyle/>
          <a:p>
            <a:pPr indent="0" lvl="0" marL="0" marR="0" rtl="0" algn="ctr">
              <a:lnSpc>
                <a:spcPct val="100000"/>
              </a:lnSpc>
              <a:spcBef>
                <a:spcPts val="0"/>
              </a:spcBef>
              <a:spcAft>
                <a:spcPts val="0"/>
              </a:spcAft>
              <a:buClr>
                <a:srgbClr val="FFFFFF"/>
              </a:buClr>
              <a:buSzPts val="2000"/>
              <a:buFont typeface="Arial"/>
              <a:buNone/>
            </a:pPr>
            <a:r>
              <a:rPr b="1" i="0" lang="pt-BR" sz="2000" u="none" cap="none" strike="noStrike">
                <a:solidFill>
                  <a:srgbClr val="FFFFFF"/>
                </a:solidFill>
                <a:latin typeface="Calibri"/>
                <a:ea typeface="Calibri"/>
                <a:cs typeface="Calibri"/>
                <a:sym typeface="Calibri"/>
              </a:rPr>
              <a:t>Teaching Point</a:t>
            </a:r>
            <a:endParaRPr b="1" i="0" sz="2000" u="none" cap="none" strike="noStrike">
              <a:solidFill>
                <a:srgbClr val="000000"/>
              </a:solidFill>
              <a:latin typeface="Calibri"/>
              <a:ea typeface="Calibri"/>
              <a:cs typeface="Calibri"/>
              <a:sym typeface="Calibri"/>
            </a:endParaRPr>
          </a:p>
        </p:txBody>
      </p:sp>
      <p:sp>
        <p:nvSpPr>
          <p:cNvPr id="404" name="Google Shape;404;p37"/>
          <p:cNvSpPr txBox="1"/>
          <p:nvPr/>
        </p:nvSpPr>
        <p:spPr>
          <a:xfrm>
            <a:off x="1525350" y="2341125"/>
            <a:ext cx="6133800" cy="1086000"/>
          </a:xfrm>
          <a:prstGeom prst="rect">
            <a:avLst/>
          </a:prstGeom>
          <a:solidFill>
            <a:srgbClr val="02081E"/>
          </a:solidFill>
          <a:ln cap="flat" cmpd="sng" w="38100">
            <a:solidFill>
              <a:srgbClr val="2A4A75"/>
            </a:solidFill>
            <a:prstDash val="solid"/>
            <a:miter lim="800000"/>
            <a:headEnd len="sm" w="sm" type="none"/>
            <a:tailEnd len="sm" w="sm" type="none"/>
          </a:ln>
        </p:spPr>
        <p:txBody>
          <a:bodyPr anchorCtr="0" anchor="ctr" bIns="45700" lIns="91425" spcFirstLastPara="1" rIns="91425" wrap="square" tIns="45700">
            <a:noAutofit/>
          </a:bodyPr>
          <a:lstStyle/>
          <a:p>
            <a:pPr indent="-336550" lvl="0" marL="457200" rtl="0" algn="l">
              <a:spcBef>
                <a:spcPts val="0"/>
              </a:spcBef>
              <a:spcAft>
                <a:spcPts val="0"/>
              </a:spcAft>
              <a:buClr>
                <a:schemeClr val="lt1"/>
              </a:buClr>
              <a:buSzPts val="1700"/>
              <a:buChar char="✔"/>
            </a:pPr>
            <a:r>
              <a:rPr lang="pt-BR" sz="1700">
                <a:solidFill>
                  <a:schemeClr val="lt1"/>
                </a:solidFill>
                <a:latin typeface="Century Gothic"/>
                <a:ea typeface="Century Gothic"/>
                <a:cs typeface="Century Gothic"/>
                <a:sym typeface="Century Gothic"/>
              </a:rPr>
              <a:t>pleural effusions are usually the first manifestation of pleural seeding and may be hemorrhagic</a:t>
            </a:r>
            <a:endParaRPr b="1" sz="2200">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8" name="Shape 408"/>
        <p:cNvGrpSpPr/>
        <p:nvPr/>
      </p:nvGrpSpPr>
      <p:grpSpPr>
        <a:xfrm>
          <a:off x="0" y="0"/>
          <a:ext cx="0" cy="0"/>
          <a:chOff x="0" y="0"/>
          <a:chExt cx="0" cy="0"/>
        </a:xfrm>
      </p:grpSpPr>
      <p:pic>
        <p:nvPicPr>
          <p:cNvPr id="409" name="Google Shape;409;p38"/>
          <p:cNvPicPr preferRelativeResize="0"/>
          <p:nvPr/>
        </p:nvPicPr>
        <p:blipFill rotWithShape="1">
          <a:blip r:embed="rId3">
            <a:alphaModFix/>
          </a:blip>
          <a:srcRect b="2704" l="2038" r="11583" t="0"/>
          <a:stretch/>
        </p:blipFill>
        <p:spPr>
          <a:xfrm>
            <a:off x="4600929" y="566759"/>
            <a:ext cx="2199921" cy="1948685"/>
          </a:xfrm>
          <a:prstGeom prst="rect">
            <a:avLst/>
          </a:prstGeom>
          <a:noFill/>
          <a:ln>
            <a:noFill/>
          </a:ln>
        </p:spPr>
      </p:pic>
      <p:sp>
        <p:nvSpPr>
          <p:cNvPr id="410" name="Google Shape;410;p38"/>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411" name="Google Shape;411;p38"/>
          <p:cNvSpPr txBox="1"/>
          <p:nvPr/>
        </p:nvSpPr>
        <p:spPr>
          <a:xfrm>
            <a:off x="7052779" y="85595"/>
            <a:ext cx="14487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chemeClr val="lt1"/>
                </a:solidFill>
                <a:latin typeface="Century Gothic"/>
                <a:ea typeface="Century Gothic"/>
                <a:cs typeface="Century Gothic"/>
                <a:sym typeface="Century Gothic"/>
              </a:rPr>
              <a:t>PLEURAL SEEDING</a:t>
            </a:r>
            <a:endParaRPr b="0" i="0" sz="1100" u="none" cap="none" strike="noStrike">
              <a:solidFill>
                <a:schemeClr val="lt1"/>
              </a:solidFill>
              <a:latin typeface="Century Gothic"/>
              <a:ea typeface="Century Gothic"/>
              <a:cs typeface="Century Gothic"/>
              <a:sym typeface="Century Gothic"/>
            </a:endParaRPr>
          </a:p>
        </p:txBody>
      </p:sp>
      <p:pic>
        <p:nvPicPr>
          <p:cNvPr id="412" name="Google Shape;412;p38"/>
          <p:cNvPicPr preferRelativeResize="0"/>
          <p:nvPr/>
        </p:nvPicPr>
        <p:blipFill rotWithShape="1">
          <a:blip r:embed="rId4">
            <a:alphaModFix/>
          </a:blip>
          <a:srcRect b="0" l="0" r="0" t="0"/>
          <a:stretch/>
        </p:blipFill>
        <p:spPr>
          <a:xfrm>
            <a:off x="755174" y="204067"/>
            <a:ext cx="466464" cy="1324809"/>
          </a:xfrm>
          <a:prstGeom prst="rect">
            <a:avLst/>
          </a:prstGeom>
          <a:noFill/>
          <a:ln>
            <a:noFill/>
          </a:ln>
        </p:spPr>
      </p:pic>
      <p:sp>
        <p:nvSpPr>
          <p:cNvPr id="413" name="Google Shape;413;p38"/>
          <p:cNvSpPr txBox="1"/>
          <p:nvPr/>
        </p:nvSpPr>
        <p:spPr>
          <a:xfrm>
            <a:off x="6879175" y="1037200"/>
            <a:ext cx="2199900" cy="27705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Female, 59 yo with lung cancer. Figure A) to E) - axial CT image. Note the moderate loculated pleural effusion and a small pneumothorax on the left, due to previous drainage (arrow). There is also bilateral nodular and irregular </a:t>
            </a:r>
            <a:r>
              <a:rPr lang="pt-BR" sz="1200">
                <a:solidFill>
                  <a:schemeClr val="lt1"/>
                </a:solidFill>
                <a:latin typeface="Century Gothic"/>
                <a:ea typeface="Century Gothic"/>
                <a:cs typeface="Century Gothic"/>
                <a:sym typeface="Century Gothic"/>
              </a:rPr>
              <a:t>circumferential</a:t>
            </a:r>
            <a:r>
              <a:rPr lang="pt-BR" sz="1200">
                <a:solidFill>
                  <a:schemeClr val="lt1"/>
                </a:solidFill>
                <a:latin typeface="Century Gothic"/>
                <a:ea typeface="Century Gothic"/>
                <a:cs typeface="Century Gothic"/>
                <a:sym typeface="Century Gothic"/>
              </a:rPr>
              <a:t> pleural thickening (dashed arrows), suggesting bilateral pleural carcinomatosis.</a:t>
            </a:r>
            <a:endParaRPr sz="1200">
              <a:solidFill>
                <a:schemeClr val="lt1"/>
              </a:solidFill>
              <a:latin typeface="Century Gothic"/>
              <a:ea typeface="Century Gothic"/>
              <a:cs typeface="Century Gothic"/>
              <a:sym typeface="Century Gothic"/>
            </a:endParaRPr>
          </a:p>
        </p:txBody>
      </p:sp>
      <p:sp>
        <p:nvSpPr>
          <p:cNvPr id="414" name="Google Shape;414;p38"/>
          <p:cNvSpPr txBox="1"/>
          <p:nvPr/>
        </p:nvSpPr>
        <p:spPr>
          <a:xfrm>
            <a:off x="2601501" y="3448767"/>
            <a:ext cx="3732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endParaRPr>
              <a:solidFill>
                <a:schemeClr val="lt1"/>
              </a:solidFill>
            </a:endParaRPr>
          </a:p>
        </p:txBody>
      </p:sp>
      <p:cxnSp>
        <p:nvCxnSpPr>
          <p:cNvPr id="415" name="Google Shape;415;p38"/>
          <p:cNvCxnSpPr/>
          <p:nvPr/>
        </p:nvCxnSpPr>
        <p:spPr>
          <a:xfrm>
            <a:off x="6129725" y="647050"/>
            <a:ext cx="210600" cy="600300"/>
          </a:xfrm>
          <a:prstGeom prst="straightConnector1">
            <a:avLst/>
          </a:prstGeom>
          <a:noFill/>
          <a:ln cap="flat" cmpd="sng" w="28575">
            <a:solidFill>
              <a:srgbClr val="F7931E"/>
            </a:solidFill>
            <a:prstDash val="solid"/>
            <a:round/>
            <a:headEnd len="sm" w="sm" type="none"/>
            <a:tailEnd len="med" w="med" type="triangle"/>
          </a:ln>
        </p:spPr>
      </p:cxnSp>
      <p:pic>
        <p:nvPicPr>
          <p:cNvPr id="416" name="Google Shape;416;p38"/>
          <p:cNvPicPr preferRelativeResize="0"/>
          <p:nvPr/>
        </p:nvPicPr>
        <p:blipFill rotWithShape="1">
          <a:blip r:embed="rId5">
            <a:alphaModFix/>
          </a:blip>
          <a:srcRect b="0" l="256" r="4831" t="0"/>
          <a:stretch/>
        </p:blipFill>
        <p:spPr>
          <a:xfrm>
            <a:off x="2270860" y="576428"/>
            <a:ext cx="2330069" cy="1941473"/>
          </a:xfrm>
          <a:prstGeom prst="rect">
            <a:avLst/>
          </a:prstGeom>
          <a:noFill/>
          <a:ln>
            <a:noFill/>
          </a:ln>
        </p:spPr>
      </p:pic>
      <p:pic>
        <p:nvPicPr>
          <p:cNvPr id="417" name="Google Shape;417;p38"/>
          <p:cNvPicPr preferRelativeResize="0"/>
          <p:nvPr/>
        </p:nvPicPr>
        <p:blipFill rotWithShape="1">
          <a:blip r:embed="rId6">
            <a:alphaModFix/>
          </a:blip>
          <a:srcRect b="0" l="7439" r="12483" t="0"/>
          <a:stretch/>
        </p:blipFill>
        <p:spPr>
          <a:xfrm>
            <a:off x="204126" y="559625"/>
            <a:ext cx="2228942" cy="1966795"/>
          </a:xfrm>
          <a:prstGeom prst="rect">
            <a:avLst/>
          </a:prstGeom>
          <a:noFill/>
          <a:ln>
            <a:noFill/>
          </a:ln>
        </p:spPr>
      </p:pic>
      <p:pic>
        <p:nvPicPr>
          <p:cNvPr id="418" name="Google Shape;418;p38"/>
          <p:cNvPicPr preferRelativeResize="0"/>
          <p:nvPr/>
        </p:nvPicPr>
        <p:blipFill rotWithShape="1">
          <a:blip r:embed="rId7">
            <a:alphaModFix/>
          </a:blip>
          <a:srcRect b="12409" l="13905" r="8886" t="13058"/>
          <a:stretch/>
        </p:blipFill>
        <p:spPr>
          <a:xfrm>
            <a:off x="204125" y="2530306"/>
            <a:ext cx="3512483" cy="2380818"/>
          </a:xfrm>
          <a:prstGeom prst="rect">
            <a:avLst/>
          </a:prstGeom>
          <a:noFill/>
          <a:ln>
            <a:noFill/>
          </a:ln>
        </p:spPr>
      </p:pic>
      <p:pic>
        <p:nvPicPr>
          <p:cNvPr id="419" name="Google Shape;419;p38"/>
          <p:cNvPicPr preferRelativeResize="0"/>
          <p:nvPr/>
        </p:nvPicPr>
        <p:blipFill rotWithShape="1">
          <a:blip r:embed="rId8">
            <a:alphaModFix/>
          </a:blip>
          <a:srcRect b="5970" l="900" r="-900" t="9348"/>
          <a:stretch/>
        </p:blipFill>
        <p:spPr>
          <a:xfrm>
            <a:off x="3445623" y="2515444"/>
            <a:ext cx="3355226" cy="2389642"/>
          </a:xfrm>
          <a:prstGeom prst="rect">
            <a:avLst/>
          </a:prstGeom>
          <a:noFill/>
          <a:ln>
            <a:noFill/>
          </a:ln>
        </p:spPr>
      </p:pic>
      <p:sp>
        <p:nvSpPr>
          <p:cNvPr id="420" name="Google Shape;420;p38"/>
          <p:cNvSpPr txBox="1"/>
          <p:nvPr/>
        </p:nvSpPr>
        <p:spPr>
          <a:xfrm>
            <a:off x="204125" y="213010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421" name="Google Shape;421;p38"/>
          <p:cNvSpPr txBox="1"/>
          <p:nvPr/>
        </p:nvSpPr>
        <p:spPr>
          <a:xfrm>
            <a:off x="2402525" y="213010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sp>
        <p:nvSpPr>
          <p:cNvPr id="422" name="Google Shape;422;p38"/>
          <p:cNvSpPr txBox="1"/>
          <p:nvPr/>
        </p:nvSpPr>
        <p:spPr>
          <a:xfrm>
            <a:off x="4572000" y="213010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sp>
        <p:nvSpPr>
          <p:cNvPr id="423" name="Google Shape;423;p38"/>
          <p:cNvSpPr txBox="1"/>
          <p:nvPr/>
        </p:nvSpPr>
        <p:spPr>
          <a:xfrm>
            <a:off x="204125" y="45109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D</a:t>
            </a:r>
            <a:r>
              <a:rPr lang="pt-BR">
                <a:solidFill>
                  <a:schemeClr val="lt1"/>
                </a:solidFill>
              </a:rPr>
              <a:t>)</a:t>
            </a:r>
            <a:endParaRPr>
              <a:solidFill>
                <a:schemeClr val="lt1"/>
              </a:solidFill>
            </a:endParaRPr>
          </a:p>
        </p:txBody>
      </p:sp>
      <p:sp>
        <p:nvSpPr>
          <p:cNvPr id="424" name="Google Shape;424;p38"/>
          <p:cNvSpPr txBox="1"/>
          <p:nvPr/>
        </p:nvSpPr>
        <p:spPr>
          <a:xfrm>
            <a:off x="3445625" y="45109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E</a:t>
            </a:r>
            <a:r>
              <a:rPr lang="pt-BR">
                <a:solidFill>
                  <a:schemeClr val="lt1"/>
                </a:solidFill>
              </a:rPr>
              <a:t>)</a:t>
            </a:r>
            <a:endParaRPr>
              <a:solidFill>
                <a:schemeClr val="lt1"/>
              </a:solidFill>
            </a:endParaRPr>
          </a:p>
        </p:txBody>
      </p:sp>
      <p:cxnSp>
        <p:nvCxnSpPr>
          <p:cNvPr id="425" name="Google Shape;425;p38"/>
          <p:cNvCxnSpPr/>
          <p:nvPr/>
        </p:nvCxnSpPr>
        <p:spPr>
          <a:xfrm flipH="1">
            <a:off x="6266950" y="2620400"/>
            <a:ext cx="282600" cy="510900"/>
          </a:xfrm>
          <a:prstGeom prst="straightConnector1">
            <a:avLst/>
          </a:prstGeom>
          <a:noFill/>
          <a:ln cap="flat" cmpd="sng" w="28575">
            <a:solidFill>
              <a:srgbClr val="F7931E"/>
            </a:solidFill>
            <a:prstDash val="solid"/>
            <a:round/>
            <a:headEnd len="sm" w="sm" type="none"/>
            <a:tailEnd len="med" w="med" type="triangle"/>
          </a:ln>
        </p:spPr>
      </p:cxnSp>
      <p:cxnSp>
        <p:nvCxnSpPr>
          <p:cNvPr id="426" name="Google Shape;426;p38"/>
          <p:cNvCxnSpPr/>
          <p:nvPr/>
        </p:nvCxnSpPr>
        <p:spPr>
          <a:xfrm flipH="1">
            <a:off x="479675" y="3564225"/>
            <a:ext cx="639900" cy="78900"/>
          </a:xfrm>
          <a:prstGeom prst="straightConnector1">
            <a:avLst/>
          </a:prstGeom>
          <a:noFill/>
          <a:ln cap="flat" cmpd="sng" w="28575">
            <a:solidFill>
              <a:srgbClr val="F7931E"/>
            </a:solidFill>
            <a:prstDash val="dash"/>
            <a:round/>
            <a:headEnd len="sm" w="sm" type="none"/>
            <a:tailEnd len="med" w="med" type="triangle"/>
          </a:ln>
        </p:spPr>
      </p:cxnSp>
      <p:cxnSp>
        <p:nvCxnSpPr>
          <p:cNvPr id="427" name="Google Shape;427;p38"/>
          <p:cNvCxnSpPr/>
          <p:nvPr/>
        </p:nvCxnSpPr>
        <p:spPr>
          <a:xfrm>
            <a:off x="1638800" y="1619225"/>
            <a:ext cx="456000" cy="104100"/>
          </a:xfrm>
          <a:prstGeom prst="straightConnector1">
            <a:avLst/>
          </a:prstGeom>
          <a:noFill/>
          <a:ln cap="flat" cmpd="sng" w="28575">
            <a:solidFill>
              <a:srgbClr val="F7931E"/>
            </a:solidFill>
            <a:prstDash val="dash"/>
            <a:round/>
            <a:headEnd len="sm" w="sm" type="none"/>
            <a:tailEnd len="med" w="med" type="triangle"/>
          </a:ln>
        </p:spPr>
      </p:cxnSp>
      <p:cxnSp>
        <p:nvCxnSpPr>
          <p:cNvPr id="428" name="Google Shape;428;p38"/>
          <p:cNvCxnSpPr/>
          <p:nvPr/>
        </p:nvCxnSpPr>
        <p:spPr>
          <a:xfrm>
            <a:off x="1590100" y="1746950"/>
            <a:ext cx="438000" cy="292200"/>
          </a:xfrm>
          <a:prstGeom prst="straightConnector1">
            <a:avLst/>
          </a:prstGeom>
          <a:noFill/>
          <a:ln cap="flat" cmpd="sng" w="28575">
            <a:solidFill>
              <a:srgbClr val="F7931E"/>
            </a:solidFill>
            <a:prstDash val="dash"/>
            <a:round/>
            <a:headEnd len="sm" w="sm" type="none"/>
            <a:tailEnd len="med" w="med" type="triangle"/>
          </a:ln>
        </p:spPr>
      </p:cxnSp>
      <p:cxnSp>
        <p:nvCxnSpPr>
          <p:cNvPr id="429" name="Google Shape;429;p38"/>
          <p:cNvCxnSpPr/>
          <p:nvPr/>
        </p:nvCxnSpPr>
        <p:spPr>
          <a:xfrm flipH="1">
            <a:off x="491375" y="3848975"/>
            <a:ext cx="616500" cy="178500"/>
          </a:xfrm>
          <a:prstGeom prst="straightConnector1">
            <a:avLst/>
          </a:prstGeom>
          <a:noFill/>
          <a:ln cap="flat" cmpd="sng" w="28575">
            <a:solidFill>
              <a:srgbClr val="F7931E"/>
            </a:solidFill>
            <a:prstDash val="dash"/>
            <a:round/>
            <a:headEnd len="sm" w="sm" type="none"/>
            <a:tailEnd len="med" w="med" type="triangle"/>
          </a:ln>
        </p:spPr>
      </p:cxnSp>
      <p:cxnSp>
        <p:nvCxnSpPr>
          <p:cNvPr id="430" name="Google Shape;430;p38"/>
          <p:cNvCxnSpPr/>
          <p:nvPr/>
        </p:nvCxnSpPr>
        <p:spPr>
          <a:xfrm flipH="1" rot="10800000">
            <a:off x="2601500" y="3687600"/>
            <a:ext cx="603900" cy="45300"/>
          </a:xfrm>
          <a:prstGeom prst="straightConnector1">
            <a:avLst/>
          </a:prstGeom>
          <a:noFill/>
          <a:ln cap="flat" cmpd="sng" w="28575">
            <a:solidFill>
              <a:srgbClr val="F7931E"/>
            </a:solidFill>
            <a:prstDash val="dash"/>
            <a:round/>
            <a:headEnd len="sm" w="sm" type="none"/>
            <a:tailEnd len="med" w="med" type="triangle"/>
          </a:ln>
        </p:spPr>
      </p:cxnSp>
      <p:cxnSp>
        <p:nvCxnSpPr>
          <p:cNvPr id="431" name="Google Shape;431;p38"/>
          <p:cNvCxnSpPr/>
          <p:nvPr/>
        </p:nvCxnSpPr>
        <p:spPr>
          <a:xfrm flipH="1">
            <a:off x="2358425" y="3848975"/>
            <a:ext cx="486900" cy="178500"/>
          </a:xfrm>
          <a:prstGeom prst="straightConnector1">
            <a:avLst/>
          </a:prstGeom>
          <a:noFill/>
          <a:ln cap="flat" cmpd="sng" w="28575">
            <a:solidFill>
              <a:srgbClr val="F7931E"/>
            </a:solidFill>
            <a:prstDash val="dash"/>
            <a:round/>
            <a:headEnd len="sm" w="sm" type="none"/>
            <a:tailEnd len="med" w="med" type="triangle"/>
          </a:ln>
        </p:spPr>
      </p:cxnSp>
      <p:cxnSp>
        <p:nvCxnSpPr>
          <p:cNvPr id="432" name="Google Shape;432;p38"/>
          <p:cNvCxnSpPr/>
          <p:nvPr/>
        </p:nvCxnSpPr>
        <p:spPr>
          <a:xfrm>
            <a:off x="4095225" y="783625"/>
            <a:ext cx="210600" cy="600300"/>
          </a:xfrm>
          <a:prstGeom prst="straightConnector1">
            <a:avLst/>
          </a:prstGeom>
          <a:noFill/>
          <a:ln cap="flat" cmpd="sng" w="28575">
            <a:solidFill>
              <a:srgbClr val="F7931E"/>
            </a:solidFill>
            <a:prstDash val="solid"/>
            <a:round/>
            <a:headEnd len="sm" w="sm" type="none"/>
            <a:tailEnd len="med" w="med" type="triangle"/>
          </a:ln>
        </p:spPr>
      </p:cxnSp>
      <p:sp>
        <p:nvSpPr>
          <p:cNvPr id="433" name="Google Shape;433;p38"/>
          <p:cNvSpPr/>
          <p:nvPr/>
        </p:nvSpPr>
        <p:spPr>
          <a:xfrm>
            <a:off x="2495182" y="1656000"/>
            <a:ext cx="3370200" cy="498900"/>
          </a:xfrm>
          <a:prstGeom prst="roundRect">
            <a:avLst>
              <a:gd fmla="val 3318" name="adj"/>
            </a:avLst>
          </a:prstGeom>
          <a:solidFill>
            <a:srgbClr val="E6AF00"/>
          </a:solidFill>
          <a:ln cap="flat" cmpd="sng" w="25400">
            <a:solidFill>
              <a:srgbClr val="2A4A75"/>
            </a:solidFill>
            <a:prstDash val="solid"/>
            <a:round/>
            <a:headEnd len="sm" w="sm" type="none"/>
            <a:tailEnd len="sm" w="sm" type="none"/>
          </a:ln>
        </p:spPr>
        <p:txBody>
          <a:bodyPr anchorCtr="0" anchor="t" bIns="45700" lIns="108000" spcFirstLastPara="1" rIns="45700" wrap="square" tIns="45700">
            <a:noAutofit/>
          </a:bodyPr>
          <a:lstStyle/>
          <a:p>
            <a:pPr indent="0" lvl="0" marL="0" marR="0" rtl="0" algn="ctr">
              <a:lnSpc>
                <a:spcPct val="100000"/>
              </a:lnSpc>
              <a:spcBef>
                <a:spcPts val="0"/>
              </a:spcBef>
              <a:spcAft>
                <a:spcPts val="0"/>
              </a:spcAft>
              <a:buClr>
                <a:srgbClr val="FFFFFF"/>
              </a:buClr>
              <a:buSzPts val="2000"/>
              <a:buFont typeface="Arial"/>
              <a:buNone/>
            </a:pPr>
            <a:r>
              <a:rPr b="1" i="0" lang="pt-BR" sz="2000" u="none" cap="none" strike="noStrike">
                <a:solidFill>
                  <a:srgbClr val="FFFFFF"/>
                </a:solidFill>
                <a:latin typeface="Calibri"/>
                <a:ea typeface="Calibri"/>
                <a:cs typeface="Calibri"/>
                <a:sym typeface="Calibri"/>
              </a:rPr>
              <a:t>Teaching Point</a:t>
            </a:r>
            <a:endParaRPr b="1" i="0" sz="2000" u="none" cap="none" strike="noStrike">
              <a:solidFill>
                <a:srgbClr val="000000"/>
              </a:solidFill>
              <a:latin typeface="Calibri"/>
              <a:ea typeface="Calibri"/>
              <a:cs typeface="Calibri"/>
              <a:sym typeface="Calibri"/>
            </a:endParaRPr>
          </a:p>
        </p:txBody>
      </p:sp>
      <p:sp>
        <p:nvSpPr>
          <p:cNvPr id="434" name="Google Shape;434;p38"/>
          <p:cNvSpPr txBox="1"/>
          <p:nvPr/>
        </p:nvSpPr>
        <p:spPr>
          <a:xfrm>
            <a:off x="1133625" y="2154900"/>
            <a:ext cx="6133800" cy="1282200"/>
          </a:xfrm>
          <a:prstGeom prst="rect">
            <a:avLst/>
          </a:prstGeom>
          <a:solidFill>
            <a:srgbClr val="02081E"/>
          </a:solidFill>
          <a:ln cap="flat" cmpd="sng" w="38100">
            <a:solidFill>
              <a:srgbClr val="2A4A75"/>
            </a:solidFill>
            <a:prstDash val="solid"/>
            <a:miter lim="800000"/>
            <a:headEnd len="sm" w="sm" type="none"/>
            <a:tailEnd len="sm" w="sm" type="none"/>
          </a:ln>
        </p:spPr>
        <p:txBody>
          <a:bodyPr anchorCtr="0" anchor="ctr" bIns="45700" lIns="91425" spcFirstLastPara="1" rIns="91425" wrap="square" tIns="45700">
            <a:noAutofit/>
          </a:bodyPr>
          <a:lstStyle/>
          <a:p>
            <a:pPr indent="-336550" lvl="0" marL="457200" rtl="0" algn="l">
              <a:spcBef>
                <a:spcPts val="0"/>
              </a:spcBef>
              <a:spcAft>
                <a:spcPts val="0"/>
              </a:spcAft>
              <a:buClr>
                <a:schemeClr val="lt1"/>
              </a:buClr>
              <a:buSzPts val="1700"/>
              <a:buChar char="✔"/>
            </a:pPr>
            <a:r>
              <a:rPr lang="pt-BR" sz="1700">
                <a:solidFill>
                  <a:schemeClr val="lt1"/>
                </a:solidFill>
                <a:latin typeface="Century Gothic"/>
                <a:ea typeface="Century Gothic"/>
                <a:cs typeface="Century Gothic"/>
                <a:sym typeface="Century Gothic"/>
              </a:rPr>
              <a:t>Small pleural fluid collections in an ipsilateral lung cancer usually means pleural dissemination (even if implants are not visible)</a:t>
            </a:r>
            <a:endParaRPr b="1" sz="2200">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par>
                                <p:cTn fill="hold" nodeType="with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8" name="Shape 438"/>
        <p:cNvGrpSpPr/>
        <p:nvPr/>
      </p:nvGrpSpPr>
      <p:grpSpPr>
        <a:xfrm>
          <a:off x="0" y="0"/>
          <a:ext cx="0" cy="0"/>
          <a:chOff x="0" y="0"/>
          <a:chExt cx="0" cy="0"/>
        </a:xfrm>
      </p:grpSpPr>
      <p:sp>
        <p:nvSpPr>
          <p:cNvPr id="439" name="Google Shape;439;p39"/>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pic>
        <p:nvPicPr>
          <p:cNvPr id="440" name="Google Shape;440;p39"/>
          <p:cNvPicPr preferRelativeResize="0"/>
          <p:nvPr/>
        </p:nvPicPr>
        <p:blipFill rotWithShape="1">
          <a:blip r:embed="rId3">
            <a:alphaModFix/>
          </a:blip>
          <a:srcRect b="16631" l="9580" r="6820" t="0"/>
          <a:stretch/>
        </p:blipFill>
        <p:spPr>
          <a:xfrm>
            <a:off x="216263" y="824950"/>
            <a:ext cx="1613325" cy="970875"/>
          </a:xfrm>
          <a:prstGeom prst="rect">
            <a:avLst/>
          </a:prstGeom>
          <a:noFill/>
          <a:ln>
            <a:noFill/>
          </a:ln>
        </p:spPr>
      </p:pic>
      <p:pic>
        <p:nvPicPr>
          <p:cNvPr id="441" name="Google Shape;441;p39"/>
          <p:cNvPicPr preferRelativeResize="0"/>
          <p:nvPr/>
        </p:nvPicPr>
        <p:blipFill rotWithShape="1">
          <a:blip r:embed="rId4">
            <a:alphaModFix/>
          </a:blip>
          <a:srcRect b="0" l="0" r="0" t="0"/>
          <a:stretch/>
        </p:blipFill>
        <p:spPr>
          <a:xfrm>
            <a:off x="3812457" y="4135625"/>
            <a:ext cx="1283643" cy="970875"/>
          </a:xfrm>
          <a:prstGeom prst="rect">
            <a:avLst/>
          </a:prstGeom>
          <a:noFill/>
          <a:ln>
            <a:noFill/>
          </a:ln>
        </p:spPr>
      </p:pic>
      <p:pic>
        <p:nvPicPr>
          <p:cNvPr id="442" name="Google Shape;442;p39"/>
          <p:cNvPicPr preferRelativeResize="0"/>
          <p:nvPr/>
        </p:nvPicPr>
        <p:blipFill rotWithShape="1">
          <a:blip r:embed="rId5">
            <a:alphaModFix/>
          </a:blip>
          <a:srcRect b="0" l="12311" r="0" t="11055"/>
          <a:stretch/>
        </p:blipFill>
        <p:spPr>
          <a:xfrm>
            <a:off x="7396300" y="571663"/>
            <a:ext cx="1613325" cy="1477450"/>
          </a:xfrm>
          <a:prstGeom prst="rect">
            <a:avLst/>
          </a:prstGeom>
          <a:noFill/>
          <a:ln>
            <a:noFill/>
          </a:ln>
        </p:spPr>
      </p:pic>
      <p:pic>
        <p:nvPicPr>
          <p:cNvPr id="443" name="Google Shape;443;p39"/>
          <p:cNvPicPr preferRelativeResize="0"/>
          <p:nvPr/>
        </p:nvPicPr>
        <p:blipFill rotWithShape="1">
          <a:blip r:embed="rId6">
            <a:alphaModFix/>
          </a:blip>
          <a:srcRect b="0" l="0" r="0" t="0"/>
          <a:stretch/>
        </p:blipFill>
        <p:spPr>
          <a:xfrm>
            <a:off x="216275" y="3204867"/>
            <a:ext cx="1410025" cy="1760257"/>
          </a:xfrm>
          <a:prstGeom prst="rect">
            <a:avLst/>
          </a:prstGeom>
          <a:noFill/>
          <a:ln>
            <a:noFill/>
          </a:ln>
        </p:spPr>
      </p:pic>
      <p:cxnSp>
        <p:nvCxnSpPr>
          <p:cNvPr id="444" name="Google Shape;444;p39"/>
          <p:cNvCxnSpPr/>
          <p:nvPr/>
        </p:nvCxnSpPr>
        <p:spPr>
          <a:xfrm rot="10800000">
            <a:off x="3109912" y="1679175"/>
            <a:ext cx="390000" cy="80400"/>
          </a:xfrm>
          <a:prstGeom prst="straightConnector1">
            <a:avLst/>
          </a:prstGeom>
          <a:noFill/>
          <a:ln cap="flat" cmpd="sng" w="9525">
            <a:solidFill>
              <a:srgbClr val="F7931E"/>
            </a:solidFill>
            <a:prstDash val="solid"/>
            <a:round/>
            <a:headEnd len="sm" w="sm" type="none"/>
            <a:tailEnd len="med" w="med" type="triangle"/>
          </a:ln>
        </p:spPr>
      </p:cxnSp>
      <p:cxnSp>
        <p:nvCxnSpPr>
          <p:cNvPr id="445" name="Google Shape;445;p39"/>
          <p:cNvCxnSpPr>
            <a:endCxn id="440" idx="3"/>
          </p:cNvCxnSpPr>
          <p:nvPr/>
        </p:nvCxnSpPr>
        <p:spPr>
          <a:xfrm rot="10800000">
            <a:off x="1829588" y="1310387"/>
            <a:ext cx="186600" cy="84900"/>
          </a:xfrm>
          <a:prstGeom prst="straightConnector1">
            <a:avLst/>
          </a:prstGeom>
          <a:noFill/>
          <a:ln cap="flat" cmpd="sng" w="9525">
            <a:solidFill>
              <a:srgbClr val="F7931E"/>
            </a:solidFill>
            <a:prstDash val="solid"/>
            <a:round/>
            <a:headEnd len="sm" w="sm" type="none"/>
            <a:tailEnd len="med" w="med" type="triangle"/>
          </a:ln>
        </p:spPr>
      </p:cxnSp>
      <p:cxnSp>
        <p:nvCxnSpPr>
          <p:cNvPr id="446" name="Google Shape;446;p39"/>
          <p:cNvCxnSpPr/>
          <p:nvPr/>
        </p:nvCxnSpPr>
        <p:spPr>
          <a:xfrm flipH="1">
            <a:off x="3226250" y="2713725"/>
            <a:ext cx="351600" cy="274800"/>
          </a:xfrm>
          <a:prstGeom prst="straightConnector1">
            <a:avLst/>
          </a:prstGeom>
          <a:noFill/>
          <a:ln cap="flat" cmpd="sng" w="9525">
            <a:solidFill>
              <a:srgbClr val="F7931E"/>
            </a:solidFill>
            <a:prstDash val="solid"/>
            <a:round/>
            <a:headEnd len="sm" w="sm" type="none"/>
            <a:tailEnd len="med" w="med" type="triangle"/>
          </a:ln>
        </p:spPr>
      </p:cxnSp>
      <p:cxnSp>
        <p:nvCxnSpPr>
          <p:cNvPr id="447" name="Google Shape;447;p39"/>
          <p:cNvCxnSpPr/>
          <p:nvPr/>
        </p:nvCxnSpPr>
        <p:spPr>
          <a:xfrm flipH="1">
            <a:off x="1765850" y="3768871"/>
            <a:ext cx="314100" cy="217200"/>
          </a:xfrm>
          <a:prstGeom prst="straightConnector1">
            <a:avLst/>
          </a:prstGeom>
          <a:noFill/>
          <a:ln cap="flat" cmpd="sng" w="9525">
            <a:solidFill>
              <a:srgbClr val="F7931E"/>
            </a:solidFill>
            <a:prstDash val="solid"/>
            <a:round/>
            <a:headEnd len="sm" w="sm" type="none"/>
            <a:tailEnd len="med" w="med" type="triangle"/>
          </a:ln>
        </p:spPr>
      </p:cxnSp>
      <p:cxnSp>
        <p:nvCxnSpPr>
          <p:cNvPr id="448" name="Google Shape;448;p39"/>
          <p:cNvCxnSpPr/>
          <p:nvPr/>
        </p:nvCxnSpPr>
        <p:spPr>
          <a:xfrm>
            <a:off x="4495545" y="2135363"/>
            <a:ext cx="0" cy="326700"/>
          </a:xfrm>
          <a:prstGeom prst="straightConnector1">
            <a:avLst/>
          </a:prstGeom>
          <a:noFill/>
          <a:ln cap="flat" cmpd="sng" w="9525">
            <a:solidFill>
              <a:srgbClr val="F7931E"/>
            </a:solidFill>
            <a:prstDash val="solid"/>
            <a:round/>
            <a:headEnd len="sm" w="sm" type="none"/>
            <a:tailEnd len="med" w="med" type="triangle"/>
          </a:ln>
        </p:spPr>
      </p:cxnSp>
      <p:cxnSp>
        <p:nvCxnSpPr>
          <p:cNvPr id="449" name="Google Shape;449;p39"/>
          <p:cNvCxnSpPr/>
          <p:nvPr/>
        </p:nvCxnSpPr>
        <p:spPr>
          <a:xfrm>
            <a:off x="4495545" y="3742475"/>
            <a:ext cx="0" cy="270000"/>
          </a:xfrm>
          <a:prstGeom prst="straightConnector1">
            <a:avLst/>
          </a:prstGeom>
          <a:noFill/>
          <a:ln cap="flat" cmpd="sng" w="9525">
            <a:solidFill>
              <a:srgbClr val="F7931E"/>
            </a:solidFill>
            <a:prstDash val="solid"/>
            <a:round/>
            <a:headEnd len="sm" w="sm" type="none"/>
            <a:tailEnd len="med" w="med" type="triangle"/>
          </a:ln>
        </p:spPr>
      </p:cxnSp>
      <p:cxnSp>
        <p:nvCxnSpPr>
          <p:cNvPr id="450" name="Google Shape;450;p39"/>
          <p:cNvCxnSpPr/>
          <p:nvPr/>
        </p:nvCxnSpPr>
        <p:spPr>
          <a:xfrm>
            <a:off x="5413250" y="2625800"/>
            <a:ext cx="384600" cy="307800"/>
          </a:xfrm>
          <a:prstGeom prst="straightConnector1">
            <a:avLst/>
          </a:prstGeom>
          <a:noFill/>
          <a:ln cap="flat" cmpd="sng" w="9525">
            <a:solidFill>
              <a:srgbClr val="F7931E"/>
            </a:solidFill>
            <a:prstDash val="solid"/>
            <a:round/>
            <a:headEnd len="sm" w="sm" type="none"/>
            <a:tailEnd len="med" w="med" type="triangle"/>
          </a:ln>
        </p:spPr>
      </p:cxnSp>
      <p:cxnSp>
        <p:nvCxnSpPr>
          <p:cNvPr id="451" name="Google Shape;451;p39"/>
          <p:cNvCxnSpPr/>
          <p:nvPr/>
        </p:nvCxnSpPr>
        <p:spPr>
          <a:xfrm>
            <a:off x="7054488" y="3687125"/>
            <a:ext cx="297000" cy="228300"/>
          </a:xfrm>
          <a:prstGeom prst="straightConnector1">
            <a:avLst/>
          </a:prstGeom>
          <a:noFill/>
          <a:ln cap="flat" cmpd="sng" w="9525">
            <a:solidFill>
              <a:srgbClr val="F7931E"/>
            </a:solidFill>
            <a:prstDash val="solid"/>
            <a:round/>
            <a:headEnd len="sm" w="sm" type="none"/>
            <a:tailEnd len="med" w="med" type="triangle"/>
          </a:ln>
        </p:spPr>
      </p:cxnSp>
      <p:cxnSp>
        <p:nvCxnSpPr>
          <p:cNvPr id="452" name="Google Shape;452;p39"/>
          <p:cNvCxnSpPr/>
          <p:nvPr/>
        </p:nvCxnSpPr>
        <p:spPr>
          <a:xfrm flipH="1" rot="10800000">
            <a:off x="5408628" y="1647675"/>
            <a:ext cx="400200" cy="111900"/>
          </a:xfrm>
          <a:prstGeom prst="straightConnector1">
            <a:avLst/>
          </a:prstGeom>
          <a:noFill/>
          <a:ln cap="flat" cmpd="sng" w="9525">
            <a:solidFill>
              <a:srgbClr val="F7931E"/>
            </a:solidFill>
            <a:prstDash val="solid"/>
            <a:round/>
            <a:headEnd len="sm" w="sm" type="none"/>
            <a:tailEnd len="med" w="med" type="triangle"/>
          </a:ln>
        </p:spPr>
      </p:cxnSp>
      <p:cxnSp>
        <p:nvCxnSpPr>
          <p:cNvPr id="453" name="Google Shape;453;p39"/>
          <p:cNvCxnSpPr/>
          <p:nvPr/>
        </p:nvCxnSpPr>
        <p:spPr>
          <a:xfrm flipH="1" rot="10800000">
            <a:off x="7040691" y="1320900"/>
            <a:ext cx="242400" cy="63900"/>
          </a:xfrm>
          <a:prstGeom prst="straightConnector1">
            <a:avLst/>
          </a:prstGeom>
          <a:noFill/>
          <a:ln cap="flat" cmpd="sng" w="9525">
            <a:solidFill>
              <a:srgbClr val="F7931E"/>
            </a:solidFill>
            <a:prstDash val="solid"/>
            <a:round/>
            <a:headEnd len="sm" w="sm" type="none"/>
            <a:tailEnd len="med" w="med" type="triangle"/>
          </a:ln>
        </p:spPr>
      </p:cxnSp>
      <p:sp>
        <p:nvSpPr>
          <p:cNvPr id="454" name="Google Shape;454;p39"/>
          <p:cNvSpPr txBox="1"/>
          <p:nvPr/>
        </p:nvSpPr>
        <p:spPr>
          <a:xfrm>
            <a:off x="1956750" y="709100"/>
            <a:ext cx="1410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TUMOR EMBOLI</a:t>
            </a:r>
            <a:endParaRPr b="0" i="0" sz="1100" u="none" cap="none" strike="noStrike">
              <a:solidFill>
                <a:srgbClr val="FFFFFF"/>
              </a:solidFill>
              <a:latin typeface="Century Gothic"/>
              <a:ea typeface="Century Gothic"/>
              <a:cs typeface="Century Gothic"/>
              <a:sym typeface="Century Gothic"/>
            </a:endParaRPr>
          </a:p>
        </p:txBody>
      </p:sp>
      <p:sp>
        <p:nvSpPr>
          <p:cNvPr id="455" name="Google Shape;455;p39"/>
          <p:cNvSpPr txBox="1"/>
          <p:nvPr/>
        </p:nvSpPr>
        <p:spPr>
          <a:xfrm>
            <a:off x="1488900" y="2462075"/>
            <a:ext cx="1547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PLEURAL SEEDING</a:t>
            </a:r>
            <a:endParaRPr b="0" i="0" sz="1100" u="none" cap="none" strike="noStrike">
              <a:solidFill>
                <a:srgbClr val="FFFFFF"/>
              </a:solidFill>
              <a:latin typeface="Century Gothic"/>
              <a:ea typeface="Century Gothic"/>
              <a:cs typeface="Century Gothic"/>
              <a:sym typeface="Century Gothic"/>
            </a:endParaRPr>
          </a:p>
        </p:txBody>
      </p:sp>
      <p:sp>
        <p:nvSpPr>
          <p:cNvPr id="456" name="Google Shape;456;p39"/>
          <p:cNvSpPr txBox="1"/>
          <p:nvPr/>
        </p:nvSpPr>
        <p:spPr>
          <a:xfrm>
            <a:off x="3654050" y="2544525"/>
            <a:ext cx="16830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LYMPHATIC SPREAD</a:t>
            </a:r>
            <a:endParaRPr b="0" i="0" sz="1100" u="none" cap="none" strike="noStrike">
              <a:solidFill>
                <a:srgbClr val="FFFFFF"/>
              </a:solidFill>
              <a:latin typeface="Century Gothic"/>
              <a:ea typeface="Century Gothic"/>
              <a:cs typeface="Century Gothic"/>
              <a:sym typeface="Century Gothic"/>
            </a:endParaRPr>
          </a:p>
        </p:txBody>
      </p:sp>
      <p:sp>
        <p:nvSpPr>
          <p:cNvPr id="457" name="Google Shape;457;p39"/>
          <p:cNvSpPr txBox="1"/>
          <p:nvPr/>
        </p:nvSpPr>
        <p:spPr>
          <a:xfrm>
            <a:off x="5808825" y="246206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HEMATOGENOUS SPREAD</a:t>
            </a:r>
            <a:endParaRPr b="0" i="0" sz="1100" u="none" cap="none" strike="noStrike">
              <a:solidFill>
                <a:srgbClr val="FFFFFF"/>
              </a:solidFill>
              <a:latin typeface="Century Gothic"/>
              <a:ea typeface="Century Gothic"/>
              <a:cs typeface="Century Gothic"/>
              <a:sym typeface="Century Gothic"/>
            </a:endParaRPr>
          </a:p>
        </p:txBody>
      </p:sp>
      <p:sp>
        <p:nvSpPr>
          <p:cNvPr id="458" name="Google Shape;458;p39"/>
          <p:cNvSpPr txBox="1"/>
          <p:nvPr/>
        </p:nvSpPr>
        <p:spPr>
          <a:xfrm>
            <a:off x="5340713" y="714338"/>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b="0" i="0" lang="pt-BR" sz="1100" u="none" cap="none" strike="noStrike">
                <a:solidFill>
                  <a:srgbClr val="FFFFFF"/>
                </a:solidFill>
                <a:latin typeface="Century Gothic"/>
                <a:ea typeface="Century Gothic"/>
                <a:cs typeface="Century Gothic"/>
                <a:sym typeface="Century Gothic"/>
              </a:rPr>
              <a:t>AEROGENOUS METASTASES</a:t>
            </a:r>
            <a:endParaRPr b="0" i="0" sz="1100" u="none" cap="none" strike="noStrike">
              <a:solidFill>
                <a:srgbClr val="FFFFFF"/>
              </a:solidFill>
              <a:latin typeface="Century Gothic"/>
              <a:ea typeface="Century Gothic"/>
              <a:cs typeface="Century Gothic"/>
              <a:sym typeface="Century Gothic"/>
            </a:endParaRPr>
          </a:p>
        </p:txBody>
      </p:sp>
      <p:pic>
        <p:nvPicPr>
          <p:cNvPr id="459" name="Google Shape;459;p39"/>
          <p:cNvPicPr preferRelativeResize="0"/>
          <p:nvPr/>
        </p:nvPicPr>
        <p:blipFill rotWithShape="1">
          <a:blip r:embed="rId7">
            <a:alphaModFix/>
          </a:blip>
          <a:srcRect b="0" l="0" r="0" t="0"/>
          <a:stretch/>
        </p:blipFill>
        <p:spPr>
          <a:xfrm>
            <a:off x="3749263" y="761412"/>
            <a:ext cx="1410000" cy="1291513"/>
          </a:xfrm>
          <a:prstGeom prst="rect">
            <a:avLst/>
          </a:prstGeom>
          <a:noFill/>
          <a:ln>
            <a:noFill/>
          </a:ln>
        </p:spPr>
      </p:pic>
      <p:pic>
        <p:nvPicPr>
          <p:cNvPr id="460" name="Google Shape;460;p39"/>
          <p:cNvPicPr preferRelativeResize="0"/>
          <p:nvPr/>
        </p:nvPicPr>
        <p:blipFill rotWithShape="1">
          <a:blip r:embed="rId8">
            <a:alphaModFix/>
          </a:blip>
          <a:srcRect b="0" l="0" r="0" t="0"/>
          <a:stretch/>
        </p:blipFill>
        <p:spPr>
          <a:xfrm>
            <a:off x="5804175" y="1195263"/>
            <a:ext cx="947237" cy="922145"/>
          </a:xfrm>
          <a:prstGeom prst="rect">
            <a:avLst/>
          </a:prstGeom>
          <a:noFill/>
          <a:ln>
            <a:noFill/>
          </a:ln>
        </p:spPr>
      </p:pic>
      <p:pic>
        <p:nvPicPr>
          <p:cNvPr id="461" name="Google Shape;461;p39"/>
          <p:cNvPicPr preferRelativeResize="0"/>
          <p:nvPr/>
        </p:nvPicPr>
        <p:blipFill rotWithShape="1">
          <a:blip r:embed="rId9">
            <a:alphaModFix/>
          </a:blip>
          <a:srcRect b="0" l="0" r="0" t="0"/>
          <a:stretch/>
        </p:blipFill>
        <p:spPr>
          <a:xfrm>
            <a:off x="2173383" y="1170909"/>
            <a:ext cx="779342" cy="970875"/>
          </a:xfrm>
          <a:prstGeom prst="rect">
            <a:avLst/>
          </a:prstGeom>
          <a:noFill/>
          <a:ln>
            <a:noFill/>
          </a:ln>
        </p:spPr>
      </p:pic>
      <p:pic>
        <p:nvPicPr>
          <p:cNvPr id="462" name="Google Shape;462;p39"/>
          <p:cNvPicPr preferRelativeResize="0"/>
          <p:nvPr/>
        </p:nvPicPr>
        <p:blipFill rotWithShape="1">
          <a:blip r:embed="rId10">
            <a:alphaModFix/>
          </a:blip>
          <a:srcRect b="0" l="0" r="0" t="0"/>
          <a:stretch/>
        </p:blipFill>
        <p:spPr>
          <a:xfrm>
            <a:off x="5991363" y="3046076"/>
            <a:ext cx="907012" cy="1131818"/>
          </a:xfrm>
          <a:prstGeom prst="rect">
            <a:avLst/>
          </a:prstGeom>
          <a:noFill/>
          <a:ln>
            <a:noFill/>
          </a:ln>
        </p:spPr>
      </p:pic>
      <p:pic>
        <p:nvPicPr>
          <p:cNvPr id="463" name="Google Shape;463;p39"/>
          <p:cNvPicPr preferRelativeResize="0"/>
          <p:nvPr/>
        </p:nvPicPr>
        <p:blipFill rotWithShape="1">
          <a:blip r:embed="rId11">
            <a:alphaModFix/>
          </a:blip>
          <a:srcRect b="0" l="0" r="0" t="0"/>
          <a:stretch/>
        </p:blipFill>
        <p:spPr>
          <a:xfrm rot="5400000">
            <a:off x="4082050" y="2817927"/>
            <a:ext cx="827000" cy="1114350"/>
          </a:xfrm>
          <a:prstGeom prst="rect">
            <a:avLst/>
          </a:prstGeom>
          <a:noFill/>
          <a:ln>
            <a:noFill/>
          </a:ln>
        </p:spPr>
      </p:pic>
      <p:pic>
        <p:nvPicPr>
          <p:cNvPr id="464" name="Google Shape;464;p39"/>
          <p:cNvPicPr preferRelativeResize="0"/>
          <p:nvPr/>
        </p:nvPicPr>
        <p:blipFill rotWithShape="1">
          <a:blip r:embed="rId12">
            <a:alphaModFix/>
          </a:blip>
          <a:srcRect b="0" l="0" r="0" t="0"/>
          <a:stretch/>
        </p:blipFill>
        <p:spPr>
          <a:xfrm>
            <a:off x="2349888" y="2963525"/>
            <a:ext cx="390525" cy="1066800"/>
          </a:xfrm>
          <a:prstGeom prst="rect">
            <a:avLst/>
          </a:prstGeom>
          <a:noFill/>
          <a:ln>
            <a:noFill/>
          </a:ln>
        </p:spPr>
      </p:pic>
      <p:pic>
        <p:nvPicPr>
          <p:cNvPr id="465" name="Google Shape;465;p39"/>
          <p:cNvPicPr preferRelativeResize="0"/>
          <p:nvPr/>
        </p:nvPicPr>
        <p:blipFill rotWithShape="1">
          <a:blip r:embed="rId13">
            <a:alphaModFix/>
          </a:blip>
          <a:srcRect b="0" l="0" r="0" t="0"/>
          <a:stretch/>
        </p:blipFill>
        <p:spPr>
          <a:xfrm>
            <a:off x="7518925" y="3487675"/>
            <a:ext cx="1520475" cy="1477450"/>
          </a:xfrm>
          <a:prstGeom prst="rect">
            <a:avLst/>
          </a:prstGeom>
          <a:noFill/>
          <a:ln>
            <a:noFill/>
          </a:ln>
        </p:spPr>
      </p:pic>
      <p:sp>
        <p:nvSpPr>
          <p:cNvPr id="466" name="Google Shape;466;p39"/>
          <p:cNvSpPr/>
          <p:nvPr/>
        </p:nvSpPr>
        <p:spPr>
          <a:xfrm>
            <a:off x="5023925" y="367488"/>
            <a:ext cx="2590500" cy="1970700"/>
          </a:xfrm>
          <a:prstGeom prst="ellipse">
            <a:avLst/>
          </a:prstGeom>
          <a:noFill/>
          <a:ln cap="flat" cmpd="sng" w="28575">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7" name="Google Shape;467;p39"/>
          <p:cNvPicPr preferRelativeResize="0"/>
          <p:nvPr/>
        </p:nvPicPr>
        <p:blipFill>
          <a:blip r:embed="rId1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2000"/>
                                        <p:tgtEl>
                                          <p:spTgt spid="4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1" name="Shape 471"/>
        <p:cNvGrpSpPr/>
        <p:nvPr/>
      </p:nvGrpSpPr>
      <p:grpSpPr>
        <a:xfrm>
          <a:off x="0" y="0"/>
          <a:ext cx="0" cy="0"/>
          <a:chOff x="0" y="0"/>
          <a:chExt cx="0" cy="0"/>
        </a:xfrm>
      </p:grpSpPr>
      <p:pic>
        <p:nvPicPr>
          <p:cNvPr id="472" name="Google Shape;472;p40"/>
          <p:cNvPicPr preferRelativeResize="0"/>
          <p:nvPr/>
        </p:nvPicPr>
        <p:blipFill>
          <a:blip r:embed="rId3">
            <a:alphaModFix/>
          </a:blip>
          <a:stretch>
            <a:fillRect/>
          </a:stretch>
        </p:blipFill>
        <p:spPr>
          <a:xfrm>
            <a:off x="-14875" y="1295553"/>
            <a:ext cx="9144001" cy="2424369"/>
          </a:xfrm>
          <a:prstGeom prst="rect">
            <a:avLst/>
          </a:prstGeom>
          <a:noFill/>
          <a:ln>
            <a:noFill/>
          </a:ln>
        </p:spPr>
      </p:pic>
      <p:sp>
        <p:nvSpPr>
          <p:cNvPr id="473" name="Google Shape;473;p40"/>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474" name="Google Shape;474;p40"/>
          <p:cNvSpPr txBox="1"/>
          <p:nvPr/>
        </p:nvSpPr>
        <p:spPr>
          <a:xfrm>
            <a:off x="3593550" y="51560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lang="pt-BR" sz="1100">
                <a:solidFill>
                  <a:srgbClr val="FFFFFF"/>
                </a:solidFill>
                <a:latin typeface="Century Gothic"/>
                <a:ea typeface="Century Gothic"/>
                <a:cs typeface="Century Gothic"/>
                <a:sym typeface="Century Gothic"/>
              </a:rPr>
              <a:t>AEROGENOUS </a:t>
            </a:r>
            <a:r>
              <a:rPr b="0" i="0" lang="pt-BR" sz="1100" u="none" cap="none" strike="noStrike">
                <a:solidFill>
                  <a:srgbClr val="FFFFFF"/>
                </a:solidFill>
                <a:latin typeface="Century Gothic"/>
                <a:ea typeface="Century Gothic"/>
                <a:cs typeface="Century Gothic"/>
                <a:sym typeface="Century Gothic"/>
              </a:rPr>
              <a:t>METASTASES</a:t>
            </a:r>
            <a:endParaRPr b="0" i="0" sz="1100" u="none" cap="none" strike="noStrike">
              <a:solidFill>
                <a:srgbClr val="FFFFFF"/>
              </a:solidFill>
              <a:latin typeface="Century Gothic"/>
              <a:ea typeface="Century Gothic"/>
              <a:cs typeface="Century Gothic"/>
              <a:sym typeface="Century Gothic"/>
            </a:endParaRPr>
          </a:p>
        </p:txBody>
      </p:sp>
      <p:pic>
        <p:nvPicPr>
          <p:cNvPr id="475" name="Google Shape;475;p40"/>
          <p:cNvPicPr preferRelativeResize="0"/>
          <p:nvPr/>
        </p:nvPicPr>
        <p:blipFill rotWithShape="1">
          <a:blip r:embed="rId4">
            <a:alphaModFix/>
          </a:blip>
          <a:srcRect b="0" l="0" r="0" t="0"/>
          <a:stretch/>
        </p:blipFill>
        <p:spPr>
          <a:xfrm>
            <a:off x="208047" y="151330"/>
            <a:ext cx="1254993" cy="1180036"/>
          </a:xfrm>
          <a:prstGeom prst="rect">
            <a:avLst/>
          </a:prstGeom>
          <a:noFill/>
          <a:ln>
            <a:noFill/>
          </a:ln>
        </p:spPr>
      </p:pic>
      <p:sp>
        <p:nvSpPr>
          <p:cNvPr id="476" name="Google Shape;476;p40"/>
          <p:cNvSpPr txBox="1"/>
          <p:nvPr/>
        </p:nvSpPr>
        <p:spPr>
          <a:xfrm>
            <a:off x="72575" y="4145875"/>
            <a:ext cx="8969100" cy="7389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lang="pt-BR" sz="1200">
                <a:solidFill>
                  <a:schemeClr val="lt1"/>
                </a:solidFill>
                <a:latin typeface="Century Gothic"/>
                <a:ea typeface="Century Gothic"/>
                <a:cs typeface="Century Gothic"/>
                <a:sym typeface="Century Gothic"/>
              </a:rPr>
              <a:t>Male, 58 yo, with mucinous adenocarcinoma of the lungs. Figures A) to C) show temporal changes in disease progression. Axial CT images acquired over 7 months (A to C) reveal increase in extension of bilateral pulmonary infiltrates (circles) corresponding to mucinous adenocarcinoma dissemination through airways and alveolar spaces.</a:t>
            </a:r>
            <a:endParaRPr sz="1200">
              <a:solidFill>
                <a:schemeClr val="lt1"/>
              </a:solidFill>
              <a:latin typeface="Century Gothic"/>
              <a:ea typeface="Century Gothic"/>
              <a:cs typeface="Century Gothic"/>
              <a:sym typeface="Century Gothic"/>
            </a:endParaRPr>
          </a:p>
        </p:txBody>
      </p:sp>
      <p:sp>
        <p:nvSpPr>
          <p:cNvPr id="477" name="Google Shape;477;p40"/>
          <p:cNvSpPr txBox="1"/>
          <p:nvPr/>
        </p:nvSpPr>
        <p:spPr>
          <a:xfrm>
            <a:off x="-14887" y="33197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478" name="Google Shape;478;p40"/>
          <p:cNvSpPr txBox="1"/>
          <p:nvPr/>
        </p:nvSpPr>
        <p:spPr>
          <a:xfrm>
            <a:off x="3179963" y="33197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endParaRPr>
              <a:solidFill>
                <a:schemeClr val="lt1"/>
              </a:solidFill>
            </a:endParaRPr>
          </a:p>
        </p:txBody>
      </p:sp>
      <p:sp>
        <p:nvSpPr>
          <p:cNvPr id="479" name="Google Shape;479;p40"/>
          <p:cNvSpPr txBox="1"/>
          <p:nvPr/>
        </p:nvSpPr>
        <p:spPr>
          <a:xfrm>
            <a:off x="6276713" y="3319725"/>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endParaRPr>
              <a:solidFill>
                <a:schemeClr val="lt1"/>
              </a:solidFill>
            </a:endParaRPr>
          </a:p>
        </p:txBody>
      </p:sp>
      <p:sp>
        <p:nvSpPr>
          <p:cNvPr id="480" name="Google Shape;480;p40"/>
          <p:cNvSpPr/>
          <p:nvPr/>
        </p:nvSpPr>
        <p:spPr>
          <a:xfrm>
            <a:off x="72575" y="1760675"/>
            <a:ext cx="938100" cy="10689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0"/>
          <p:cNvSpPr/>
          <p:nvPr/>
        </p:nvSpPr>
        <p:spPr>
          <a:xfrm>
            <a:off x="3118500" y="1800550"/>
            <a:ext cx="864000" cy="10290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0"/>
          <p:cNvSpPr/>
          <p:nvPr/>
        </p:nvSpPr>
        <p:spPr>
          <a:xfrm>
            <a:off x="6090325" y="1872575"/>
            <a:ext cx="1215300" cy="13749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3" name="Google Shape;483;p40"/>
          <p:cNvPicPr preferRelativeResize="0"/>
          <p:nvPr/>
        </p:nvPicPr>
        <p:blipFill rotWithShape="1">
          <a:blip r:embed="rId3">
            <a:alphaModFix/>
          </a:blip>
          <a:srcRect b="34381" l="1583" r="88967" t="18610"/>
          <a:stretch/>
        </p:blipFill>
        <p:spPr>
          <a:xfrm>
            <a:off x="1937725" y="1071225"/>
            <a:ext cx="2368712" cy="3124288"/>
          </a:xfrm>
          <a:prstGeom prst="rect">
            <a:avLst/>
          </a:prstGeom>
          <a:noFill/>
          <a:ln>
            <a:noFill/>
          </a:ln>
        </p:spPr>
      </p:pic>
      <p:sp>
        <p:nvSpPr>
          <p:cNvPr id="484" name="Google Shape;484;p40"/>
          <p:cNvSpPr/>
          <p:nvPr/>
        </p:nvSpPr>
        <p:spPr>
          <a:xfrm>
            <a:off x="2796725" y="1211638"/>
            <a:ext cx="938100" cy="10689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0"/>
          <p:cNvSpPr txBox="1"/>
          <p:nvPr/>
        </p:nvSpPr>
        <p:spPr>
          <a:xfrm>
            <a:off x="3767975" y="2389175"/>
            <a:ext cx="3840900" cy="9852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pt-BR" sz="1300">
                <a:solidFill>
                  <a:schemeClr val="lt1"/>
                </a:solidFill>
                <a:latin typeface="Century Gothic"/>
                <a:ea typeface="Century Gothic"/>
                <a:cs typeface="Century Gothic"/>
                <a:sym typeface="Century Gothic"/>
              </a:rPr>
              <a:t>Centrilobular hazy nodular opacities, some of them with “tree-in-bud” appearance, related to aerogenous dissemination of mucinous adenocarcinoma.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1000"/>
                                        <p:tgtEl>
                                          <p:spTgt spid="48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000"/>
                                        <p:tgtEl>
                                          <p:spTgt spid="4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9" name="Shape 489"/>
        <p:cNvGrpSpPr/>
        <p:nvPr/>
      </p:nvGrpSpPr>
      <p:grpSpPr>
        <a:xfrm>
          <a:off x="0" y="0"/>
          <a:ext cx="0" cy="0"/>
          <a:chOff x="0" y="0"/>
          <a:chExt cx="0" cy="0"/>
        </a:xfrm>
      </p:grpSpPr>
      <p:pic>
        <p:nvPicPr>
          <p:cNvPr id="490" name="Google Shape;490;p41"/>
          <p:cNvPicPr preferRelativeResize="0"/>
          <p:nvPr/>
        </p:nvPicPr>
        <p:blipFill>
          <a:blip r:embed="rId3">
            <a:alphaModFix/>
          </a:blip>
          <a:stretch>
            <a:fillRect/>
          </a:stretch>
        </p:blipFill>
        <p:spPr>
          <a:xfrm>
            <a:off x="0" y="1369439"/>
            <a:ext cx="9144001" cy="2404623"/>
          </a:xfrm>
          <a:prstGeom prst="rect">
            <a:avLst/>
          </a:prstGeom>
          <a:noFill/>
          <a:ln>
            <a:noFill/>
          </a:ln>
        </p:spPr>
      </p:pic>
      <p:sp>
        <p:nvSpPr>
          <p:cNvPr id="491" name="Google Shape;491;p41"/>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492" name="Google Shape;492;p41"/>
          <p:cNvSpPr txBox="1"/>
          <p:nvPr/>
        </p:nvSpPr>
        <p:spPr>
          <a:xfrm>
            <a:off x="3593550" y="51560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lang="pt-BR" sz="1100">
                <a:solidFill>
                  <a:srgbClr val="FFFFFF"/>
                </a:solidFill>
                <a:latin typeface="Century Gothic"/>
                <a:ea typeface="Century Gothic"/>
                <a:cs typeface="Century Gothic"/>
                <a:sym typeface="Century Gothic"/>
              </a:rPr>
              <a:t>AEROGENOUS </a:t>
            </a:r>
            <a:r>
              <a:rPr b="0" i="0" lang="pt-BR" sz="1100" u="none" cap="none" strike="noStrike">
                <a:solidFill>
                  <a:srgbClr val="FFFFFF"/>
                </a:solidFill>
                <a:latin typeface="Century Gothic"/>
                <a:ea typeface="Century Gothic"/>
                <a:cs typeface="Century Gothic"/>
                <a:sym typeface="Century Gothic"/>
              </a:rPr>
              <a:t>METASTASES</a:t>
            </a:r>
            <a:endParaRPr b="0" i="0" sz="1100" u="none" cap="none" strike="noStrike">
              <a:solidFill>
                <a:srgbClr val="FFFFFF"/>
              </a:solidFill>
              <a:latin typeface="Century Gothic"/>
              <a:ea typeface="Century Gothic"/>
              <a:cs typeface="Century Gothic"/>
              <a:sym typeface="Century Gothic"/>
            </a:endParaRPr>
          </a:p>
        </p:txBody>
      </p:sp>
      <p:pic>
        <p:nvPicPr>
          <p:cNvPr id="493" name="Google Shape;493;p41"/>
          <p:cNvPicPr preferRelativeResize="0"/>
          <p:nvPr/>
        </p:nvPicPr>
        <p:blipFill rotWithShape="1">
          <a:blip r:embed="rId4">
            <a:alphaModFix/>
          </a:blip>
          <a:srcRect b="0" l="0" r="0" t="0"/>
          <a:stretch/>
        </p:blipFill>
        <p:spPr>
          <a:xfrm>
            <a:off x="208047" y="151330"/>
            <a:ext cx="1254993" cy="1180036"/>
          </a:xfrm>
          <a:prstGeom prst="rect">
            <a:avLst/>
          </a:prstGeom>
          <a:noFill/>
          <a:ln>
            <a:noFill/>
          </a:ln>
        </p:spPr>
      </p:pic>
      <p:sp>
        <p:nvSpPr>
          <p:cNvPr id="494" name="Google Shape;494;p41"/>
          <p:cNvSpPr txBox="1"/>
          <p:nvPr/>
        </p:nvSpPr>
        <p:spPr>
          <a:xfrm>
            <a:off x="85200" y="4026450"/>
            <a:ext cx="8973600" cy="923400"/>
          </a:xfrm>
          <a:prstGeom prst="rect">
            <a:avLst/>
          </a:prstGeom>
          <a:solidFill>
            <a:srgbClr val="02081E"/>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pt-BR" sz="1200">
                <a:solidFill>
                  <a:schemeClr val="lt1"/>
                </a:solidFill>
                <a:latin typeface="Century Gothic"/>
                <a:ea typeface="Century Gothic"/>
                <a:cs typeface="Century Gothic"/>
                <a:sym typeface="Century Gothic"/>
              </a:rPr>
              <a:t>Male, 54 yo, with mucinous adenocarcinoma of the lungs. Axial CT images acquired over 2 months (A to C) reveal progressive increase in extension of pulmonary infiltrates (circles) with marked consolidations and air </a:t>
            </a:r>
            <a:r>
              <a:rPr lang="pt-BR" sz="1200">
                <a:solidFill>
                  <a:schemeClr val="lt1"/>
                </a:solidFill>
                <a:latin typeface="Century Gothic"/>
                <a:ea typeface="Century Gothic"/>
                <a:cs typeface="Century Gothic"/>
                <a:sym typeface="Century Gothic"/>
              </a:rPr>
              <a:t>bronchograms</a:t>
            </a:r>
            <a:r>
              <a:rPr lang="pt-BR" sz="1200">
                <a:solidFill>
                  <a:schemeClr val="lt1"/>
                </a:solidFill>
                <a:latin typeface="Century Gothic"/>
                <a:ea typeface="Century Gothic"/>
                <a:cs typeface="Century Gothic"/>
                <a:sym typeface="Century Gothic"/>
              </a:rPr>
              <a:t>, corresponding to the classic appearance of a pneumonic-type lung cancer. This is the result of aggregates of cells and mucin propagating through airways and along alveolar walls in a lepidic fashion. Infection was ruled-out.</a:t>
            </a:r>
            <a:endParaRPr sz="1200">
              <a:solidFill>
                <a:schemeClr val="lt1"/>
              </a:solidFill>
              <a:latin typeface="Century Gothic"/>
              <a:ea typeface="Century Gothic"/>
              <a:cs typeface="Century Gothic"/>
              <a:sym typeface="Century Gothic"/>
            </a:endParaRPr>
          </a:p>
        </p:txBody>
      </p:sp>
      <p:sp>
        <p:nvSpPr>
          <p:cNvPr id="495" name="Google Shape;495;p41"/>
          <p:cNvSpPr txBox="1"/>
          <p:nvPr/>
        </p:nvSpPr>
        <p:spPr>
          <a:xfrm>
            <a:off x="-12" y="33738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496" name="Google Shape;496;p41"/>
          <p:cNvSpPr txBox="1"/>
          <p:nvPr/>
        </p:nvSpPr>
        <p:spPr>
          <a:xfrm>
            <a:off x="3194838" y="33738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endParaRPr>
              <a:solidFill>
                <a:schemeClr val="lt1"/>
              </a:solidFill>
            </a:endParaRPr>
          </a:p>
        </p:txBody>
      </p:sp>
      <p:sp>
        <p:nvSpPr>
          <p:cNvPr id="497" name="Google Shape;497;p41"/>
          <p:cNvSpPr txBox="1"/>
          <p:nvPr/>
        </p:nvSpPr>
        <p:spPr>
          <a:xfrm>
            <a:off x="6181138" y="33738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endParaRPr>
              <a:solidFill>
                <a:schemeClr val="lt1"/>
              </a:solidFill>
            </a:endParaRPr>
          </a:p>
        </p:txBody>
      </p:sp>
      <p:sp>
        <p:nvSpPr>
          <p:cNvPr id="498" name="Google Shape;498;p41"/>
          <p:cNvSpPr/>
          <p:nvPr/>
        </p:nvSpPr>
        <p:spPr>
          <a:xfrm>
            <a:off x="0" y="1369443"/>
            <a:ext cx="802500" cy="18108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1"/>
          <p:cNvSpPr/>
          <p:nvPr/>
        </p:nvSpPr>
        <p:spPr>
          <a:xfrm>
            <a:off x="8103075" y="1559746"/>
            <a:ext cx="1041000" cy="1247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1"/>
          <p:cNvSpPr/>
          <p:nvPr/>
        </p:nvSpPr>
        <p:spPr>
          <a:xfrm>
            <a:off x="1990475" y="1476897"/>
            <a:ext cx="1106100" cy="1247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1"/>
          <p:cNvSpPr/>
          <p:nvPr/>
        </p:nvSpPr>
        <p:spPr>
          <a:xfrm>
            <a:off x="4964275" y="1635150"/>
            <a:ext cx="1106100" cy="11799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1"/>
          <p:cNvSpPr/>
          <p:nvPr/>
        </p:nvSpPr>
        <p:spPr>
          <a:xfrm>
            <a:off x="3124850" y="1532551"/>
            <a:ext cx="1106100" cy="1922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1"/>
          <p:cNvSpPr/>
          <p:nvPr/>
        </p:nvSpPr>
        <p:spPr>
          <a:xfrm>
            <a:off x="6084075" y="1476901"/>
            <a:ext cx="1106100" cy="1922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7" name="Shape 507"/>
        <p:cNvGrpSpPr/>
        <p:nvPr/>
      </p:nvGrpSpPr>
      <p:grpSpPr>
        <a:xfrm>
          <a:off x="0" y="0"/>
          <a:ext cx="0" cy="0"/>
          <a:chOff x="0" y="0"/>
          <a:chExt cx="0" cy="0"/>
        </a:xfrm>
      </p:grpSpPr>
      <p:sp>
        <p:nvSpPr>
          <p:cNvPr id="508" name="Google Shape;508;p42"/>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Pathophysiology of tumor spread to the lungs</a:t>
            </a:r>
            <a:endParaRPr b="1" i="0" sz="1600" u="none" cap="none" strike="noStrike">
              <a:solidFill>
                <a:srgbClr val="FFFFFF"/>
              </a:solidFill>
              <a:latin typeface="Century Gothic"/>
              <a:ea typeface="Century Gothic"/>
              <a:cs typeface="Century Gothic"/>
              <a:sym typeface="Century Gothic"/>
            </a:endParaRPr>
          </a:p>
        </p:txBody>
      </p:sp>
      <p:sp>
        <p:nvSpPr>
          <p:cNvPr id="509" name="Google Shape;509;p42"/>
          <p:cNvSpPr txBox="1"/>
          <p:nvPr/>
        </p:nvSpPr>
        <p:spPr>
          <a:xfrm>
            <a:off x="3593550" y="515603"/>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ctr">
              <a:lnSpc>
                <a:spcPct val="100000"/>
              </a:lnSpc>
              <a:spcBef>
                <a:spcPts val="0"/>
              </a:spcBef>
              <a:spcAft>
                <a:spcPts val="0"/>
              </a:spcAft>
              <a:buNone/>
            </a:pPr>
            <a:r>
              <a:rPr lang="pt-BR" sz="1100">
                <a:solidFill>
                  <a:srgbClr val="FFFFFF"/>
                </a:solidFill>
                <a:latin typeface="Century Gothic"/>
                <a:ea typeface="Century Gothic"/>
                <a:cs typeface="Century Gothic"/>
                <a:sym typeface="Century Gothic"/>
              </a:rPr>
              <a:t>OTHER AIRWAY </a:t>
            </a:r>
            <a:r>
              <a:rPr b="0" i="0" lang="pt-BR" sz="1100" u="none" cap="none" strike="noStrike">
                <a:solidFill>
                  <a:srgbClr val="FFFFFF"/>
                </a:solidFill>
                <a:latin typeface="Century Gothic"/>
                <a:ea typeface="Century Gothic"/>
                <a:cs typeface="Century Gothic"/>
                <a:sym typeface="Century Gothic"/>
              </a:rPr>
              <a:t>METASTASES</a:t>
            </a:r>
            <a:endParaRPr b="0" i="0" sz="1100" u="none" cap="none" strike="noStrike">
              <a:solidFill>
                <a:srgbClr val="FFFFFF"/>
              </a:solidFill>
              <a:latin typeface="Century Gothic"/>
              <a:ea typeface="Century Gothic"/>
              <a:cs typeface="Century Gothic"/>
              <a:sym typeface="Century Gothic"/>
            </a:endParaRPr>
          </a:p>
        </p:txBody>
      </p:sp>
      <p:pic>
        <p:nvPicPr>
          <p:cNvPr id="510" name="Google Shape;510;p42"/>
          <p:cNvPicPr preferRelativeResize="0"/>
          <p:nvPr/>
        </p:nvPicPr>
        <p:blipFill rotWithShape="1">
          <a:blip r:embed="rId3">
            <a:alphaModFix/>
          </a:blip>
          <a:srcRect b="0" l="0" r="0" t="0"/>
          <a:stretch/>
        </p:blipFill>
        <p:spPr>
          <a:xfrm>
            <a:off x="208047" y="151330"/>
            <a:ext cx="1254993" cy="1180036"/>
          </a:xfrm>
          <a:prstGeom prst="rect">
            <a:avLst/>
          </a:prstGeom>
          <a:noFill/>
          <a:ln>
            <a:noFill/>
          </a:ln>
        </p:spPr>
      </p:pic>
      <p:sp>
        <p:nvSpPr>
          <p:cNvPr id="511" name="Google Shape;511;p42"/>
          <p:cNvSpPr txBox="1"/>
          <p:nvPr/>
        </p:nvSpPr>
        <p:spPr>
          <a:xfrm>
            <a:off x="6034075" y="1054675"/>
            <a:ext cx="2932500" cy="2586000"/>
          </a:xfrm>
          <a:prstGeom prst="rect">
            <a:avLst/>
          </a:prstGeom>
          <a:solidFill>
            <a:srgbClr val="02081E"/>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lt1"/>
                </a:solidFill>
                <a:latin typeface="Century Gothic"/>
                <a:ea typeface="Century Gothic"/>
                <a:cs typeface="Century Gothic"/>
                <a:sym typeface="Century Gothic"/>
              </a:rPr>
              <a:t>Female, 48  yo with breast cancer. Figure A), B) and C) axial CT images and figure D) minimum intensity projection coronal CT image showing a solid and infiltrative lesion (circle) that surrounds and narrows distal trachea and proximal main bronchus. Note multiple bilateral centrilobular nodules, suggestive of metastatic dissemination to the airway (arrows), probably due to combined </a:t>
            </a:r>
            <a:r>
              <a:rPr lang="pt-BR" sz="1200">
                <a:solidFill>
                  <a:schemeClr val="lt1"/>
                </a:solidFill>
                <a:latin typeface="Century Gothic"/>
                <a:ea typeface="Century Gothic"/>
                <a:cs typeface="Century Gothic"/>
                <a:sym typeface="Century Gothic"/>
              </a:rPr>
              <a:t>lymphatic</a:t>
            </a:r>
            <a:r>
              <a:rPr lang="pt-BR" sz="1200">
                <a:solidFill>
                  <a:schemeClr val="lt1"/>
                </a:solidFill>
                <a:latin typeface="Century Gothic"/>
                <a:ea typeface="Century Gothic"/>
                <a:cs typeface="Century Gothic"/>
                <a:sym typeface="Century Gothic"/>
              </a:rPr>
              <a:t> and </a:t>
            </a:r>
            <a:r>
              <a:rPr lang="pt-BR" sz="1200">
                <a:solidFill>
                  <a:schemeClr val="lt1"/>
                </a:solidFill>
                <a:latin typeface="Century Gothic"/>
                <a:ea typeface="Century Gothic"/>
                <a:cs typeface="Century Gothic"/>
                <a:sym typeface="Century Gothic"/>
              </a:rPr>
              <a:t>hematogenous </a:t>
            </a:r>
            <a:r>
              <a:rPr lang="pt-BR" sz="1200">
                <a:solidFill>
                  <a:schemeClr val="lt1"/>
                </a:solidFill>
                <a:latin typeface="Century Gothic"/>
                <a:ea typeface="Century Gothic"/>
                <a:cs typeface="Century Gothic"/>
                <a:sym typeface="Century Gothic"/>
              </a:rPr>
              <a:t>spread.</a:t>
            </a:r>
            <a:endParaRPr sz="1200">
              <a:solidFill>
                <a:schemeClr val="lt1"/>
              </a:solidFill>
              <a:latin typeface="Century Gothic"/>
              <a:ea typeface="Century Gothic"/>
              <a:cs typeface="Century Gothic"/>
              <a:sym typeface="Century Gothic"/>
            </a:endParaRPr>
          </a:p>
        </p:txBody>
      </p:sp>
      <p:pic>
        <p:nvPicPr>
          <p:cNvPr id="512" name="Google Shape;512;p42"/>
          <p:cNvPicPr preferRelativeResize="0"/>
          <p:nvPr/>
        </p:nvPicPr>
        <p:blipFill rotWithShape="1">
          <a:blip r:embed="rId4">
            <a:alphaModFix/>
          </a:blip>
          <a:srcRect b="15918" l="10107" r="10369" t="24326"/>
          <a:stretch/>
        </p:blipFill>
        <p:spPr>
          <a:xfrm>
            <a:off x="208050" y="923401"/>
            <a:ext cx="2999639" cy="2009823"/>
          </a:xfrm>
          <a:prstGeom prst="rect">
            <a:avLst/>
          </a:prstGeom>
          <a:noFill/>
          <a:ln>
            <a:noFill/>
          </a:ln>
        </p:spPr>
      </p:pic>
      <p:pic>
        <p:nvPicPr>
          <p:cNvPr id="513" name="Google Shape;513;p42"/>
          <p:cNvPicPr preferRelativeResize="0"/>
          <p:nvPr/>
        </p:nvPicPr>
        <p:blipFill rotWithShape="1">
          <a:blip r:embed="rId5">
            <a:alphaModFix/>
          </a:blip>
          <a:srcRect b="13952" l="-108" r="9977" t="9219"/>
          <a:stretch/>
        </p:blipFill>
        <p:spPr>
          <a:xfrm>
            <a:off x="2940712" y="923400"/>
            <a:ext cx="2932413" cy="2034915"/>
          </a:xfrm>
          <a:prstGeom prst="rect">
            <a:avLst/>
          </a:prstGeom>
          <a:noFill/>
          <a:ln>
            <a:noFill/>
          </a:ln>
        </p:spPr>
      </p:pic>
      <p:pic>
        <p:nvPicPr>
          <p:cNvPr id="514" name="Google Shape;514;p42"/>
          <p:cNvPicPr preferRelativeResize="0"/>
          <p:nvPr/>
        </p:nvPicPr>
        <p:blipFill rotWithShape="1">
          <a:blip r:embed="rId6">
            <a:alphaModFix/>
          </a:blip>
          <a:srcRect b="10544" l="7966" r="5446" t="10702"/>
          <a:stretch/>
        </p:blipFill>
        <p:spPr>
          <a:xfrm>
            <a:off x="208050" y="2811667"/>
            <a:ext cx="2999642" cy="2201634"/>
          </a:xfrm>
          <a:prstGeom prst="rect">
            <a:avLst/>
          </a:prstGeom>
          <a:noFill/>
          <a:ln>
            <a:noFill/>
          </a:ln>
        </p:spPr>
      </p:pic>
      <p:pic>
        <p:nvPicPr>
          <p:cNvPr id="515" name="Google Shape;515;p42"/>
          <p:cNvPicPr preferRelativeResize="0"/>
          <p:nvPr/>
        </p:nvPicPr>
        <p:blipFill rotWithShape="1">
          <a:blip r:embed="rId7">
            <a:alphaModFix/>
          </a:blip>
          <a:srcRect b="5190" l="0" r="0" t="6078"/>
          <a:stretch/>
        </p:blipFill>
        <p:spPr>
          <a:xfrm>
            <a:off x="2940712" y="2811665"/>
            <a:ext cx="2932413" cy="2201636"/>
          </a:xfrm>
          <a:prstGeom prst="rect">
            <a:avLst/>
          </a:prstGeom>
          <a:noFill/>
          <a:ln>
            <a:noFill/>
          </a:ln>
        </p:spPr>
      </p:pic>
      <p:sp>
        <p:nvSpPr>
          <p:cNvPr id="516" name="Google Shape;516;p42"/>
          <p:cNvSpPr txBox="1"/>
          <p:nvPr/>
        </p:nvSpPr>
        <p:spPr>
          <a:xfrm>
            <a:off x="208038" y="23716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A)</a:t>
            </a:r>
            <a:endParaRPr>
              <a:solidFill>
                <a:schemeClr val="lt1"/>
              </a:solidFill>
            </a:endParaRPr>
          </a:p>
        </p:txBody>
      </p:sp>
      <p:sp>
        <p:nvSpPr>
          <p:cNvPr id="517" name="Google Shape;517;p42"/>
          <p:cNvSpPr txBox="1"/>
          <p:nvPr/>
        </p:nvSpPr>
        <p:spPr>
          <a:xfrm>
            <a:off x="2940688" y="237165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B</a:t>
            </a:r>
            <a:r>
              <a:rPr lang="pt-BR">
                <a:solidFill>
                  <a:schemeClr val="lt1"/>
                </a:solidFill>
              </a:rPr>
              <a:t>)</a:t>
            </a:r>
            <a:endParaRPr>
              <a:solidFill>
                <a:schemeClr val="lt1"/>
              </a:solidFill>
            </a:endParaRPr>
          </a:p>
        </p:txBody>
      </p:sp>
      <p:sp>
        <p:nvSpPr>
          <p:cNvPr id="518" name="Google Shape;518;p42"/>
          <p:cNvSpPr txBox="1"/>
          <p:nvPr/>
        </p:nvSpPr>
        <p:spPr>
          <a:xfrm>
            <a:off x="208038" y="461310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C</a:t>
            </a:r>
            <a:r>
              <a:rPr lang="pt-BR">
                <a:solidFill>
                  <a:schemeClr val="lt1"/>
                </a:solidFill>
              </a:rPr>
              <a:t>)</a:t>
            </a:r>
            <a:endParaRPr>
              <a:solidFill>
                <a:schemeClr val="lt1"/>
              </a:solidFill>
            </a:endParaRPr>
          </a:p>
        </p:txBody>
      </p:sp>
      <p:sp>
        <p:nvSpPr>
          <p:cNvPr id="519" name="Google Shape;519;p42"/>
          <p:cNvSpPr txBox="1"/>
          <p:nvPr/>
        </p:nvSpPr>
        <p:spPr>
          <a:xfrm>
            <a:off x="2940688" y="4613100"/>
            <a:ext cx="398700" cy="400200"/>
          </a:xfrm>
          <a:prstGeom prst="rect">
            <a:avLst/>
          </a:prstGeom>
          <a:solidFill>
            <a:srgbClr val="02081E"/>
          </a:solid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lt1"/>
                </a:solidFill>
              </a:rPr>
              <a:t>D</a:t>
            </a:r>
            <a:r>
              <a:rPr lang="pt-BR">
                <a:solidFill>
                  <a:schemeClr val="lt1"/>
                </a:solidFill>
              </a:rPr>
              <a:t>)</a:t>
            </a:r>
            <a:endParaRPr>
              <a:solidFill>
                <a:schemeClr val="lt1"/>
              </a:solidFill>
            </a:endParaRPr>
          </a:p>
        </p:txBody>
      </p:sp>
      <p:sp>
        <p:nvSpPr>
          <p:cNvPr id="520" name="Google Shape;520;p42"/>
          <p:cNvSpPr/>
          <p:nvPr/>
        </p:nvSpPr>
        <p:spPr>
          <a:xfrm>
            <a:off x="1160900" y="1559755"/>
            <a:ext cx="802500" cy="737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2"/>
          <p:cNvSpPr/>
          <p:nvPr/>
        </p:nvSpPr>
        <p:spPr>
          <a:xfrm>
            <a:off x="3844475" y="1559755"/>
            <a:ext cx="802500" cy="737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2"/>
          <p:cNvSpPr/>
          <p:nvPr/>
        </p:nvSpPr>
        <p:spPr>
          <a:xfrm>
            <a:off x="1160900" y="3454680"/>
            <a:ext cx="802500" cy="7371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2"/>
          <p:cNvSpPr/>
          <p:nvPr/>
        </p:nvSpPr>
        <p:spPr>
          <a:xfrm>
            <a:off x="3925600" y="3012125"/>
            <a:ext cx="802500" cy="9306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4" name="Google Shape;524;p42"/>
          <p:cNvCxnSpPr/>
          <p:nvPr/>
        </p:nvCxnSpPr>
        <p:spPr>
          <a:xfrm>
            <a:off x="713600" y="4072600"/>
            <a:ext cx="243900" cy="424500"/>
          </a:xfrm>
          <a:prstGeom prst="straightConnector1">
            <a:avLst/>
          </a:prstGeom>
          <a:noFill/>
          <a:ln cap="flat" cmpd="sng" w="28575">
            <a:solidFill>
              <a:srgbClr val="F7931E"/>
            </a:solidFill>
            <a:prstDash val="solid"/>
            <a:round/>
            <a:headEnd len="sm" w="sm" type="none"/>
            <a:tailEnd len="med" w="med" type="triangle"/>
          </a:ln>
        </p:spPr>
      </p:cxnSp>
      <p:cxnSp>
        <p:nvCxnSpPr>
          <p:cNvPr id="525" name="Google Shape;525;p42"/>
          <p:cNvCxnSpPr/>
          <p:nvPr/>
        </p:nvCxnSpPr>
        <p:spPr>
          <a:xfrm flipH="1" rot="10800000">
            <a:off x="957500" y="2304150"/>
            <a:ext cx="64800" cy="267600"/>
          </a:xfrm>
          <a:prstGeom prst="straightConnector1">
            <a:avLst/>
          </a:prstGeom>
          <a:noFill/>
          <a:ln cap="flat" cmpd="sng" w="28575">
            <a:solidFill>
              <a:srgbClr val="F7931E"/>
            </a:solidFill>
            <a:prstDash val="solid"/>
            <a:round/>
            <a:headEnd len="sm" w="sm" type="none"/>
            <a:tailEnd len="med" w="med" type="triangle"/>
          </a:ln>
        </p:spPr>
      </p:cxnSp>
      <p:cxnSp>
        <p:nvCxnSpPr>
          <p:cNvPr id="526" name="Google Shape;526;p42"/>
          <p:cNvCxnSpPr/>
          <p:nvPr/>
        </p:nvCxnSpPr>
        <p:spPr>
          <a:xfrm>
            <a:off x="3404138" y="1135250"/>
            <a:ext cx="243900" cy="424500"/>
          </a:xfrm>
          <a:prstGeom prst="straightConnector1">
            <a:avLst/>
          </a:prstGeom>
          <a:noFill/>
          <a:ln cap="flat" cmpd="sng" w="28575">
            <a:solidFill>
              <a:srgbClr val="F7931E"/>
            </a:solidFill>
            <a:prstDash val="solid"/>
            <a:round/>
            <a:headEnd len="sm" w="sm" type="none"/>
            <a:tailEnd len="med" w="med" type="triangle"/>
          </a:ln>
        </p:spPr>
      </p:cxnSp>
      <p:pic>
        <p:nvPicPr>
          <p:cNvPr id="527" name="Google Shape;527;p42"/>
          <p:cNvPicPr preferRelativeResize="0"/>
          <p:nvPr/>
        </p:nvPicPr>
        <p:blipFill>
          <a:blip r:embed="rId8">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31" name="Shape 531"/>
        <p:cNvGrpSpPr/>
        <p:nvPr/>
      </p:nvGrpSpPr>
      <p:grpSpPr>
        <a:xfrm>
          <a:off x="0" y="0"/>
          <a:ext cx="0" cy="0"/>
          <a:chOff x="0" y="0"/>
          <a:chExt cx="0" cy="0"/>
        </a:xfrm>
      </p:grpSpPr>
      <p:sp>
        <p:nvSpPr>
          <p:cNvPr id="532" name="Google Shape;532;p43"/>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pic>
        <p:nvPicPr>
          <p:cNvPr id="533" name="Google Shape;533;p43"/>
          <p:cNvPicPr preferRelativeResize="0"/>
          <p:nvPr/>
        </p:nvPicPr>
        <p:blipFill rotWithShape="1">
          <a:blip r:embed="rId3">
            <a:alphaModFix/>
          </a:blip>
          <a:srcRect b="0" l="0" r="0" t="0"/>
          <a:stretch/>
        </p:blipFill>
        <p:spPr>
          <a:xfrm>
            <a:off x="3059750" y="726538"/>
            <a:ext cx="1064750" cy="975275"/>
          </a:xfrm>
          <a:prstGeom prst="rect">
            <a:avLst/>
          </a:prstGeom>
          <a:noFill/>
          <a:ln>
            <a:noFill/>
          </a:ln>
        </p:spPr>
      </p:pic>
      <p:sp>
        <p:nvSpPr>
          <p:cNvPr id="534" name="Google Shape;534;p43">
            <a:hlinkClick action="ppaction://hlinksldjump" r:id="rId4"/>
          </p:cNvPr>
          <p:cNvSpPr txBox="1"/>
          <p:nvPr/>
        </p:nvSpPr>
        <p:spPr>
          <a:xfrm>
            <a:off x="549613" y="103717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sp>
        <p:nvSpPr>
          <p:cNvPr id="535" name="Google Shape;535;p43">
            <a:hlinkClick action="ppaction://hlinksldjump" r:id="rId5"/>
          </p:cNvPr>
          <p:cNvSpPr txBox="1"/>
          <p:nvPr/>
        </p:nvSpPr>
        <p:spPr>
          <a:xfrm>
            <a:off x="549613" y="216157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a:t>
            </a:r>
            <a:r>
              <a:rPr lang="pt-BR" sz="1000">
                <a:solidFill>
                  <a:srgbClr val="FFFFFF"/>
                </a:solidFill>
                <a:latin typeface="Century Gothic"/>
                <a:ea typeface="Century Gothic"/>
                <a:cs typeface="Century Gothic"/>
                <a:sym typeface="Century Gothic"/>
              </a:rPr>
              <a:t>VITATED</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sp>
        <p:nvSpPr>
          <p:cNvPr id="536" name="Google Shape;536;p43">
            <a:hlinkClick action="ppaction://hlinksldjump" r:id="rId6"/>
          </p:cNvPr>
          <p:cNvSpPr txBox="1"/>
          <p:nvPr/>
        </p:nvSpPr>
        <p:spPr>
          <a:xfrm>
            <a:off x="549613" y="3596613"/>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HEMORRAGIC</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sp>
        <p:nvSpPr>
          <p:cNvPr id="537" name="Google Shape;537;p43">
            <a:hlinkClick action="ppaction://hlinksldjump" r:id="rId7"/>
          </p:cNvPr>
          <p:cNvSpPr txBox="1"/>
          <p:nvPr/>
        </p:nvSpPr>
        <p:spPr>
          <a:xfrm>
            <a:off x="6467450" y="3596625"/>
            <a:ext cx="23676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pt-BR" sz="1050">
                <a:solidFill>
                  <a:srgbClr val="FFFFFF"/>
                </a:solidFill>
                <a:latin typeface="Century Gothic"/>
                <a:ea typeface="Century Gothic"/>
                <a:cs typeface="Century Gothic"/>
                <a:sym typeface="Century Gothic"/>
              </a:rPr>
              <a:t>SPONTANEOUS PNEUMOTHORAX</a:t>
            </a:r>
            <a:endParaRPr b="0" i="0" sz="1050" u="none" cap="none" strike="noStrike">
              <a:solidFill>
                <a:srgbClr val="FFFFFF"/>
              </a:solidFill>
              <a:latin typeface="Century Gothic"/>
              <a:ea typeface="Century Gothic"/>
              <a:cs typeface="Century Gothic"/>
              <a:sym typeface="Century Gothic"/>
            </a:endParaRPr>
          </a:p>
        </p:txBody>
      </p:sp>
      <p:sp>
        <p:nvSpPr>
          <p:cNvPr id="538" name="Google Shape;538;p43">
            <a:hlinkClick action="ppaction://hlinksldjump" r:id="rId8"/>
          </p:cNvPr>
          <p:cNvSpPr txBox="1"/>
          <p:nvPr/>
        </p:nvSpPr>
        <p:spPr>
          <a:xfrm>
            <a:off x="6672800" y="102437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CANNONBALL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sp>
        <p:nvSpPr>
          <p:cNvPr id="539" name="Google Shape;539;p43">
            <a:hlinkClick action="ppaction://hlinksldjump" r:id="rId9"/>
          </p:cNvPr>
          <p:cNvSpPr txBox="1"/>
          <p:nvPr/>
        </p:nvSpPr>
        <p:spPr>
          <a:xfrm>
            <a:off x="6672800" y="2310501"/>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MILIARY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pic>
        <p:nvPicPr>
          <p:cNvPr id="540" name="Google Shape;540;p43"/>
          <p:cNvPicPr preferRelativeResize="0"/>
          <p:nvPr/>
        </p:nvPicPr>
        <p:blipFill rotWithShape="1">
          <a:blip r:embed="rId10">
            <a:alphaModFix/>
          </a:blip>
          <a:srcRect b="0" l="0" r="0" t="0"/>
          <a:stretch/>
        </p:blipFill>
        <p:spPr>
          <a:xfrm>
            <a:off x="3084625" y="1971238"/>
            <a:ext cx="1064750" cy="975273"/>
          </a:xfrm>
          <a:prstGeom prst="rect">
            <a:avLst/>
          </a:prstGeom>
          <a:noFill/>
          <a:ln>
            <a:noFill/>
          </a:ln>
        </p:spPr>
      </p:pic>
      <p:pic>
        <p:nvPicPr>
          <p:cNvPr id="541" name="Google Shape;541;p43"/>
          <p:cNvPicPr preferRelativeResize="0"/>
          <p:nvPr/>
        </p:nvPicPr>
        <p:blipFill rotWithShape="1">
          <a:blip r:embed="rId11">
            <a:alphaModFix/>
          </a:blip>
          <a:srcRect b="0" l="0" r="0" t="0"/>
          <a:stretch/>
        </p:blipFill>
        <p:spPr>
          <a:xfrm>
            <a:off x="5132075" y="3271138"/>
            <a:ext cx="1064750" cy="979387"/>
          </a:xfrm>
          <a:prstGeom prst="rect">
            <a:avLst/>
          </a:prstGeom>
          <a:noFill/>
          <a:ln>
            <a:noFill/>
          </a:ln>
        </p:spPr>
      </p:pic>
      <p:pic>
        <p:nvPicPr>
          <p:cNvPr id="542" name="Google Shape;542;p43"/>
          <p:cNvPicPr preferRelativeResize="0"/>
          <p:nvPr/>
        </p:nvPicPr>
        <p:blipFill rotWithShape="1">
          <a:blip r:embed="rId12">
            <a:alphaModFix/>
          </a:blip>
          <a:srcRect b="0" l="0" r="0" t="0"/>
          <a:stretch/>
        </p:blipFill>
        <p:spPr>
          <a:xfrm>
            <a:off x="3084626" y="3285976"/>
            <a:ext cx="1064750" cy="975304"/>
          </a:xfrm>
          <a:prstGeom prst="rect">
            <a:avLst/>
          </a:prstGeom>
          <a:noFill/>
          <a:ln>
            <a:noFill/>
          </a:ln>
        </p:spPr>
      </p:pic>
      <p:pic>
        <p:nvPicPr>
          <p:cNvPr id="543" name="Google Shape;543;p43"/>
          <p:cNvPicPr preferRelativeResize="0"/>
          <p:nvPr/>
        </p:nvPicPr>
        <p:blipFill rotWithShape="1">
          <a:blip r:embed="rId13">
            <a:alphaModFix/>
          </a:blip>
          <a:srcRect b="0" l="0" r="0" t="0"/>
          <a:stretch/>
        </p:blipFill>
        <p:spPr>
          <a:xfrm>
            <a:off x="5132075" y="724482"/>
            <a:ext cx="1064750" cy="975254"/>
          </a:xfrm>
          <a:prstGeom prst="rect">
            <a:avLst/>
          </a:prstGeom>
          <a:noFill/>
          <a:ln>
            <a:noFill/>
          </a:ln>
        </p:spPr>
      </p:pic>
      <p:pic>
        <p:nvPicPr>
          <p:cNvPr id="544" name="Google Shape;544;p43"/>
          <p:cNvPicPr preferRelativeResize="0"/>
          <p:nvPr/>
        </p:nvPicPr>
        <p:blipFill rotWithShape="1">
          <a:blip r:embed="rId14">
            <a:alphaModFix/>
          </a:blip>
          <a:srcRect b="0" l="0" r="0" t="0"/>
          <a:stretch/>
        </p:blipFill>
        <p:spPr>
          <a:xfrm>
            <a:off x="5132075" y="1997800"/>
            <a:ext cx="1064750" cy="975264"/>
          </a:xfrm>
          <a:prstGeom prst="rect">
            <a:avLst/>
          </a:prstGeom>
          <a:noFill/>
          <a:ln>
            <a:noFill/>
          </a:ln>
        </p:spPr>
      </p:pic>
      <p:pic>
        <p:nvPicPr>
          <p:cNvPr id="545" name="Google Shape;545;p43"/>
          <p:cNvPicPr preferRelativeResize="0"/>
          <p:nvPr/>
        </p:nvPicPr>
        <p:blipFill>
          <a:blip r:embed="rId15">
            <a:alphaModFix/>
          </a:blip>
          <a:stretch>
            <a:fillRect/>
          </a:stretch>
        </p:blipFill>
        <p:spPr>
          <a:xfrm>
            <a:off x="8559425" y="43050"/>
            <a:ext cx="414301" cy="571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49" name="Shape 549"/>
        <p:cNvGrpSpPr/>
        <p:nvPr/>
      </p:nvGrpSpPr>
      <p:grpSpPr>
        <a:xfrm>
          <a:off x="0" y="0"/>
          <a:ext cx="0" cy="0"/>
          <a:chOff x="0" y="0"/>
          <a:chExt cx="0" cy="0"/>
        </a:xfrm>
      </p:grpSpPr>
      <p:sp>
        <p:nvSpPr>
          <p:cNvPr id="550" name="Google Shape;550;p44"/>
          <p:cNvSpPr txBox="1"/>
          <p:nvPr/>
        </p:nvSpPr>
        <p:spPr>
          <a:xfrm>
            <a:off x="134650" y="1259000"/>
            <a:ext cx="4668000" cy="14979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Mechanisms: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bone formation in tumors with osteoid </a:t>
            </a:r>
            <a:r>
              <a:rPr lang="pt-BR">
                <a:solidFill>
                  <a:srgbClr val="FFFFFF"/>
                </a:solidFill>
              </a:rPr>
              <a:t>origin</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calcification or ossification of tumor cartilage</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dystrophic calcification</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mucoid calcification</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p:txBody>
      </p:sp>
      <p:sp>
        <p:nvSpPr>
          <p:cNvPr id="551" name="Google Shape;551;p44"/>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pic>
        <p:nvPicPr>
          <p:cNvPr id="552" name="Google Shape;552;p44"/>
          <p:cNvPicPr preferRelativeResize="0"/>
          <p:nvPr/>
        </p:nvPicPr>
        <p:blipFill rotWithShape="1">
          <a:blip r:embed="rId3">
            <a:alphaModFix/>
          </a:blip>
          <a:srcRect b="0" l="0" r="0" t="0"/>
          <a:stretch/>
        </p:blipFill>
        <p:spPr>
          <a:xfrm>
            <a:off x="53700" y="58700"/>
            <a:ext cx="1064750" cy="975275"/>
          </a:xfrm>
          <a:prstGeom prst="rect">
            <a:avLst/>
          </a:prstGeom>
          <a:noFill/>
          <a:ln>
            <a:noFill/>
          </a:ln>
        </p:spPr>
      </p:pic>
      <p:sp>
        <p:nvSpPr>
          <p:cNvPr id="553" name="Google Shape;553;p44"/>
          <p:cNvSpPr txBox="1"/>
          <p:nvPr/>
        </p:nvSpPr>
        <p:spPr>
          <a:xfrm>
            <a:off x="3593550" y="569451"/>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cxnSp>
        <p:nvCxnSpPr>
          <p:cNvPr id="554" name="Google Shape;554;p44"/>
          <p:cNvCxnSpPr/>
          <p:nvPr/>
        </p:nvCxnSpPr>
        <p:spPr>
          <a:xfrm flipH="1" rot="10800000">
            <a:off x="4185012" y="1716350"/>
            <a:ext cx="774000" cy="1800"/>
          </a:xfrm>
          <a:prstGeom prst="straightConnector1">
            <a:avLst/>
          </a:prstGeom>
          <a:noFill/>
          <a:ln cap="flat" cmpd="sng" w="9525">
            <a:solidFill>
              <a:srgbClr val="F7931E"/>
            </a:solidFill>
            <a:prstDash val="solid"/>
            <a:round/>
            <a:headEnd len="sm" w="sm" type="none"/>
            <a:tailEnd len="med" w="med" type="triangle"/>
          </a:ln>
        </p:spPr>
      </p:cxnSp>
      <p:sp>
        <p:nvSpPr>
          <p:cNvPr id="555" name="Google Shape;555;p44"/>
          <p:cNvSpPr txBox="1"/>
          <p:nvPr/>
        </p:nvSpPr>
        <p:spPr>
          <a:xfrm>
            <a:off x="5273000" y="1517150"/>
            <a:ext cx="3163800" cy="4002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osteosarcoma, chondrosarcoma</a:t>
            </a:r>
            <a:endParaRPr>
              <a:solidFill>
                <a:schemeClr val="dk1"/>
              </a:solidFill>
            </a:endParaRPr>
          </a:p>
        </p:txBody>
      </p:sp>
      <p:cxnSp>
        <p:nvCxnSpPr>
          <p:cNvPr id="556" name="Google Shape;556;p44"/>
          <p:cNvCxnSpPr/>
          <p:nvPr/>
        </p:nvCxnSpPr>
        <p:spPr>
          <a:xfrm>
            <a:off x="2819562" y="2141150"/>
            <a:ext cx="2028000" cy="5100"/>
          </a:xfrm>
          <a:prstGeom prst="straightConnector1">
            <a:avLst/>
          </a:prstGeom>
          <a:noFill/>
          <a:ln cap="flat" cmpd="sng" w="9525">
            <a:solidFill>
              <a:srgbClr val="F7931E"/>
            </a:solidFill>
            <a:prstDash val="solid"/>
            <a:round/>
            <a:headEnd len="sm" w="sm" type="none"/>
            <a:tailEnd len="med" w="med" type="triangle"/>
          </a:ln>
        </p:spPr>
      </p:cxnSp>
      <p:sp>
        <p:nvSpPr>
          <p:cNvPr id="557" name="Google Shape;557;p44"/>
          <p:cNvSpPr txBox="1"/>
          <p:nvPr/>
        </p:nvSpPr>
        <p:spPr>
          <a:xfrm>
            <a:off x="5273000" y="1728050"/>
            <a:ext cx="3163800" cy="8313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papillary carcinoma of the thyroid, synovial sarcoma, giant cell tumor of the bone, treated metastases</a:t>
            </a:r>
            <a:endParaRPr>
              <a:solidFill>
                <a:schemeClr val="dk1"/>
              </a:solidFill>
            </a:endParaRPr>
          </a:p>
        </p:txBody>
      </p:sp>
      <p:sp>
        <p:nvSpPr>
          <p:cNvPr id="558" name="Google Shape;558;p44"/>
          <p:cNvSpPr txBox="1"/>
          <p:nvPr/>
        </p:nvSpPr>
        <p:spPr>
          <a:xfrm>
            <a:off x="5375875" y="2141150"/>
            <a:ext cx="3163800" cy="615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mucinous adenocarcinomaof the gastrointestinal tract or breast</a:t>
            </a:r>
            <a:endParaRPr>
              <a:solidFill>
                <a:schemeClr val="dk1"/>
              </a:solidFill>
            </a:endParaRPr>
          </a:p>
        </p:txBody>
      </p:sp>
      <p:cxnSp>
        <p:nvCxnSpPr>
          <p:cNvPr id="559" name="Google Shape;559;p44"/>
          <p:cNvCxnSpPr/>
          <p:nvPr/>
        </p:nvCxnSpPr>
        <p:spPr>
          <a:xfrm>
            <a:off x="2819562" y="2367550"/>
            <a:ext cx="2028000" cy="5100"/>
          </a:xfrm>
          <a:prstGeom prst="straightConnector1">
            <a:avLst/>
          </a:prstGeom>
          <a:noFill/>
          <a:ln cap="flat" cmpd="sng" w="9525">
            <a:solidFill>
              <a:srgbClr val="F7931E"/>
            </a:solidFill>
            <a:prstDash val="solid"/>
            <a:round/>
            <a:headEnd len="sm" w="sm" type="none"/>
            <a:tailEnd len="med" w="med" type="triangle"/>
          </a:ln>
        </p:spPr>
      </p:cxnSp>
      <p:sp>
        <p:nvSpPr>
          <p:cNvPr id="560" name="Google Shape;560;p44"/>
          <p:cNvSpPr txBox="1"/>
          <p:nvPr/>
        </p:nvSpPr>
        <p:spPr>
          <a:xfrm>
            <a:off x="5104100" y="4243400"/>
            <a:ext cx="2730000" cy="615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Differential diagnosis: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granuloma, hamartoma</a:t>
            </a:r>
            <a:endParaRPr>
              <a:solidFill>
                <a:srgbClr val="FFFFFF"/>
              </a:solidFill>
            </a:endParaRPr>
          </a:p>
        </p:txBody>
      </p:sp>
      <p:sp>
        <p:nvSpPr>
          <p:cNvPr id="561" name="Google Shape;561;p44"/>
          <p:cNvSpPr txBox="1"/>
          <p:nvPr/>
        </p:nvSpPr>
        <p:spPr>
          <a:xfrm>
            <a:off x="134650" y="2893775"/>
            <a:ext cx="4668000" cy="15894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pt-BR">
                <a:solidFill>
                  <a:schemeClr val="dk1"/>
                </a:solidFill>
              </a:rPr>
              <a:t>Common primary tumors:</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Sarcomas (osteosarcoma, synovial sarcoma, chondrosarcoma)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Mucinous type carcinomas (colon, ovarian and breast cancers)</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Giant cell tumor of the bone</a:t>
            </a:r>
            <a:endParaRPr>
              <a:solidFill>
                <a:srgbClr val="FFFFFF"/>
              </a:solidFill>
            </a:endParaRPr>
          </a:p>
        </p:txBody>
      </p:sp>
      <p:sp>
        <p:nvSpPr>
          <p:cNvPr id="562" name="Google Shape;562;p44"/>
          <p:cNvSpPr txBox="1"/>
          <p:nvPr/>
        </p:nvSpPr>
        <p:spPr>
          <a:xfrm>
            <a:off x="5104100" y="2958725"/>
            <a:ext cx="3954600" cy="10827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pt-BR">
                <a:solidFill>
                  <a:schemeClr val="dk1"/>
                </a:solidFill>
              </a:rPr>
              <a:t>CT cannot differentiate benign calcifications and ossifications from metastases (one should have caution with calcified nodules in patients with those tumor types)</a:t>
            </a:r>
            <a:endParaRPr>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000"/>
                                        <p:tgtEl>
                                          <p:spTgt spid="55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000"/>
                                        <p:tgtEl>
                                          <p:spTgt spid="5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55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555"/>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1000"/>
                                        <p:tgtEl>
                                          <p:spTgt spid="55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556"/>
                                        </p:tgtEl>
                                      </p:cBhvr>
                                    </p:animEffect>
                                    <p:set>
                                      <p:cBhvr>
                                        <p:cTn dur="1" fill="hold">
                                          <p:stCondLst>
                                            <p:cond delay="1000"/>
                                          </p:stCondLst>
                                        </p:cTn>
                                        <p:tgtEl>
                                          <p:spTgt spid="55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557"/>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9"/>
                                        </p:tgtEl>
                                        <p:attrNameLst>
                                          <p:attrName>style.visibility</p:attrName>
                                        </p:attrNameLst>
                                      </p:cBhvr>
                                      <p:to>
                                        <p:strVal val="visible"/>
                                      </p:to>
                                    </p:set>
                                    <p:animEffect filter="fade" transition="in">
                                      <p:cBhvr>
                                        <p:cTn dur="1000"/>
                                        <p:tgtEl>
                                          <p:spTgt spid="55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66" name="Shape 566"/>
        <p:cNvGrpSpPr/>
        <p:nvPr/>
      </p:nvGrpSpPr>
      <p:grpSpPr>
        <a:xfrm>
          <a:off x="0" y="0"/>
          <a:ext cx="0" cy="0"/>
          <a:chOff x="0" y="0"/>
          <a:chExt cx="0" cy="0"/>
        </a:xfrm>
      </p:grpSpPr>
      <p:pic>
        <p:nvPicPr>
          <p:cNvPr id="567" name="Google Shape;567;p45"/>
          <p:cNvPicPr preferRelativeResize="0"/>
          <p:nvPr/>
        </p:nvPicPr>
        <p:blipFill rotWithShape="1">
          <a:blip r:embed="rId3">
            <a:alphaModFix/>
          </a:blip>
          <a:srcRect b="14127" l="10677" r="19121" t="8209"/>
          <a:stretch/>
        </p:blipFill>
        <p:spPr>
          <a:xfrm>
            <a:off x="469250" y="1118136"/>
            <a:ext cx="1707862" cy="2670898"/>
          </a:xfrm>
          <a:prstGeom prst="rect">
            <a:avLst/>
          </a:prstGeom>
          <a:noFill/>
          <a:ln>
            <a:noFill/>
          </a:ln>
        </p:spPr>
      </p:pic>
      <p:pic>
        <p:nvPicPr>
          <p:cNvPr id="568" name="Google Shape;568;p45"/>
          <p:cNvPicPr preferRelativeResize="0"/>
          <p:nvPr/>
        </p:nvPicPr>
        <p:blipFill rotWithShape="1">
          <a:blip r:embed="rId4">
            <a:alphaModFix/>
          </a:blip>
          <a:srcRect b="10912" l="14396" r="19321" t="7152"/>
          <a:stretch/>
        </p:blipFill>
        <p:spPr>
          <a:xfrm>
            <a:off x="2153969" y="1107525"/>
            <a:ext cx="2831788" cy="2670901"/>
          </a:xfrm>
          <a:prstGeom prst="rect">
            <a:avLst/>
          </a:prstGeom>
          <a:noFill/>
          <a:ln>
            <a:noFill/>
          </a:ln>
        </p:spPr>
      </p:pic>
      <p:cxnSp>
        <p:nvCxnSpPr>
          <p:cNvPr id="569" name="Google Shape;569;p45"/>
          <p:cNvCxnSpPr/>
          <p:nvPr/>
        </p:nvCxnSpPr>
        <p:spPr>
          <a:xfrm rot="10800000">
            <a:off x="3192684" y="2749041"/>
            <a:ext cx="776100" cy="258000"/>
          </a:xfrm>
          <a:prstGeom prst="straightConnector1">
            <a:avLst/>
          </a:prstGeom>
          <a:noFill/>
          <a:ln cap="flat" cmpd="sng" w="19050">
            <a:solidFill>
              <a:srgbClr val="F7931E"/>
            </a:solidFill>
            <a:prstDash val="dot"/>
            <a:round/>
            <a:headEnd len="sm" w="sm" type="none"/>
            <a:tailEnd len="med" w="med" type="triangle"/>
          </a:ln>
        </p:spPr>
      </p:cxnSp>
      <p:cxnSp>
        <p:nvCxnSpPr>
          <p:cNvPr id="570" name="Google Shape;570;p45"/>
          <p:cNvCxnSpPr/>
          <p:nvPr/>
        </p:nvCxnSpPr>
        <p:spPr>
          <a:xfrm rot="10800000">
            <a:off x="1168451" y="2481245"/>
            <a:ext cx="673500" cy="492000"/>
          </a:xfrm>
          <a:prstGeom prst="straightConnector1">
            <a:avLst/>
          </a:prstGeom>
          <a:noFill/>
          <a:ln cap="flat" cmpd="sng" w="19050">
            <a:solidFill>
              <a:srgbClr val="F7931E"/>
            </a:solidFill>
            <a:prstDash val="solid"/>
            <a:round/>
            <a:headEnd len="sm" w="sm" type="none"/>
            <a:tailEnd len="med" w="med" type="triangle"/>
          </a:ln>
        </p:spPr>
      </p:cxnSp>
      <p:sp>
        <p:nvSpPr>
          <p:cNvPr id="571" name="Google Shape;571;p45"/>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572" name="Google Shape;572;p45"/>
          <p:cNvSpPr txBox="1"/>
          <p:nvPr/>
        </p:nvSpPr>
        <p:spPr>
          <a:xfrm>
            <a:off x="268400" y="4108750"/>
            <a:ext cx="8711700" cy="7209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b="0" i="0" lang="pt-BR" sz="1100" u="none" cap="none" strike="noStrike">
                <a:solidFill>
                  <a:srgbClr val="FFFFFF"/>
                </a:solidFill>
                <a:latin typeface="Arial"/>
                <a:ea typeface="Arial"/>
                <a:cs typeface="Arial"/>
                <a:sym typeface="Arial"/>
              </a:rPr>
              <a:t>14-year old woman with right femur osteosarcoma. (A) Coronal maximum intensity projection (MIP) CT image shows extensive tumor thrombus with osteoid matrix in right femoral and iliac veins and inferior vena cava (arrow). Coronal (</a:t>
            </a:r>
            <a:r>
              <a:rPr lang="pt-BR" sz="1100">
                <a:solidFill>
                  <a:schemeClr val="dk1"/>
                </a:solidFill>
              </a:rPr>
              <a:t>B) </a:t>
            </a:r>
            <a:r>
              <a:rPr b="0" i="0" lang="pt-BR" sz="1100" u="none" cap="none" strike="noStrike">
                <a:solidFill>
                  <a:srgbClr val="FFFFFF"/>
                </a:solidFill>
                <a:latin typeface="Arial"/>
                <a:ea typeface="Arial"/>
                <a:cs typeface="Arial"/>
                <a:sym typeface="Arial"/>
              </a:rPr>
              <a:t>and axial </a:t>
            </a:r>
            <a:r>
              <a:rPr lang="pt-BR" sz="1100">
                <a:solidFill>
                  <a:srgbClr val="FFFFFF"/>
                </a:solidFill>
              </a:rPr>
              <a:t>(C)</a:t>
            </a:r>
            <a:r>
              <a:rPr b="0" i="0" lang="pt-BR" sz="1100" u="none" cap="none" strike="noStrike">
                <a:solidFill>
                  <a:srgbClr val="FFFFFF"/>
                </a:solidFill>
                <a:latin typeface="Arial"/>
                <a:ea typeface="Arial"/>
                <a:cs typeface="Arial"/>
                <a:sym typeface="Arial"/>
              </a:rPr>
              <a:t> MIP CT reconstruction demonstrating lung metastases with similar characteristics within pulmonary arterial vasculature (dotted arrow) </a:t>
            </a:r>
            <a:endParaRPr b="0" i="0" sz="1300" u="none" cap="none" strike="noStrike">
              <a:solidFill>
                <a:srgbClr val="000000"/>
              </a:solidFill>
              <a:latin typeface="Arial"/>
              <a:ea typeface="Arial"/>
              <a:cs typeface="Arial"/>
              <a:sym typeface="Arial"/>
            </a:endParaRPr>
          </a:p>
        </p:txBody>
      </p:sp>
      <p:pic>
        <p:nvPicPr>
          <p:cNvPr id="573" name="Google Shape;573;p45"/>
          <p:cNvPicPr preferRelativeResize="0"/>
          <p:nvPr/>
        </p:nvPicPr>
        <p:blipFill rotWithShape="1">
          <a:blip r:embed="rId5">
            <a:alphaModFix/>
          </a:blip>
          <a:srcRect b="0" l="0" r="0" t="0"/>
          <a:stretch/>
        </p:blipFill>
        <p:spPr>
          <a:xfrm>
            <a:off x="53700" y="58700"/>
            <a:ext cx="1064750" cy="975275"/>
          </a:xfrm>
          <a:prstGeom prst="rect">
            <a:avLst/>
          </a:prstGeom>
          <a:noFill/>
          <a:ln>
            <a:noFill/>
          </a:ln>
        </p:spPr>
      </p:pic>
      <p:sp>
        <p:nvSpPr>
          <p:cNvPr id="574" name="Google Shape;574;p45"/>
          <p:cNvSpPr txBox="1"/>
          <p:nvPr/>
        </p:nvSpPr>
        <p:spPr>
          <a:xfrm>
            <a:off x="3593550" y="569451"/>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sp>
        <p:nvSpPr>
          <p:cNvPr id="575" name="Google Shape;575;p45"/>
          <p:cNvSpPr txBox="1"/>
          <p:nvPr/>
        </p:nvSpPr>
        <p:spPr>
          <a:xfrm>
            <a:off x="469250" y="3324124"/>
            <a:ext cx="4182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576" name="Google Shape;576;p45"/>
          <p:cNvSpPr txBox="1"/>
          <p:nvPr/>
        </p:nvSpPr>
        <p:spPr>
          <a:xfrm>
            <a:off x="2153978" y="3324124"/>
            <a:ext cx="4182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endParaRPr>
              <a:solidFill>
                <a:schemeClr val="dk1"/>
              </a:solidFill>
            </a:endParaRPr>
          </a:p>
        </p:txBody>
      </p:sp>
      <p:pic>
        <p:nvPicPr>
          <p:cNvPr id="577" name="Google Shape;577;p45"/>
          <p:cNvPicPr preferRelativeResize="0"/>
          <p:nvPr/>
        </p:nvPicPr>
        <p:blipFill rotWithShape="1">
          <a:blip r:embed="rId6">
            <a:alphaModFix/>
          </a:blip>
          <a:srcRect b="11548" l="3993" r="0" t="9786"/>
          <a:stretch/>
        </p:blipFill>
        <p:spPr>
          <a:xfrm>
            <a:off x="4984162" y="1130501"/>
            <a:ext cx="3690588" cy="2670899"/>
          </a:xfrm>
          <a:prstGeom prst="rect">
            <a:avLst/>
          </a:prstGeom>
          <a:noFill/>
          <a:ln>
            <a:noFill/>
          </a:ln>
        </p:spPr>
      </p:pic>
      <p:cxnSp>
        <p:nvCxnSpPr>
          <p:cNvPr id="578" name="Google Shape;578;p45"/>
          <p:cNvCxnSpPr/>
          <p:nvPr/>
        </p:nvCxnSpPr>
        <p:spPr>
          <a:xfrm flipH="1" rot="10800000">
            <a:off x="5573233" y="2919980"/>
            <a:ext cx="342900" cy="450000"/>
          </a:xfrm>
          <a:prstGeom prst="straightConnector1">
            <a:avLst/>
          </a:prstGeom>
          <a:noFill/>
          <a:ln cap="flat" cmpd="sng" w="19050">
            <a:solidFill>
              <a:srgbClr val="F7931E"/>
            </a:solidFill>
            <a:prstDash val="dot"/>
            <a:round/>
            <a:headEnd len="sm" w="sm" type="none"/>
            <a:tailEnd len="med" w="med" type="triangle"/>
          </a:ln>
        </p:spPr>
      </p:cxnSp>
      <p:sp>
        <p:nvSpPr>
          <p:cNvPr id="579" name="Google Shape;579;p45"/>
          <p:cNvSpPr txBox="1"/>
          <p:nvPr/>
        </p:nvSpPr>
        <p:spPr>
          <a:xfrm>
            <a:off x="4984162" y="3324139"/>
            <a:ext cx="4872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C</a:t>
            </a:r>
            <a:r>
              <a:rPr lang="pt-BR">
                <a:solidFill>
                  <a:schemeClr val="dk1"/>
                </a:solidFill>
              </a:rPr>
              <a:t>)</a:t>
            </a:r>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83" name="Shape 583"/>
        <p:cNvGrpSpPr/>
        <p:nvPr/>
      </p:nvGrpSpPr>
      <p:grpSpPr>
        <a:xfrm>
          <a:off x="0" y="0"/>
          <a:ext cx="0" cy="0"/>
          <a:chOff x="0" y="0"/>
          <a:chExt cx="0" cy="0"/>
        </a:xfrm>
      </p:grpSpPr>
      <p:sp>
        <p:nvSpPr>
          <p:cNvPr id="584" name="Google Shape;584;p46"/>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pic>
        <p:nvPicPr>
          <p:cNvPr id="585" name="Google Shape;585;p46"/>
          <p:cNvPicPr preferRelativeResize="0"/>
          <p:nvPr/>
        </p:nvPicPr>
        <p:blipFill rotWithShape="1">
          <a:blip r:embed="rId3">
            <a:alphaModFix/>
          </a:blip>
          <a:srcRect b="0" l="0" r="0" t="0"/>
          <a:stretch/>
        </p:blipFill>
        <p:spPr>
          <a:xfrm>
            <a:off x="53700" y="58700"/>
            <a:ext cx="1064750" cy="975275"/>
          </a:xfrm>
          <a:prstGeom prst="rect">
            <a:avLst/>
          </a:prstGeom>
          <a:noFill/>
          <a:ln>
            <a:noFill/>
          </a:ln>
        </p:spPr>
      </p:pic>
      <p:sp>
        <p:nvSpPr>
          <p:cNvPr id="586" name="Google Shape;586;p46"/>
          <p:cNvSpPr txBox="1"/>
          <p:nvPr/>
        </p:nvSpPr>
        <p:spPr>
          <a:xfrm>
            <a:off x="3593550" y="569451"/>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pic>
        <p:nvPicPr>
          <p:cNvPr id="587" name="Google Shape;587;p46"/>
          <p:cNvPicPr preferRelativeResize="0"/>
          <p:nvPr/>
        </p:nvPicPr>
        <p:blipFill rotWithShape="1">
          <a:blip r:embed="rId4">
            <a:alphaModFix/>
          </a:blip>
          <a:srcRect b="12365" l="15002" r="10320" t="11017"/>
          <a:stretch/>
        </p:blipFill>
        <p:spPr>
          <a:xfrm>
            <a:off x="3068650" y="2966328"/>
            <a:ext cx="3221767" cy="1933796"/>
          </a:xfrm>
          <a:prstGeom prst="rect">
            <a:avLst/>
          </a:prstGeom>
          <a:noFill/>
          <a:ln>
            <a:noFill/>
          </a:ln>
        </p:spPr>
      </p:pic>
      <p:pic>
        <p:nvPicPr>
          <p:cNvPr id="588" name="Google Shape;588;p46"/>
          <p:cNvPicPr preferRelativeResize="0"/>
          <p:nvPr/>
        </p:nvPicPr>
        <p:blipFill rotWithShape="1">
          <a:blip r:embed="rId5">
            <a:alphaModFix/>
          </a:blip>
          <a:srcRect b="13867" l="15902" r="10643" t="11012"/>
          <a:stretch/>
        </p:blipFill>
        <p:spPr>
          <a:xfrm>
            <a:off x="3005240" y="923450"/>
            <a:ext cx="3306510" cy="1933796"/>
          </a:xfrm>
          <a:prstGeom prst="rect">
            <a:avLst/>
          </a:prstGeom>
          <a:noFill/>
          <a:ln>
            <a:noFill/>
          </a:ln>
        </p:spPr>
      </p:pic>
      <p:pic>
        <p:nvPicPr>
          <p:cNvPr id="589" name="Google Shape;589;p46"/>
          <p:cNvPicPr preferRelativeResize="0"/>
          <p:nvPr/>
        </p:nvPicPr>
        <p:blipFill rotWithShape="1">
          <a:blip r:embed="rId6">
            <a:alphaModFix/>
          </a:blip>
          <a:srcRect b="12156" l="14211" r="9341" t="3830"/>
          <a:stretch/>
        </p:blipFill>
        <p:spPr>
          <a:xfrm>
            <a:off x="210925" y="2966329"/>
            <a:ext cx="2857726" cy="1933796"/>
          </a:xfrm>
          <a:prstGeom prst="rect">
            <a:avLst/>
          </a:prstGeom>
          <a:noFill/>
          <a:ln>
            <a:noFill/>
          </a:ln>
        </p:spPr>
      </p:pic>
      <p:pic>
        <p:nvPicPr>
          <p:cNvPr id="590" name="Google Shape;590;p46"/>
          <p:cNvPicPr preferRelativeResize="0"/>
          <p:nvPr/>
        </p:nvPicPr>
        <p:blipFill rotWithShape="1">
          <a:blip r:embed="rId7">
            <a:alphaModFix/>
          </a:blip>
          <a:srcRect b="13288" l="14710" r="11182" t="3971"/>
          <a:stretch/>
        </p:blipFill>
        <p:spPr>
          <a:xfrm>
            <a:off x="210925" y="923450"/>
            <a:ext cx="2794316" cy="1933791"/>
          </a:xfrm>
          <a:prstGeom prst="rect">
            <a:avLst/>
          </a:prstGeom>
          <a:noFill/>
          <a:ln>
            <a:noFill/>
          </a:ln>
        </p:spPr>
      </p:pic>
      <p:sp>
        <p:nvSpPr>
          <p:cNvPr id="591" name="Google Shape;591;p46"/>
          <p:cNvSpPr txBox="1"/>
          <p:nvPr/>
        </p:nvSpPr>
        <p:spPr>
          <a:xfrm>
            <a:off x="210937" y="2457047"/>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592" name="Google Shape;592;p46"/>
          <p:cNvSpPr txBox="1"/>
          <p:nvPr/>
        </p:nvSpPr>
        <p:spPr>
          <a:xfrm>
            <a:off x="6425350" y="1555800"/>
            <a:ext cx="2650800" cy="22164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sz="1200">
                <a:solidFill>
                  <a:schemeClr val="dk1"/>
                </a:solidFill>
                <a:latin typeface="Century Gothic"/>
                <a:ea typeface="Century Gothic"/>
                <a:cs typeface="Century Gothic"/>
                <a:sym typeface="Century Gothic"/>
              </a:rPr>
              <a:t>Female</a:t>
            </a:r>
            <a:r>
              <a:rPr lang="pt-BR" sz="1200">
                <a:solidFill>
                  <a:schemeClr val="dk1"/>
                </a:solidFill>
                <a:latin typeface="Century Gothic"/>
                <a:ea typeface="Century Gothic"/>
                <a:cs typeface="Century Gothic"/>
                <a:sym typeface="Century Gothic"/>
              </a:rPr>
              <a:t>, 65 yo with breast cancer. Figure A), B), C) and D) - axial CT images. Figure A) and C) show mastectomy of the right breast and calcified nodules on the left lung (arrow and dashed arrow respectively). Figures B) and D) show control 6 months later with nodules </a:t>
            </a:r>
            <a:r>
              <a:rPr lang="pt-BR" sz="1200">
                <a:solidFill>
                  <a:schemeClr val="dk1"/>
                </a:solidFill>
                <a:latin typeface="Century Gothic"/>
                <a:ea typeface="Century Gothic"/>
                <a:cs typeface="Century Gothic"/>
                <a:sym typeface="Century Gothic"/>
              </a:rPr>
              <a:t>growth</a:t>
            </a:r>
            <a:r>
              <a:rPr lang="pt-BR" sz="1200">
                <a:solidFill>
                  <a:schemeClr val="dk1"/>
                </a:solidFill>
                <a:latin typeface="Century Gothic"/>
                <a:ea typeface="Century Gothic"/>
                <a:cs typeface="Century Gothic"/>
                <a:sym typeface="Century Gothic"/>
              </a:rPr>
              <a:t>, suggesting their metastatic nature. </a:t>
            </a:r>
            <a:endParaRPr sz="1200">
              <a:solidFill>
                <a:schemeClr val="dk1"/>
              </a:solidFill>
              <a:latin typeface="Century Gothic"/>
              <a:ea typeface="Century Gothic"/>
              <a:cs typeface="Century Gothic"/>
              <a:sym typeface="Century Gothic"/>
            </a:endParaRPr>
          </a:p>
        </p:txBody>
      </p:sp>
      <p:cxnSp>
        <p:nvCxnSpPr>
          <p:cNvPr id="593" name="Google Shape;593;p46"/>
          <p:cNvCxnSpPr/>
          <p:nvPr/>
        </p:nvCxnSpPr>
        <p:spPr>
          <a:xfrm>
            <a:off x="1411625" y="1747700"/>
            <a:ext cx="698400" cy="285300"/>
          </a:xfrm>
          <a:prstGeom prst="straightConnector1">
            <a:avLst/>
          </a:prstGeom>
          <a:noFill/>
          <a:ln cap="flat" cmpd="sng" w="28575">
            <a:solidFill>
              <a:srgbClr val="F7931E"/>
            </a:solidFill>
            <a:prstDash val="solid"/>
            <a:round/>
            <a:headEnd len="sm" w="sm" type="none"/>
            <a:tailEnd len="med" w="med" type="triangle"/>
          </a:ln>
        </p:spPr>
      </p:cxnSp>
      <p:cxnSp>
        <p:nvCxnSpPr>
          <p:cNvPr id="594" name="Google Shape;594;p46"/>
          <p:cNvCxnSpPr/>
          <p:nvPr/>
        </p:nvCxnSpPr>
        <p:spPr>
          <a:xfrm>
            <a:off x="4366088" y="1747700"/>
            <a:ext cx="698400" cy="285300"/>
          </a:xfrm>
          <a:prstGeom prst="straightConnector1">
            <a:avLst/>
          </a:prstGeom>
          <a:noFill/>
          <a:ln cap="flat" cmpd="sng" w="28575">
            <a:solidFill>
              <a:srgbClr val="F7931E"/>
            </a:solidFill>
            <a:prstDash val="solid"/>
            <a:round/>
            <a:headEnd len="sm" w="sm" type="none"/>
            <a:tailEnd len="med" w="med" type="triangle"/>
          </a:ln>
        </p:spPr>
      </p:cxnSp>
      <p:cxnSp>
        <p:nvCxnSpPr>
          <p:cNvPr id="595" name="Google Shape;595;p46"/>
          <p:cNvCxnSpPr/>
          <p:nvPr/>
        </p:nvCxnSpPr>
        <p:spPr>
          <a:xfrm>
            <a:off x="1258888" y="4025650"/>
            <a:ext cx="698400" cy="285300"/>
          </a:xfrm>
          <a:prstGeom prst="straightConnector1">
            <a:avLst/>
          </a:prstGeom>
          <a:noFill/>
          <a:ln cap="flat" cmpd="sng" w="28575">
            <a:solidFill>
              <a:srgbClr val="F7931E"/>
            </a:solidFill>
            <a:prstDash val="dash"/>
            <a:round/>
            <a:headEnd len="sm" w="sm" type="none"/>
            <a:tailEnd len="med" w="med" type="triangle"/>
          </a:ln>
        </p:spPr>
      </p:cxnSp>
      <p:cxnSp>
        <p:nvCxnSpPr>
          <p:cNvPr id="596" name="Google Shape;596;p46"/>
          <p:cNvCxnSpPr/>
          <p:nvPr/>
        </p:nvCxnSpPr>
        <p:spPr>
          <a:xfrm>
            <a:off x="4309300" y="4025650"/>
            <a:ext cx="698400" cy="285300"/>
          </a:xfrm>
          <a:prstGeom prst="straightConnector1">
            <a:avLst/>
          </a:prstGeom>
          <a:noFill/>
          <a:ln cap="flat" cmpd="sng" w="28575">
            <a:solidFill>
              <a:srgbClr val="F7931E"/>
            </a:solidFill>
            <a:prstDash val="dash"/>
            <a:round/>
            <a:headEnd len="sm" w="sm" type="none"/>
            <a:tailEnd len="med" w="med" type="triangle"/>
          </a:ln>
        </p:spPr>
      </p:cxnSp>
      <p:sp>
        <p:nvSpPr>
          <p:cNvPr id="597" name="Google Shape;597;p46"/>
          <p:cNvSpPr txBox="1"/>
          <p:nvPr/>
        </p:nvSpPr>
        <p:spPr>
          <a:xfrm>
            <a:off x="3005262" y="2457047"/>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r>
              <a:rPr lang="pt-BR">
                <a:solidFill>
                  <a:schemeClr val="dk1"/>
                </a:solidFill>
              </a:rPr>
              <a:t>)</a:t>
            </a:r>
            <a:endParaRPr>
              <a:solidFill>
                <a:schemeClr val="dk1"/>
              </a:solidFill>
            </a:endParaRPr>
          </a:p>
        </p:txBody>
      </p:sp>
      <p:sp>
        <p:nvSpPr>
          <p:cNvPr id="598" name="Google Shape;598;p46"/>
          <p:cNvSpPr txBox="1"/>
          <p:nvPr/>
        </p:nvSpPr>
        <p:spPr>
          <a:xfrm>
            <a:off x="210937" y="449992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C</a:t>
            </a:r>
            <a:r>
              <a:rPr lang="pt-BR">
                <a:solidFill>
                  <a:schemeClr val="dk1"/>
                </a:solidFill>
              </a:rPr>
              <a:t>)</a:t>
            </a:r>
            <a:endParaRPr>
              <a:solidFill>
                <a:schemeClr val="dk1"/>
              </a:solidFill>
            </a:endParaRPr>
          </a:p>
        </p:txBody>
      </p:sp>
      <p:sp>
        <p:nvSpPr>
          <p:cNvPr id="599" name="Google Shape;599;p46"/>
          <p:cNvSpPr txBox="1"/>
          <p:nvPr/>
        </p:nvSpPr>
        <p:spPr>
          <a:xfrm>
            <a:off x="3005262" y="449992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D</a:t>
            </a:r>
            <a:r>
              <a:rPr lang="pt-BR">
                <a:solidFill>
                  <a:schemeClr val="dk1"/>
                </a:solidFill>
              </a:rPr>
              <a:t>)</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03" name="Shape 603"/>
        <p:cNvGrpSpPr/>
        <p:nvPr/>
      </p:nvGrpSpPr>
      <p:grpSpPr>
        <a:xfrm>
          <a:off x="0" y="0"/>
          <a:ext cx="0" cy="0"/>
          <a:chOff x="0" y="0"/>
          <a:chExt cx="0" cy="0"/>
        </a:xfrm>
      </p:grpSpPr>
      <p:sp>
        <p:nvSpPr>
          <p:cNvPr id="604" name="Google Shape;604;p47"/>
          <p:cNvSpPr txBox="1"/>
          <p:nvPr/>
        </p:nvSpPr>
        <p:spPr>
          <a:xfrm>
            <a:off x="2796740" y="2943478"/>
            <a:ext cx="4815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endParaRPr>
              <a:solidFill>
                <a:schemeClr val="dk1"/>
              </a:solidFill>
            </a:endParaRPr>
          </a:p>
        </p:txBody>
      </p:sp>
      <p:pic>
        <p:nvPicPr>
          <p:cNvPr id="605" name="Google Shape;605;p47"/>
          <p:cNvPicPr preferRelativeResize="0"/>
          <p:nvPr/>
        </p:nvPicPr>
        <p:blipFill rotWithShape="1">
          <a:blip r:embed="rId3">
            <a:alphaModFix/>
          </a:blip>
          <a:srcRect b="7740" l="7141" r="10398" t="4693"/>
          <a:stretch/>
        </p:blipFill>
        <p:spPr>
          <a:xfrm>
            <a:off x="144939" y="923450"/>
            <a:ext cx="1901965" cy="2830180"/>
          </a:xfrm>
          <a:prstGeom prst="rect">
            <a:avLst/>
          </a:prstGeom>
          <a:noFill/>
          <a:ln>
            <a:noFill/>
          </a:ln>
        </p:spPr>
      </p:pic>
      <p:pic>
        <p:nvPicPr>
          <p:cNvPr id="606" name="Google Shape;606;p47"/>
          <p:cNvPicPr preferRelativeResize="0"/>
          <p:nvPr/>
        </p:nvPicPr>
        <p:blipFill rotWithShape="1">
          <a:blip r:embed="rId4">
            <a:alphaModFix/>
          </a:blip>
          <a:srcRect b="7198" l="10689" r="7019" t="3825"/>
          <a:stretch/>
        </p:blipFill>
        <p:spPr>
          <a:xfrm>
            <a:off x="2056587" y="923455"/>
            <a:ext cx="1978902" cy="2830195"/>
          </a:xfrm>
          <a:prstGeom prst="rect">
            <a:avLst/>
          </a:prstGeom>
          <a:noFill/>
          <a:ln>
            <a:noFill/>
          </a:ln>
        </p:spPr>
      </p:pic>
      <p:pic>
        <p:nvPicPr>
          <p:cNvPr id="607" name="Google Shape;607;p47"/>
          <p:cNvPicPr preferRelativeResize="0"/>
          <p:nvPr/>
        </p:nvPicPr>
        <p:blipFill rotWithShape="1">
          <a:blip r:embed="rId5">
            <a:alphaModFix/>
          </a:blip>
          <a:srcRect b="7017" l="4480" r="5737" t="2900"/>
          <a:stretch/>
        </p:blipFill>
        <p:spPr>
          <a:xfrm>
            <a:off x="4028139" y="923450"/>
            <a:ext cx="2485464" cy="2830195"/>
          </a:xfrm>
          <a:prstGeom prst="rect">
            <a:avLst/>
          </a:prstGeom>
          <a:noFill/>
          <a:ln>
            <a:noFill/>
          </a:ln>
        </p:spPr>
      </p:pic>
      <p:pic>
        <p:nvPicPr>
          <p:cNvPr id="608" name="Google Shape;608;p47"/>
          <p:cNvPicPr preferRelativeResize="0"/>
          <p:nvPr/>
        </p:nvPicPr>
        <p:blipFill rotWithShape="1">
          <a:blip r:embed="rId6">
            <a:alphaModFix/>
          </a:blip>
          <a:srcRect b="7494" l="7659" r="5497" t="4547"/>
          <a:stretch/>
        </p:blipFill>
        <p:spPr>
          <a:xfrm>
            <a:off x="6513600" y="923450"/>
            <a:ext cx="2485450" cy="2830175"/>
          </a:xfrm>
          <a:prstGeom prst="rect">
            <a:avLst/>
          </a:prstGeom>
          <a:noFill/>
          <a:ln>
            <a:noFill/>
          </a:ln>
        </p:spPr>
      </p:pic>
      <p:sp>
        <p:nvSpPr>
          <p:cNvPr id="609" name="Google Shape;609;p47"/>
          <p:cNvSpPr txBox="1"/>
          <p:nvPr/>
        </p:nvSpPr>
        <p:spPr>
          <a:xfrm>
            <a:off x="2343150" y="634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pic>
        <p:nvPicPr>
          <p:cNvPr id="610" name="Google Shape;610;p47"/>
          <p:cNvPicPr preferRelativeResize="0"/>
          <p:nvPr/>
        </p:nvPicPr>
        <p:blipFill rotWithShape="1">
          <a:blip r:embed="rId7">
            <a:alphaModFix/>
          </a:blip>
          <a:srcRect b="0" l="0" r="0" t="0"/>
          <a:stretch/>
        </p:blipFill>
        <p:spPr>
          <a:xfrm>
            <a:off x="53700" y="58700"/>
            <a:ext cx="1064750" cy="975275"/>
          </a:xfrm>
          <a:prstGeom prst="rect">
            <a:avLst/>
          </a:prstGeom>
          <a:noFill/>
          <a:ln>
            <a:noFill/>
          </a:ln>
        </p:spPr>
      </p:pic>
      <p:sp>
        <p:nvSpPr>
          <p:cNvPr id="611" name="Google Shape;611;p47"/>
          <p:cNvSpPr txBox="1"/>
          <p:nvPr/>
        </p:nvSpPr>
        <p:spPr>
          <a:xfrm>
            <a:off x="3593550" y="569451"/>
            <a:ext cx="19569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CALCIFIED METASTASES</a:t>
            </a:r>
            <a:endParaRPr b="0" i="0" sz="1000" u="none" cap="none" strike="noStrike">
              <a:solidFill>
                <a:srgbClr val="FFFFFF"/>
              </a:solidFill>
              <a:latin typeface="Century Gothic"/>
              <a:ea typeface="Century Gothic"/>
              <a:cs typeface="Century Gothic"/>
              <a:sym typeface="Century Gothic"/>
            </a:endParaRPr>
          </a:p>
        </p:txBody>
      </p:sp>
      <p:sp>
        <p:nvSpPr>
          <p:cNvPr id="612" name="Google Shape;612;p47"/>
          <p:cNvSpPr txBox="1"/>
          <p:nvPr/>
        </p:nvSpPr>
        <p:spPr>
          <a:xfrm>
            <a:off x="210937" y="334367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613" name="Google Shape;613;p47"/>
          <p:cNvSpPr txBox="1"/>
          <p:nvPr/>
        </p:nvSpPr>
        <p:spPr>
          <a:xfrm>
            <a:off x="210925" y="3992825"/>
            <a:ext cx="8577900" cy="9234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pt-BR" sz="1200">
                <a:solidFill>
                  <a:schemeClr val="dk1"/>
                </a:solidFill>
                <a:latin typeface="Century Gothic"/>
                <a:ea typeface="Century Gothic"/>
                <a:cs typeface="Century Gothic"/>
                <a:sym typeface="Century Gothic"/>
              </a:rPr>
              <a:t>Male</a:t>
            </a:r>
            <a:r>
              <a:rPr lang="pt-BR" sz="1200">
                <a:solidFill>
                  <a:schemeClr val="dk1"/>
                </a:solidFill>
                <a:latin typeface="Century Gothic"/>
                <a:ea typeface="Century Gothic"/>
                <a:cs typeface="Century Gothic"/>
                <a:sym typeface="Century Gothic"/>
              </a:rPr>
              <a:t>, 60 yo with femoral osteosarcoma. Figure A) to D) - sagittal CT images (A and B), coronal image </a:t>
            </a:r>
            <a:r>
              <a:rPr lang="pt-BR" sz="1200">
                <a:solidFill>
                  <a:schemeClr val="dk1"/>
                </a:solidFill>
                <a:latin typeface="Century Gothic"/>
                <a:ea typeface="Century Gothic"/>
                <a:cs typeface="Century Gothic"/>
                <a:sym typeface="Century Gothic"/>
              </a:rPr>
              <a:t>(C)</a:t>
            </a:r>
            <a:r>
              <a:rPr lang="pt-BR" sz="1200">
                <a:solidFill>
                  <a:schemeClr val="dk1"/>
                </a:solidFill>
                <a:latin typeface="Century Gothic"/>
                <a:ea typeface="Century Gothic"/>
                <a:cs typeface="Century Gothic"/>
                <a:sym typeface="Century Gothic"/>
              </a:rPr>
              <a:t>  and MIP coronal reconstruction (D). Note calcified tumor emboli inside segmentary left </a:t>
            </a:r>
            <a:r>
              <a:rPr lang="pt-BR" sz="1200">
                <a:solidFill>
                  <a:schemeClr val="dk1"/>
                </a:solidFill>
                <a:latin typeface="Century Gothic"/>
                <a:ea typeface="Century Gothic"/>
                <a:cs typeface="Century Gothic"/>
                <a:sym typeface="Century Gothic"/>
              </a:rPr>
              <a:t>pulmonary</a:t>
            </a:r>
            <a:r>
              <a:rPr lang="pt-BR" sz="1200">
                <a:solidFill>
                  <a:schemeClr val="dk1"/>
                </a:solidFill>
                <a:latin typeface="Century Gothic"/>
                <a:ea typeface="Century Gothic"/>
                <a:cs typeface="Century Gothic"/>
                <a:sym typeface="Century Gothic"/>
              </a:rPr>
              <a:t> artery (circle) and bilateral calcified nodules (arrows). In a patient with osteosarcoma, calcified images should raise </a:t>
            </a:r>
            <a:r>
              <a:rPr lang="pt-BR" sz="1200">
                <a:solidFill>
                  <a:schemeClr val="dk1"/>
                </a:solidFill>
                <a:latin typeface="Century Gothic"/>
                <a:ea typeface="Century Gothic"/>
                <a:cs typeface="Century Gothic"/>
                <a:sym typeface="Century Gothic"/>
              </a:rPr>
              <a:t>suspicion for the possibility of metastatic lesions.</a:t>
            </a:r>
            <a:r>
              <a:rPr lang="pt-BR" sz="1200">
                <a:solidFill>
                  <a:schemeClr val="dk1"/>
                </a:solidFill>
                <a:latin typeface="Century Gothic"/>
                <a:ea typeface="Century Gothic"/>
                <a:cs typeface="Century Gothic"/>
                <a:sym typeface="Century Gothic"/>
              </a:rPr>
              <a:t> </a:t>
            </a:r>
            <a:endParaRPr sz="1200">
              <a:solidFill>
                <a:schemeClr val="dk1"/>
              </a:solidFill>
              <a:latin typeface="Century Gothic"/>
              <a:ea typeface="Century Gothic"/>
              <a:cs typeface="Century Gothic"/>
              <a:sym typeface="Century Gothic"/>
            </a:endParaRPr>
          </a:p>
        </p:txBody>
      </p:sp>
      <p:sp>
        <p:nvSpPr>
          <p:cNvPr id="614" name="Google Shape;614;p47"/>
          <p:cNvSpPr txBox="1"/>
          <p:nvPr/>
        </p:nvSpPr>
        <p:spPr>
          <a:xfrm>
            <a:off x="4141212" y="334367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C)</a:t>
            </a:r>
            <a:endParaRPr>
              <a:solidFill>
                <a:schemeClr val="dk1"/>
              </a:solidFill>
            </a:endParaRPr>
          </a:p>
        </p:txBody>
      </p:sp>
      <p:sp>
        <p:nvSpPr>
          <p:cNvPr id="615" name="Google Shape;615;p47"/>
          <p:cNvSpPr txBox="1"/>
          <p:nvPr/>
        </p:nvSpPr>
        <p:spPr>
          <a:xfrm>
            <a:off x="6513612" y="334367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D)</a:t>
            </a:r>
            <a:endParaRPr>
              <a:solidFill>
                <a:schemeClr val="dk1"/>
              </a:solidFill>
            </a:endParaRPr>
          </a:p>
        </p:txBody>
      </p:sp>
      <p:sp>
        <p:nvSpPr>
          <p:cNvPr id="616" name="Google Shape;616;p47"/>
          <p:cNvSpPr txBox="1"/>
          <p:nvPr/>
        </p:nvSpPr>
        <p:spPr>
          <a:xfrm>
            <a:off x="2119550" y="3343672"/>
            <a:ext cx="4308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r>
              <a:rPr lang="pt-BR">
                <a:solidFill>
                  <a:schemeClr val="dk1"/>
                </a:solidFill>
              </a:rPr>
              <a:t>)</a:t>
            </a:r>
            <a:endParaRPr>
              <a:solidFill>
                <a:schemeClr val="dk1"/>
              </a:solidFill>
            </a:endParaRPr>
          </a:p>
        </p:txBody>
      </p:sp>
      <p:sp>
        <p:nvSpPr>
          <p:cNvPr id="617" name="Google Shape;617;p47"/>
          <p:cNvSpPr/>
          <p:nvPr/>
        </p:nvSpPr>
        <p:spPr>
          <a:xfrm>
            <a:off x="1118450" y="2199600"/>
            <a:ext cx="481500" cy="7443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7"/>
          <p:cNvSpPr/>
          <p:nvPr/>
        </p:nvSpPr>
        <p:spPr>
          <a:xfrm>
            <a:off x="5550450" y="2270850"/>
            <a:ext cx="481500" cy="7443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7"/>
          <p:cNvSpPr/>
          <p:nvPr/>
        </p:nvSpPr>
        <p:spPr>
          <a:xfrm>
            <a:off x="7913450" y="2270850"/>
            <a:ext cx="481500" cy="744300"/>
          </a:xfrm>
          <a:prstGeom prst="ellipse">
            <a:avLst/>
          </a:prstGeom>
          <a:noFill/>
          <a:ln cap="flat" cmpd="sng" w="38100">
            <a:solidFill>
              <a:srgbClr val="F793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20" name="Google Shape;620;p47"/>
          <p:cNvCxnSpPr/>
          <p:nvPr/>
        </p:nvCxnSpPr>
        <p:spPr>
          <a:xfrm>
            <a:off x="2969275" y="2677225"/>
            <a:ext cx="450000" cy="486600"/>
          </a:xfrm>
          <a:prstGeom prst="straightConnector1">
            <a:avLst/>
          </a:prstGeom>
          <a:noFill/>
          <a:ln cap="flat" cmpd="sng" w="28575">
            <a:solidFill>
              <a:srgbClr val="F7931E"/>
            </a:solidFill>
            <a:prstDash val="solid"/>
            <a:round/>
            <a:headEnd len="sm" w="sm" type="none"/>
            <a:tailEnd len="med" w="med" type="triangle"/>
          </a:ln>
        </p:spPr>
      </p:cxnSp>
      <p:cxnSp>
        <p:nvCxnSpPr>
          <p:cNvPr id="621" name="Google Shape;621;p47"/>
          <p:cNvCxnSpPr/>
          <p:nvPr/>
        </p:nvCxnSpPr>
        <p:spPr>
          <a:xfrm>
            <a:off x="4259863" y="2571750"/>
            <a:ext cx="450000" cy="486600"/>
          </a:xfrm>
          <a:prstGeom prst="straightConnector1">
            <a:avLst/>
          </a:prstGeom>
          <a:noFill/>
          <a:ln cap="flat" cmpd="sng" w="28575">
            <a:solidFill>
              <a:srgbClr val="F7931E"/>
            </a:solidFill>
            <a:prstDash val="solid"/>
            <a:round/>
            <a:headEnd len="sm" w="sm" type="none"/>
            <a:tailEnd len="med" w="med" type="triangle"/>
          </a:ln>
        </p:spPr>
      </p:cxnSp>
      <p:cxnSp>
        <p:nvCxnSpPr>
          <p:cNvPr id="622" name="Google Shape;622;p47"/>
          <p:cNvCxnSpPr/>
          <p:nvPr/>
        </p:nvCxnSpPr>
        <p:spPr>
          <a:xfrm>
            <a:off x="6718075" y="2608125"/>
            <a:ext cx="450000" cy="486600"/>
          </a:xfrm>
          <a:prstGeom prst="straightConnector1">
            <a:avLst/>
          </a:prstGeom>
          <a:noFill/>
          <a:ln cap="flat" cmpd="sng" w="28575">
            <a:solidFill>
              <a:srgbClr val="F7931E"/>
            </a:solidFill>
            <a:prstDash val="solid"/>
            <a:round/>
            <a:headEnd len="sm" w="sm" type="none"/>
            <a:tailEnd len="med" w="med" type="triangle"/>
          </a:ln>
        </p:spPr>
      </p:cxnSp>
      <p:grpSp>
        <p:nvGrpSpPr>
          <p:cNvPr id="623" name="Google Shape;623;p47"/>
          <p:cNvGrpSpPr/>
          <p:nvPr/>
        </p:nvGrpSpPr>
        <p:grpSpPr>
          <a:xfrm>
            <a:off x="1672814" y="1544450"/>
            <a:ext cx="5798372" cy="1588199"/>
            <a:chOff x="9483071" y="-83661"/>
            <a:chExt cx="5111400" cy="2242902"/>
          </a:xfrm>
        </p:grpSpPr>
        <p:sp>
          <p:nvSpPr>
            <p:cNvPr id="624" name="Google Shape;624;p47"/>
            <p:cNvSpPr txBox="1"/>
            <p:nvPr/>
          </p:nvSpPr>
          <p:spPr>
            <a:xfrm>
              <a:off x="9483071" y="597741"/>
              <a:ext cx="5111400" cy="1561500"/>
            </a:xfrm>
            <a:prstGeom prst="rect">
              <a:avLst/>
            </a:prstGeom>
            <a:solidFill>
              <a:srgbClr val="02081E"/>
            </a:solidFill>
            <a:ln cap="flat" cmpd="sng" w="38100">
              <a:solidFill>
                <a:srgbClr val="2A4A75"/>
              </a:solidFill>
              <a:prstDash val="solid"/>
              <a:miter lim="800000"/>
              <a:headEnd len="sm" w="sm" type="none"/>
              <a:tailEnd len="sm" w="sm" type="none"/>
            </a:ln>
          </p:spPr>
          <p:txBody>
            <a:bodyPr anchorCtr="0" anchor="ctr" bIns="45700" lIns="91425" spcFirstLastPara="1" rIns="91425" wrap="square" tIns="45700">
              <a:noAutofit/>
            </a:bodyPr>
            <a:lstStyle/>
            <a:p>
              <a:pPr indent="-361950" lvl="0" marL="457200" rtl="0" algn="just">
                <a:spcBef>
                  <a:spcPts val="0"/>
                </a:spcBef>
                <a:spcAft>
                  <a:spcPts val="0"/>
                </a:spcAft>
                <a:buClr>
                  <a:srgbClr val="FFFFFF"/>
                </a:buClr>
                <a:buSzPts val="2100"/>
                <a:buFont typeface="Noto Sans Symbols"/>
                <a:buChar char="✔"/>
              </a:pPr>
              <a:r>
                <a:rPr lang="pt-BR" sz="1500">
                  <a:solidFill>
                    <a:schemeClr val="dk1"/>
                  </a:solidFill>
                  <a:latin typeface="Century Gothic"/>
                  <a:ea typeface="Century Gothic"/>
                  <a:cs typeface="Century Gothic"/>
                  <a:sym typeface="Century Gothic"/>
                </a:rPr>
                <a:t>In a patient with osteosarcoma, calcified images should raise suspicion for the possibility of metastatic lesions. </a:t>
              </a:r>
              <a:endParaRPr b="1" sz="2100">
                <a:solidFill>
                  <a:srgbClr val="FFFFFF"/>
                </a:solidFill>
                <a:latin typeface="Calibri"/>
                <a:ea typeface="Calibri"/>
                <a:cs typeface="Calibri"/>
                <a:sym typeface="Calibri"/>
              </a:endParaRPr>
            </a:p>
          </p:txBody>
        </p:sp>
        <p:sp>
          <p:nvSpPr>
            <p:cNvPr id="625" name="Google Shape;625;p47"/>
            <p:cNvSpPr/>
            <p:nvPr/>
          </p:nvSpPr>
          <p:spPr>
            <a:xfrm>
              <a:off x="10553322" y="-83661"/>
              <a:ext cx="2970900" cy="704400"/>
            </a:xfrm>
            <a:prstGeom prst="roundRect">
              <a:avLst>
                <a:gd fmla="val 3318" name="adj"/>
              </a:avLst>
            </a:prstGeom>
            <a:solidFill>
              <a:srgbClr val="E6AF00"/>
            </a:solidFill>
            <a:ln cap="flat" cmpd="sng" w="25400">
              <a:solidFill>
                <a:srgbClr val="2A4A75"/>
              </a:solidFill>
              <a:prstDash val="solid"/>
              <a:round/>
              <a:headEnd len="sm" w="sm" type="none"/>
              <a:tailEnd len="sm" w="sm" type="none"/>
            </a:ln>
          </p:spPr>
          <p:txBody>
            <a:bodyPr anchorCtr="0" anchor="t" bIns="45700" lIns="108000" spcFirstLastPara="1" rIns="45700" wrap="square" tIns="45700">
              <a:noAutofit/>
            </a:bodyPr>
            <a:lstStyle/>
            <a:p>
              <a:pPr indent="0" lvl="0" marL="0" marR="0" rtl="0" algn="ctr">
                <a:lnSpc>
                  <a:spcPct val="100000"/>
                </a:lnSpc>
                <a:spcBef>
                  <a:spcPts val="0"/>
                </a:spcBef>
                <a:spcAft>
                  <a:spcPts val="0"/>
                </a:spcAft>
                <a:buClr>
                  <a:srgbClr val="FFFFFF"/>
                </a:buClr>
                <a:buSzPts val="2000"/>
                <a:buFont typeface="Arial"/>
                <a:buNone/>
              </a:pPr>
              <a:r>
                <a:rPr b="1" i="0" lang="pt-BR" sz="2000" u="none" cap="none" strike="noStrike">
                  <a:solidFill>
                    <a:srgbClr val="FFFFFF"/>
                  </a:solidFill>
                  <a:latin typeface="Calibri"/>
                  <a:ea typeface="Calibri"/>
                  <a:cs typeface="Calibri"/>
                  <a:sym typeface="Calibri"/>
                </a:rPr>
                <a:t>Teaching Point</a:t>
              </a:r>
              <a:endParaRPr b="1" i="0" sz="20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29" name="Shape 629"/>
        <p:cNvGrpSpPr/>
        <p:nvPr/>
      </p:nvGrpSpPr>
      <p:grpSpPr>
        <a:xfrm>
          <a:off x="0" y="0"/>
          <a:ext cx="0" cy="0"/>
          <a:chOff x="0" y="0"/>
          <a:chExt cx="0" cy="0"/>
        </a:xfrm>
      </p:grpSpPr>
      <p:sp>
        <p:nvSpPr>
          <p:cNvPr id="630" name="Google Shape;630;p48"/>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631" name="Google Shape;631;p48"/>
          <p:cNvSpPr txBox="1"/>
          <p:nvPr/>
        </p:nvSpPr>
        <p:spPr>
          <a:xfrm>
            <a:off x="3593538" y="562301"/>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b="0" i="0" lang="pt-BR" sz="1000" u="none" cap="none" strike="noStrike">
                <a:solidFill>
                  <a:srgbClr val="FFFFFF"/>
                </a:solidFill>
                <a:latin typeface="Century Gothic"/>
                <a:ea typeface="Century Gothic"/>
                <a:cs typeface="Century Gothic"/>
                <a:sym typeface="Century Gothic"/>
              </a:rPr>
              <a:t>CA</a:t>
            </a:r>
            <a:r>
              <a:rPr lang="pt-BR" sz="1000">
                <a:solidFill>
                  <a:srgbClr val="FFFFFF"/>
                </a:solidFill>
                <a:latin typeface="Century Gothic"/>
                <a:ea typeface="Century Gothic"/>
                <a:cs typeface="Century Gothic"/>
                <a:sym typeface="Century Gothic"/>
              </a:rPr>
              <a:t>VITATED</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pic>
        <p:nvPicPr>
          <p:cNvPr id="632" name="Google Shape;632;p48"/>
          <p:cNvPicPr preferRelativeResize="0"/>
          <p:nvPr/>
        </p:nvPicPr>
        <p:blipFill rotWithShape="1">
          <a:blip r:embed="rId3">
            <a:alphaModFix/>
          </a:blip>
          <a:srcRect b="0" l="0" r="0" t="0"/>
          <a:stretch/>
        </p:blipFill>
        <p:spPr>
          <a:xfrm>
            <a:off x="130450" y="135463"/>
            <a:ext cx="1064750" cy="975273"/>
          </a:xfrm>
          <a:prstGeom prst="rect">
            <a:avLst/>
          </a:prstGeom>
          <a:noFill/>
          <a:ln>
            <a:noFill/>
          </a:ln>
        </p:spPr>
      </p:pic>
      <p:sp>
        <p:nvSpPr>
          <p:cNvPr id="633" name="Google Shape;633;p48"/>
          <p:cNvSpPr txBox="1"/>
          <p:nvPr/>
        </p:nvSpPr>
        <p:spPr>
          <a:xfrm>
            <a:off x="347950" y="1414850"/>
            <a:ext cx="4839900" cy="1494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Mechanisms: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tumor necrosis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check valve effect in adjacent bronchi</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walls usually are thick and irregular - different from cystic metastasis</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p:txBody>
      </p:sp>
      <p:sp>
        <p:nvSpPr>
          <p:cNvPr id="634" name="Google Shape;634;p48"/>
          <p:cNvSpPr txBox="1"/>
          <p:nvPr/>
        </p:nvSpPr>
        <p:spPr>
          <a:xfrm>
            <a:off x="5374250" y="2474300"/>
            <a:ext cx="3421800" cy="11514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pt-BR">
                <a:solidFill>
                  <a:srgbClr val="FFFFFF"/>
                </a:solidFill>
              </a:rPr>
              <a:t>Differential diagnosis:</a:t>
            </a:r>
            <a:endParaRPr>
              <a:solidFill>
                <a:srgbClr val="FFFFFF"/>
              </a:solidFill>
            </a:endParaRPr>
          </a:p>
          <a:p>
            <a:pPr indent="-317500" lvl="0" marL="457200" marR="0" rtl="0" algn="l">
              <a:lnSpc>
                <a:spcPct val="100000"/>
              </a:lnSpc>
              <a:spcBef>
                <a:spcPts val="0"/>
              </a:spcBef>
              <a:spcAft>
                <a:spcPts val="0"/>
              </a:spcAft>
              <a:buClr>
                <a:srgbClr val="FFFFFF"/>
              </a:buClr>
              <a:buSzPts val="1400"/>
              <a:buChar char="➔"/>
            </a:pPr>
            <a:r>
              <a:rPr lang="pt-BR">
                <a:solidFill>
                  <a:srgbClr val="FFFFFF"/>
                </a:solidFill>
              </a:rPr>
              <a:t>septic pulmonary emboli, granulomatosis with polyangiitis, pulmonary tuberculosis</a:t>
            </a:r>
            <a:endParaRPr>
              <a:solidFill>
                <a:srgbClr val="FFFFFF"/>
              </a:solidFill>
            </a:endParaRPr>
          </a:p>
        </p:txBody>
      </p:sp>
      <p:sp>
        <p:nvSpPr>
          <p:cNvPr id="635" name="Google Shape;635;p48"/>
          <p:cNvSpPr txBox="1"/>
          <p:nvPr/>
        </p:nvSpPr>
        <p:spPr>
          <a:xfrm>
            <a:off x="347950" y="3152150"/>
            <a:ext cx="4839900" cy="17457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pt-BR">
                <a:solidFill>
                  <a:schemeClr val="dk1"/>
                </a:solidFill>
              </a:rPr>
              <a:t>Common primary tumors:</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Squamous cell carcinomas are the most common type of cavitation detected in radiographies (69%)</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CTs - cavitations in adenocarcinoma metastasis are also common</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Sarcomas can cavitate</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Chemotherapy can induce cavitation</a:t>
            </a:r>
            <a:endParaRPr>
              <a:solidFill>
                <a:schemeClr val="dk1"/>
              </a:solidFill>
            </a:endParaRPr>
          </a:p>
        </p:txBody>
      </p:sp>
      <p:pic>
        <p:nvPicPr>
          <p:cNvPr id="636" name="Google Shape;636;p48"/>
          <p:cNvPicPr preferRelativeResize="0"/>
          <p:nvPr/>
        </p:nvPicPr>
        <p:blipFill>
          <a:blip r:embed="rId4">
            <a:alphaModFix/>
          </a:blip>
          <a:stretch>
            <a:fillRect/>
          </a:stretch>
        </p:blipFill>
        <p:spPr>
          <a:xfrm>
            <a:off x="25" y="0"/>
            <a:ext cx="9144000" cy="51435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40" name="Shape 640"/>
        <p:cNvGrpSpPr/>
        <p:nvPr/>
      </p:nvGrpSpPr>
      <p:grpSpPr>
        <a:xfrm>
          <a:off x="0" y="0"/>
          <a:ext cx="0" cy="0"/>
          <a:chOff x="0" y="0"/>
          <a:chExt cx="0" cy="0"/>
        </a:xfrm>
      </p:grpSpPr>
      <p:sp>
        <p:nvSpPr>
          <p:cNvPr id="641" name="Google Shape;641;p49"/>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642" name="Google Shape;642;p49"/>
          <p:cNvSpPr txBox="1"/>
          <p:nvPr/>
        </p:nvSpPr>
        <p:spPr>
          <a:xfrm>
            <a:off x="191875" y="1402475"/>
            <a:ext cx="4457700" cy="17457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Mechanisms: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fragility of neovascular tissue that leads to a rupture of the vessel</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a:p>
            <a:pPr indent="0" lvl="0" marL="0" marR="0" rtl="0" algn="just">
              <a:lnSpc>
                <a:spcPct val="100000"/>
              </a:lnSpc>
              <a:spcBef>
                <a:spcPts val="0"/>
              </a:spcBef>
              <a:spcAft>
                <a:spcPts val="0"/>
              </a:spcAft>
              <a:buNone/>
            </a:pPr>
            <a:r>
              <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nodule surrounded by a halo of ground-glass opacity or ill-defined fuzzy margins</a:t>
            </a:r>
            <a:endParaRPr>
              <a:solidFill>
                <a:srgbClr val="FFFFFF"/>
              </a:solidFill>
            </a:endParaRPr>
          </a:p>
        </p:txBody>
      </p:sp>
      <p:sp>
        <p:nvSpPr>
          <p:cNvPr id="643" name="Google Shape;643;p49"/>
          <p:cNvSpPr txBox="1"/>
          <p:nvPr/>
        </p:nvSpPr>
        <p:spPr>
          <a:xfrm>
            <a:off x="3593538" y="55657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HEMORRAGIC</a:t>
            </a:r>
            <a:r>
              <a:rPr b="0" i="0" lang="pt-BR" sz="1000" u="none" cap="none" strike="noStrike">
                <a:solidFill>
                  <a:srgbClr val="FFFFFF"/>
                </a:solidFill>
                <a:latin typeface="Century Gothic"/>
                <a:ea typeface="Century Gothic"/>
                <a:cs typeface="Century Gothic"/>
                <a:sym typeface="Century Gothic"/>
              </a:rPr>
              <a:t> METASTASES</a:t>
            </a:r>
            <a:endParaRPr b="0" i="0" sz="1000" u="none" cap="none" strike="noStrike">
              <a:solidFill>
                <a:srgbClr val="FFFFFF"/>
              </a:solidFill>
              <a:latin typeface="Century Gothic"/>
              <a:ea typeface="Century Gothic"/>
              <a:cs typeface="Century Gothic"/>
              <a:sym typeface="Century Gothic"/>
            </a:endParaRPr>
          </a:p>
        </p:txBody>
      </p:sp>
      <p:pic>
        <p:nvPicPr>
          <p:cNvPr id="644" name="Google Shape;644;p49"/>
          <p:cNvPicPr preferRelativeResize="0"/>
          <p:nvPr/>
        </p:nvPicPr>
        <p:blipFill rotWithShape="1">
          <a:blip r:embed="rId3">
            <a:alphaModFix/>
          </a:blip>
          <a:srcRect b="0" l="0" r="0" t="0"/>
          <a:stretch/>
        </p:blipFill>
        <p:spPr>
          <a:xfrm>
            <a:off x="191876" y="58701"/>
            <a:ext cx="1064750" cy="975304"/>
          </a:xfrm>
          <a:prstGeom prst="rect">
            <a:avLst/>
          </a:prstGeom>
          <a:noFill/>
          <a:ln>
            <a:noFill/>
          </a:ln>
        </p:spPr>
      </p:pic>
      <p:sp>
        <p:nvSpPr>
          <p:cNvPr id="645" name="Google Shape;645;p49"/>
          <p:cNvSpPr txBox="1"/>
          <p:nvPr/>
        </p:nvSpPr>
        <p:spPr>
          <a:xfrm>
            <a:off x="4901850" y="2440325"/>
            <a:ext cx="3992400" cy="1500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pt-BR">
                <a:solidFill>
                  <a:srgbClr val="FFFFFF"/>
                </a:solidFill>
              </a:rPr>
              <a:t>Differential</a:t>
            </a:r>
            <a:r>
              <a:rPr lang="pt-BR">
                <a:solidFill>
                  <a:srgbClr val="FFFFFF"/>
                </a:solidFill>
              </a:rPr>
              <a:t> diagnosis:</a:t>
            </a:r>
            <a:endParaRPr>
              <a:solidFill>
                <a:srgbClr val="FFFFFF"/>
              </a:solidFill>
            </a:endParaRPr>
          </a:p>
          <a:p>
            <a:pPr indent="-317500" lvl="0" marL="457200" marR="0" rtl="0" algn="l">
              <a:lnSpc>
                <a:spcPct val="100000"/>
              </a:lnSpc>
              <a:spcBef>
                <a:spcPts val="0"/>
              </a:spcBef>
              <a:spcAft>
                <a:spcPts val="0"/>
              </a:spcAft>
              <a:buClr>
                <a:srgbClr val="FFFFFF"/>
              </a:buClr>
              <a:buSzPts val="1400"/>
              <a:buChar char="➔"/>
            </a:pPr>
            <a:r>
              <a:rPr lang="pt-BR">
                <a:solidFill>
                  <a:srgbClr val="FFFFFF"/>
                </a:solidFill>
              </a:rPr>
              <a:t>invasive aspergillosis, candidiasis, granulomatosis with polyangiitis, tuberculoma associated with hemoptysis, adenocarcinoma with lepidic features, lymphoma</a:t>
            </a:r>
            <a:endParaRPr>
              <a:solidFill>
                <a:srgbClr val="FFFFFF"/>
              </a:solidFill>
            </a:endParaRPr>
          </a:p>
        </p:txBody>
      </p:sp>
      <p:sp>
        <p:nvSpPr>
          <p:cNvPr id="646" name="Google Shape;646;p49"/>
          <p:cNvSpPr txBox="1"/>
          <p:nvPr/>
        </p:nvSpPr>
        <p:spPr>
          <a:xfrm>
            <a:off x="191875" y="3336375"/>
            <a:ext cx="4457700" cy="1320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pt-BR">
                <a:solidFill>
                  <a:schemeClr val="dk1"/>
                </a:solidFill>
              </a:rPr>
              <a:t>Common primary tumors:</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angiosarcoma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choriocarcinoma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renal cell carcinoma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melanoma</a:t>
            </a:r>
            <a:endParaRPr>
              <a:solidFill>
                <a:schemeClr val="dk1"/>
              </a:solidFill>
            </a:endParaRPr>
          </a:p>
        </p:txBody>
      </p:sp>
      <p:pic>
        <p:nvPicPr>
          <p:cNvPr id="647" name="Google Shape;647;p49"/>
          <p:cNvPicPr preferRelativeResize="0"/>
          <p:nvPr/>
        </p:nvPicPr>
        <p:blipFill>
          <a:blip r:embed="rId4">
            <a:alphaModFix/>
          </a:blip>
          <a:stretch>
            <a:fillRect/>
          </a:stretch>
        </p:blipFill>
        <p:spPr>
          <a:xfrm>
            <a:off x="26" y="0"/>
            <a:ext cx="9143950" cy="5143500"/>
          </a:xfrm>
          <a:prstGeom prst="rect">
            <a:avLst/>
          </a:prstGeom>
          <a:noFill/>
          <a:ln>
            <a:noFill/>
          </a:ln>
        </p:spPr>
      </p:pic>
      <p:pic>
        <p:nvPicPr>
          <p:cNvPr id="648" name="Google Shape;648;p49"/>
          <p:cNvPicPr preferRelativeResize="0"/>
          <p:nvPr/>
        </p:nvPicPr>
        <p:blipFill>
          <a:blip r:embed="rId5">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52" name="Shape 652"/>
        <p:cNvGrpSpPr/>
        <p:nvPr/>
      </p:nvGrpSpPr>
      <p:grpSpPr>
        <a:xfrm>
          <a:off x="0" y="0"/>
          <a:ext cx="0" cy="0"/>
          <a:chOff x="0" y="0"/>
          <a:chExt cx="0" cy="0"/>
        </a:xfrm>
      </p:grpSpPr>
      <p:sp>
        <p:nvSpPr>
          <p:cNvPr id="653" name="Google Shape;653;p50"/>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654" name="Google Shape;654;p50"/>
          <p:cNvSpPr txBox="1"/>
          <p:nvPr/>
        </p:nvSpPr>
        <p:spPr>
          <a:xfrm>
            <a:off x="1160600" y="2749875"/>
            <a:ext cx="4457700" cy="14724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Common primary tumors: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renal cell carcinoma</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choriocarcinoma</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prostate carcinoma, endometrial carcinoma, synovial sarcoma, adrenal carcinoma</a:t>
            </a:r>
            <a:endParaRPr>
              <a:solidFill>
                <a:srgbClr val="FFFFFF"/>
              </a:solidFill>
            </a:endParaRPr>
          </a:p>
        </p:txBody>
      </p:sp>
      <p:sp>
        <p:nvSpPr>
          <p:cNvPr id="655" name="Google Shape;655;p50"/>
          <p:cNvSpPr txBox="1"/>
          <p:nvPr/>
        </p:nvSpPr>
        <p:spPr>
          <a:xfrm>
            <a:off x="3593550" y="55262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CANNONBALL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pic>
        <p:nvPicPr>
          <p:cNvPr id="656" name="Google Shape;656;p50"/>
          <p:cNvPicPr preferRelativeResize="0"/>
          <p:nvPr/>
        </p:nvPicPr>
        <p:blipFill rotWithShape="1">
          <a:blip r:embed="rId3">
            <a:alphaModFix/>
          </a:blip>
          <a:srcRect b="0" l="0" r="0" t="0"/>
          <a:stretch/>
        </p:blipFill>
        <p:spPr>
          <a:xfrm>
            <a:off x="111000" y="58695"/>
            <a:ext cx="1064750" cy="975254"/>
          </a:xfrm>
          <a:prstGeom prst="rect">
            <a:avLst/>
          </a:prstGeom>
          <a:noFill/>
          <a:ln>
            <a:noFill/>
          </a:ln>
        </p:spPr>
      </p:pic>
      <p:cxnSp>
        <p:nvCxnSpPr>
          <p:cNvPr id="657" name="Google Shape;657;p50"/>
          <p:cNvCxnSpPr/>
          <p:nvPr/>
        </p:nvCxnSpPr>
        <p:spPr>
          <a:xfrm>
            <a:off x="3524187" y="3128325"/>
            <a:ext cx="2720100" cy="14100"/>
          </a:xfrm>
          <a:prstGeom prst="straightConnector1">
            <a:avLst/>
          </a:prstGeom>
          <a:noFill/>
          <a:ln cap="flat" cmpd="sng" w="9525">
            <a:solidFill>
              <a:srgbClr val="F7931E"/>
            </a:solidFill>
            <a:prstDash val="solid"/>
            <a:round/>
            <a:headEnd len="sm" w="sm" type="none"/>
            <a:tailEnd len="med" w="med" type="triangle"/>
          </a:ln>
        </p:spPr>
      </p:cxnSp>
      <p:cxnSp>
        <p:nvCxnSpPr>
          <p:cNvPr id="658" name="Google Shape;658;p50"/>
          <p:cNvCxnSpPr/>
          <p:nvPr/>
        </p:nvCxnSpPr>
        <p:spPr>
          <a:xfrm>
            <a:off x="3524187" y="3267300"/>
            <a:ext cx="2720100" cy="14100"/>
          </a:xfrm>
          <a:prstGeom prst="straightConnector1">
            <a:avLst/>
          </a:prstGeom>
          <a:noFill/>
          <a:ln cap="flat" cmpd="sng" w="9525">
            <a:solidFill>
              <a:srgbClr val="F7931E"/>
            </a:solidFill>
            <a:prstDash val="solid"/>
            <a:round/>
            <a:headEnd len="sm" w="sm" type="none"/>
            <a:tailEnd len="med" w="med" type="triangle"/>
          </a:ln>
        </p:spPr>
      </p:cxnSp>
      <p:sp>
        <p:nvSpPr>
          <p:cNvPr id="659" name="Google Shape;659;p50"/>
          <p:cNvSpPr txBox="1"/>
          <p:nvPr/>
        </p:nvSpPr>
        <p:spPr>
          <a:xfrm>
            <a:off x="6331600" y="3000525"/>
            <a:ext cx="1651800" cy="4695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most common</a:t>
            </a:r>
            <a:endParaRPr>
              <a:solidFill>
                <a:srgbClr val="FFFFFF"/>
              </a:solidFill>
            </a:endParaRPr>
          </a:p>
        </p:txBody>
      </p:sp>
      <p:sp>
        <p:nvSpPr>
          <p:cNvPr id="660" name="Google Shape;660;p50"/>
          <p:cNvSpPr txBox="1"/>
          <p:nvPr/>
        </p:nvSpPr>
        <p:spPr>
          <a:xfrm>
            <a:off x="2655375" y="1458944"/>
            <a:ext cx="4457700" cy="738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just">
              <a:spcBef>
                <a:spcPts val="0"/>
              </a:spcBef>
              <a:spcAft>
                <a:spcPts val="0"/>
              </a:spcAft>
              <a:buClr>
                <a:schemeClr val="dk1"/>
              </a:buClr>
              <a:buSzPts val="1400"/>
              <a:buChar char="➔"/>
            </a:pPr>
            <a:r>
              <a:rPr lang="pt-BR">
                <a:solidFill>
                  <a:schemeClr val="dk1"/>
                </a:solidFill>
              </a:rPr>
              <a:t>multiple large, circumscribed, round pulmonary nodules and masses</a:t>
            </a:r>
            <a:endParaRPr>
              <a:solidFill>
                <a:schemeClr val="dk1"/>
              </a:solidFill>
            </a:endParaRPr>
          </a:p>
        </p:txBody>
      </p:sp>
      <p:pic>
        <p:nvPicPr>
          <p:cNvPr id="661" name="Google Shape;661;p50"/>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65" name="Shape 665"/>
        <p:cNvGrpSpPr/>
        <p:nvPr/>
      </p:nvGrpSpPr>
      <p:grpSpPr>
        <a:xfrm>
          <a:off x="0" y="0"/>
          <a:ext cx="0" cy="0"/>
          <a:chOff x="0" y="0"/>
          <a:chExt cx="0" cy="0"/>
        </a:xfrm>
      </p:grpSpPr>
      <p:sp>
        <p:nvSpPr>
          <p:cNvPr id="666" name="Google Shape;666;p51"/>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667" name="Google Shape;667;p51"/>
          <p:cNvSpPr txBox="1"/>
          <p:nvPr/>
        </p:nvSpPr>
        <p:spPr>
          <a:xfrm>
            <a:off x="440625" y="1459950"/>
            <a:ext cx="4457700" cy="13650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uncommon pattern of hematogenous pulmonary metastases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associated with highly vascular tumors </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innumerable diffuse and basal predominant micronodules - randomly distributed</a:t>
            </a:r>
            <a:endParaRPr>
              <a:solidFill>
                <a:srgbClr val="FFFFFF"/>
              </a:solidFill>
            </a:endParaRPr>
          </a:p>
        </p:txBody>
      </p:sp>
      <p:sp>
        <p:nvSpPr>
          <p:cNvPr id="668" name="Google Shape;668;p51"/>
          <p:cNvSpPr txBox="1"/>
          <p:nvPr/>
        </p:nvSpPr>
        <p:spPr>
          <a:xfrm>
            <a:off x="3593550" y="546926"/>
            <a:ext cx="19569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pt-BR" sz="1000">
                <a:solidFill>
                  <a:srgbClr val="FFFFFF"/>
                </a:solidFill>
                <a:latin typeface="Century Gothic"/>
                <a:ea typeface="Century Gothic"/>
                <a:cs typeface="Century Gothic"/>
                <a:sym typeface="Century Gothic"/>
              </a:rPr>
              <a:t>MILIARY </a:t>
            </a:r>
            <a:r>
              <a:rPr b="0" i="0" lang="pt-BR" sz="1000" u="none" cap="none" strike="noStrike">
                <a:solidFill>
                  <a:srgbClr val="FFFFFF"/>
                </a:solidFill>
                <a:latin typeface="Century Gothic"/>
                <a:ea typeface="Century Gothic"/>
                <a:cs typeface="Century Gothic"/>
                <a:sym typeface="Century Gothic"/>
              </a:rPr>
              <a:t>METASTASES</a:t>
            </a:r>
            <a:endParaRPr b="0" i="0" sz="1000" u="none" cap="none" strike="noStrike">
              <a:solidFill>
                <a:srgbClr val="FFFFFF"/>
              </a:solidFill>
              <a:latin typeface="Century Gothic"/>
              <a:ea typeface="Century Gothic"/>
              <a:cs typeface="Century Gothic"/>
              <a:sym typeface="Century Gothic"/>
            </a:endParaRPr>
          </a:p>
        </p:txBody>
      </p:sp>
      <p:pic>
        <p:nvPicPr>
          <p:cNvPr id="669" name="Google Shape;669;p51"/>
          <p:cNvPicPr preferRelativeResize="0"/>
          <p:nvPr/>
        </p:nvPicPr>
        <p:blipFill rotWithShape="1">
          <a:blip r:embed="rId3">
            <a:alphaModFix/>
          </a:blip>
          <a:srcRect b="0" l="0" r="0" t="0"/>
          <a:stretch/>
        </p:blipFill>
        <p:spPr>
          <a:xfrm>
            <a:off x="95650" y="58688"/>
            <a:ext cx="1064750" cy="975264"/>
          </a:xfrm>
          <a:prstGeom prst="rect">
            <a:avLst/>
          </a:prstGeom>
          <a:noFill/>
          <a:ln>
            <a:noFill/>
          </a:ln>
        </p:spPr>
      </p:pic>
      <p:sp>
        <p:nvSpPr>
          <p:cNvPr id="670" name="Google Shape;670;p51"/>
          <p:cNvSpPr txBox="1"/>
          <p:nvPr/>
        </p:nvSpPr>
        <p:spPr>
          <a:xfrm>
            <a:off x="5238475" y="2381400"/>
            <a:ext cx="3686400" cy="10728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Differential diagnosis:</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miliary tuberculosis, fungal diseases (histoplasmosis, blastomycosis and coccidioidomycosis, cryptococcosis)</a:t>
            </a:r>
            <a:endParaRPr>
              <a:solidFill>
                <a:srgbClr val="FFFFFF"/>
              </a:solidFill>
            </a:endParaRPr>
          </a:p>
        </p:txBody>
      </p:sp>
      <p:sp>
        <p:nvSpPr>
          <p:cNvPr id="671" name="Google Shape;671;p51"/>
          <p:cNvSpPr txBox="1"/>
          <p:nvPr/>
        </p:nvSpPr>
        <p:spPr>
          <a:xfrm>
            <a:off x="440625" y="3163225"/>
            <a:ext cx="4457700" cy="13650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Clr>
                <a:srgbClr val="000000"/>
              </a:buClr>
              <a:buFont typeface="Arial"/>
              <a:buNone/>
            </a:pPr>
            <a:r>
              <a:rPr lang="pt-BR">
                <a:solidFill>
                  <a:schemeClr val="dk1"/>
                </a:solidFill>
              </a:rPr>
              <a:t>Common primary tumors:</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melanoma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renal cell carcinoma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thyroid carcinoma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primary lung adenocarcinoma</a:t>
            </a:r>
            <a:endParaRPr>
              <a:solidFill>
                <a:schemeClr val="dk1"/>
              </a:solidFill>
            </a:endParaRPr>
          </a:p>
        </p:txBody>
      </p:sp>
      <p:pic>
        <p:nvPicPr>
          <p:cNvPr id="672" name="Google Shape;672;p51"/>
          <p:cNvPicPr preferRelativeResize="0"/>
          <p:nvPr/>
        </p:nvPicPr>
        <p:blipFill>
          <a:blip r:embed="rId4">
            <a:alphaModFix/>
          </a:blip>
          <a:stretch>
            <a:fillRect/>
          </a:stretch>
        </p:blipFill>
        <p:spPr>
          <a:xfrm>
            <a:off x="0" y="0"/>
            <a:ext cx="9143964" cy="5143500"/>
          </a:xfrm>
          <a:prstGeom prst="rect">
            <a:avLst/>
          </a:prstGeom>
          <a:noFill/>
          <a:ln>
            <a:noFill/>
          </a:ln>
        </p:spPr>
      </p:pic>
      <p:pic>
        <p:nvPicPr>
          <p:cNvPr id="673" name="Google Shape;673;p51"/>
          <p:cNvPicPr preferRelativeResize="0"/>
          <p:nvPr/>
        </p:nvPicPr>
        <p:blipFill>
          <a:blip r:embed="rId5">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77" name="Shape 677"/>
        <p:cNvGrpSpPr/>
        <p:nvPr/>
      </p:nvGrpSpPr>
      <p:grpSpPr>
        <a:xfrm>
          <a:off x="0" y="0"/>
          <a:ext cx="0" cy="0"/>
          <a:chOff x="0" y="0"/>
          <a:chExt cx="0" cy="0"/>
        </a:xfrm>
      </p:grpSpPr>
      <p:sp>
        <p:nvSpPr>
          <p:cNvPr id="678" name="Google Shape;678;p52"/>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i="0" lang="pt-BR" sz="1400" u="none" cap="none" strike="noStrike">
                <a:solidFill>
                  <a:srgbClr val="FFFFFF"/>
                </a:solidFill>
                <a:latin typeface="Century Gothic"/>
                <a:ea typeface="Century Gothic"/>
                <a:cs typeface="Century Gothic"/>
                <a:sym typeface="Century Gothic"/>
              </a:rPr>
              <a:t>Different presentations of lung metastasis</a:t>
            </a:r>
            <a:endParaRPr b="1" i="0" sz="1600" u="none" cap="none" strike="noStrike">
              <a:solidFill>
                <a:srgbClr val="FFFFFF"/>
              </a:solidFill>
              <a:latin typeface="Century Gothic"/>
              <a:ea typeface="Century Gothic"/>
              <a:cs typeface="Century Gothic"/>
              <a:sym typeface="Century Gothic"/>
            </a:endParaRPr>
          </a:p>
        </p:txBody>
      </p:sp>
      <p:sp>
        <p:nvSpPr>
          <p:cNvPr id="679" name="Google Shape;679;p52"/>
          <p:cNvSpPr txBox="1"/>
          <p:nvPr/>
        </p:nvSpPr>
        <p:spPr>
          <a:xfrm>
            <a:off x="471300" y="1635750"/>
            <a:ext cx="4100700" cy="18720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None/>
            </a:pPr>
            <a:r>
              <a:rPr lang="pt-BR">
                <a:solidFill>
                  <a:srgbClr val="FFFFFF"/>
                </a:solidFill>
              </a:rPr>
              <a:t>Mechanism:</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may result from tumor necrosis of subpleural metastases </a:t>
            </a:r>
            <a:endParaRPr>
              <a:solidFill>
                <a:srgbClr val="FFFFFF"/>
              </a:solidFill>
            </a:endParaRPr>
          </a:p>
          <a:p>
            <a:pPr indent="-317500" lvl="0" marL="457200" marR="0" rtl="0" algn="just">
              <a:lnSpc>
                <a:spcPct val="100000"/>
              </a:lnSpc>
              <a:spcBef>
                <a:spcPts val="0"/>
              </a:spcBef>
              <a:spcAft>
                <a:spcPts val="0"/>
              </a:spcAft>
              <a:buClr>
                <a:srgbClr val="FFFFFF"/>
              </a:buClr>
              <a:buSzPts val="1400"/>
              <a:buChar char="➔"/>
            </a:pPr>
            <a:r>
              <a:rPr lang="pt-BR">
                <a:solidFill>
                  <a:srgbClr val="FFFFFF"/>
                </a:solidFill>
              </a:rPr>
              <a:t>spontaneous pneumothorax in a patient with sarcoma should raise suspicion of pulmonary metastases </a:t>
            </a:r>
            <a:endParaRPr>
              <a:solidFill>
                <a:srgbClr val="FFFFFF"/>
              </a:solidFill>
            </a:endParaRPr>
          </a:p>
        </p:txBody>
      </p:sp>
      <p:sp>
        <p:nvSpPr>
          <p:cNvPr id="680" name="Google Shape;680;p52"/>
          <p:cNvSpPr txBox="1"/>
          <p:nvPr/>
        </p:nvSpPr>
        <p:spPr>
          <a:xfrm>
            <a:off x="3388200" y="541225"/>
            <a:ext cx="2367600" cy="354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pt-BR" sz="1050">
                <a:solidFill>
                  <a:srgbClr val="FFFFFF"/>
                </a:solidFill>
                <a:latin typeface="Century Gothic"/>
                <a:ea typeface="Century Gothic"/>
                <a:cs typeface="Century Gothic"/>
                <a:sym typeface="Century Gothic"/>
              </a:rPr>
              <a:t>SPONTANEOUS PNEUMOTHORAX</a:t>
            </a:r>
            <a:endParaRPr b="0" i="0" sz="1050" u="none" cap="none" strike="noStrike">
              <a:solidFill>
                <a:srgbClr val="FFFFFF"/>
              </a:solidFill>
              <a:latin typeface="Century Gothic"/>
              <a:ea typeface="Century Gothic"/>
              <a:cs typeface="Century Gothic"/>
              <a:sym typeface="Century Gothic"/>
            </a:endParaRPr>
          </a:p>
        </p:txBody>
      </p:sp>
      <p:pic>
        <p:nvPicPr>
          <p:cNvPr id="681" name="Google Shape;681;p52"/>
          <p:cNvPicPr preferRelativeResize="0"/>
          <p:nvPr/>
        </p:nvPicPr>
        <p:blipFill rotWithShape="1">
          <a:blip r:embed="rId3">
            <a:alphaModFix/>
          </a:blip>
          <a:srcRect b="0" l="0" r="0" t="0"/>
          <a:stretch/>
        </p:blipFill>
        <p:spPr>
          <a:xfrm>
            <a:off x="111000" y="58700"/>
            <a:ext cx="1064750" cy="979387"/>
          </a:xfrm>
          <a:prstGeom prst="rect">
            <a:avLst/>
          </a:prstGeom>
          <a:noFill/>
          <a:ln>
            <a:noFill/>
          </a:ln>
        </p:spPr>
      </p:pic>
      <p:sp>
        <p:nvSpPr>
          <p:cNvPr id="682" name="Google Shape;682;p52"/>
          <p:cNvSpPr txBox="1"/>
          <p:nvPr/>
        </p:nvSpPr>
        <p:spPr>
          <a:xfrm>
            <a:off x="5199950" y="1939200"/>
            <a:ext cx="3106500" cy="12651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pt-BR">
                <a:solidFill>
                  <a:schemeClr val="dk1"/>
                </a:solidFill>
              </a:rPr>
              <a:t>Common primary tumors: </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osteosarcoma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angiosarcoma</a:t>
            </a:r>
            <a:endParaRPr>
              <a:solidFill>
                <a:schemeClr val="dk1"/>
              </a:solidFill>
            </a:endParaRPr>
          </a:p>
          <a:p>
            <a:pPr indent="-317500" lvl="0" marL="457200" rtl="0" algn="just">
              <a:spcBef>
                <a:spcPts val="0"/>
              </a:spcBef>
              <a:spcAft>
                <a:spcPts val="0"/>
              </a:spcAft>
              <a:buClr>
                <a:schemeClr val="dk1"/>
              </a:buClr>
              <a:buSzPts val="1400"/>
              <a:buChar char="➔"/>
            </a:pPr>
            <a:r>
              <a:rPr lang="pt-BR">
                <a:solidFill>
                  <a:schemeClr val="dk1"/>
                </a:solidFill>
              </a:rPr>
              <a:t>other sarcomatous tumors</a:t>
            </a:r>
            <a:endParaRPr>
              <a:solidFill>
                <a:schemeClr val="dk1"/>
              </a:solidFill>
            </a:endParaRPr>
          </a:p>
        </p:txBody>
      </p:sp>
      <p:pic>
        <p:nvPicPr>
          <p:cNvPr id="683" name="Google Shape;683;p52"/>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87" name="Shape 687"/>
        <p:cNvGrpSpPr/>
        <p:nvPr/>
      </p:nvGrpSpPr>
      <p:grpSpPr>
        <a:xfrm>
          <a:off x="0" y="0"/>
          <a:ext cx="0" cy="0"/>
          <a:chOff x="0" y="0"/>
          <a:chExt cx="0" cy="0"/>
        </a:xfrm>
      </p:grpSpPr>
      <p:sp>
        <p:nvSpPr>
          <p:cNvPr id="688" name="Google Shape;688;p53"/>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
        <p:nvSpPr>
          <p:cNvPr id="689" name="Google Shape;689;p53"/>
          <p:cNvSpPr txBox="1"/>
          <p:nvPr/>
        </p:nvSpPr>
        <p:spPr>
          <a:xfrm>
            <a:off x="4657000" y="506651"/>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marR="0" rtl="0" algn="ctr">
              <a:lnSpc>
                <a:spcPct val="100000"/>
              </a:lnSpc>
              <a:spcBef>
                <a:spcPts val="0"/>
              </a:spcBef>
              <a:spcAft>
                <a:spcPts val="0"/>
              </a:spcAft>
              <a:buNone/>
            </a:pPr>
            <a:r>
              <a:rPr b="1" lang="pt-BR">
                <a:solidFill>
                  <a:schemeClr val="dk1"/>
                </a:solidFill>
              </a:rPr>
              <a:t>Wedge resection</a:t>
            </a:r>
            <a:endParaRPr b="0" i="0" sz="1000" u="none" cap="none" strike="noStrike">
              <a:solidFill>
                <a:srgbClr val="FFFFFF"/>
              </a:solidFill>
              <a:latin typeface="Century Gothic"/>
              <a:ea typeface="Century Gothic"/>
              <a:cs typeface="Century Gothic"/>
              <a:sym typeface="Century Gothic"/>
            </a:endParaRPr>
          </a:p>
        </p:txBody>
      </p:sp>
      <p:sp>
        <p:nvSpPr>
          <p:cNvPr id="690" name="Google Shape;690;p53"/>
          <p:cNvSpPr txBox="1"/>
          <p:nvPr/>
        </p:nvSpPr>
        <p:spPr>
          <a:xfrm>
            <a:off x="4676850" y="989826"/>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pt-BR">
                <a:solidFill>
                  <a:schemeClr val="dk1"/>
                </a:solidFill>
              </a:rPr>
              <a:t>Lobectomy</a:t>
            </a:r>
            <a:endParaRPr b="0" i="0" sz="1000" u="none" cap="none" strike="noStrike">
              <a:solidFill>
                <a:srgbClr val="FFFFFF"/>
              </a:solidFill>
              <a:latin typeface="Century Gothic"/>
              <a:ea typeface="Century Gothic"/>
              <a:cs typeface="Century Gothic"/>
              <a:sym typeface="Century Gothic"/>
            </a:endParaRPr>
          </a:p>
        </p:txBody>
      </p:sp>
      <p:sp>
        <p:nvSpPr>
          <p:cNvPr id="691" name="Google Shape;691;p53"/>
          <p:cNvSpPr txBox="1"/>
          <p:nvPr/>
        </p:nvSpPr>
        <p:spPr>
          <a:xfrm>
            <a:off x="6823263" y="989826"/>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pt-BR">
                <a:solidFill>
                  <a:schemeClr val="dk1"/>
                </a:solidFill>
              </a:rPr>
              <a:t>Pneumonectomy</a:t>
            </a:r>
            <a:endParaRPr b="0" i="0" sz="1000" u="none" cap="none" strike="noStrike">
              <a:solidFill>
                <a:srgbClr val="FFFFFF"/>
              </a:solidFill>
              <a:latin typeface="Century Gothic"/>
              <a:ea typeface="Century Gothic"/>
              <a:cs typeface="Century Gothic"/>
              <a:sym typeface="Century Gothic"/>
            </a:endParaRPr>
          </a:p>
        </p:txBody>
      </p:sp>
      <p:sp>
        <p:nvSpPr>
          <p:cNvPr id="692" name="Google Shape;692;p53"/>
          <p:cNvSpPr txBox="1"/>
          <p:nvPr/>
        </p:nvSpPr>
        <p:spPr>
          <a:xfrm>
            <a:off x="6823275" y="506638"/>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pt-BR">
                <a:solidFill>
                  <a:schemeClr val="dk1"/>
                </a:solidFill>
              </a:rPr>
              <a:t>Segmentectomy</a:t>
            </a:r>
            <a:endParaRPr b="0" i="0" sz="1000" u="none" cap="none" strike="noStrike">
              <a:solidFill>
                <a:srgbClr val="FFFFFF"/>
              </a:solidFill>
              <a:latin typeface="Century Gothic"/>
              <a:ea typeface="Century Gothic"/>
              <a:cs typeface="Century Gothic"/>
              <a:sym typeface="Century Gothic"/>
            </a:endParaRPr>
          </a:p>
        </p:txBody>
      </p:sp>
      <p:sp>
        <p:nvSpPr>
          <p:cNvPr id="693" name="Google Shape;693;p53"/>
          <p:cNvSpPr txBox="1"/>
          <p:nvPr/>
        </p:nvSpPr>
        <p:spPr>
          <a:xfrm>
            <a:off x="5673700" y="1473001"/>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pt-BR">
                <a:solidFill>
                  <a:schemeClr val="dk1"/>
                </a:solidFill>
              </a:rPr>
              <a:t>Metastasectomy</a:t>
            </a:r>
            <a:endParaRPr b="0" i="0" sz="1000" u="none" cap="none" strike="noStrike">
              <a:solidFill>
                <a:srgbClr val="FFFFFF"/>
              </a:solidFill>
              <a:latin typeface="Century Gothic"/>
              <a:ea typeface="Century Gothic"/>
              <a:cs typeface="Century Gothic"/>
              <a:sym typeface="Century Gothic"/>
            </a:endParaRPr>
          </a:p>
        </p:txBody>
      </p:sp>
      <p:sp>
        <p:nvSpPr>
          <p:cNvPr id="694" name="Google Shape;694;p53"/>
          <p:cNvSpPr txBox="1"/>
          <p:nvPr/>
        </p:nvSpPr>
        <p:spPr>
          <a:xfrm>
            <a:off x="91075" y="96762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SURGICAL PROCEDURES</a:t>
            </a:r>
            <a:endParaRPr b="1" sz="2000" u="none" cap="none" strike="noStrike">
              <a:solidFill>
                <a:srgbClr val="FFFFFF"/>
              </a:solidFill>
              <a:latin typeface="Century Gothic"/>
              <a:ea typeface="Century Gothic"/>
              <a:cs typeface="Century Gothic"/>
              <a:sym typeface="Century Gothic"/>
            </a:endParaRPr>
          </a:p>
        </p:txBody>
      </p:sp>
      <p:sp>
        <p:nvSpPr>
          <p:cNvPr id="695" name="Google Shape;695;p53"/>
          <p:cNvSpPr txBox="1"/>
          <p:nvPr/>
        </p:nvSpPr>
        <p:spPr>
          <a:xfrm>
            <a:off x="91075" y="2372538"/>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RADIOTHERAPY MODALITIES</a:t>
            </a:r>
            <a:endParaRPr b="1" sz="2000" u="none" cap="none" strike="noStrike">
              <a:solidFill>
                <a:srgbClr val="FFFFFF"/>
              </a:solidFill>
              <a:latin typeface="Century Gothic"/>
              <a:ea typeface="Century Gothic"/>
              <a:cs typeface="Century Gothic"/>
              <a:sym typeface="Century Gothic"/>
            </a:endParaRPr>
          </a:p>
        </p:txBody>
      </p:sp>
      <p:sp>
        <p:nvSpPr>
          <p:cNvPr id="696" name="Google Shape;696;p53"/>
          <p:cNvSpPr txBox="1"/>
          <p:nvPr/>
        </p:nvSpPr>
        <p:spPr>
          <a:xfrm>
            <a:off x="91075" y="377747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ABLATION TECHNIQUES</a:t>
            </a:r>
            <a:endParaRPr b="1" i="0" sz="1600" u="none" cap="none" strike="noStrike">
              <a:solidFill>
                <a:srgbClr val="FFFFFF"/>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2000"/>
                                        <p:tgtEl>
                                          <p:spTgt spid="689"/>
                                        </p:tgtEl>
                                      </p:cBhvr>
                                    </p:animEffect>
                                  </p:childTnLst>
                                </p:cTn>
                              </p:par>
                              <p:par>
                                <p:cTn fill="hold" nodeType="with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1000"/>
                                        <p:tgtEl>
                                          <p:spTgt spid="690"/>
                                        </p:tgtEl>
                                      </p:cBhvr>
                                    </p:animEffect>
                                  </p:childTnLst>
                                </p:cTn>
                              </p:par>
                              <p:par>
                                <p:cTn fill="hold" nodeType="with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1000"/>
                                        <p:tgtEl>
                                          <p:spTgt spid="691"/>
                                        </p:tgtEl>
                                      </p:cBhvr>
                                    </p:animEffect>
                                  </p:childTnLst>
                                </p:cTn>
                              </p:par>
                              <p:par>
                                <p:cTn fill="hold" nodeType="with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1000"/>
                                        <p:tgtEl>
                                          <p:spTgt spid="692"/>
                                        </p:tgtEl>
                                      </p:cBhvr>
                                    </p:animEffect>
                                  </p:childTnLst>
                                </p:cTn>
                              </p:par>
                              <p:par>
                                <p:cTn fill="hold" nodeType="with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1000"/>
                                        <p:tgtEl>
                                          <p:spTgt spid="693"/>
                                        </p:tgtEl>
                                      </p:cBhvr>
                                    </p:animEffect>
                                  </p:childTnLst>
                                </p:cTn>
                              </p:par>
                            </p:childTnLst>
                          </p:cTn>
                        </p:par>
                        <p:par>
                          <p:cTn fill="hold">
                            <p:stCondLst>
                              <p:cond delay="2000"/>
                            </p:stCondLst>
                            <p:childTnLst>
                              <p:par>
                                <p:cTn fill="hold" nodeType="afterEffect" presetClass="exit" presetID="1" presetSubtype="0">
                                  <p:stCondLst>
                                    <p:cond delay="0"/>
                                  </p:stCondLst>
                                  <p:childTnLst>
                                    <p:set>
                                      <p:cBhvr>
                                        <p:cTn dur="1" fill="hold">
                                          <p:stCondLst>
                                            <p:cond delay="1500"/>
                                          </p:stCondLst>
                                        </p:cTn>
                                        <p:tgtEl>
                                          <p:spTgt spid="69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100"/>
                                          </p:stCondLst>
                                        </p:cTn>
                                        <p:tgtEl>
                                          <p:spTgt spid="69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00" name="Shape 700"/>
        <p:cNvGrpSpPr/>
        <p:nvPr/>
      </p:nvGrpSpPr>
      <p:grpSpPr>
        <a:xfrm>
          <a:off x="0" y="0"/>
          <a:ext cx="0" cy="0"/>
          <a:chOff x="0" y="0"/>
          <a:chExt cx="0" cy="0"/>
        </a:xfrm>
      </p:grpSpPr>
      <p:sp>
        <p:nvSpPr>
          <p:cNvPr id="701" name="Google Shape;701;p54"/>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
        <p:nvSpPr>
          <p:cNvPr id="702" name="Google Shape;702;p54"/>
          <p:cNvSpPr txBox="1"/>
          <p:nvPr/>
        </p:nvSpPr>
        <p:spPr>
          <a:xfrm>
            <a:off x="2343150" y="4571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SURGICAL PROCEDURES</a:t>
            </a:r>
            <a:endParaRPr b="1" sz="2000" u="none" cap="none" strike="noStrike">
              <a:solidFill>
                <a:srgbClr val="FFFFFF"/>
              </a:solidFill>
              <a:latin typeface="Century Gothic"/>
              <a:ea typeface="Century Gothic"/>
              <a:cs typeface="Century Gothic"/>
              <a:sym typeface="Century Gothic"/>
            </a:endParaRPr>
          </a:p>
        </p:txBody>
      </p:sp>
      <p:pic>
        <p:nvPicPr>
          <p:cNvPr id="703" name="Google Shape;703;p54"/>
          <p:cNvPicPr preferRelativeResize="0"/>
          <p:nvPr/>
        </p:nvPicPr>
        <p:blipFill rotWithShape="1">
          <a:blip r:embed="rId3">
            <a:alphaModFix/>
          </a:blip>
          <a:srcRect b="21813" l="8711" r="6715" t="0"/>
          <a:stretch/>
        </p:blipFill>
        <p:spPr>
          <a:xfrm>
            <a:off x="552738" y="924925"/>
            <a:ext cx="3980450" cy="3114249"/>
          </a:xfrm>
          <a:prstGeom prst="rect">
            <a:avLst/>
          </a:prstGeom>
          <a:noFill/>
          <a:ln>
            <a:noFill/>
          </a:ln>
        </p:spPr>
      </p:pic>
      <p:pic>
        <p:nvPicPr>
          <p:cNvPr id="704" name="Google Shape;704;p54"/>
          <p:cNvPicPr preferRelativeResize="0"/>
          <p:nvPr/>
        </p:nvPicPr>
        <p:blipFill rotWithShape="1">
          <a:blip r:embed="rId4">
            <a:alphaModFix/>
          </a:blip>
          <a:srcRect b="11410" l="2863" r="6819" t="0"/>
          <a:stretch/>
        </p:blipFill>
        <p:spPr>
          <a:xfrm>
            <a:off x="4533188" y="924925"/>
            <a:ext cx="4058075" cy="3114250"/>
          </a:xfrm>
          <a:prstGeom prst="rect">
            <a:avLst/>
          </a:prstGeom>
          <a:noFill/>
          <a:ln>
            <a:noFill/>
          </a:ln>
        </p:spPr>
      </p:pic>
      <p:sp>
        <p:nvSpPr>
          <p:cNvPr id="705" name="Google Shape;705;p54"/>
          <p:cNvSpPr txBox="1"/>
          <p:nvPr/>
        </p:nvSpPr>
        <p:spPr>
          <a:xfrm>
            <a:off x="7034700" y="103188"/>
            <a:ext cx="1956900" cy="354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pt-BR">
                <a:solidFill>
                  <a:schemeClr val="dk1"/>
                </a:solidFill>
              </a:rPr>
              <a:t>Segmentectomy</a:t>
            </a:r>
            <a:endParaRPr b="0" i="0" sz="1000" u="none" cap="none" strike="noStrike">
              <a:solidFill>
                <a:srgbClr val="FFFFFF"/>
              </a:solidFill>
              <a:latin typeface="Century Gothic"/>
              <a:ea typeface="Century Gothic"/>
              <a:cs typeface="Century Gothic"/>
              <a:sym typeface="Century Gothic"/>
            </a:endParaRPr>
          </a:p>
        </p:txBody>
      </p:sp>
      <p:sp>
        <p:nvSpPr>
          <p:cNvPr id="706" name="Google Shape;706;p54"/>
          <p:cNvSpPr txBox="1"/>
          <p:nvPr/>
        </p:nvSpPr>
        <p:spPr>
          <a:xfrm>
            <a:off x="154050" y="4108600"/>
            <a:ext cx="8835900" cy="8481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pt-BR" sz="1200">
                <a:solidFill>
                  <a:schemeClr val="dk1"/>
                </a:solidFill>
              </a:rPr>
              <a:t>59</a:t>
            </a:r>
            <a:r>
              <a:rPr b="0" i="0" lang="pt-BR" sz="1200" u="none" cap="none" strike="noStrike">
                <a:solidFill>
                  <a:schemeClr val="dk1"/>
                </a:solidFill>
                <a:latin typeface="Arial"/>
                <a:ea typeface="Arial"/>
                <a:cs typeface="Arial"/>
                <a:sym typeface="Arial"/>
              </a:rPr>
              <a:t>-year old </a:t>
            </a:r>
            <a:r>
              <a:rPr lang="pt-BR" sz="1200">
                <a:solidFill>
                  <a:schemeClr val="dk1"/>
                </a:solidFill>
              </a:rPr>
              <a:t>woman </a:t>
            </a:r>
            <a:r>
              <a:rPr b="0" i="0" lang="pt-BR" sz="1200" u="none" cap="none" strike="noStrike">
                <a:solidFill>
                  <a:schemeClr val="dk1"/>
                </a:solidFill>
                <a:latin typeface="Arial"/>
                <a:ea typeface="Arial"/>
                <a:cs typeface="Arial"/>
                <a:sym typeface="Arial"/>
              </a:rPr>
              <a:t>with breast cancer and </a:t>
            </a:r>
            <a:r>
              <a:rPr lang="pt-BR" sz="1200">
                <a:solidFill>
                  <a:schemeClr val="dk1"/>
                </a:solidFill>
              </a:rPr>
              <a:t>a lung metastatic lesion at the apicoposterior segment of the left lung (arrow in Figure A - axial CT image). The patient </a:t>
            </a:r>
            <a:r>
              <a:rPr b="0" i="0" lang="pt-BR" sz="1200" u="none" cap="none" strike="noStrike">
                <a:solidFill>
                  <a:schemeClr val="dk1"/>
                </a:solidFill>
                <a:latin typeface="Arial"/>
                <a:ea typeface="Arial"/>
                <a:cs typeface="Arial"/>
                <a:sym typeface="Arial"/>
              </a:rPr>
              <a:t>underwent surgical </a:t>
            </a:r>
            <a:r>
              <a:rPr lang="pt-BR" sz="1200">
                <a:solidFill>
                  <a:schemeClr val="dk1"/>
                </a:solidFill>
              </a:rPr>
              <a:t>resection</a:t>
            </a:r>
            <a:r>
              <a:rPr b="0" i="0" lang="pt-BR" sz="1200" u="none" cap="none" strike="noStrike">
                <a:solidFill>
                  <a:schemeClr val="dk1"/>
                </a:solidFill>
                <a:latin typeface="Arial"/>
                <a:ea typeface="Arial"/>
                <a:cs typeface="Arial"/>
                <a:sym typeface="Arial"/>
              </a:rPr>
              <a:t> of the </a:t>
            </a:r>
            <a:r>
              <a:rPr lang="pt-BR" sz="1200">
                <a:solidFill>
                  <a:schemeClr val="dk1"/>
                </a:solidFill>
              </a:rPr>
              <a:t>lesion (segmentectomy)</a:t>
            </a:r>
            <a:r>
              <a:rPr b="0" i="0" lang="pt-BR" sz="1200" u="none" cap="none" strike="noStrike">
                <a:solidFill>
                  <a:schemeClr val="dk1"/>
                </a:solidFill>
                <a:latin typeface="Arial"/>
                <a:ea typeface="Arial"/>
                <a:cs typeface="Arial"/>
                <a:sym typeface="Arial"/>
              </a:rPr>
              <a:t>. </a:t>
            </a:r>
            <a:r>
              <a:rPr lang="pt-BR" sz="1200">
                <a:solidFill>
                  <a:schemeClr val="dk1"/>
                </a:solidFill>
              </a:rPr>
              <a:t>Figure B) shows post procedure axial CT image. The lesion was totally resected. Note reduction of lung volume and compensatory mediastinal dislocation to the letf. </a:t>
            </a:r>
            <a:endParaRPr b="0" i="0" sz="1400" u="none" cap="none" strike="noStrike">
              <a:solidFill>
                <a:srgbClr val="000000"/>
              </a:solidFill>
              <a:latin typeface="Arial"/>
              <a:ea typeface="Arial"/>
              <a:cs typeface="Arial"/>
              <a:sym typeface="Arial"/>
            </a:endParaRPr>
          </a:p>
        </p:txBody>
      </p:sp>
      <p:sp>
        <p:nvSpPr>
          <p:cNvPr id="707" name="Google Shape;707;p54"/>
          <p:cNvSpPr txBox="1"/>
          <p:nvPr/>
        </p:nvSpPr>
        <p:spPr>
          <a:xfrm>
            <a:off x="552750" y="3638963"/>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708" name="Google Shape;708;p54"/>
          <p:cNvSpPr txBox="1"/>
          <p:nvPr/>
        </p:nvSpPr>
        <p:spPr>
          <a:xfrm>
            <a:off x="4533203" y="3638972"/>
            <a:ext cx="4236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endParaRPr>
              <a:solidFill>
                <a:schemeClr val="dk1"/>
              </a:solidFill>
            </a:endParaRPr>
          </a:p>
        </p:txBody>
      </p:sp>
      <p:cxnSp>
        <p:nvCxnSpPr>
          <p:cNvPr id="709" name="Google Shape;709;p54"/>
          <p:cNvCxnSpPr/>
          <p:nvPr/>
        </p:nvCxnSpPr>
        <p:spPr>
          <a:xfrm>
            <a:off x="3373675" y="1931250"/>
            <a:ext cx="174300" cy="703200"/>
          </a:xfrm>
          <a:prstGeom prst="straightConnector1">
            <a:avLst/>
          </a:prstGeom>
          <a:noFill/>
          <a:ln cap="flat" cmpd="sng" w="38100">
            <a:solidFill>
              <a:srgbClr val="F7931E"/>
            </a:solidFill>
            <a:prstDash val="solid"/>
            <a:round/>
            <a:headEnd len="sm" w="sm"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13" name="Shape 713"/>
        <p:cNvGrpSpPr/>
        <p:nvPr/>
      </p:nvGrpSpPr>
      <p:grpSpPr>
        <a:xfrm>
          <a:off x="0" y="0"/>
          <a:ext cx="0" cy="0"/>
          <a:chOff x="0" y="0"/>
          <a:chExt cx="0" cy="0"/>
        </a:xfrm>
      </p:grpSpPr>
      <p:sp>
        <p:nvSpPr>
          <p:cNvPr id="714" name="Google Shape;714;p55"/>
          <p:cNvSpPr txBox="1"/>
          <p:nvPr/>
        </p:nvSpPr>
        <p:spPr>
          <a:xfrm>
            <a:off x="4872300" y="1361925"/>
            <a:ext cx="32778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605"/>
              <a:buNone/>
            </a:pPr>
            <a:r>
              <a:rPr b="1" lang="pt-BR">
                <a:solidFill>
                  <a:schemeClr val="dk1"/>
                </a:solidFill>
              </a:rPr>
              <a:t>Conventional radiation therapy (2D)</a:t>
            </a:r>
            <a:endParaRPr b="0" i="0" u="none" cap="none" strike="noStrike">
              <a:solidFill>
                <a:srgbClr val="FFFFFF"/>
              </a:solidFill>
              <a:latin typeface="Century Gothic"/>
              <a:ea typeface="Century Gothic"/>
              <a:cs typeface="Century Gothic"/>
              <a:sym typeface="Century Gothic"/>
            </a:endParaRPr>
          </a:p>
        </p:txBody>
      </p:sp>
      <p:sp>
        <p:nvSpPr>
          <p:cNvPr id="715" name="Google Shape;715;p55"/>
          <p:cNvSpPr txBox="1"/>
          <p:nvPr/>
        </p:nvSpPr>
        <p:spPr>
          <a:xfrm>
            <a:off x="4872300" y="1882150"/>
            <a:ext cx="37908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pt-BR">
                <a:solidFill>
                  <a:schemeClr val="dk1"/>
                </a:solidFill>
              </a:rPr>
              <a:t>Intensity-modulated radiation therapy (3D)</a:t>
            </a:r>
            <a:endParaRPr b="0" i="0" u="none" cap="none" strike="noStrike">
              <a:solidFill>
                <a:srgbClr val="FFFFFF"/>
              </a:solidFill>
              <a:latin typeface="Century Gothic"/>
              <a:ea typeface="Century Gothic"/>
              <a:cs typeface="Century Gothic"/>
              <a:sym typeface="Century Gothic"/>
            </a:endParaRPr>
          </a:p>
        </p:txBody>
      </p:sp>
      <p:sp>
        <p:nvSpPr>
          <p:cNvPr id="716" name="Google Shape;716;p55"/>
          <p:cNvSpPr txBox="1"/>
          <p:nvPr/>
        </p:nvSpPr>
        <p:spPr>
          <a:xfrm>
            <a:off x="4872300" y="2402375"/>
            <a:ext cx="20496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pt-BR">
                <a:solidFill>
                  <a:schemeClr val="dk1"/>
                </a:solidFill>
              </a:rPr>
              <a:t>Proton therapy (3D)</a:t>
            </a:r>
            <a:endParaRPr b="0" i="0" u="none" cap="none" strike="noStrike">
              <a:solidFill>
                <a:srgbClr val="FFFFFF"/>
              </a:solidFill>
              <a:latin typeface="Century Gothic"/>
              <a:ea typeface="Century Gothic"/>
              <a:cs typeface="Century Gothic"/>
              <a:sym typeface="Century Gothic"/>
            </a:endParaRPr>
          </a:p>
        </p:txBody>
      </p:sp>
      <p:sp>
        <p:nvSpPr>
          <p:cNvPr id="717" name="Google Shape;717;p55"/>
          <p:cNvSpPr txBox="1"/>
          <p:nvPr/>
        </p:nvSpPr>
        <p:spPr>
          <a:xfrm>
            <a:off x="4872300" y="2892775"/>
            <a:ext cx="42717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pt-BR" sz="1300">
                <a:solidFill>
                  <a:schemeClr val="dk1"/>
                </a:solidFill>
              </a:rPr>
              <a:t>Three-dimensional conformal radiation therapy (3D)</a:t>
            </a:r>
            <a:endParaRPr b="0" i="0" sz="1300" u="none" cap="none" strike="noStrike">
              <a:solidFill>
                <a:srgbClr val="FFFFFF"/>
              </a:solidFill>
              <a:latin typeface="Century Gothic"/>
              <a:ea typeface="Century Gothic"/>
              <a:cs typeface="Century Gothic"/>
              <a:sym typeface="Century Gothic"/>
            </a:endParaRPr>
          </a:p>
        </p:txBody>
      </p:sp>
      <p:sp>
        <p:nvSpPr>
          <p:cNvPr id="718" name="Google Shape;718;p55"/>
          <p:cNvSpPr txBox="1"/>
          <p:nvPr/>
        </p:nvSpPr>
        <p:spPr>
          <a:xfrm>
            <a:off x="4872300" y="3383175"/>
            <a:ext cx="36807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pt-BR">
                <a:solidFill>
                  <a:schemeClr val="dk1"/>
                </a:solidFill>
              </a:rPr>
              <a:t>Stereotactic body radiation therapy (3D)</a:t>
            </a:r>
            <a:endParaRPr b="0" i="0" sz="1000" u="none" cap="none" strike="noStrike">
              <a:solidFill>
                <a:srgbClr val="FFFFFF"/>
              </a:solidFill>
              <a:latin typeface="Century Gothic"/>
              <a:ea typeface="Century Gothic"/>
              <a:cs typeface="Century Gothic"/>
              <a:sym typeface="Century Gothic"/>
            </a:endParaRPr>
          </a:p>
        </p:txBody>
      </p:sp>
      <p:sp>
        <p:nvSpPr>
          <p:cNvPr id="719" name="Google Shape;719;p55"/>
          <p:cNvSpPr txBox="1"/>
          <p:nvPr/>
        </p:nvSpPr>
        <p:spPr>
          <a:xfrm>
            <a:off x="91075" y="96762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SURGICAL PROCEDURES</a:t>
            </a:r>
            <a:endParaRPr b="1" sz="2000" u="none" cap="none" strike="noStrike">
              <a:solidFill>
                <a:srgbClr val="FFFFFF"/>
              </a:solidFill>
              <a:latin typeface="Century Gothic"/>
              <a:ea typeface="Century Gothic"/>
              <a:cs typeface="Century Gothic"/>
              <a:sym typeface="Century Gothic"/>
            </a:endParaRPr>
          </a:p>
        </p:txBody>
      </p:sp>
      <p:sp>
        <p:nvSpPr>
          <p:cNvPr id="720" name="Google Shape;720;p55"/>
          <p:cNvSpPr txBox="1"/>
          <p:nvPr/>
        </p:nvSpPr>
        <p:spPr>
          <a:xfrm>
            <a:off x="91075" y="2372538"/>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RADIOTHERAPY MODALITIES</a:t>
            </a:r>
            <a:endParaRPr b="1" sz="2000" u="none" cap="none" strike="noStrike">
              <a:solidFill>
                <a:srgbClr val="FFFFFF"/>
              </a:solidFill>
              <a:latin typeface="Century Gothic"/>
              <a:ea typeface="Century Gothic"/>
              <a:cs typeface="Century Gothic"/>
              <a:sym typeface="Century Gothic"/>
            </a:endParaRPr>
          </a:p>
        </p:txBody>
      </p:sp>
      <p:sp>
        <p:nvSpPr>
          <p:cNvPr id="721" name="Google Shape;721;p55"/>
          <p:cNvSpPr txBox="1"/>
          <p:nvPr/>
        </p:nvSpPr>
        <p:spPr>
          <a:xfrm>
            <a:off x="91075" y="377747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ABLATION TECHNIQUES</a:t>
            </a:r>
            <a:endParaRPr b="1" i="0" sz="1600" u="none" cap="none" strike="noStrike">
              <a:solidFill>
                <a:srgbClr val="FFFFFF"/>
              </a:solidFill>
              <a:latin typeface="Century Gothic"/>
              <a:ea typeface="Century Gothic"/>
              <a:cs typeface="Century Gothic"/>
              <a:sym typeface="Century Gothic"/>
            </a:endParaRPr>
          </a:p>
        </p:txBody>
      </p:sp>
      <p:sp>
        <p:nvSpPr>
          <p:cNvPr id="722" name="Google Shape;722;p55"/>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2000"/>
                                        <p:tgtEl>
                                          <p:spTgt spid="714"/>
                                        </p:tgtEl>
                                      </p:cBhvr>
                                    </p:animEffect>
                                  </p:childTnLst>
                                </p:cTn>
                              </p:par>
                              <p:par>
                                <p:cTn fill="hold" nodeType="with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1000"/>
                                        <p:tgtEl>
                                          <p:spTgt spid="715"/>
                                        </p:tgtEl>
                                      </p:cBhvr>
                                    </p:animEffect>
                                  </p:childTnLst>
                                </p:cTn>
                              </p:par>
                              <p:par>
                                <p:cTn fill="hold" nodeType="with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1000"/>
                                        <p:tgtEl>
                                          <p:spTgt spid="716"/>
                                        </p:tgtEl>
                                      </p:cBhvr>
                                    </p:animEffect>
                                  </p:childTnLst>
                                </p:cTn>
                              </p:par>
                              <p:par>
                                <p:cTn fill="hold" nodeType="withEffect" presetClass="entr" presetID="10" presetSubtype="0">
                                  <p:stCondLst>
                                    <p:cond delay="0"/>
                                  </p:stCondLst>
                                  <p:childTnLst>
                                    <p:set>
                                      <p:cBhvr>
                                        <p:cTn dur="1" fill="hold">
                                          <p:stCondLst>
                                            <p:cond delay="0"/>
                                          </p:stCondLst>
                                        </p:cTn>
                                        <p:tgtEl>
                                          <p:spTgt spid="717"/>
                                        </p:tgtEl>
                                        <p:attrNameLst>
                                          <p:attrName>style.visibility</p:attrName>
                                        </p:attrNameLst>
                                      </p:cBhvr>
                                      <p:to>
                                        <p:strVal val="visible"/>
                                      </p:to>
                                    </p:set>
                                    <p:animEffect filter="fade" transition="in">
                                      <p:cBhvr>
                                        <p:cTn dur="1000"/>
                                        <p:tgtEl>
                                          <p:spTgt spid="717"/>
                                        </p:tgtEl>
                                      </p:cBhvr>
                                    </p:animEffect>
                                  </p:childTnLst>
                                </p:cTn>
                              </p:par>
                              <p:par>
                                <p:cTn fill="hold" nodeType="withEffect" presetClass="entr" presetID="10" presetSubtype="0">
                                  <p:stCondLst>
                                    <p:cond delay="0"/>
                                  </p:stCondLst>
                                  <p:childTnLst>
                                    <p:set>
                                      <p:cBhvr>
                                        <p:cTn dur="1" fill="hold">
                                          <p:stCondLst>
                                            <p:cond delay="0"/>
                                          </p:stCondLst>
                                        </p:cTn>
                                        <p:tgtEl>
                                          <p:spTgt spid="718"/>
                                        </p:tgtEl>
                                        <p:attrNameLst>
                                          <p:attrName>style.visibility</p:attrName>
                                        </p:attrNameLst>
                                      </p:cBhvr>
                                      <p:to>
                                        <p:strVal val="visible"/>
                                      </p:to>
                                    </p:set>
                                    <p:animEffect filter="fade" transition="in">
                                      <p:cBhvr>
                                        <p:cTn dur="1000"/>
                                        <p:tgtEl>
                                          <p:spTgt spid="718"/>
                                        </p:tgtEl>
                                      </p:cBhvr>
                                    </p:animEffect>
                                  </p:childTnLst>
                                </p:cTn>
                              </p:par>
                              <p:par>
                                <p:cTn fill="hold" nodeType="withEffect" presetClass="exit" presetID="1" presetSubtype="0">
                                  <p:stCondLst>
                                    <p:cond delay="0"/>
                                  </p:stCondLst>
                                  <p:childTnLst>
                                    <p:set>
                                      <p:cBhvr>
                                        <p:cTn dur="1" fill="hold">
                                          <p:stCondLst>
                                            <p:cond delay="1100"/>
                                          </p:stCondLst>
                                        </p:cTn>
                                        <p:tgtEl>
                                          <p:spTgt spid="72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26" name="Shape 726"/>
        <p:cNvGrpSpPr/>
        <p:nvPr/>
      </p:nvGrpSpPr>
      <p:grpSpPr>
        <a:xfrm>
          <a:off x="0" y="0"/>
          <a:ext cx="0" cy="0"/>
          <a:chOff x="0" y="0"/>
          <a:chExt cx="0" cy="0"/>
        </a:xfrm>
      </p:grpSpPr>
      <p:pic>
        <p:nvPicPr>
          <p:cNvPr id="727" name="Google Shape;727;p56"/>
          <p:cNvPicPr preferRelativeResize="0"/>
          <p:nvPr/>
        </p:nvPicPr>
        <p:blipFill rotWithShape="1">
          <a:blip r:embed="rId3">
            <a:alphaModFix/>
          </a:blip>
          <a:srcRect b="8984" l="4586" r="3678" t="4956"/>
          <a:stretch/>
        </p:blipFill>
        <p:spPr>
          <a:xfrm>
            <a:off x="0" y="1435625"/>
            <a:ext cx="2384502" cy="2272231"/>
          </a:xfrm>
          <a:prstGeom prst="rect">
            <a:avLst/>
          </a:prstGeom>
          <a:noFill/>
          <a:ln>
            <a:noFill/>
          </a:ln>
        </p:spPr>
      </p:pic>
      <p:pic>
        <p:nvPicPr>
          <p:cNvPr id="728" name="Google Shape;728;p56"/>
          <p:cNvPicPr preferRelativeResize="0"/>
          <p:nvPr/>
        </p:nvPicPr>
        <p:blipFill rotWithShape="1">
          <a:blip r:embed="rId4">
            <a:alphaModFix/>
          </a:blip>
          <a:srcRect b="11059" l="8966" r="6680" t="6035"/>
          <a:stretch/>
        </p:blipFill>
        <p:spPr>
          <a:xfrm>
            <a:off x="2331477" y="1435634"/>
            <a:ext cx="3201633" cy="2272240"/>
          </a:xfrm>
          <a:prstGeom prst="rect">
            <a:avLst/>
          </a:prstGeom>
          <a:noFill/>
          <a:ln>
            <a:noFill/>
          </a:ln>
        </p:spPr>
      </p:pic>
      <p:pic>
        <p:nvPicPr>
          <p:cNvPr id="729" name="Google Shape;729;p56"/>
          <p:cNvPicPr preferRelativeResize="0"/>
          <p:nvPr/>
        </p:nvPicPr>
        <p:blipFill rotWithShape="1">
          <a:blip r:embed="rId5">
            <a:alphaModFix/>
          </a:blip>
          <a:srcRect b="4888" l="4506" r="4460" t="8889"/>
          <a:stretch/>
        </p:blipFill>
        <p:spPr>
          <a:xfrm>
            <a:off x="5533113" y="1435634"/>
            <a:ext cx="3610886" cy="2272223"/>
          </a:xfrm>
          <a:prstGeom prst="rect">
            <a:avLst/>
          </a:prstGeom>
          <a:noFill/>
          <a:ln>
            <a:noFill/>
          </a:ln>
        </p:spPr>
      </p:pic>
      <p:sp>
        <p:nvSpPr>
          <p:cNvPr id="730" name="Google Shape;730;p56"/>
          <p:cNvSpPr txBox="1"/>
          <p:nvPr/>
        </p:nvSpPr>
        <p:spPr>
          <a:xfrm>
            <a:off x="2719050" y="515225"/>
            <a:ext cx="3705900" cy="398400"/>
          </a:xfrm>
          <a:prstGeom prst="rect">
            <a:avLst/>
          </a:prstGeom>
          <a:solidFill>
            <a:srgbClr val="02081E"/>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RADIOTHERAPY MODALITIES</a:t>
            </a:r>
            <a:endParaRPr b="1" sz="2000" u="none" cap="none" strike="noStrike">
              <a:solidFill>
                <a:srgbClr val="FFFFFF"/>
              </a:solidFill>
              <a:latin typeface="Century Gothic"/>
              <a:ea typeface="Century Gothic"/>
              <a:cs typeface="Century Gothic"/>
              <a:sym typeface="Century Gothic"/>
            </a:endParaRPr>
          </a:p>
        </p:txBody>
      </p:sp>
      <p:sp>
        <p:nvSpPr>
          <p:cNvPr id="731" name="Google Shape;731;p56"/>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
        <p:nvSpPr>
          <p:cNvPr id="732" name="Google Shape;732;p56"/>
          <p:cNvSpPr txBox="1"/>
          <p:nvPr/>
        </p:nvSpPr>
        <p:spPr>
          <a:xfrm>
            <a:off x="154050" y="4046900"/>
            <a:ext cx="8835900" cy="8481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pt-BR" sz="1200" u="none" cap="none" strike="noStrike">
                <a:solidFill>
                  <a:schemeClr val="dk1"/>
                </a:solidFill>
                <a:latin typeface="Arial"/>
                <a:ea typeface="Arial"/>
                <a:cs typeface="Arial"/>
                <a:sym typeface="Arial"/>
              </a:rPr>
              <a:t>62-year old man with neuroendocrine small cell lung carcinoma and multiple metastases who underwent radiotherapy of mediastinal lesions. Coronal (A) and axial (B) CT images show dense fibrotic changes with volume loss and traction bronchiectasis in both lungs. Both affected regions have straight lateral margins.</a:t>
            </a:r>
            <a:endParaRPr b="0" i="0" sz="1400" u="none" cap="none" strike="noStrike">
              <a:solidFill>
                <a:srgbClr val="000000"/>
              </a:solidFill>
              <a:latin typeface="Arial"/>
              <a:ea typeface="Arial"/>
              <a:cs typeface="Arial"/>
              <a:sym typeface="Arial"/>
            </a:endParaRPr>
          </a:p>
        </p:txBody>
      </p:sp>
      <p:pic>
        <p:nvPicPr>
          <p:cNvPr id="733" name="Google Shape;733;p56"/>
          <p:cNvPicPr preferRelativeResize="0"/>
          <p:nvPr/>
        </p:nvPicPr>
        <p:blipFill rotWithShape="1">
          <a:blip r:embed="rId6">
            <a:alphaModFix/>
          </a:blip>
          <a:srcRect b="0" l="0" r="0" t="0"/>
          <a:stretch/>
        </p:blipFill>
        <p:spPr>
          <a:xfrm>
            <a:off x="114325" y="91050"/>
            <a:ext cx="1121650" cy="1027400"/>
          </a:xfrm>
          <a:prstGeom prst="rect">
            <a:avLst/>
          </a:prstGeom>
          <a:noFill/>
          <a:ln>
            <a:noFill/>
          </a:ln>
        </p:spPr>
      </p:pic>
      <p:sp>
        <p:nvSpPr>
          <p:cNvPr id="734" name="Google Shape;734;p56"/>
          <p:cNvSpPr txBox="1"/>
          <p:nvPr/>
        </p:nvSpPr>
        <p:spPr>
          <a:xfrm>
            <a:off x="0" y="3307663"/>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735" name="Google Shape;735;p56"/>
          <p:cNvSpPr txBox="1"/>
          <p:nvPr/>
        </p:nvSpPr>
        <p:spPr>
          <a:xfrm>
            <a:off x="2295453" y="3307672"/>
            <a:ext cx="4236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endParaRPr>
              <a:solidFill>
                <a:schemeClr val="dk1"/>
              </a:solidFill>
            </a:endParaRPr>
          </a:p>
        </p:txBody>
      </p:sp>
      <p:sp>
        <p:nvSpPr>
          <p:cNvPr id="736" name="Google Shape;736;p56"/>
          <p:cNvSpPr txBox="1"/>
          <p:nvPr/>
        </p:nvSpPr>
        <p:spPr>
          <a:xfrm>
            <a:off x="5533103" y="3307672"/>
            <a:ext cx="4236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C</a:t>
            </a:r>
            <a:r>
              <a:rPr lang="pt-BR">
                <a:solidFill>
                  <a:schemeClr val="dk1"/>
                </a:solidFill>
              </a:rPr>
              <a:t>)</a:t>
            </a:r>
            <a:endParaRPr>
              <a:solidFill>
                <a:schemeClr val="dk1"/>
              </a:solidFill>
            </a:endParaRPr>
          </a:p>
        </p:txBody>
      </p:sp>
      <p:sp>
        <p:nvSpPr>
          <p:cNvPr id="737" name="Google Shape;737;p56"/>
          <p:cNvSpPr txBox="1"/>
          <p:nvPr/>
        </p:nvSpPr>
        <p:spPr>
          <a:xfrm>
            <a:off x="5454325" y="58700"/>
            <a:ext cx="3610800" cy="30705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chemeClr val="dk1"/>
                </a:solidFill>
              </a:rPr>
              <a:t>Lungs</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3–4 weeks after the radiation therapy - ground-glass opacities or consolidations are seen, while some septal thickening over these opacities may occur later - “crazy paving” pattern.</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Migratory opacities outside of the radiation field may occur 2–9 months after the radiation therapy. </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Radiation lung fibrosis manifests 6–12 months after the radiation therapy ends and usually stabilize within 2 years. </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Sharply defined lung consolidation with a geographic distribution, volume loss, architectural distortion, traction bronchiectasis, and eventually hilar vascular displacement with a possible ipsilateral mediastinal shift. </a:t>
            </a:r>
            <a:endParaRPr sz="1100">
              <a:solidFill>
                <a:schemeClr val="dk1"/>
              </a:solidFill>
            </a:endParaRPr>
          </a:p>
        </p:txBody>
      </p:sp>
      <p:cxnSp>
        <p:nvCxnSpPr>
          <p:cNvPr id="738" name="Google Shape;738;p56"/>
          <p:cNvCxnSpPr/>
          <p:nvPr/>
        </p:nvCxnSpPr>
        <p:spPr>
          <a:xfrm flipH="1">
            <a:off x="4958425" y="1916775"/>
            <a:ext cx="495900" cy="629100"/>
          </a:xfrm>
          <a:prstGeom prst="straightConnector1">
            <a:avLst/>
          </a:prstGeom>
          <a:noFill/>
          <a:ln cap="flat" cmpd="sng" w="19050">
            <a:solidFill>
              <a:srgbClr val="F7931E"/>
            </a:solidFill>
            <a:prstDash val="solid"/>
            <a:round/>
            <a:headEnd len="sm" w="sm" type="none"/>
            <a:tailEnd len="med" w="med" type="triangle"/>
          </a:ln>
        </p:spPr>
      </p:cxnSp>
      <p:sp>
        <p:nvSpPr>
          <p:cNvPr id="739" name="Google Shape;739;p56"/>
          <p:cNvSpPr txBox="1"/>
          <p:nvPr/>
        </p:nvSpPr>
        <p:spPr>
          <a:xfrm>
            <a:off x="4199500" y="114125"/>
            <a:ext cx="3610800" cy="12006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chemeClr val="dk1"/>
                </a:solidFill>
              </a:rPr>
              <a:t>Pleura</a:t>
            </a:r>
            <a:endParaRPr sz="11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Pleural effusions are characteristically seen within 6 months after the RT</a:t>
            </a:r>
            <a:endParaRPr sz="12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Chronic changes - linear and smooth pleural thickening.</a:t>
            </a:r>
            <a:endParaRPr sz="1100">
              <a:solidFill>
                <a:schemeClr val="dk1"/>
              </a:solidFill>
            </a:endParaRPr>
          </a:p>
        </p:txBody>
      </p:sp>
      <p:cxnSp>
        <p:nvCxnSpPr>
          <p:cNvPr id="740" name="Google Shape;740;p56"/>
          <p:cNvCxnSpPr/>
          <p:nvPr/>
        </p:nvCxnSpPr>
        <p:spPr>
          <a:xfrm>
            <a:off x="7874375" y="1235925"/>
            <a:ext cx="436500" cy="414300"/>
          </a:xfrm>
          <a:prstGeom prst="straightConnector1">
            <a:avLst/>
          </a:prstGeom>
          <a:noFill/>
          <a:ln cap="flat" cmpd="sng" w="19050">
            <a:solidFill>
              <a:srgbClr val="F7931E"/>
            </a:solidFill>
            <a:prstDash val="solid"/>
            <a:round/>
            <a:headEnd len="sm" w="sm" type="none"/>
            <a:tailEnd len="med" w="med" type="triangle"/>
          </a:ln>
        </p:spPr>
      </p:cxnSp>
      <p:sp>
        <p:nvSpPr>
          <p:cNvPr id="741" name="Google Shape;741;p56"/>
          <p:cNvSpPr txBox="1"/>
          <p:nvPr/>
        </p:nvSpPr>
        <p:spPr>
          <a:xfrm>
            <a:off x="5268300" y="2935125"/>
            <a:ext cx="3837000" cy="18309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chemeClr val="dk1"/>
                </a:solidFill>
              </a:rPr>
              <a:t>Great vessels</a:t>
            </a:r>
            <a:endParaRPr sz="1100">
              <a:solidFill>
                <a:schemeClr val="dk1"/>
              </a:solidFill>
            </a:endParaRPr>
          </a:p>
          <a:p>
            <a:pPr indent="-304800" lvl="0" marL="457200" rtl="0" algn="l">
              <a:spcBef>
                <a:spcPts val="0"/>
              </a:spcBef>
              <a:spcAft>
                <a:spcPts val="0"/>
              </a:spcAft>
              <a:buClr>
                <a:schemeClr val="dk1"/>
              </a:buClr>
              <a:buSzPts val="1200"/>
              <a:buChar char="●"/>
            </a:pPr>
            <a:r>
              <a:rPr lang="pt-BR" sz="1200">
                <a:solidFill>
                  <a:schemeClr val="dk1"/>
                </a:solidFill>
              </a:rPr>
              <a:t>Wall thickening and enhancement - acute phase. </a:t>
            </a:r>
            <a:endParaRPr sz="1200">
              <a:solidFill>
                <a:schemeClr val="dk1"/>
              </a:solidFill>
            </a:endParaRPr>
          </a:p>
          <a:p>
            <a:pPr indent="-304800" lvl="0" marL="457200" rtl="0" algn="l">
              <a:spcBef>
                <a:spcPts val="0"/>
              </a:spcBef>
              <a:spcAft>
                <a:spcPts val="0"/>
              </a:spcAft>
              <a:buClr>
                <a:schemeClr val="dk1"/>
              </a:buClr>
              <a:buSzPts val="1200"/>
              <a:buChar char="●"/>
            </a:pPr>
            <a:r>
              <a:rPr lang="pt-BR" sz="1200">
                <a:solidFill>
                  <a:schemeClr val="dk1"/>
                </a:solidFill>
              </a:rPr>
              <a:t>Long, smooth, diffuse vascular stenotic segment is a typical finding of postirradiation vasculitis. </a:t>
            </a:r>
            <a:endParaRPr sz="1200">
              <a:solidFill>
                <a:schemeClr val="dk1"/>
              </a:solidFill>
            </a:endParaRPr>
          </a:p>
          <a:p>
            <a:pPr indent="-304800" lvl="0" marL="457200" rtl="0" algn="l">
              <a:spcBef>
                <a:spcPts val="0"/>
              </a:spcBef>
              <a:spcAft>
                <a:spcPts val="0"/>
              </a:spcAft>
              <a:buClr>
                <a:schemeClr val="dk1"/>
              </a:buClr>
              <a:buSzPts val="1200"/>
              <a:buChar char="●"/>
            </a:pPr>
            <a:r>
              <a:rPr lang="pt-BR" sz="1200">
                <a:solidFill>
                  <a:schemeClr val="dk1"/>
                </a:solidFill>
              </a:rPr>
              <a:t>Chronic setting - vascular wall calcifications, vascular occlusion, and pseudoaneurysms.</a:t>
            </a:r>
            <a:endParaRPr sz="1200">
              <a:solidFill>
                <a:schemeClr val="dk1"/>
              </a:solidFill>
            </a:endParaRPr>
          </a:p>
        </p:txBody>
      </p:sp>
      <p:cxnSp>
        <p:nvCxnSpPr>
          <p:cNvPr id="742" name="Google Shape;742;p56"/>
          <p:cNvCxnSpPr/>
          <p:nvPr/>
        </p:nvCxnSpPr>
        <p:spPr>
          <a:xfrm rot="10800000">
            <a:off x="7578350" y="2538575"/>
            <a:ext cx="22200" cy="392100"/>
          </a:xfrm>
          <a:prstGeom prst="straightConnector1">
            <a:avLst/>
          </a:prstGeom>
          <a:noFill/>
          <a:ln cap="flat" cmpd="sng" w="19050">
            <a:solidFill>
              <a:srgbClr val="F7931E"/>
            </a:solidFill>
            <a:prstDash val="solid"/>
            <a:round/>
            <a:headEnd len="sm" w="sm" type="none"/>
            <a:tailEnd len="med" w="med" type="triangle"/>
          </a:ln>
        </p:spPr>
      </p:cxnSp>
      <p:sp>
        <p:nvSpPr>
          <p:cNvPr id="743" name="Google Shape;743;p56"/>
          <p:cNvSpPr txBox="1"/>
          <p:nvPr/>
        </p:nvSpPr>
        <p:spPr>
          <a:xfrm>
            <a:off x="267400" y="1435625"/>
            <a:ext cx="3932100" cy="18309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chemeClr val="dk1"/>
                </a:solidFill>
              </a:rPr>
              <a:t>Lymph nodes</a:t>
            </a:r>
            <a:endParaRPr sz="1100">
              <a:solidFill>
                <a:schemeClr val="dk1"/>
              </a:solidFill>
            </a:endParaRPr>
          </a:p>
          <a:p>
            <a:pPr indent="-298450" lvl="0" marL="457200" rtl="0" algn="l">
              <a:spcBef>
                <a:spcPts val="0"/>
              </a:spcBef>
              <a:spcAft>
                <a:spcPts val="0"/>
              </a:spcAft>
              <a:buClr>
                <a:schemeClr val="dk1"/>
              </a:buClr>
              <a:buSzPts val="1100"/>
              <a:buChar char="●"/>
            </a:pPr>
            <a:r>
              <a:rPr lang="pt-BR" sz="1100">
                <a:solidFill>
                  <a:schemeClr val="dk1"/>
                </a:solidFill>
              </a:rPr>
              <a:t>May calcify</a:t>
            </a:r>
            <a:endParaRPr sz="1100">
              <a:solidFill>
                <a:schemeClr val="dk1"/>
              </a:solidFill>
            </a:endParaRPr>
          </a:p>
          <a:p>
            <a:pPr indent="0" lvl="0" marL="457200" rtl="0" algn="l">
              <a:spcBef>
                <a:spcPts val="0"/>
              </a:spcBef>
              <a:spcAft>
                <a:spcPts val="0"/>
              </a:spcAft>
              <a:buNone/>
            </a:pPr>
            <a:r>
              <a:t/>
            </a:r>
            <a:endParaRPr sz="1100">
              <a:solidFill>
                <a:schemeClr val="dk1"/>
              </a:solidFill>
            </a:endParaRPr>
          </a:p>
          <a:p>
            <a:pPr indent="0" lvl="0" marL="0" rtl="0" algn="ctr">
              <a:spcBef>
                <a:spcPts val="0"/>
              </a:spcBef>
              <a:spcAft>
                <a:spcPts val="0"/>
              </a:spcAft>
              <a:buNone/>
            </a:pPr>
            <a:r>
              <a:rPr b="1" lang="pt-BR" sz="1300">
                <a:solidFill>
                  <a:schemeClr val="dk1"/>
                </a:solidFill>
              </a:rPr>
              <a:t>Pericardium</a:t>
            </a:r>
            <a:endParaRPr b="1" sz="1300">
              <a:solidFill>
                <a:schemeClr val="dk1"/>
              </a:solidFill>
            </a:endParaRPr>
          </a:p>
          <a:p>
            <a:pPr indent="-304800" lvl="0" marL="457200" rtl="0" algn="just">
              <a:spcBef>
                <a:spcPts val="0"/>
              </a:spcBef>
              <a:spcAft>
                <a:spcPts val="0"/>
              </a:spcAft>
              <a:buClr>
                <a:schemeClr val="dk1"/>
              </a:buClr>
              <a:buSzPts val="1200"/>
              <a:buChar char="●"/>
            </a:pPr>
            <a:r>
              <a:rPr lang="pt-BR" sz="1100">
                <a:solidFill>
                  <a:schemeClr val="dk1"/>
                </a:solidFill>
              </a:rPr>
              <a:t>Pericardial effusion is common in acute pericarditis</a:t>
            </a:r>
            <a:endParaRPr sz="1100">
              <a:solidFill>
                <a:schemeClr val="dk1"/>
              </a:solidFill>
            </a:endParaRPr>
          </a:p>
          <a:p>
            <a:pPr indent="-304800" lvl="0" marL="457200" rtl="0" algn="just">
              <a:spcBef>
                <a:spcPts val="0"/>
              </a:spcBef>
              <a:spcAft>
                <a:spcPts val="0"/>
              </a:spcAft>
              <a:buClr>
                <a:schemeClr val="dk1"/>
              </a:buClr>
              <a:buSzPts val="1200"/>
              <a:buChar char="●"/>
            </a:pPr>
            <a:r>
              <a:rPr lang="pt-BR" sz="1100">
                <a:solidFill>
                  <a:schemeClr val="dk1"/>
                </a:solidFill>
              </a:rPr>
              <a:t>Constrictive pericarditis is the most worrisome chronic pericardial complication, consisting of pericardial wall thickening with calcifications, systemic venous dilatation and septal flattening.</a:t>
            </a:r>
            <a:endParaRPr sz="1100">
              <a:solidFill>
                <a:schemeClr val="dk1"/>
              </a:solidFill>
            </a:endParaRPr>
          </a:p>
          <a:p>
            <a:pPr indent="0" lvl="0" marL="0" rtl="0" algn="l">
              <a:spcBef>
                <a:spcPts val="0"/>
              </a:spcBef>
              <a:spcAft>
                <a:spcPts val="0"/>
              </a:spcAft>
              <a:buNone/>
            </a:pPr>
            <a:r>
              <a:t/>
            </a:r>
            <a:endParaRPr b="1" sz="1300">
              <a:solidFill>
                <a:schemeClr val="dk1"/>
              </a:solidFill>
            </a:endParaRPr>
          </a:p>
        </p:txBody>
      </p:sp>
      <p:cxnSp>
        <p:nvCxnSpPr>
          <p:cNvPr id="744" name="Google Shape;744;p56"/>
          <p:cNvCxnSpPr>
            <a:stCxn id="743" idx="3"/>
          </p:cNvCxnSpPr>
          <p:nvPr/>
        </p:nvCxnSpPr>
        <p:spPr>
          <a:xfrm>
            <a:off x="4199500" y="2351075"/>
            <a:ext cx="2520300" cy="54300"/>
          </a:xfrm>
          <a:prstGeom prst="straightConnector1">
            <a:avLst/>
          </a:prstGeom>
          <a:noFill/>
          <a:ln cap="flat" cmpd="sng" w="19050">
            <a:solidFill>
              <a:srgbClr val="F7931E"/>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1000"/>
                                        <p:tgtEl>
                                          <p:spTgt spid="738"/>
                                        </p:tgtEl>
                                      </p:cBhvr>
                                    </p:animEffect>
                                  </p:childTnLst>
                                </p:cTn>
                              </p:par>
                              <p:par>
                                <p:cTn fill="hold" nodeType="with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73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38"/>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1000"/>
                                        <p:tgtEl>
                                          <p:spTgt spid="739"/>
                                        </p:tgtEl>
                                      </p:cBhvr>
                                    </p:animEffect>
                                  </p:childTnLst>
                                </p:cTn>
                              </p:par>
                              <p:par>
                                <p:cTn fill="hold" nodeType="with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1000"/>
                                        <p:tgtEl>
                                          <p:spTgt spid="740"/>
                                        </p:tgtEl>
                                      </p:cBhvr>
                                    </p:animEffect>
                                  </p:childTnLst>
                                </p:cTn>
                              </p:par>
                              <p:par>
                                <p:cTn fill="hold" nodeType="withEffect" presetClass="entr" presetID="10" presetSubtype="0">
                                  <p:stCondLst>
                                    <p:cond delay="0"/>
                                  </p:stCondLst>
                                  <p:childTnLst>
                                    <p:set>
                                      <p:cBhvr>
                                        <p:cTn dur="1" fill="hold">
                                          <p:stCondLst>
                                            <p:cond delay="0"/>
                                          </p:stCondLst>
                                        </p:cTn>
                                        <p:tgtEl>
                                          <p:spTgt spid="742"/>
                                        </p:tgtEl>
                                        <p:attrNameLst>
                                          <p:attrName>style.visibility</p:attrName>
                                        </p:attrNameLst>
                                      </p:cBhvr>
                                      <p:to>
                                        <p:strVal val="visible"/>
                                      </p:to>
                                    </p:set>
                                    <p:animEffect filter="fade" transition="in">
                                      <p:cBhvr>
                                        <p:cTn dur="1000"/>
                                        <p:tgtEl>
                                          <p:spTgt spid="742"/>
                                        </p:tgtEl>
                                      </p:cBhvr>
                                    </p:animEffect>
                                  </p:childTnLst>
                                </p:cTn>
                              </p:par>
                              <p:par>
                                <p:cTn fill="hold" nodeType="with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1000"/>
                                        <p:tgtEl>
                                          <p:spTgt spid="74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1000"/>
                                        <p:tgtEl>
                                          <p:spTgt spid="744"/>
                                        </p:tgtEl>
                                      </p:cBhvr>
                                    </p:animEffect>
                                  </p:childTnLst>
                                </p:cTn>
                              </p:par>
                              <p:par>
                                <p:cTn fill="hold" nodeType="withEffect" presetClass="entr" presetID="10" presetSubtype="0">
                                  <p:stCondLst>
                                    <p:cond delay="0"/>
                                  </p:stCondLst>
                                  <p:childTnLst>
                                    <p:set>
                                      <p:cBhvr>
                                        <p:cTn dur="1" fill="hold">
                                          <p:stCondLst>
                                            <p:cond delay="0"/>
                                          </p:stCondLst>
                                        </p:cTn>
                                        <p:tgtEl>
                                          <p:spTgt spid="743"/>
                                        </p:tgtEl>
                                        <p:attrNameLst>
                                          <p:attrName>style.visibility</p:attrName>
                                        </p:attrNameLst>
                                      </p:cBhvr>
                                      <p:to>
                                        <p:strVal val="visible"/>
                                      </p:to>
                                    </p:set>
                                    <p:animEffect filter="fade" transition="in">
                                      <p:cBhvr>
                                        <p:cTn dur="1000"/>
                                        <p:tgtEl>
                                          <p:spTgt spid="7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48" name="Shape 748"/>
        <p:cNvGrpSpPr/>
        <p:nvPr/>
      </p:nvGrpSpPr>
      <p:grpSpPr>
        <a:xfrm>
          <a:off x="0" y="0"/>
          <a:ext cx="0" cy="0"/>
          <a:chOff x="0" y="0"/>
          <a:chExt cx="0" cy="0"/>
        </a:xfrm>
      </p:grpSpPr>
      <p:sp>
        <p:nvSpPr>
          <p:cNvPr id="749" name="Google Shape;749;p57"/>
          <p:cNvSpPr txBox="1"/>
          <p:nvPr/>
        </p:nvSpPr>
        <p:spPr>
          <a:xfrm>
            <a:off x="91075" y="96762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SURGICAL PROCEDURES</a:t>
            </a:r>
            <a:endParaRPr b="1" sz="2000" u="none" cap="none" strike="noStrike">
              <a:solidFill>
                <a:srgbClr val="FFFFFF"/>
              </a:solidFill>
              <a:latin typeface="Century Gothic"/>
              <a:ea typeface="Century Gothic"/>
              <a:cs typeface="Century Gothic"/>
              <a:sym typeface="Century Gothic"/>
            </a:endParaRPr>
          </a:p>
        </p:txBody>
      </p:sp>
      <p:sp>
        <p:nvSpPr>
          <p:cNvPr id="750" name="Google Shape;750;p57"/>
          <p:cNvSpPr txBox="1"/>
          <p:nvPr/>
        </p:nvSpPr>
        <p:spPr>
          <a:xfrm>
            <a:off x="91075" y="2372538"/>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chemeClr val="dk1"/>
                </a:solidFill>
                <a:latin typeface="Century Gothic"/>
                <a:ea typeface="Century Gothic"/>
                <a:cs typeface="Century Gothic"/>
                <a:sym typeface="Century Gothic"/>
              </a:rPr>
              <a:t>RADIOTHERAPY MODALITIES</a:t>
            </a:r>
            <a:endParaRPr b="1" sz="2000" u="none" cap="none" strike="noStrike">
              <a:solidFill>
                <a:srgbClr val="FFFFFF"/>
              </a:solidFill>
              <a:latin typeface="Century Gothic"/>
              <a:ea typeface="Century Gothic"/>
              <a:cs typeface="Century Gothic"/>
              <a:sym typeface="Century Gothic"/>
            </a:endParaRPr>
          </a:p>
        </p:txBody>
      </p:sp>
      <p:sp>
        <p:nvSpPr>
          <p:cNvPr id="751" name="Google Shape;751;p57"/>
          <p:cNvSpPr txBox="1"/>
          <p:nvPr/>
        </p:nvSpPr>
        <p:spPr>
          <a:xfrm>
            <a:off x="4893900" y="3619750"/>
            <a:ext cx="23529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pt-BR">
                <a:solidFill>
                  <a:schemeClr val="dk1"/>
                </a:solidFill>
              </a:rPr>
              <a:t>Radiofrequency ablation</a:t>
            </a:r>
            <a:endParaRPr b="0" i="0" u="none" cap="none" strike="noStrike">
              <a:solidFill>
                <a:srgbClr val="FFFFFF"/>
              </a:solidFill>
              <a:latin typeface="Century Gothic"/>
              <a:ea typeface="Century Gothic"/>
              <a:cs typeface="Century Gothic"/>
              <a:sym typeface="Century Gothic"/>
            </a:endParaRPr>
          </a:p>
        </p:txBody>
      </p:sp>
      <p:sp>
        <p:nvSpPr>
          <p:cNvPr id="752" name="Google Shape;752;p57"/>
          <p:cNvSpPr txBox="1"/>
          <p:nvPr/>
        </p:nvSpPr>
        <p:spPr>
          <a:xfrm>
            <a:off x="4893895" y="4124000"/>
            <a:ext cx="23529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pt-BR">
                <a:solidFill>
                  <a:schemeClr val="dk1"/>
                </a:solidFill>
              </a:rPr>
              <a:t>Microwave ablation</a:t>
            </a:r>
            <a:endParaRPr b="0" i="0" u="none" cap="none" strike="noStrike">
              <a:solidFill>
                <a:srgbClr val="FFFFFF"/>
              </a:solidFill>
              <a:latin typeface="Century Gothic"/>
              <a:ea typeface="Century Gothic"/>
              <a:cs typeface="Century Gothic"/>
              <a:sym typeface="Century Gothic"/>
            </a:endParaRPr>
          </a:p>
        </p:txBody>
      </p:sp>
      <p:sp>
        <p:nvSpPr>
          <p:cNvPr id="753" name="Google Shape;753;p57"/>
          <p:cNvSpPr txBox="1"/>
          <p:nvPr/>
        </p:nvSpPr>
        <p:spPr>
          <a:xfrm>
            <a:off x="4893900" y="3115500"/>
            <a:ext cx="39306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rtl="0" algn="l">
              <a:lnSpc>
                <a:spcPct val="115000"/>
              </a:lnSpc>
              <a:spcBef>
                <a:spcPts val="1200"/>
              </a:spcBef>
              <a:spcAft>
                <a:spcPts val="1200"/>
              </a:spcAft>
              <a:buNone/>
            </a:pPr>
            <a:r>
              <a:rPr b="1" lang="pt-BR">
                <a:solidFill>
                  <a:schemeClr val="dk1"/>
                </a:solidFill>
              </a:rPr>
              <a:t>Interstitial laser-induced thermotherapy (LITT)</a:t>
            </a:r>
            <a:endParaRPr b="0" i="0" u="none" cap="none" strike="noStrike">
              <a:solidFill>
                <a:srgbClr val="FFFFFF"/>
              </a:solidFill>
              <a:latin typeface="Century Gothic"/>
              <a:ea typeface="Century Gothic"/>
              <a:cs typeface="Century Gothic"/>
              <a:sym typeface="Century Gothic"/>
            </a:endParaRPr>
          </a:p>
        </p:txBody>
      </p:sp>
      <p:sp>
        <p:nvSpPr>
          <p:cNvPr id="754" name="Google Shape;754;p57"/>
          <p:cNvSpPr txBox="1"/>
          <p:nvPr/>
        </p:nvSpPr>
        <p:spPr>
          <a:xfrm>
            <a:off x="4893900" y="4628250"/>
            <a:ext cx="1473300" cy="398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1200"/>
              </a:spcBef>
              <a:spcAft>
                <a:spcPts val="1200"/>
              </a:spcAft>
              <a:buNone/>
            </a:pPr>
            <a:r>
              <a:rPr b="1" lang="pt-BR">
                <a:solidFill>
                  <a:schemeClr val="dk1"/>
                </a:solidFill>
                <a:highlight>
                  <a:srgbClr val="000000"/>
                </a:highlight>
              </a:rPr>
              <a:t>Cryoablation</a:t>
            </a:r>
            <a:endParaRPr b="0" i="0" u="none" cap="none" strike="noStrike">
              <a:solidFill>
                <a:srgbClr val="FFFFFF"/>
              </a:solidFill>
              <a:latin typeface="Century Gothic"/>
              <a:ea typeface="Century Gothic"/>
              <a:cs typeface="Century Gothic"/>
              <a:sym typeface="Century Gothic"/>
            </a:endParaRPr>
          </a:p>
        </p:txBody>
      </p:sp>
      <p:sp>
        <p:nvSpPr>
          <p:cNvPr id="755" name="Google Shape;755;p57"/>
          <p:cNvSpPr txBox="1"/>
          <p:nvPr/>
        </p:nvSpPr>
        <p:spPr>
          <a:xfrm>
            <a:off x="91075" y="3777475"/>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ABLATION TECHNIQUES</a:t>
            </a:r>
            <a:endParaRPr b="1" i="0" sz="1600" u="none" cap="none" strike="noStrike">
              <a:solidFill>
                <a:srgbClr val="FFFFFF"/>
              </a:solidFill>
              <a:latin typeface="Century Gothic"/>
              <a:ea typeface="Century Gothic"/>
              <a:cs typeface="Century Gothic"/>
              <a:sym typeface="Century Gothic"/>
            </a:endParaRPr>
          </a:p>
        </p:txBody>
      </p:sp>
      <p:sp>
        <p:nvSpPr>
          <p:cNvPr id="756" name="Google Shape;756;p57"/>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2000"/>
                                        <p:tgtEl>
                                          <p:spTgt spid="751"/>
                                        </p:tgtEl>
                                      </p:cBhvr>
                                    </p:animEffect>
                                  </p:childTnLst>
                                </p:cTn>
                              </p:par>
                              <p:par>
                                <p:cTn fill="hold" nodeType="with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1000"/>
                                        <p:tgtEl>
                                          <p:spTgt spid="752"/>
                                        </p:tgtEl>
                                      </p:cBhvr>
                                    </p:animEffect>
                                  </p:childTnLst>
                                </p:cTn>
                              </p:par>
                              <p:par>
                                <p:cTn fill="hold" nodeType="withEffect" presetClass="entr" presetID="10" presetSubtype="0">
                                  <p:stCondLst>
                                    <p:cond delay="0"/>
                                  </p:stCondLst>
                                  <p:childTnLst>
                                    <p:set>
                                      <p:cBhvr>
                                        <p:cTn dur="1" fill="hold">
                                          <p:stCondLst>
                                            <p:cond delay="0"/>
                                          </p:stCondLst>
                                        </p:cTn>
                                        <p:tgtEl>
                                          <p:spTgt spid="753"/>
                                        </p:tgtEl>
                                        <p:attrNameLst>
                                          <p:attrName>style.visibility</p:attrName>
                                        </p:attrNameLst>
                                      </p:cBhvr>
                                      <p:to>
                                        <p:strVal val="visible"/>
                                      </p:to>
                                    </p:set>
                                    <p:animEffect filter="fade" transition="in">
                                      <p:cBhvr>
                                        <p:cTn dur="1000"/>
                                        <p:tgtEl>
                                          <p:spTgt spid="753"/>
                                        </p:tgtEl>
                                      </p:cBhvr>
                                    </p:animEffect>
                                  </p:childTnLst>
                                </p:cTn>
                              </p:par>
                              <p:par>
                                <p:cTn fill="hold" nodeType="withEffect" presetClass="entr" presetID="10" presetSubtype="0">
                                  <p:stCondLst>
                                    <p:cond delay="0"/>
                                  </p:stCondLst>
                                  <p:childTnLst>
                                    <p:set>
                                      <p:cBhvr>
                                        <p:cTn dur="1" fill="hold">
                                          <p:stCondLst>
                                            <p:cond delay="0"/>
                                          </p:stCondLst>
                                        </p:cTn>
                                        <p:tgtEl>
                                          <p:spTgt spid="754"/>
                                        </p:tgtEl>
                                        <p:attrNameLst>
                                          <p:attrName>style.visibility</p:attrName>
                                        </p:attrNameLst>
                                      </p:cBhvr>
                                      <p:to>
                                        <p:strVal val="visible"/>
                                      </p:to>
                                    </p:set>
                                    <p:animEffect filter="fade" transition="in">
                                      <p:cBhvr>
                                        <p:cTn dur="1000"/>
                                        <p:tgtEl>
                                          <p:spTgt spid="754"/>
                                        </p:tgtEl>
                                      </p:cBhvr>
                                    </p:animEffect>
                                  </p:childTnLst>
                                </p:cTn>
                              </p:par>
                              <p:par>
                                <p:cTn fill="hold" nodeType="withEffect" presetClass="exit" presetID="1" presetSubtype="0">
                                  <p:stCondLst>
                                    <p:cond delay="0"/>
                                  </p:stCondLst>
                                  <p:childTnLst>
                                    <p:set>
                                      <p:cBhvr>
                                        <p:cTn dur="1" fill="hold">
                                          <p:stCondLst>
                                            <p:cond delay="1000"/>
                                          </p:stCondLst>
                                        </p:cTn>
                                        <p:tgtEl>
                                          <p:spTgt spid="74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5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60" name="Shape 760"/>
        <p:cNvGrpSpPr/>
        <p:nvPr/>
      </p:nvGrpSpPr>
      <p:grpSpPr>
        <a:xfrm>
          <a:off x="0" y="0"/>
          <a:ext cx="0" cy="0"/>
          <a:chOff x="0" y="0"/>
          <a:chExt cx="0" cy="0"/>
        </a:xfrm>
      </p:grpSpPr>
      <p:cxnSp>
        <p:nvCxnSpPr>
          <p:cNvPr id="761" name="Google Shape;761;p58"/>
          <p:cNvCxnSpPr/>
          <p:nvPr/>
        </p:nvCxnSpPr>
        <p:spPr>
          <a:xfrm>
            <a:off x="6413479" y="3271639"/>
            <a:ext cx="0" cy="0"/>
          </a:xfrm>
          <a:prstGeom prst="straightConnector1">
            <a:avLst/>
          </a:prstGeom>
          <a:noFill/>
          <a:ln cap="flat" cmpd="sng" w="9525">
            <a:solidFill>
              <a:schemeClr val="dk2"/>
            </a:solidFill>
            <a:prstDash val="solid"/>
            <a:round/>
            <a:headEnd len="med" w="med" type="none"/>
            <a:tailEnd len="med" w="med" type="triangle"/>
          </a:ln>
        </p:spPr>
      </p:cxnSp>
      <p:pic>
        <p:nvPicPr>
          <p:cNvPr id="762" name="Google Shape;762;p58"/>
          <p:cNvPicPr preferRelativeResize="0"/>
          <p:nvPr/>
        </p:nvPicPr>
        <p:blipFill rotWithShape="1">
          <a:blip r:embed="rId3">
            <a:alphaModFix/>
          </a:blip>
          <a:srcRect b="15937" l="12198" r="11558" t="29273"/>
          <a:stretch/>
        </p:blipFill>
        <p:spPr>
          <a:xfrm>
            <a:off x="924038" y="975088"/>
            <a:ext cx="2279425" cy="1480151"/>
          </a:xfrm>
          <a:prstGeom prst="rect">
            <a:avLst/>
          </a:prstGeom>
          <a:noFill/>
          <a:ln>
            <a:noFill/>
          </a:ln>
        </p:spPr>
      </p:pic>
      <p:pic>
        <p:nvPicPr>
          <p:cNvPr id="763" name="Google Shape;763;p58"/>
          <p:cNvPicPr preferRelativeResize="0"/>
          <p:nvPr/>
        </p:nvPicPr>
        <p:blipFill rotWithShape="1">
          <a:blip r:embed="rId4">
            <a:alphaModFix/>
          </a:blip>
          <a:srcRect b="18900" l="11095" r="16577" t="23894"/>
          <a:stretch/>
        </p:blipFill>
        <p:spPr>
          <a:xfrm>
            <a:off x="3203462" y="975088"/>
            <a:ext cx="2257725" cy="1480150"/>
          </a:xfrm>
          <a:prstGeom prst="rect">
            <a:avLst/>
          </a:prstGeom>
          <a:noFill/>
          <a:ln>
            <a:noFill/>
          </a:ln>
        </p:spPr>
      </p:pic>
      <p:pic>
        <p:nvPicPr>
          <p:cNvPr id="764" name="Google Shape;764;p58"/>
          <p:cNvPicPr preferRelativeResize="0"/>
          <p:nvPr/>
        </p:nvPicPr>
        <p:blipFill rotWithShape="1">
          <a:blip r:embed="rId5">
            <a:alphaModFix/>
          </a:blip>
          <a:srcRect b="5646" l="19254" r="14533" t="11075"/>
          <a:stretch/>
        </p:blipFill>
        <p:spPr>
          <a:xfrm>
            <a:off x="5461188" y="975100"/>
            <a:ext cx="2758768" cy="2882451"/>
          </a:xfrm>
          <a:prstGeom prst="rect">
            <a:avLst/>
          </a:prstGeom>
          <a:noFill/>
          <a:ln>
            <a:noFill/>
          </a:ln>
        </p:spPr>
      </p:pic>
      <p:pic>
        <p:nvPicPr>
          <p:cNvPr id="765" name="Google Shape;765;p58"/>
          <p:cNvPicPr preferRelativeResize="0"/>
          <p:nvPr/>
        </p:nvPicPr>
        <p:blipFill rotWithShape="1">
          <a:blip r:embed="rId6">
            <a:alphaModFix/>
          </a:blip>
          <a:srcRect b="7483" l="12641" r="5107" t="17978"/>
          <a:stretch/>
        </p:blipFill>
        <p:spPr>
          <a:xfrm>
            <a:off x="924037" y="2455225"/>
            <a:ext cx="2279424" cy="1402313"/>
          </a:xfrm>
          <a:prstGeom prst="rect">
            <a:avLst/>
          </a:prstGeom>
          <a:noFill/>
          <a:ln>
            <a:noFill/>
          </a:ln>
        </p:spPr>
      </p:pic>
      <p:pic>
        <p:nvPicPr>
          <p:cNvPr id="766" name="Google Shape;766;p58"/>
          <p:cNvPicPr preferRelativeResize="0"/>
          <p:nvPr/>
        </p:nvPicPr>
        <p:blipFill rotWithShape="1">
          <a:blip r:embed="rId7">
            <a:alphaModFix/>
          </a:blip>
          <a:srcRect b="7788" l="1847" r="7135" t="5959"/>
          <a:stretch/>
        </p:blipFill>
        <p:spPr>
          <a:xfrm>
            <a:off x="3203463" y="2455250"/>
            <a:ext cx="2257725" cy="1402324"/>
          </a:xfrm>
          <a:prstGeom prst="rect">
            <a:avLst/>
          </a:prstGeom>
          <a:noFill/>
          <a:ln>
            <a:noFill/>
          </a:ln>
        </p:spPr>
      </p:pic>
      <p:sp>
        <p:nvSpPr>
          <p:cNvPr id="767" name="Google Shape;767;p58"/>
          <p:cNvSpPr txBox="1"/>
          <p:nvPr/>
        </p:nvSpPr>
        <p:spPr>
          <a:xfrm>
            <a:off x="3372325" y="537350"/>
            <a:ext cx="2352900" cy="398400"/>
          </a:xfrm>
          <a:prstGeom prst="rect">
            <a:avLst/>
          </a:prstGeom>
          <a:solidFill>
            <a:srgbClr val="02081E"/>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ABLATION TECHNIQUES</a:t>
            </a:r>
            <a:endParaRPr b="1" i="0" sz="1600" u="none" cap="none" strike="noStrike">
              <a:solidFill>
                <a:srgbClr val="FFFFFF"/>
              </a:solidFill>
              <a:latin typeface="Century Gothic"/>
              <a:ea typeface="Century Gothic"/>
              <a:cs typeface="Century Gothic"/>
              <a:sym typeface="Century Gothic"/>
            </a:endParaRPr>
          </a:p>
        </p:txBody>
      </p:sp>
      <p:sp>
        <p:nvSpPr>
          <p:cNvPr id="768" name="Google Shape;768;p58"/>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Post treatment changes</a:t>
            </a:r>
            <a:endParaRPr b="1" i="0" sz="1600" u="none" cap="none" strike="noStrike">
              <a:solidFill>
                <a:srgbClr val="FFFFFF"/>
              </a:solidFill>
              <a:latin typeface="Century Gothic"/>
              <a:ea typeface="Century Gothic"/>
              <a:cs typeface="Century Gothic"/>
              <a:sym typeface="Century Gothic"/>
            </a:endParaRPr>
          </a:p>
        </p:txBody>
      </p:sp>
      <p:sp>
        <p:nvSpPr>
          <p:cNvPr id="769" name="Google Shape;769;p58"/>
          <p:cNvSpPr txBox="1"/>
          <p:nvPr/>
        </p:nvSpPr>
        <p:spPr>
          <a:xfrm>
            <a:off x="81400" y="4001975"/>
            <a:ext cx="8977200" cy="10230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pt-BR" sz="1100">
                <a:solidFill>
                  <a:schemeClr val="dk1"/>
                </a:solidFill>
              </a:rPr>
              <a:t>46</a:t>
            </a:r>
            <a:r>
              <a:rPr b="0" i="0" lang="pt-BR" sz="1100" u="none" cap="none" strike="noStrike">
                <a:solidFill>
                  <a:schemeClr val="dk1"/>
                </a:solidFill>
                <a:latin typeface="Arial"/>
                <a:ea typeface="Arial"/>
                <a:cs typeface="Arial"/>
                <a:sym typeface="Arial"/>
              </a:rPr>
              <a:t>-year old woman with </a:t>
            </a:r>
            <a:r>
              <a:rPr lang="pt-BR" sz="1100">
                <a:solidFill>
                  <a:schemeClr val="dk1"/>
                </a:solidFill>
              </a:rPr>
              <a:t>lung </a:t>
            </a:r>
            <a:r>
              <a:rPr b="0" i="0" lang="pt-BR" sz="1100" u="none" cap="none" strike="noStrike">
                <a:solidFill>
                  <a:schemeClr val="dk1"/>
                </a:solidFill>
                <a:latin typeface="Arial"/>
                <a:ea typeface="Arial"/>
                <a:cs typeface="Arial"/>
                <a:sym typeface="Arial"/>
              </a:rPr>
              <a:t>cancer and isolated right lung metastasis who underwent radiofrequency ablation. Axial CT images obtained before (</a:t>
            </a:r>
            <a:r>
              <a:rPr lang="pt-BR" sz="1100">
                <a:solidFill>
                  <a:schemeClr val="dk1"/>
                </a:solidFill>
              </a:rPr>
              <a:t>A</a:t>
            </a:r>
            <a:r>
              <a:rPr b="0" i="0" lang="pt-BR" sz="1100" u="none" cap="none" strike="noStrike">
                <a:solidFill>
                  <a:schemeClr val="dk1"/>
                </a:solidFill>
                <a:latin typeface="Arial"/>
                <a:ea typeface="Arial"/>
                <a:cs typeface="Arial"/>
                <a:sym typeface="Arial"/>
              </a:rPr>
              <a:t>) and after (</a:t>
            </a:r>
            <a:r>
              <a:rPr lang="pt-BR" sz="1100">
                <a:solidFill>
                  <a:schemeClr val="dk1"/>
                </a:solidFill>
              </a:rPr>
              <a:t>B to E</a:t>
            </a:r>
            <a:r>
              <a:rPr b="0" i="0" lang="pt-BR" sz="1100" u="none" cap="none" strike="noStrike">
                <a:solidFill>
                  <a:schemeClr val="dk1"/>
                </a:solidFill>
                <a:latin typeface="Arial"/>
                <a:ea typeface="Arial"/>
                <a:cs typeface="Arial"/>
                <a:sym typeface="Arial"/>
              </a:rPr>
              <a:t>) the procedure. Figure B) and C) </a:t>
            </a:r>
            <a:r>
              <a:rPr lang="pt-BR" sz="1100">
                <a:solidFill>
                  <a:schemeClr val="dk1"/>
                </a:solidFill>
              </a:rPr>
              <a:t>were </a:t>
            </a:r>
            <a:r>
              <a:rPr b="0" i="0" lang="pt-BR" sz="1100" u="none" cap="none" strike="noStrike">
                <a:solidFill>
                  <a:schemeClr val="dk1"/>
                </a:solidFill>
                <a:latin typeface="Arial"/>
                <a:ea typeface="Arial"/>
                <a:cs typeface="Arial"/>
                <a:sym typeface="Arial"/>
              </a:rPr>
              <a:t>obtained </a:t>
            </a:r>
            <a:r>
              <a:rPr lang="pt-BR" sz="1100">
                <a:solidFill>
                  <a:schemeClr val="dk1"/>
                </a:solidFill>
              </a:rPr>
              <a:t>1 day after the procedure. </a:t>
            </a:r>
            <a:r>
              <a:rPr b="0" i="0" lang="pt-BR" sz="1100" u="none" cap="none" strike="noStrike">
                <a:solidFill>
                  <a:schemeClr val="dk1"/>
                </a:solidFill>
                <a:latin typeface="Arial"/>
                <a:ea typeface="Arial"/>
                <a:cs typeface="Arial"/>
                <a:sym typeface="Arial"/>
              </a:rPr>
              <a:t>Treated zone is depicted as a large cone-shaped ground-glass opacity surrounding the previously observed nodule (coagulative necrosis). </a:t>
            </a:r>
            <a:r>
              <a:rPr lang="pt-BR" sz="1100">
                <a:solidFill>
                  <a:schemeClr val="dk1"/>
                </a:solidFill>
              </a:rPr>
              <a:t>Figure D) - CT done 2 months after the procedure. Ablation zone is smaller and appears as an area of hyperattenuation. Figure E) - 4 months after the procedure. There is involution of ablation zone and minimal architectural distortion of the surrounding lung parenchyma. </a:t>
            </a:r>
            <a:endParaRPr sz="1100">
              <a:solidFill>
                <a:schemeClr val="dk1"/>
              </a:solidFill>
            </a:endParaRPr>
          </a:p>
          <a:p>
            <a:pPr indent="0" lvl="0" marL="0" marR="0" rtl="0" algn="just">
              <a:lnSpc>
                <a:spcPct val="100000"/>
              </a:lnSpc>
              <a:spcBef>
                <a:spcPts val="0"/>
              </a:spcBef>
              <a:spcAft>
                <a:spcPts val="0"/>
              </a:spcAft>
              <a:buClr>
                <a:srgbClr val="000000"/>
              </a:buClr>
              <a:buSzPts val="1200"/>
              <a:buFont typeface="Arial"/>
              <a:buNone/>
            </a:pPr>
            <a:r>
              <a:t/>
            </a:r>
            <a:endParaRPr sz="1100">
              <a:solidFill>
                <a:schemeClr val="dk1"/>
              </a:solidFill>
            </a:endParaRPr>
          </a:p>
        </p:txBody>
      </p:sp>
      <p:pic>
        <p:nvPicPr>
          <p:cNvPr id="770" name="Google Shape;770;p58"/>
          <p:cNvPicPr preferRelativeResize="0"/>
          <p:nvPr/>
        </p:nvPicPr>
        <p:blipFill rotWithShape="1">
          <a:blip r:embed="rId8">
            <a:alphaModFix/>
          </a:blip>
          <a:srcRect b="0" l="0" r="0" t="0"/>
          <a:stretch/>
        </p:blipFill>
        <p:spPr>
          <a:xfrm>
            <a:off x="189750" y="58700"/>
            <a:ext cx="1044150" cy="956400"/>
          </a:xfrm>
          <a:prstGeom prst="rect">
            <a:avLst/>
          </a:prstGeom>
          <a:noFill/>
          <a:ln>
            <a:noFill/>
          </a:ln>
        </p:spPr>
      </p:pic>
      <p:sp>
        <p:nvSpPr>
          <p:cNvPr id="771" name="Google Shape;771;p58"/>
          <p:cNvSpPr txBox="1"/>
          <p:nvPr/>
        </p:nvSpPr>
        <p:spPr>
          <a:xfrm>
            <a:off x="924050" y="975100"/>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A)</a:t>
            </a:r>
            <a:endParaRPr>
              <a:solidFill>
                <a:schemeClr val="dk1"/>
              </a:solidFill>
            </a:endParaRPr>
          </a:p>
        </p:txBody>
      </p:sp>
      <p:sp>
        <p:nvSpPr>
          <p:cNvPr id="772" name="Google Shape;772;p58"/>
          <p:cNvSpPr txBox="1"/>
          <p:nvPr/>
        </p:nvSpPr>
        <p:spPr>
          <a:xfrm>
            <a:off x="3203450" y="975100"/>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B)</a:t>
            </a:r>
            <a:endParaRPr>
              <a:solidFill>
                <a:schemeClr val="dk1"/>
              </a:solidFill>
            </a:endParaRPr>
          </a:p>
        </p:txBody>
      </p:sp>
      <p:sp>
        <p:nvSpPr>
          <p:cNvPr id="773" name="Google Shape;773;p58"/>
          <p:cNvSpPr txBox="1"/>
          <p:nvPr/>
        </p:nvSpPr>
        <p:spPr>
          <a:xfrm>
            <a:off x="5461200" y="975100"/>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C</a:t>
            </a:r>
            <a:r>
              <a:rPr lang="pt-BR">
                <a:solidFill>
                  <a:schemeClr val="dk1"/>
                </a:solidFill>
              </a:rPr>
              <a:t>)</a:t>
            </a:r>
            <a:endParaRPr>
              <a:solidFill>
                <a:schemeClr val="dk1"/>
              </a:solidFill>
            </a:endParaRPr>
          </a:p>
        </p:txBody>
      </p:sp>
      <p:sp>
        <p:nvSpPr>
          <p:cNvPr id="774" name="Google Shape;774;p58"/>
          <p:cNvSpPr txBox="1"/>
          <p:nvPr/>
        </p:nvSpPr>
        <p:spPr>
          <a:xfrm>
            <a:off x="924050" y="2455225"/>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D</a:t>
            </a:r>
            <a:r>
              <a:rPr lang="pt-BR">
                <a:solidFill>
                  <a:schemeClr val="dk1"/>
                </a:solidFill>
              </a:rPr>
              <a:t>)</a:t>
            </a:r>
            <a:endParaRPr>
              <a:solidFill>
                <a:schemeClr val="dk1"/>
              </a:solidFill>
            </a:endParaRPr>
          </a:p>
        </p:txBody>
      </p:sp>
      <p:sp>
        <p:nvSpPr>
          <p:cNvPr id="775" name="Google Shape;775;p58"/>
          <p:cNvSpPr txBox="1"/>
          <p:nvPr/>
        </p:nvSpPr>
        <p:spPr>
          <a:xfrm>
            <a:off x="3192625" y="2455225"/>
            <a:ext cx="417900" cy="400200"/>
          </a:xfrm>
          <a:prstGeom prst="rect">
            <a:avLst/>
          </a:prstGeom>
          <a:solidFill>
            <a:srgbClr val="02081E"/>
          </a:solidFill>
          <a:ln cap="flat" cmpd="sng" w="9525">
            <a:solidFill>
              <a:srgbClr val="0070C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pt-BR">
                <a:solidFill>
                  <a:schemeClr val="dk1"/>
                </a:solidFill>
              </a:rPr>
              <a:t>E</a:t>
            </a:r>
            <a:r>
              <a:rPr lang="pt-BR">
                <a:solidFill>
                  <a:schemeClr val="dk1"/>
                </a:solidFill>
              </a:rPr>
              <a:t>)</a:t>
            </a:r>
            <a:endParaRPr>
              <a:solidFill>
                <a:schemeClr val="dk1"/>
              </a:solidFill>
            </a:endParaRPr>
          </a:p>
        </p:txBody>
      </p:sp>
      <p:sp>
        <p:nvSpPr>
          <p:cNvPr id="776" name="Google Shape;776;p58"/>
          <p:cNvSpPr txBox="1"/>
          <p:nvPr/>
        </p:nvSpPr>
        <p:spPr>
          <a:xfrm>
            <a:off x="3203475" y="2315100"/>
            <a:ext cx="3925500" cy="19131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a:solidFill>
                  <a:schemeClr val="dk1"/>
                </a:solidFill>
              </a:rPr>
              <a:t>Early phase (≤1 Week)</a:t>
            </a:r>
            <a:endParaRPr sz="12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cone-shaped sectoral hyperemia or rim of hyperemia characterized by ground-glass opacity and intralesional bubbles. </a:t>
            </a:r>
            <a:endParaRPr sz="12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Immediately after RFA, the ablation zone appears larger than the original tumor because the zone consists of both tumor and the perilesional ground-glass opacity corresponding to the safety zone</a:t>
            </a:r>
            <a:endParaRPr sz="1200">
              <a:solidFill>
                <a:schemeClr val="dk1"/>
              </a:solidFill>
            </a:endParaRPr>
          </a:p>
        </p:txBody>
      </p:sp>
      <p:cxnSp>
        <p:nvCxnSpPr>
          <p:cNvPr id="777" name="Google Shape;777;p58"/>
          <p:cNvCxnSpPr/>
          <p:nvPr/>
        </p:nvCxnSpPr>
        <p:spPr>
          <a:xfrm rot="10800000">
            <a:off x="3951937" y="2213168"/>
            <a:ext cx="240300" cy="281400"/>
          </a:xfrm>
          <a:prstGeom prst="straightConnector1">
            <a:avLst/>
          </a:prstGeom>
          <a:noFill/>
          <a:ln cap="flat" cmpd="sng" w="19050">
            <a:solidFill>
              <a:srgbClr val="F7931E"/>
            </a:solidFill>
            <a:prstDash val="solid"/>
            <a:round/>
            <a:headEnd len="sm" w="sm" type="none"/>
            <a:tailEnd len="med" w="med" type="triangle"/>
          </a:ln>
        </p:spPr>
      </p:cxnSp>
      <p:cxnSp>
        <p:nvCxnSpPr>
          <p:cNvPr id="778" name="Google Shape;778;p58"/>
          <p:cNvCxnSpPr/>
          <p:nvPr/>
        </p:nvCxnSpPr>
        <p:spPr>
          <a:xfrm flipH="1" rot="10800000">
            <a:off x="6413487" y="2097618"/>
            <a:ext cx="568500" cy="357600"/>
          </a:xfrm>
          <a:prstGeom prst="straightConnector1">
            <a:avLst/>
          </a:prstGeom>
          <a:noFill/>
          <a:ln cap="flat" cmpd="sng" w="19050">
            <a:solidFill>
              <a:srgbClr val="F7931E"/>
            </a:solidFill>
            <a:prstDash val="solid"/>
            <a:round/>
            <a:headEnd len="sm" w="sm" type="none"/>
            <a:tailEnd len="med" w="med" type="triangle"/>
          </a:ln>
        </p:spPr>
      </p:cxnSp>
      <p:sp>
        <p:nvSpPr>
          <p:cNvPr id="779" name="Google Shape;779;p58"/>
          <p:cNvSpPr txBox="1"/>
          <p:nvPr/>
        </p:nvSpPr>
        <p:spPr>
          <a:xfrm>
            <a:off x="541625" y="814750"/>
            <a:ext cx="4030500" cy="17238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a:solidFill>
                  <a:schemeClr val="dk1"/>
                </a:solidFill>
              </a:rPr>
              <a:t>Intermediate Phase (&gt;1 Week–2 Months)</a:t>
            </a:r>
            <a:endParaRPr sz="12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Surrounding ground-glass opacities have involuted. </a:t>
            </a:r>
            <a:endParaRPr sz="1200">
              <a:solidFill>
                <a:schemeClr val="dk1"/>
              </a:solidFill>
            </a:endParaRPr>
          </a:p>
          <a:p>
            <a:pPr indent="-304800" lvl="0" marL="457200" rtl="0" algn="just">
              <a:spcBef>
                <a:spcPts val="0"/>
              </a:spcBef>
              <a:spcAft>
                <a:spcPts val="0"/>
              </a:spcAft>
              <a:buClr>
                <a:schemeClr val="dk1"/>
              </a:buClr>
              <a:buSzPts val="1200"/>
              <a:buChar char="●"/>
            </a:pPr>
            <a:r>
              <a:rPr lang="pt-BR" sz="1200">
                <a:solidFill>
                  <a:schemeClr val="dk1"/>
                </a:solidFill>
              </a:rPr>
              <a:t>The ablation zone will continue to be larger, compared with the original tumor, but should be smaller relative to the early phase as a result of regressing parenchymal edema, inflammation, and hemorrhage. </a:t>
            </a:r>
            <a:endParaRPr sz="1200">
              <a:solidFill>
                <a:schemeClr val="dk1"/>
              </a:solidFill>
            </a:endParaRPr>
          </a:p>
        </p:txBody>
      </p:sp>
      <p:cxnSp>
        <p:nvCxnSpPr>
          <p:cNvPr id="780" name="Google Shape;780;p58"/>
          <p:cNvCxnSpPr/>
          <p:nvPr/>
        </p:nvCxnSpPr>
        <p:spPr>
          <a:xfrm>
            <a:off x="1474187" y="2570768"/>
            <a:ext cx="42900" cy="715200"/>
          </a:xfrm>
          <a:prstGeom prst="straightConnector1">
            <a:avLst/>
          </a:prstGeom>
          <a:noFill/>
          <a:ln cap="flat" cmpd="sng" w="19050">
            <a:solidFill>
              <a:srgbClr val="F7931E"/>
            </a:solidFill>
            <a:prstDash val="solid"/>
            <a:round/>
            <a:headEnd len="sm" w="sm" type="none"/>
            <a:tailEnd len="med" w="med" type="triangle"/>
          </a:ln>
        </p:spPr>
      </p:cxnSp>
      <p:sp>
        <p:nvSpPr>
          <p:cNvPr id="781" name="Google Shape;781;p58"/>
          <p:cNvSpPr txBox="1"/>
          <p:nvPr/>
        </p:nvSpPr>
        <p:spPr>
          <a:xfrm>
            <a:off x="3056475" y="690675"/>
            <a:ext cx="3925500" cy="2049000"/>
          </a:xfrm>
          <a:prstGeom prst="rect">
            <a:avLst/>
          </a:prstGeom>
          <a:solidFill>
            <a:srgbClr val="02081E"/>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pt-BR">
                <a:solidFill>
                  <a:schemeClr val="dk1"/>
                </a:solidFill>
              </a:rPr>
              <a:t>Late Phase (&gt;2 Months)</a:t>
            </a:r>
            <a:endParaRPr sz="12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Ablation zone undergoes further involution. </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Patchy areas of hyperattenuation may be seen within the ablation zone at unenhanced CT imaging. </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The cavities eventually disappear and undergo scarring, with minimal architectural distortion of the surrounding lung parenchyma. </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At 3 months, the size of the ablation zone should be the same size as the baseline tumor</a:t>
            </a:r>
            <a:endParaRPr sz="1100">
              <a:solidFill>
                <a:schemeClr val="dk1"/>
              </a:solidFill>
            </a:endParaRPr>
          </a:p>
          <a:p>
            <a:pPr indent="-298450" lvl="0" marL="457200" rtl="0" algn="just">
              <a:spcBef>
                <a:spcPts val="0"/>
              </a:spcBef>
              <a:spcAft>
                <a:spcPts val="0"/>
              </a:spcAft>
              <a:buClr>
                <a:schemeClr val="dk1"/>
              </a:buClr>
              <a:buSzPts val="1100"/>
              <a:buChar char="●"/>
            </a:pPr>
            <a:r>
              <a:rPr lang="pt-BR" sz="1100">
                <a:solidFill>
                  <a:schemeClr val="dk1"/>
                </a:solidFill>
              </a:rPr>
              <a:t>at 6 months, the size of the ablation zone should be smaller than the tumor before ablation.</a:t>
            </a:r>
            <a:endParaRPr sz="1100">
              <a:solidFill>
                <a:schemeClr val="dk1"/>
              </a:solidFill>
            </a:endParaRPr>
          </a:p>
          <a:p>
            <a:pPr indent="0" lvl="0" marL="457200" rtl="0" algn="just">
              <a:spcBef>
                <a:spcPts val="0"/>
              </a:spcBef>
              <a:spcAft>
                <a:spcPts val="0"/>
              </a:spcAft>
              <a:buNone/>
            </a:pPr>
            <a:r>
              <a:t/>
            </a:r>
            <a:endParaRPr sz="1100">
              <a:solidFill>
                <a:schemeClr val="dk1"/>
              </a:solidFill>
            </a:endParaRPr>
          </a:p>
        </p:txBody>
      </p:sp>
      <p:cxnSp>
        <p:nvCxnSpPr>
          <p:cNvPr id="782" name="Google Shape;782;p58"/>
          <p:cNvCxnSpPr/>
          <p:nvPr/>
        </p:nvCxnSpPr>
        <p:spPr>
          <a:xfrm flipH="1">
            <a:off x="3994850" y="2760475"/>
            <a:ext cx="608400" cy="694200"/>
          </a:xfrm>
          <a:prstGeom prst="straightConnector1">
            <a:avLst/>
          </a:prstGeom>
          <a:noFill/>
          <a:ln cap="flat" cmpd="sng" w="19050">
            <a:solidFill>
              <a:srgbClr val="F7931E"/>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7"/>
                                        </p:tgtEl>
                                        <p:attrNameLst>
                                          <p:attrName>style.visibility</p:attrName>
                                        </p:attrNameLst>
                                      </p:cBhvr>
                                      <p:to>
                                        <p:strVal val="visible"/>
                                      </p:to>
                                    </p:set>
                                    <p:animEffect filter="fade" transition="in">
                                      <p:cBhvr>
                                        <p:cTn dur="1000"/>
                                        <p:tgtEl>
                                          <p:spTgt spid="777"/>
                                        </p:tgtEl>
                                      </p:cBhvr>
                                    </p:animEffect>
                                  </p:childTnLst>
                                </p:cTn>
                              </p:par>
                              <p:par>
                                <p:cTn fill="hold" nodeType="with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1000"/>
                                        <p:tgtEl>
                                          <p:spTgt spid="778"/>
                                        </p:tgtEl>
                                      </p:cBhvr>
                                    </p:animEffect>
                                  </p:childTnLst>
                                </p:cTn>
                              </p:par>
                              <p:par>
                                <p:cTn fill="hold" nodeType="with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1000"/>
                                        <p:tgtEl>
                                          <p:spTgt spid="7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100"/>
                                          </p:stCondLst>
                                        </p:cTn>
                                        <p:tgtEl>
                                          <p:spTgt spid="77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78"/>
                                        </p:tgtEl>
                                        <p:attrNameLst>
                                          <p:attrName>style.visibility</p:attrName>
                                        </p:attrNameLst>
                                      </p:cBhvr>
                                      <p:to>
                                        <p:strVal val="hidden"/>
                                      </p:to>
                                    </p:set>
                                  </p:childTnLst>
                                </p:cTn>
                              </p:par>
                            </p:childTnLst>
                          </p:cTn>
                        </p:par>
                        <p:par>
                          <p:cTn fill="hold">
                            <p:stCondLst>
                              <p:cond delay="1100"/>
                            </p:stCondLst>
                            <p:childTnLst>
                              <p:par>
                                <p:cTn fill="hold" nodeType="after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1000"/>
                                        <p:tgtEl>
                                          <p:spTgt spid="780"/>
                                        </p:tgtEl>
                                      </p:cBhvr>
                                    </p:animEffect>
                                  </p:childTnLst>
                                </p:cTn>
                              </p:par>
                              <p:par>
                                <p:cTn fill="hold" nodeType="with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78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000"/>
                                          </p:stCondLst>
                                        </p:cTn>
                                        <p:tgtEl>
                                          <p:spTgt spid="779"/>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1000"/>
                                        <p:tgtEl>
                                          <p:spTgt spid="782"/>
                                        </p:tgtEl>
                                      </p:cBhvr>
                                    </p:animEffect>
                                  </p:childTnLst>
                                </p:cTn>
                              </p:par>
                              <p:par>
                                <p:cTn fill="hold" nodeType="with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1000"/>
                                        <p:tgtEl>
                                          <p:spTgt spid="7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86" name="Shape 786"/>
        <p:cNvGrpSpPr/>
        <p:nvPr/>
      </p:nvGrpSpPr>
      <p:grpSpPr>
        <a:xfrm>
          <a:off x="0" y="0"/>
          <a:ext cx="0" cy="0"/>
          <a:chOff x="0" y="0"/>
          <a:chExt cx="0" cy="0"/>
        </a:xfrm>
      </p:grpSpPr>
      <p:sp>
        <p:nvSpPr>
          <p:cNvPr id="787" name="Google Shape;787;p59"/>
          <p:cNvSpPr txBox="1"/>
          <p:nvPr/>
        </p:nvSpPr>
        <p:spPr>
          <a:xfrm>
            <a:off x="2343150" y="58700"/>
            <a:ext cx="4457700" cy="398400"/>
          </a:xfrm>
          <a:prstGeom prst="rect">
            <a:avLst/>
          </a:prstGeom>
          <a:solidFill>
            <a:srgbClr val="02081E"/>
          </a:solidFill>
          <a:ln cap="flat" cmpd="sng" w="952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pt-BR">
                <a:solidFill>
                  <a:srgbClr val="FFFFFF"/>
                </a:solidFill>
                <a:latin typeface="Century Gothic"/>
                <a:ea typeface="Century Gothic"/>
                <a:cs typeface="Century Gothic"/>
                <a:sym typeface="Century Gothic"/>
              </a:rPr>
              <a:t>References</a:t>
            </a:r>
            <a:endParaRPr b="1" i="0" sz="1600" u="none" cap="none" strike="noStrike">
              <a:solidFill>
                <a:srgbClr val="FFFFFF"/>
              </a:solidFill>
              <a:latin typeface="Century Gothic"/>
              <a:ea typeface="Century Gothic"/>
              <a:cs typeface="Century Gothic"/>
              <a:sym typeface="Century Gothic"/>
            </a:endParaRPr>
          </a:p>
        </p:txBody>
      </p:sp>
      <p:sp>
        <p:nvSpPr>
          <p:cNvPr id="788" name="Google Shape;788;p59"/>
          <p:cNvSpPr txBox="1"/>
          <p:nvPr/>
        </p:nvSpPr>
        <p:spPr>
          <a:xfrm>
            <a:off x="263268" y="600004"/>
            <a:ext cx="8636100" cy="4303200"/>
          </a:xfrm>
          <a:prstGeom prst="rect">
            <a:avLst/>
          </a:prstGeom>
          <a:noFill/>
          <a:ln>
            <a:noFill/>
          </a:ln>
        </p:spPr>
        <p:txBody>
          <a:bodyPr anchorCtr="0" anchor="t" bIns="91425" lIns="91425" spcFirstLastPara="1" rIns="91425" wrap="square" tIns="91425">
            <a:normAutofit lnSpcReduction="10000"/>
          </a:bodyPr>
          <a:lstStyle/>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Mohammed, Tan-Lucien H., et al. "ACR Appropriateness Criteria® screening for pulmonary metastases." </a:t>
            </a:r>
            <a:r>
              <a:rPr i="1" lang="pt-BR" sz="1100">
                <a:solidFill>
                  <a:schemeClr val="dk1"/>
                </a:solidFill>
              </a:rPr>
              <a:t>Journal of thoracic imaging</a:t>
            </a:r>
            <a:r>
              <a:rPr lang="pt-BR" sz="1100">
                <a:solidFill>
                  <a:schemeClr val="dk1"/>
                </a:solidFill>
              </a:rPr>
              <a:t> 26.1 (2011): W1-W3.</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Sabloff, B. (2012). Thoracic metastatic disease. In Oncologic Imaging: A Multidisciplinary Approach (pp. 555-562). Elsevier Health Sciences. https://doi.org/10.1016/B978-1-4377-2232-1.00030-9</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Johkoh, Takeshi, et al. "CT findings in lymphangitic carcinomatosis of the lung: correlation with histologic findings and pulmonary function tests." AJR. American journal of roentgenology 158.6 (1992): 1217-1222.</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Biswas, Abhishek, and Peruvemba S. Sriram. "Getting the whole picture: lymphangitic carcinomatosis." The American journal of medicine 128.8 (2015): 837-840.</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Schueller, G., and C. J. Herold. "Lung metastases." Cancer imaging 3.2 (2003): 126-128.</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Gerull, William D., Varun Puri, and Benjamin D. Kozower. "The epidemiology and biology of pulmonary metastases." Journal of thoracic disease 13.4 (2021): 2585.</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Kimmig, Lucas, and Juliana Bueno. "Miliary nodules: not always tuberculosis." Annals of the American Thoracic Society 14.12 (2017): 1858-1860.</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Benveniste, Marcelo F., et al. "Recognizing radiation therapy–related complications in the chest." Radiographics 39.2 (2019): 344-366.</a:t>
            </a:r>
            <a:endParaRPr sz="1100">
              <a:solidFill>
                <a:schemeClr val="dk1"/>
              </a:solidFill>
            </a:endParaRPr>
          </a:p>
          <a:p>
            <a:pPr indent="-298450" lvl="0" marL="457200" marR="0" rtl="0" algn="l">
              <a:lnSpc>
                <a:spcPct val="115000"/>
              </a:lnSpc>
              <a:spcBef>
                <a:spcPts val="0"/>
              </a:spcBef>
              <a:spcAft>
                <a:spcPts val="0"/>
              </a:spcAft>
              <a:buClr>
                <a:schemeClr val="dk1"/>
              </a:buClr>
              <a:buSzPts val="1100"/>
              <a:buAutoNum type="arabicPeriod"/>
            </a:pPr>
            <a:r>
              <a:rPr lang="pt-BR" sz="1100">
                <a:solidFill>
                  <a:schemeClr val="dk1"/>
                </a:solidFill>
              </a:rPr>
              <a:t>Abtin, Fereidoun G., et al. "Radiofrequency ablation of lung tumors: imaging features of the postablation zone." Radiographics 32.4 (2012): 947-969.</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pt-BR" sz="1100">
                <a:solidFill>
                  <a:schemeClr val="dk1"/>
                </a:solidFill>
              </a:rPr>
              <a:t>Higashiyama, Masahiko, et al. "Pulmonary metastasectomy: outcomes and issues according to the type of surgical resection." General thoracic and cardiovascular surgery 63.6 (2015): 320-330.</a:t>
            </a:r>
            <a:endParaRPr sz="1100">
              <a:solidFill>
                <a:schemeClr val="dk1"/>
              </a:solidFill>
            </a:endParaRPr>
          </a:p>
          <a:p>
            <a:pPr indent="0" lvl="0" marL="0" marR="0" rtl="0" algn="l">
              <a:lnSpc>
                <a:spcPct val="100000"/>
              </a:lnSpc>
              <a:spcBef>
                <a:spcPts val="0"/>
              </a:spcBef>
              <a:spcAft>
                <a:spcPts val="0"/>
              </a:spcAft>
              <a:buNone/>
            </a:pPr>
            <a:r>
              <a:t/>
            </a:r>
            <a:endParaRPr sz="1200">
              <a:solidFill>
                <a:schemeClr val="lt1"/>
              </a:solidFill>
              <a:highlight>
                <a:srgbClr val="FFFFFF"/>
              </a:highlight>
              <a:latin typeface="Roboto"/>
              <a:ea typeface="Roboto"/>
              <a:cs typeface="Roboto"/>
              <a:sym typeface="Roboto"/>
            </a:endParaRPr>
          </a:p>
          <a:p>
            <a:pPr indent="0" lvl="0" marL="0" marR="0" rtl="0" algn="l">
              <a:lnSpc>
                <a:spcPct val="100000"/>
              </a:lnSpc>
              <a:spcBef>
                <a:spcPts val="0"/>
              </a:spcBef>
              <a:spcAft>
                <a:spcPts val="0"/>
              </a:spcAft>
              <a:buNone/>
            </a:pPr>
            <a:r>
              <a:t/>
            </a:r>
            <a:endParaRPr sz="1200">
              <a:highlight>
                <a:srgbClr val="FFFFFF"/>
              </a:highlight>
            </a:endParaRPr>
          </a:p>
          <a:p>
            <a:pPr indent="0" lvl="0" marL="0" marR="0" rtl="0" algn="l">
              <a:lnSpc>
                <a:spcPct val="100000"/>
              </a:lnSpc>
              <a:spcBef>
                <a:spcPts val="0"/>
              </a:spcBef>
              <a:spcAft>
                <a:spcPts val="0"/>
              </a:spcAft>
              <a:buNone/>
            </a:pPr>
            <a:r>
              <a:t/>
            </a:r>
            <a:endParaRPr sz="1200">
              <a:highlight>
                <a:srgbClr val="FFFFFF"/>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