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91" r:id="rId3"/>
    <p:sldId id="276" r:id="rId4"/>
    <p:sldId id="295" r:id="rId5"/>
    <p:sldId id="327" r:id="rId6"/>
    <p:sldId id="324" r:id="rId7"/>
    <p:sldId id="293" r:id="rId8"/>
    <p:sldId id="297" r:id="rId9"/>
    <p:sldId id="328" r:id="rId10"/>
    <p:sldId id="336" r:id="rId11"/>
    <p:sldId id="296" r:id="rId12"/>
    <p:sldId id="305" r:id="rId13"/>
    <p:sldId id="310" r:id="rId14"/>
    <p:sldId id="307" r:id="rId15"/>
    <p:sldId id="306" r:id="rId16"/>
    <p:sldId id="308" r:id="rId17"/>
    <p:sldId id="312" r:id="rId18"/>
    <p:sldId id="337" r:id="rId19"/>
    <p:sldId id="313" r:id="rId20"/>
    <p:sldId id="299" r:id="rId21"/>
    <p:sldId id="298" r:id="rId22"/>
    <p:sldId id="300" r:id="rId23"/>
    <p:sldId id="309" r:id="rId24"/>
    <p:sldId id="338" r:id="rId25"/>
    <p:sldId id="301" r:id="rId26"/>
    <p:sldId id="303" r:id="rId27"/>
    <p:sldId id="316" r:id="rId28"/>
    <p:sldId id="315" r:id="rId29"/>
    <p:sldId id="319" r:id="rId30"/>
    <p:sldId id="339" r:id="rId31"/>
    <p:sldId id="317" r:id="rId32"/>
    <p:sldId id="318" r:id="rId33"/>
    <p:sldId id="323" r:id="rId34"/>
    <p:sldId id="322" r:id="rId35"/>
    <p:sldId id="335" r:id="rId3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FF3300"/>
    <a:srgbClr val="FF9F85"/>
    <a:srgbClr val="9FBDB7"/>
    <a:srgbClr val="FA5A44"/>
    <a:srgbClr val="AECCD3"/>
    <a:srgbClr val="FF9999"/>
    <a:srgbClr val="BA3831"/>
    <a:srgbClr val="B735B4"/>
    <a:srgbClr val="BA39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4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96" y="34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085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617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251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948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56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412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85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0969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984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27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592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50174-5C60-44BE-A9F6-638D93A14090}" type="datetimeFigureOut">
              <a:rPr lang="pt-BR" smtClean="0"/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D6970-F160-4E54-AF91-EF427CC64F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025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12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46.jpeg"/><Relationship Id="rId5" Type="http://schemas.openxmlformats.org/officeDocument/2006/relationships/image" Target="../media/image41.png"/><Relationship Id="rId10" Type="http://schemas.openxmlformats.org/officeDocument/2006/relationships/image" Target="../media/image45.jp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png"/><Relationship Id="rId7" Type="http://schemas.openxmlformats.org/officeDocument/2006/relationships/image" Target="../media/image57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13" Type="http://schemas.openxmlformats.org/officeDocument/2006/relationships/image" Target="../media/image67.jpeg"/><Relationship Id="rId3" Type="http://schemas.openxmlformats.org/officeDocument/2006/relationships/image" Target="../media/image60.png"/><Relationship Id="rId7" Type="http://schemas.openxmlformats.org/officeDocument/2006/relationships/image" Target="../media/image63.JPG"/><Relationship Id="rId12" Type="http://schemas.openxmlformats.org/officeDocument/2006/relationships/image" Target="../media/image66.png"/><Relationship Id="rId2" Type="http://schemas.openxmlformats.org/officeDocument/2006/relationships/image" Target="../media/image59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11" Type="http://schemas.openxmlformats.org/officeDocument/2006/relationships/image" Target="../media/image65.png"/><Relationship Id="rId5" Type="http://schemas.openxmlformats.org/officeDocument/2006/relationships/image" Target="../media/image62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openxmlformats.org/officeDocument/2006/relationships/image" Target="../media/image58.JPG"/><Relationship Id="rId14" Type="http://schemas.openxmlformats.org/officeDocument/2006/relationships/image" Target="../media/image6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1.png"/><Relationship Id="rId7" Type="http://schemas.openxmlformats.org/officeDocument/2006/relationships/image" Target="../media/image9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12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63.JPG"/><Relationship Id="rId5" Type="http://schemas.openxmlformats.org/officeDocument/2006/relationships/image" Target="../media/image78.png"/><Relationship Id="rId10" Type="http://schemas.openxmlformats.org/officeDocument/2006/relationships/image" Target="../media/image9.JPG"/><Relationship Id="rId4" Type="http://schemas.openxmlformats.org/officeDocument/2006/relationships/image" Target="../media/image77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82.png"/><Relationship Id="rId7" Type="http://schemas.openxmlformats.org/officeDocument/2006/relationships/image" Target="../media/image57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3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58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57.JPG"/><Relationship Id="rId5" Type="http://schemas.openxmlformats.org/officeDocument/2006/relationships/image" Target="../media/image89.png"/><Relationship Id="rId10" Type="http://schemas.openxmlformats.org/officeDocument/2006/relationships/image" Target="../media/image63.JPG"/><Relationship Id="rId4" Type="http://schemas.openxmlformats.org/officeDocument/2006/relationships/image" Target="../media/image88.png"/><Relationship Id="rId9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3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98.png"/><Relationship Id="rId7" Type="http://schemas.openxmlformats.org/officeDocument/2006/relationships/image" Target="../media/image9.JP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jpeg"/><Relationship Id="rId11" Type="http://schemas.openxmlformats.org/officeDocument/2006/relationships/image" Target="../media/image3.png"/><Relationship Id="rId5" Type="http://schemas.openxmlformats.org/officeDocument/2006/relationships/image" Target="../media/image100.png"/><Relationship Id="rId10" Type="http://schemas.openxmlformats.org/officeDocument/2006/relationships/image" Target="../media/image103.png"/><Relationship Id="rId4" Type="http://schemas.openxmlformats.org/officeDocument/2006/relationships/image" Target="../media/image99.png"/><Relationship Id="rId9" Type="http://schemas.openxmlformats.org/officeDocument/2006/relationships/image" Target="../media/image102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5.png"/><Relationship Id="rId7" Type="http://schemas.openxmlformats.org/officeDocument/2006/relationships/image" Target="../media/image9.JP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9.JPG"/><Relationship Id="rId7" Type="http://schemas.openxmlformats.org/officeDocument/2006/relationships/image" Target="../media/image58.JPG"/><Relationship Id="rId12" Type="http://schemas.openxmlformats.org/officeDocument/2006/relationships/image" Target="../media/image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G"/><Relationship Id="rId11" Type="http://schemas.microsoft.com/office/2007/relationships/hdphoto" Target="../media/hdphoto2.wdp"/><Relationship Id="rId5" Type="http://schemas.openxmlformats.org/officeDocument/2006/relationships/image" Target="../media/image110.JPG"/><Relationship Id="rId10" Type="http://schemas.openxmlformats.org/officeDocument/2006/relationships/image" Target="../media/image112.png"/><Relationship Id="rId4" Type="http://schemas.openxmlformats.org/officeDocument/2006/relationships/image" Target="../media/image109.JPG"/><Relationship Id="rId9" Type="http://schemas.openxmlformats.org/officeDocument/2006/relationships/image" Target="../media/image1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microsoft.com/office/2007/relationships/hdphoto" Target="../media/hdphoto3.wdp"/><Relationship Id="rId7" Type="http://schemas.openxmlformats.org/officeDocument/2006/relationships/image" Target="../media/image117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20.png"/><Relationship Id="rId7" Type="http://schemas.openxmlformats.org/officeDocument/2006/relationships/image" Target="../media/image123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22.png"/><Relationship Id="rId10" Type="http://schemas.openxmlformats.org/officeDocument/2006/relationships/image" Target="../media/image125.png"/><Relationship Id="rId4" Type="http://schemas.openxmlformats.org/officeDocument/2006/relationships/image" Target="../media/image121.png"/><Relationship Id="rId9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5" Type="http://schemas.openxmlformats.org/officeDocument/2006/relationships/image" Target="../media/image128.jpeg"/><Relationship Id="rId4" Type="http://schemas.openxmlformats.org/officeDocument/2006/relationships/image" Target="../media/image12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hdphoto" Target="../media/hdphoto8.wdp"/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12" Type="http://schemas.openxmlformats.org/officeDocument/2006/relationships/image" Target="../media/image1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11" Type="http://schemas.openxmlformats.org/officeDocument/2006/relationships/image" Target="../media/image137.png"/><Relationship Id="rId5" Type="http://schemas.openxmlformats.org/officeDocument/2006/relationships/image" Target="../media/image133.png"/><Relationship Id="rId10" Type="http://schemas.openxmlformats.org/officeDocument/2006/relationships/image" Target="../media/image136.png"/><Relationship Id="rId4" Type="http://schemas.microsoft.com/office/2007/relationships/hdphoto" Target="../media/hdphoto5.wdp"/><Relationship Id="rId9" Type="http://schemas.openxmlformats.org/officeDocument/2006/relationships/image" Target="../media/image135.png"/><Relationship Id="rId14" Type="http://schemas.openxmlformats.org/officeDocument/2006/relationships/image" Target="../media/image9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57.JP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12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11" Type="http://schemas.openxmlformats.org/officeDocument/2006/relationships/image" Target="../media/image63.JPG"/><Relationship Id="rId5" Type="http://schemas.openxmlformats.org/officeDocument/2006/relationships/image" Target="../media/image141.png"/><Relationship Id="rId10" Type="http://schemas.openxmlformats.org/officeDocument/2006/relationships/image" Target="../media/image146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3.png"/><Relationship Id="rId7" Type="http://schemas.openxmlformats.org/officeDocument/2006/relationships/image" Target="../media/image151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image" Target="../media/image9.JPG"/><Relationship Id="rId4" Type="http://schemas.openxmlformats.org/officeDocument/2006/relationships/image" Target="../media/image148.png"/><Relationship Id="rId9" Type="http://schemas.openxmlformats.org/officeDocument/2006/relationships/image" Target="../media/image63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96.png"/><Relationship Id="rId3" Type="http://schemas.openxmlformats.org/officeDocument/2006/relationships/image" Target="../media/image153.png"/><Relationship Id="rId7" Type="http://schemas.openxmlformats.org/officeDocument/2006/relationships/image" Target="../media/image156.png"/><Relationship Id="rId12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microsoft.com/office/2007/relationships/hdphoto" Target="../media/hdphoto9.wdp"/><Relationship Id="rId10" Type="http://schemas.openxmlformats.org/officeDocument/2006/relationships/image" Target="../media/image159.png"/><Relationship Id="rId4" Type="http://schemas.openxmlformats.org/officeDocument/2006/relationships/image" Target="../media/image154.png"/><Relationship Id="rId9" Type="http://schemas.openxmlformats.org/officeDocument/2006/relationships/image" Target="../media/image15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1.png"/><Relationship Id="rId7" Type="http://schemas.openxmlformats.org/officeDocument/2006/relationships/image" Target="../media/image16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png"/><Relationship Id="rId11" Type="http://schemas.openxmlformats.org/officeDocument/2006/relationships/image" Target="../media/image168.jpeg"/><Relationship Id="rId5" Type="http://schemas.openxmlformats.org/officeDocument/2006/relationships/image" Target="../media/image162.png"/><Relationship Id="rId10" Type="http://schemas.openxmlformats.org/officeDocument/2006/relationships/image" Target="../media/image167.jpeg"/><Relationship Id="rId4" Type="http://schemas.microsoft.com/office/2007/relationships/hdphoto" Target="../media/hdphoto10.wdp"/><Relationship Id="rId9" Type="http://schemas.openxmlformats.org/officeDocument/2006/relationships/image" Target="../media/image166.jpe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69.jpeg"/><Relationship Id="rId7" Type="http://schemas.openxmlformats.org/officeDocument/2006/relationships/image" Target="../media/image171.jpeg"/><Relationship Id="rId12" Type="http://schemas.microsoft.com/office/2007/relationships/hdphoto" Target="../media/hdphoto1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11" Type="http://schemas.openxmlformats.org/officeDocument/2006/relationships/image" Target="../media/image174.jpeg"/><Relationship Id="rId5" Type="http://schemas.openxmlformats.org/officeDocument/2006/relationships/image" Target="../media/image170.jpeg"/><Relationship Id="rId10" Type="http://schemas.openxmlformats.org/officeDocument/2006/relationships/image" Target="../media/image173.JPG"/><Relationship Id="rId4" Type="http://schemas.microsoft.com/office/2007/relationships/hdphoto" Target="../media/hdphoto11.wdp"/><Relationship Id="rId9" Type="http://schemas.openxmlformats.org/officeDocument/2006/relationships/image" Target="../media/image172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0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6757086"/>
            <a:ext cx="12192000" cy="100914"/>
          </a:xfrm>
          <a:prstGeom prst="rect">
            <a:avLst/>
          </a:prstGeom>
          <a:solidFill>
            <a:srgbClr val="000C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1526624" y="1877759"/>
            <a:ext cx="91387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i="0" dirty="0">
                <a:solidFill>
                  <a:srgbClr val="A7E1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Dasa Sans" panose="020B0503020203020204" pitchFamily="34" charset="0"/>
              </a:rPr>
              <a:t>A DIDACTICAL RADIOLOGIC APROACH TO TESTICULAR E PARATESTICULAR LESIONS</a:t>
            </a:r>
            <a:endParaRPr lang="pt-BR" sz="4000" b="1" dirty="0">
              <a:solidFill>
                <a:srgbClr val="A7E1F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Dasa Sans" panose="020B0503020203020204" pitchFamily="34" charset="0"/>
            </a:endParaRPr>
          </a:p>
        </p:txBody>
      </p:sp>
      <p:sp>
        <p:nvSpPr>
          <p:cNvPr id="43" name="Retângulo 42"/>
          <p:cNvSpPr/>
          <p:nvPr/>
        </p:nvSpPr>
        <p:spPr>
          <a:xfrm>
            <a:off x="2252661" y="3678679"/>
            <a:ext cx="76866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 err="1">
                <a:solidFill>
                  <a:srgbClr val="FF5A1B"/>
                </a:solidFill>
                <a:latin typeface="Dasa Sans" panose="020B0503020203020204" pitchFamily="34" charset="0"/>
              </a:rPr>
              <a:t>Valdrighi</a:t>
            </a:r>
            <a:r>
              <a:rPr lang="pt-BR" sz="1600" b="1" dirty="0">
                <a:solidFill>
                  <a:srgbClr val="FF5A1B"/>
                </a:solidFill>
                <a:latin typeface="Dasa Sans" panose="020B0503020203020204" pitchFamily="34" charset="0"/>
              </a:rPr>
              <a:t>, J.T.;  Santiago, C.C.F.;  </a:t>
            </a:r>
            <a:r>
              <a:rPr lang="pt-BR" sz="1600" b="1" dirty="0" err="1">
                <a:solidFill>
                  <a:srgbClr val="FF5A1B"/>
                </a:solidFill>
                <a:latin typeface="Dasa Sans" panose="020B0503020203020204" pitchFamily="34" charset="0"/>
              </a:rPr>
              <a:t>Cardili</a:t>
            </a:r>
            <a:r>
              <a:rPr lang="pt-BR" sz="1600" b="1" dirty="0">
                <a:solidFill>
                  <a:srgbClr val="FF5A1B"/>
                </a:solidFill>
                <a:latin typeface="Dasa Sans" panose="020B0503020203020204" pitchFamily="34" charset="0"/>
              </a:rPr>
              <a:t>, L;  Gusmão, M.M.;  Mota, D.A.M;  Viana, P.C.C.; Guimarães, C.T.S.;  </a:t>
            </a:r>
            <a:r>
              <a:rPr lang="pt-BR" sz="1600" b="1" dirty="0" err="1">
                <a:solidFill>
                  <a:srgbClr val="FF5A1B"/>
                </a:solidFill>
                <a:latin typeface="Dasa Sans" panose="020B0503020203020204" pitchFamily="34" charset="0"/>
              </a:rPr>
              <a:t>Yamauchi</a:t>
            </a:r>
            <a:r>
              <a:rPr lang="pt-BR" sz="1600" b="1" dirty="0">
                <a:solidFill>
                  <a:srgbClr val="FF5A1B"/>
                </a:solidFill>
                <a:latin typeface="Dasa Sans" panose="020B0503020203020204" pitchFamily="34" charset="0"/>
              </a:rPr>
              <a:t>, F.I. 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5" t="32970" r="17979" b="47562"/>
          <a:stretch/>
        </p:blipFill>
        <p:spPr>
          <a:xfrm>
            <a:off x="10262675" y="5925941"/>
            <a:ext cx="1929325" cy="614471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6757086"/>
            <a:ext cx="12192000" cy="100914"/>
          </a:xfrm>
          <a:prstGeom prst="rect">
            <a:avLst/>
          </a:prstGeom>
          <a:solidFill>
            <a:srgbClr val="A7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9EF5F0D-9221-4537-B855-FAA4D274FC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80" b="5833"/>
          <a:stretch/>
        </p:blipFill>
        <p:spPr>
          <a:xfrm>
            <a:off x="99209" y="6015769"/>
            <a:ext cx="2357253" cy="61447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A67674B-70E8-44FA-A901-C6633694A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1393" y="91089"/>
            <a:ext cx="2585506" cy="70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6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7">
            <a:extLst>
              <a:ext uri="{FF2B5EF4-FFF2-40B4-BE49-F238E27FC236}">
                <a16:creationId xmlns:a16="http://schemas.microsoft.com/office/drawing/2014/main" id="{F733AA39-DF6F-4F49-A650-8CE99A270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45549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5C48C8-CB14-4679-8EE1-26A1D5AEF009}"/>
              </a:ext>
            </a:extLst>
          </p:cNvPr>
          <p:cNvSpPr txBox="1"/>
          <p:nvPr/>
        </p:nvSpPr>
        <p:spPr>
          <a:xfrm>
            <a:off x="497339" y="1765609"/>
            <a:ext cx="1126603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0"/>
              </a:spcAft>
            </a:pPr>
            <a:r>
              <a:rPr lang="en-US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 purpose of this exhibit is:</a:t>
            </a:r>
          </a:p>
          <a:p>
            <a:pPr rtl="0">
              <a:spcAft>
                <a:spcPts val="0"/>
              </a:spcAft>
            </a:pPr>
            <a:endParaRPr lang="en-US" b="0" dirty="0">
              <a:solidFill>
                <a:schemeClr val="bg1"/>
              </a:solidFill>
              <a:effectLst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 review imaging appearances of the normal scrotum.</a:t>
            </a:r>
          </a:p>
          <a:p>
            <a:pPr rtl="0">
              <a:spcAft>
                <a:spcPts val="0"/>
              </a:spcAft>
            </a:pPr>
            <a:endParaRPr lang="en-US" b="0" dirty="0">
              <a:solidFill>
                <a:schemeClr val="bg1"/>
              </a:solidFill>
              <a:effectLst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Discuss the role of the different imaging methods in evaluation testicular and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paratesticular masses.</a:t>
            </a:r>
          </a:p>
          <a:p>
            <a:pPr rtl="0">
              <a:spcAft>
                <a:spcPts val="0"/>
              </a:spcAft>
            </a:pPr>
            <a:endParaRPr lang="en-US" b="0" dirty="0">
              <a:solidFill>
                <a:schemeClr val="bg1"/>
              </a:solidFill>
              <a:effectLst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Identify and discuss radiological findings of benign and malignant </a:t>
            </a:r>
            <a:r>
              <a:rPr lang="en-US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extratesticular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and testicular lesions.</a:t>
            </a:r>
          </a:p>
          <a:p>
            <a:pPr rtl="0">
              <a:spcAft>
                <a:spcPts val="0"/>
              </a:spcAft>
            </a:pPr>
            <a:endParaRPr lang="en-US" b="0" dirty="0">
              <a:solidFill>
                <a:schemeClr val="bg1"/>
              </a:solidFill>
              <a:effectLst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Propose an algorithm to narrow the diagnosis of testicular and paratesticular masses.</a:t>
            </a:r>
            <a:endParaRPr lang="en-US" b="0" dirty="0">
              <a:solidFill>
                <a:schemeClr val="bg1"/>
              </a:solidFill>
              <a:effectLst/>
            </a:endParaRPr>
          </a:p>
          <a:p>
            <a:br>
              <a:rPr lang="en-US" dirty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497339" y="623305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LEARNING OBJECTIVES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7A1422D-D2BA-486A-B537-867724C3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01741651-7E25-46A4-B8C0-4223BFC94139}"/>
              </a:ext>
            </a:extLst>
          </p:cNvPr>
          <p:cNvSpPr txBox="1"/>
          <p:nvPr/>
        </p:nvSpPr>
        <p:spPr>
          <a:xfrm>
            <a:off x="497339" y="1635969"/>
            <a:ext cx="1126603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Testicular cancer is the most common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malignancy 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 young / middle-aged men,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mostly between 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15–35 </a:t>
            </a:r>
            <a:r>
              <a:rPr lang="en-US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yo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Most cases are curable because of advances in therapy (chemotherapy, radiotherapy, and surgery.)</a:t>
            </a: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Radiologists play an important role in the diagnosis, staging, and follow-up.</a:t>
            </a:r>
          </a:p>
          <a:p>
            <a:pPr rtl="0">
              <a:spcAft>
                <a:spcPts val="600"/>
              </a:spcAft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It is crucial establishing benign differential diagnoses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that change the therapeutic approach. 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FAEA2BA-A9FD-4625-A193-24C8F301255F}"/>
              </a:ext>
            </a:extLst>
          </p:cNvPr>
          <p:cNvSpPr txBox="1"/>
          <p:nvPr/>
        </p:nvSpPr>
        <p:spPr>
          <a:xfrm>
            <a:off x="497339" y="616447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INTRODUCTION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F2E2BDE-2C29-47E0-A9E3-497DB499D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12" name="Tabela 7">
            <a:extLst>
              <a:ext uri="{FF2B5EF4-FFF2-40B4-BE49-F238E27FC236}">
                <a16:creationId xmlns:a16="http://schemas.microsoft.com/office/drawing/2014/main" id="{154ABCC3-F69B-46B1-9111-7791E838F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185243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06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F73F7ABE-D059-4FC1-AEC7-5E35CE0FAE44}"/>
              </a:ext>
            </a:extLst>
          </p:cNvPr>
          <p:cNvCxnSpPr>
            <a:cxnSpLocks/>
          </p:cNvCxnSpPr>
          <p:nvPr/>
        </p:nvCxnSpPr>
        <p:spPr>
          <a:xfrm flipV="1">
            <a:off x="4917988" y="1920852"/>
            <a:ext cx="1486972" cy="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5C48C8-CB14-4679-8EE1-26A1D5AEF009}"/>
              </a:ext>
            </a:extLst>
          </p:cNvPr>
          <p:cNvSpPr txBox="1"/>
          <p:nvPr/>
        </p:nvSpPr>
        <p:spPr>
          <a:xfrm>
            <a:off x="135389" y="1210763"/>
            <a:ext cx="4455661" cy="143116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H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igh accuracy</a:t>
            </a:r>
            <a:endParaRPr lang="en-US" b="0" dirty="0">
              <a:solidFill>
                <a:schemeClr val="bg1"/>
              </a:solidFill>
              <a:effectLst/>
            </a:endParaRP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E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xcellent depiction of scrotal anatomy</a:t>
            </a: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L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ow cost</a:t>
            </a:r>
          </a:p>
          <a:p>
            <a:pPr marL="285750" indent="-2857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W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ide availability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68714" y="89905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IMAGING METHOD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3848A25-4A99-451F-9FA7-11DC50350392}"/>
              </a:ext>
            </a:extLst>
          </p:cNvPr>
          <p:cNvSpPr txBox="1"/>
          <p:nvPr/>
        </p:nvSpPr>
        <p:spPr>
          <a:xfrm>
            <a:off x="1063751" y="803044"/>
            <a:ext cx="213156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err="1"/>
              <a:t>Ultrasound</a:t>
            </a:r>
            <a:r>
              <a:rPr lang="pt-BR" sz="2000" b="1" dirty="0"/>
              <a:t> (US)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429685F-C056-4F94-8BC2-715CA6AF0888}"/>
              </a:ext>
            </a:extLst>
          </p:cNvPr>
          <p:cNvSpPr txBox="1"/>
          <p:nvPr/>
        </p:nvSpPr>
        <p:spPr>
          <a:xfrm>
            <a:off x="4884944" y="3763775"/>
            <a:ext cx="2227831" cy="65402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171450" indent="-171450"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Inconclusive or discordant clinical findings</a:t>
            </a:r>
          </a:p>
          <a:p>
            <a:pPr marL="171450" indent="-171450"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Wide differential diagnosis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CFBDE-F9A4-42CC-8809-D35BB75E56F6}"/>
              </a:ext>
            </a:extLst>
          </p:cNvPr>
          <p:cNvSpPr txBox="1"/>
          <p:nvPr/>
        </p:nvSpPr>
        <p:spPr>
          <a:xfrm>
            <a:off x="6691745" y="831280"/>
            <a:ext cx="5227020" cy="233910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High cost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Indicated when US findings are inconclusive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Wider field-of-view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High accuracy to differentiate benign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</a:rPr>
              <a:t>vs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 malignant and  extra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</a:rPr>
              <a:t>vs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 intra-testicular disease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Allows tissue characterization as fat, blood, and fibrosis.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4AFD947-E526-4514-82C7-110FC5443EDA}"/>
              </a:ext>
            </a:extLst>
          </p:cNvPr>
          <p:cNvSpPr txBox="1"/>
          <p:nvPr/>
        </p:nvSpPr>
        <p:spPr>
          <a:xfrm>
            <a:off x="7226331" y="431170"/>
            <a:ext cx="344805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err="1"/>
              <a:t>Magnetic</a:t>
            </a:r>
            <a:r>
              <a:rPr lang="pt-BR" sz="2000" b="1" dirty="0"/>
              <a:t> </a:t>
            </a:r>
            <a:r>
              <a:rPr lang="pt-BR" sz="2000" b="1" dirty="0" err="1"/>
              <a:t>Ressonance</a:t>
            </a:r>
            <a:r>
              <a:rPr lang="pt-BR" sz="2000" b="1" dirty="0"/>
              <a:t> (MR)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5E9C399-A112-4D17-98E7-D14F1FDAFC11}"/>
              </a:ext>
            </a:extLst>
          </p:cNvPr>
          <p:cNvSpPr/>
          <p:nvPr/>
        </p:nvSpPr>
        <p:spPr>
          <a:xfrm>
            <a:off x="135388" y="3429000"/>
            <a:ext cx="11799438" cy="2911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27B9A5C-1B36-4A77-B961-1E93E4DCF51B}"/>
              </a:ext>
            </a:extLst>
          </p:cNvPr>
          <p:cNvSpPr txBox="1"/>
          <p:nvPr/>
        </p:nvSpPr>
        <p:spPr>
          <a:xfrm>
            <a:off x="487010" y="3040103"/>
            <a:ext cx="2131561" cy="36933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FLOWCHART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DADD399-58CB-4AC0-876E-B30F52A28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78" y="4072976"/>
            <a:ext cx="1647822" cy="1400172"/>
          </a:xfrm>
          <a:prstGeom prst="rect">
            <a:avLst/>
          </a:prstGeom>
        </p:spPr>
      </p:pic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11668DC1-332F-42AC-A69C-C7332B2A2256}"/>
              </a:ext>
            </a:extLst>
          </p:cNvPr>
          <p:cNvCxnSpPr>
            <a:cxnSpLocks/>
          </p:cNvCxnSpPr>
          <p:nvPr/>
        </p:nvCxnSpPr>
        <p:spPr>
          <a:xfrm>
            <a:off x="1895846" y="4944757"/>
            <a:ext cx="467372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m 24">
            <a:extLst>
              <a:ext uri="{FF2B5EF4-FFF2-40B4-BE49-F238E27FC236}">
                <a16:creationId xmlns:a16="http://schemas.microsoft.com/office/drawing/2014/main" id="{C700ECCB-44D3-4FD2-9876-0CDF22300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83" t="7804" r="7291" b="34834"/>
          <a:stretch/>
        </p:blipFill>
        <p:spPr>
          <a:xfrm>
            <a:off x="2430864" y="4245833"/>
            <a:ext cx="2386434" cy="1556699"/>
          </a:xfrm>
          <a:prstGeom prst="rect">
            <a:avLst/>
          </a:prstGeom>
          <a:ln>
            <a:noFill/>
          </a:ln>
        </p:spPr>
      </p:pic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837651F5-B7AB-4C58-BA66-EA4F6F0FC8AC}"/>
              </a:ext>
            </a:extLst>
          </p:cNvPr>
          <p:cNvCxnSpPr>
            <a:cxnSpLocks/>
          </p:cNvCxnSpPr>
          <p:nvPr/>
        </p:nvCxnSpPr>
        <p:spPr>
          <a:xfrm flipV="1">
            <a:off x="4962525" y="4581070"/>
            <a:ext cx="2084499" cy="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13686C1-BEFA-4B38-B56D-BE13EBAD3B10}"/>
              </a:ext>
            </a:extLst>
          </p:cNvPr>
          <p:cNvSpPr txBox="1"/>
          <p:nvPr/>
        </p:nvSpPr>
        <p:spPr>
          <a:xfrm>
            <a:off x="2915331" y="5908818"/>
            <a:ext cx="1545946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err="1"/>
              <a:t>Ultrasound</a:t>
            </a:r>
            <a:endParaRPr lang="pt-BR" sz="1400" b="1" dirty="0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45423F82-82FC-46E6-9686-7F56BB1D09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85" t="-914" r="14956" b="14323"/>
          <a:stretch/>
        </p:blipFill>
        <p:spPr>
          <a:xfrm>
            <a:off x="7258001" y="3468911"/>
            <a:ext cx="1692356" cy="169281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096A0C78-DC00-4A06-AD8B-E44262B61041}"/>
              </a:ext>
            </a:extLst>
          </p:cNvPr>
          <p:cNvSpPr txBox="1"/>
          <p:nvPr/>
        </p:nvSpPr>
        <p:spPr>
          <a:xfrm>
            <a:off x="7084481" y="5201638"/>
            <a:ext cx="2039395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err="1"/>
              <a:t>Magnetic</a:t>
            </a:r>
            <a:r>
              <a:rPr lang="pt-BR" sz="1400" b="1" dirty="0"/>
              <a:t> </a:t>
            </a:r>
            <a:r>
              <a:rPr lang="pt-BR" sz="1400" b="1" dirty="0" err="1"/>
              <a:t>Ressonance</a:t>
            </a:r>
            <a:endParaRPr lang="pt-BR" sz="1400" b="1" dirty="0"/>
          </a:p>
        </p:txBody>
      </p: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733925ED-52F8-4BAA-98BD-390BA339DB63}"/>
              </a:ext>
            </a:extLst>
          </p:cNvPr>
          <p:cNvCxnSpPr>
            <a:cxnSpLocks/>
          </p:cNvCxnSpPr>
          <p:nvPr/>
        </p:nvCxnSpPr>
        <p:spPr>
          <a:xfrm flipV="1">
            <a:off x="9085014" y="4428669"/>
            <a:ext cx="1028213" cy="486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765C3F8-8DB2-4E73-8EC1-C26DFCC7C97B}"/>
              </a:ext>
            </a:extLst>
          </p:cNvPr>
          <p:cNvSpPr txBox="1"/>
          <p:nvPr/>
        </p:nvSpPr>
        <p:spPr>
          <a:xfrm>
            <a:off x="9085014" y="4060315"/>
            <a:ext cx="949127" cy="253916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en-US" sz="105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Staging</a:t>
            </a:r>
            <a:endParaRPr lang="en-US" sz="14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34CE43F0-2C65-45D1-8AD1-4C1F1197A57D}"/>
              </a:ext>
            </a:extLst>
          </p:cNvPr>
          <p:cNvCxnSpPr>
            <a:cxnSpLocks/>
          </p:cNvCxnSpPr>
          <p:nvPr/>
        </p:nvCxnSpPr>
        <p:spPr>
          <a:xfrm flipV="1">
            <a:off x="4886047" y="5719412"/>
            <a:ext cx="5324753" cy="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38368B5A-E4F7-4859-A775-B961131BC8F7}"/>
              </a:ext>
            </a:extLst>
          </p:cNvPr>
          <p:cNvSpPr txBox="1"/>
          <p:nvPr/>
        </p:nvSpPr>
        <p:spPr>
          <a:xfrm>
            <a:off x="5930397" y="5381709"/>
            <a:ext cx="949127" cy="253916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en-US" sz="105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Staging</a:t>
            </a:r>
            <a:endParaRPr lang="en-US" sz="14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64F8F60E-9836-411F-8D7F-1A766F101F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46" t="10001" r="8952" b="10302"/>
          <a:stretch/>
        </p:blipFill>
        <p:spPr>
          <a:xfrm>
            <a:off x="10272483" y="3509063"/>
            <a:ext cx="1582173" cy="1175427"/>
          </a:xfrm>
          <a:prstGeom prst="rect">
            <a:avLst/>
          </a:prstGeom>
          <a:ln>
            <a:noFill/>
          </a:ln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9E56A40A-7884-417E-8EE0-3AC556324C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260" t="10732" r="9564" b="20466"/>
          <a:stretch/>
        </p:blipFill>
        <p:spPr>
          <a:xfrm>
            <a:off x="10310977" y="4756044"/>
            <a:ext cx="1607788" cy="1251329"/>
          </a:xfrm>
          <a:prstGeom prst="ellipse">
            <a:avLst/>
          </a:prstGeom>
          <a:ln>
            <a:noFill/>
          </a:ln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A51EA81C-A14E-42FE-BC3B-212F97D75899}"/>
              </a:ext>
            </a:extLst>
          </p:cNvPr>
          <p:cNvSpPr txBox="1"/>
          <p:nvPr/>
        </p:nvSpPr>
        <p:spPr>
          <a:xfrm>
            <a:off x="10271270" y="5976154"/>
            <a:ext cx="1607788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CT </a:t>
            </a:r>
            <a:r>
              <a:rPr lang="pt-BR" sz="1400" b="1" dirty="0" err="1"/>
              <a:t>and</a:t>
            </a:r>
            <a:r>
              <a:rPr lang="pt-BR" sz="1400" b="1" dirty="0"/>
              <a:t> / </a:t>
            </a:r>
            <a:r>
              <a:rPr lang="pt-BR" sz="1400" b="1" dirty="0" err="1"/>
              <a:t>or</a:t>
            </a:r>
            <a:r>
              <a:rPr lang="pt-BR" sz="1400" b="1" dirty="0"/>
              <a:t>  PET-CT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6AFE9D83-C929-4328-9353-FE284E2E9AAE}"/>
              </a:ext>
            </a:extLst>
          </p:cNvPr>
          <p:cNvSpPr txBox="1"/>
          <p:nvPr/>
        </p:nvSpPr>
        <p:spPr>
          <a:xfrm>
            <a:off x="204608" y="5602781"/>
            <a:ext cx="1545946" cy="415498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en-US" sz="105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Palpaple</a:t>
            </a:r>
            <a:r>
              <a:rPr lang="en-US" sz="105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mass, pain and edema</a:t>
            </a:r>
            <a:endParaRPr lang="en-US" sz="14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4" name="Imagem 43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BDFF5ABB-EEAE-4F38-957D-944CB5C4224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9977" r="83631"/>
          <a:stretch/>
        </p:blipFill>
        <p:spPr>
          <a:xfrm>
            <a:off x="2414803" y="5473148"/>
            <a:ext cx="407536" cy="348949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958F1E4E-23C2-439E-8ADC-8407D3145F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4DEF89F3-45A5-4C49-8C8E-51CACDB0482F}"/>
              </a:ext>
            </a:extLst>
          </p:cNvPr>
          <p:cNvSpPr txBox="1"/>
          <p:nvPr/>
        </p:nvSpPr>
        <p:spPr>
          <a:xfrm rot="19670038">
            <a:off x="3297374" y="2194078"/>
            <a:ext cx="2131561" cy="36933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b="1" dirty="0" err="1"/>
              <a:t>Method</a:t>
            </a:r>
            <a:r>
              <a:rPr lang="pt-BR" b="1" dirty="0"/>
              <a:t> </a:t>
            </a:r>
            <a:r>
              <a:rPr lang="pt-BR" b="1" dirty="0" err="1"/>
              <a:t>of</a:t>
            </a:r>
            <a:r>
              <a:rPr lang="pt-BR" b="1" dirty="0"/>
              <a:t> </a:t>
            </a:r>
            <a:r>
              <a:rPr lang="pt-BR" b="1" dirty="0" err="1"/>
              <a:t>choice</a:t>
            </a:r>
            <a:endParaRPr lang="pt-BR" b="1" dirty="0"/>
          </a:p>
        </p:txBody>
      </p:sp>
      <p:graphicFrame>
        <p:nvGraphicFramePr>
          <p:cNvPr id="47" name="Tabela 7">
            <a:extLst>
              <a:ext uri="{FF2B5EF4-FFF2-40B4-BE49-F238E27FC236}">
                <a16:creationId xmlns:a16="http://schemas.microsoft.com/office/drawing/2014/main" id="{5C05077B-7A1F-40B3-925A-0C1104B0B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185243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sp>
        <p:nvSpPr>
          <p:cNvPr id="30" name="CaixaDeTexto 29">
            <a:extLst>
              <a:ext uri="{FF2B5EF4-FFF2-40B4-BE49-F238E27FC236}">
                <a16:creationId xmlns:a16="http://schemas.microsoft.com/office/drawing/2014/main" id="{A53D9661-D27C-4A1F-8854-FCC461EE60A0}"/>
              </a:ext>
            </a:extLst>
          </p:cNvPr>
          <p:cNvSpPr txBox="1"/>
          <p:nvPr/>
        </p:nvSpPr>
        <p:spPr>
          <a:xfrm>
            <a:off x="4705492" y="976126"/>
            <a:ext cx="1871810" cy="73866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en-US" sz="105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US can be inconclusive because of discordant clinical and findings or a wide differential diagnosis</a:t>
            </a:r>
            <a:endParaRPr lang="en-US" sz="14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21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4" grpId="0" animBg="1"/>
      <p:bldP spid="4" grpId="0" animBg="1"/>
      <p:bldP spid="18" grpId="0" animBg="1"/>
      <p:bldP spid="29" grpId="0" animBg="1"/>
      <p:bldP spid="32" grpId="0" animBg="1"/>
      <p:bldP spid="35" grpId="0" animBg="1"/>
      <p:bldP spid="37" grpId="0" animBg="1"/>
      <p:bldP spid="42" grpId="0" animBg="1"/>
      <p:bldP spid="43" grpId="0" animBg="1"/>
      <p:bldP spid="46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106814" y="108955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ANATOMY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D6B15A4-55F7-4714-804C-943F9AD76FD5}"/>
              </a:ext>
            </a:extLst>
          </p:cNvPr>
          <p:cNvSpPr/>
          <p:nvPr/>
        </p:nvSpPr>
        <p:spPr>
          <a:xfrm>
            <a:off x="9527020" y="1804821"/>
            <a:ext cx="666750" cy="333375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AB755A"/>
                </a:solidFill>
              </a:rPr>
              <a:t>Skin</a:t>
            </a:r>
            <a:endParaRPr lang="pt-BR" dirty="0">
              <a:solidFill>
                <a:srgbClr val="AB755A"/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A794865-C365-4FAB-B0F9-5D53E36A8718}"/>
              </a:ext>
            </a:extLst>
          </p:cNvPr>
          <p:cNvSpPr/>
          <p:nvPr/>
        </p:nvSpPr>
        <p:spPr>
          <a:xfrm>
            <a:off x="1909810" y="2993464"/>
            <a:ext cx="1838325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63548D"/>
                </a:solidFill>
              </a:rPr>
              <a:t>Testicular Vein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C0229BD-60B3-45D3-953F-75BACF337EE9}"/>
              </a:ext>
            </a:extLst>
          </p:cNvPr>
          <p:cNvSpPr/>
          <p:nvPr/>
        </p:nvSpPr>
        <p:spPr>
          <a:xfrm>
            <a:off x="2016420" y="3484697"/>
            <a:ext cx="1218075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FA5A44"/>
                </a:solidFill>
              </a:rPr>
              <a:t>Epididymis</a:t>
            </a:r>
            <a:endParaRPr lang="pt-BR" dirty="0">
              <a:solidFill>
                <a:srgbClr val="FA5A44"/>
              </a:solidFill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891CCCE-80F5-4BF6-B668-359F77B23C63}"/>
              </a:ext>
            </a:extLst>
          </p:cNvPr>
          <p:cNvSpPr/>
          <p:nvPr/>
        </p:nvSpPr>
        <p:spPr>
          <a:xfrm>
            <a:off x="2874659" y="4707146"/>
            <a:ext cx="1838325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chemeClr val="bg1"/>
                </a:solidFill>
              </a:rPr>
              <a:t>Testis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B6ABB0C-AD3F-42B5-912C-93ECEEC660CE}"/>
              </a:ext>
            </a:extLst>
          </p:cNvPr>
          <p:cNvSpPr/>
          <p:nvPr/>
        </p:nvSpPr>
        <p:spPr>
          <a:xfrm>
            <a:off x="8381474" y="3557763"/>
            <a:ext cx="2566879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AECCD3"/>
                </a:solidFill>
              </a:rPr>
              <a:t>Tunica</a:t>
            </a:r>
            <a:r>
              <a:rPr lang="pt-BR" dirty="0">
                <a:solidFill>
                  <a:srgbClr val="AECCD3"/>
                </a:solidFill>
              </a:rPr>
              <a:t> </a:t>
            </a:r>
            <a:r>
              <a:rPr lang="pt-BR" dirty="0" err="1">
                <a:solidFill>
                  <a:srgbClr val="AECCD3"/>
                </a:solidFill>
              </a:rPr>
              <a:t>Vaginalis</a:t>
            </a:r>
            <a:r>
              <a:rPr lang="pt-BR" dirty="0">
                <a:solidFill>
                  <a:srgbClr val="AECCD3"/>
                </a:solidFill>
              </a:rPr>
              <a:t> (visceral)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7975F1E1-9FC5-4C43-93BA-1098886DC8BD}"/>
              </a:ext>
            </a:extLst>
          </p:cNvPr>
          <p:cNvSpPr/>
          <p:nvPr/>
        </p:nvSpPr>
        <p:spPr>
          <a:xfrm>
            <a:off x="8590436" y="3873033"/>
            <a:ext cx="3149325" cy="291609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D06E54"/>
                </a:solidFill>
              </a:rPr>
              <a:t>Tunica</a:t>
            </a:r>
            <a:r>
              <a:rPr lang="pt-BR" dirty="0">
                <a:solidFill>
                  <a:srgbClr val="D06E54"/>
                </a:solidFill>
              </a:rPr>
              <a:t> </a:t>
            </a:r>
            <a:r>
              <a:rPr lang="pt-BR" dirty="0" err="1">
                <a:solidFill>
                  <a:srgbClr val="D06E54"/>
                </a:solidFill>
              </a:rPr>
              <a:t>Vaginalis</a:t>
            </a:r>
            <a:r>
              <a:rPr lang="pt-BR" dirty="0">
                <a:solidFill>
                  <a:srgbClr val="D06E54"/>
                </a:solidFill>
              </a:rPr>
              <a:t> (parietal</a:t>
            </a:r>
            <a:r>
              <a:rPr lang="pt-BR" dirty="0">
                <a:solidFill>
                  <a:srgbClr val="AECCD3"/>
                </a:solidFill>
              </a:rPr>
              <a:t>)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49DEB29-7E03-4404-8446-197557CCFBA8}"/>
              </a:ext>
            </a:extLst>
          </p:cNvPr>
          <p:cNvSpPr/>
          <p:nvPr/>
        </p:nvSpPr>
        <p:spPr>
          <a:xfrm>
            <a:off x="8837614" y="4178092"/>
            <a:ext cx="2566879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9FBDB7"/>
                </a:solidFill>
              </a:rPr>
              <a:t>Internal</a:t>
            </a:r>
            <a:r>
              <a:rPr lang="pt-BR" dirty="0">
                <a:solidFill>
                  <a:srgbClr val="9FBDB7"/>
                </a:solidFill>
              </a:rPr>
              <a:t> </a:t>
            </a:r>
            <a:r>
              <a:rPr lang="pt-BR" dirty="0" err="1">
                <a:solidFill>
                  <a:srgbClr val="9FBDB7"/>
                </a:solidFill>
              </a:rPr>
              <a:t>Spermatic</a:t>
            </a:r>
            <a:r>
              <a:rPr lang="pt-BR" dirty="0">
                <a:solidFill>
                  <a:srgbClr val="9FBDB7"/>
                </a:solidFill>
              </a:rPr>
              <a:t> </a:t>
            </a:r>
            <a:r>
              <a:rPr lang="pt-BR" dirty="0" err="1">
                <a:solidFill>
                  <a:srgbClr val="9FBDB7"/>
                </a:solidFill>
              </a:rPr>
              <a:t>Fascia</a:t>
            </a:r>
            <a:endParaRPr lang="pt-BR" dirty="0">
              <a:solidFill>
                <a:srgbClr val="9FBDB7"/>
              </a:solidFill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DE537BC-F915-48D4-8E18-D1A239F14FE4}"/>
              </a:ext>
            </a:extLst>
          </p:cNvPr>
          <p:cNvSpPr/>
          <p:nvPr/>
        </p:nvSpPr>
        <p:spPr>
          <a:xfrm>
            <a:off x="9510605" y="4725728"/>
            <a:ext cx="2566879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9FBCB5"/>
                </a:solidFill>
              </a:rPr>
              <a:t>External</a:t>
            </a:r>
            <a:r>
              <a:rPr lang="pt-BR" dirty="0">
                <a:solidFill>
                  <a:srgbClr val="9FBCB5"/>
                </a:solidFill>
              </a:rPr>
              <a:t> </a:t>
            </a:r>
            <a:r>
              <a:rPr lang="pt-BR" dirty="0" err="1">
                <a:solidFill>
                  <a:srgbClr val="9FBCB5"/>
                </a:solidFill>
              </a:rPr>
              <a:t>Spermatic</a:t>
            </a:r>
            <a:r>
              <a:rPr lang="pt-BR" dirty="0">
                <a:solidFill>
                  <a:srgbClr val="9FBCB5"/>
                </a:solidFill>
              </a:rPr>
              <a:t> </a:t>
            </a:r>
            <a:r>
              <a:rPr lang="pt-BR" dirty="0" err="1">
                <a:solidFill>
                  <a:srgbClr val="9FBCB5"/>
                </a:solidFill>
              </a:rPr>
              <a:t>Fascia</a:t>
            </a:r>
            <a:endParaRPr lang="pt-BR" dirty="0">
              <a:solidFill>
                <a:srgbClr val="9FBCB5"/>
              </a:solidFill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3DFB751-127C-4613-ACA0-A2D2174D9B65}"/>
              </a:ext>
            </a:extLst>
          </p:cNvPr>
          <p:cNvSpPr/>
          <p:nvPr/>
        </p:nvSpPr>
        <p:spPr>
          <a:xfrm>
            <a:off x="9119027" y="4435313"/>
            <a:ext cx="2566879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BA3932"/>
                </a:solidFill>
              </a:rPr>
              <a:t>Cremaster</a:t>
            </a:r>
            <a:r>
              <a:rPr lang="pt-BR" dirty="0">
                <a:solidFill>
                  <a:srgbClr val="BA3932"/>
                </a:solidFill>
              </a:rPr>
              <a:t> </a:t>
            </a:r>
            <a:r>
              <a:rPr lang="pt-BR" dirty="0" err="1">
                <a:solidFill>
                  <a:srgbClr val="BA3932"/>
                </a:solidFill>
              </a:rPr>
              <a:t>Muscle</a:t>
            </a:r>
            <a:r>
              <a:rPr lang="pt-BR" dirty="0">
                <a:solidFill>
                  <a:srgbClr val="BA3932"/>
                </a:solidFill>
              </a:rPr>
              <a:t>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6CD29A6-1515-4C2D-9823-4159BED29274}"/>
              </a:ext>
            </a:extLst>
          </p:cNvPr>
          <p:cNvSpPr/>
          <p:nvPr/>
        </p:nvSpPr>
        <p:spPr>
          <a:xfrm>
            <a:off x="9982605" y="4996268"/>
            <a:ext cx="1681228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BA3932"/>
                </a:solidFill>
              </a:rPr>
              <a:t>Dartos</a:t>
            </a:r>
            <a:r>
              <a:rPr lang="pt-BR" dirty="0">
                <a:solidFill>
                  <a:srgbClr val="BA3932"/>
                </a:solidFill>
              </a:rPr>
              <a:t> </a:t>
            </a:r>
            <a:r>
              <a:rPr lang="pt-BR" dirty="0" err="1">
                <a:solidFill>
                  <a:srgbClr val="BA3932"/>
                </a:solidFill>
              </a:rPr>
              <a:t>Muscle</a:t>
            </a:r>
            <a:r>
              <a:rPr lang="pt-BR" dirty="0">
                <a:solidFill>
                  <a:srgbClr val="BA3932"/>
                </a:solidFill>
              </a:rPr>
              <a:t> 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BCA4C71A-E32C-416E-A435-3FCA39635CC1}"/>
              </a:ext>
            </a:extLst>
          </p:cNvPr>
          <p:cNvSpPr/>
          <p:nvPr/>
        </p:nvSpPr>
        <p:spPr>
          <a:xfrm>
            <a:off x="1587061" y="1123361"/>
            <a:ext cx="1672664" cy="271575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D06E54"/>
                </a:solidFill>
              </a:rPr>
              <a:t>Spermartic</a:t>
            </a:r>
            <a:r>
              <a:rPr lang="pt-BR" dirty="0">
                <a:solidFill>
                  <a:srgbClr val="D06E54"/>
                </a:solidFill>
              </a:rPr>
              <a:t> </a:t>
            </a:r>
            <a:r>
              <a:rPr lang="pt-BR" dirty="0" err="1">
                <a:solidFill>
                  <a:srgbClr val="D06E54"/>
                </a:solidFill>
              </a:rPr>
              <a:t>cord</a:t>
            </a:r>
            <a:r>
              <a:rPr lang="pt-BR" dirty="0">
                <a:solidFill>
                  <a:srgbClr val="D06E54"/>
                </a:solidFill>
              </a:rPr>
              <a:t> </a:t>
            </a:r>
            <a:endParaRPr lang="pt-BR" dirty="0">
              <a:solidFill>
                <a:srgbClr val="AECCD3"/>
              </a:solidFill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D7C8D4EE-F471-4385-A0D6-CD74EBBB4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2E63F76B-C284-4FD9-9870-9DA72AAB58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733" r="37297"/>
          <a:stretch/>
        </p:blipFill>
        <p:spPr>
          <a:xfrm>
            <a:off x="4239012" y="271305"/>
            <a:ext cx="3761106" cy="5898608"/>
          </a:xfrm>
          <a:prstGeom prst="rect">
            <a:avLst/>
          </a:prstGeom>
        </p:spPr>
      </p:pic>
      <p:pic>
        <p:nvPicPr>
          <p:cNvPr id="34" name="Imagem 33" descr="Fundo preto com letras brancas&#10;&#10;Descrição gerada automaticamente">
            <a:extLst>
              <a:ext uri="{FF2B5EF4-FFF2-40B4-BE49-F238E27FC236}">
                <a16:creationId xmlns:a16="http://schemas.microsoft.com/office/drawing/2014/main" id="{0C526D47-4DDD-40D8-954F-8F2A6235EB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0" t="30373" r="14447" b="64347"/>
          <a:stretch/>
        </p:blipFill>
        <p:spPr>
          <a:xfrm flipH="1">
            <a:off x="3448052" y="2727853"/>
            <a:ext cx="3385440" cy="223229"/>
          </a:xfrm>
          <a:prstGeom prst="rect">
            <a:avLst/>
          </a:prstGeom>
        </p:spPr>
      </p:pic>
      <p:sp>
        <p:nvSpPr>
          <p:cNvPr id="35" name="Retângulo 34">
            <a:extLst>
              <a:ext uri="{FF2B5EF4-FFF2-40B4-BE49-F238E27FC236}">
                <a16:creationId xmlns:a16="http://schemas.microsoft.com/office/drawing/2014/main" id="{91D3C09C-3983-489A-BD97-341E4F3D276E}"/>
              </a:ext>
            </a:extLst>
          </p:cNvPr>
          <p:cNvSpPr/>
          <p:nvPr/>
        </p:nvSpPr>
        <p:spPr>
          <a:xfrm>
            <a:off x="2531010" y="2392180"/>
            <a:ext cx="1459965" cy="334478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019F71"/>
                </a:solidFill>
              </a:rPr>
              <a:t>Vas Deferens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6D87F21D-F236-4099-B2AD-08BD53BF13F5}"/>
              </a:ext>
            </a:extLst>
          </p:cNvPr>
          <p:cNvSpPr/>
          <p:nvPr/>
        </p:nvSpPr>
        <p:spPr>
          <a:xfrm>
            <a:off x="2141663" y="2695810"/>
            <a:ext cx="1754210" cy="246896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B83346"/>
                </a:solidFill>
              </a:rPr>
              <a:t>Testicular Artery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A03926EB-9A51-4CDB-814E-D5D4287656E6}"/>
              </a:ext>
            </a:extLst>
          </p:cNvPr>
          <p:cNvSpPr/>
          <p:nvPr/>
        </p:nvSpPr>
        <p:spPr>
          <a:xfrm>
            <a:off x="4665177" y="2085029"/>
            <a:ext cx="2288528" cy="12913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9" name="Imagem 38" descr="Diagrama&#10;&#10;Descrição gerada automaticamente">
            <a:extLst>
              <a:ext uri="{FF2B5EF4-FFF2-40B4-BE49-F238E27FC236}">
                <a16:creationId xmlns:a16="http://schemas.microsoft.com/office/drawing/2014/main" id="{7335B97A-654A-4512-A9C2-BC3BF3EDF0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b="68263"/>
          <a:stretch/>
        </p:blipFill>
        <p:spPr>
          <a:xfrm rot="1590222" flipH="1">
            <a:off x="3127227" y="1762864"/>
            <a:ext cx="2460490" cy="220244"/>
          </a:xfrm>
          <a:prstGeom prst="rect">
            <a:avLst/>
          </a:prstGeom>
        </p:spPr>
      </p:pic>
      <p:pic>
        <p:nvPicPr>
          <p:cNvPr id="40" name="Imagem 39" descr="Diagrama&#10;&#10;Descrição gerada automaticamente">
            <a:extLst>
              <a:ext uri="{FF2B5EF4-FFF2-40B4-BE49-F238E27FC236}">
                <a16:creationId xmlns:a16="http://schemas.microsoft.com/office/drawing/2014/main" id="{CDDEC9C2-76FA-43B6-9AD4-7F809DBF944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b="68263"/>
          <a:stretch/>
        </p:blipFill>
        <p:spPr>
          <a:xfrm flipH="1">
            <a:off x="3895873" y="2448458"/>
            <a:ext cx="2566879" cy="229767"/>
          </a:xfrm>
          <a:prstGeom prst="rect">
            <a:avLst/>
          </a:prstGeom>
        </p:spPr>
      </p:pic>
      <p:pic>
        <p:nvPicPr>
          <p:cNvPr id="41" name="Imagem 40" descr="Diagrama&#10;&#10;Descrição gerada automaticamente">
            <a:extLst>
              <a:ext uri="{FF2B5EF4-FFF2-40B4-BE49-F238E27FC236}">
                <a16:creationId xmlns:a16="http://schemas.microsoft.com/office/drawing/2014/main" id="{7709E555-D27D-49F9-BBB7-17D753ED361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b="68263"/>
          <a:stretch/>
        </p:blipFill>
        <p:spPr>
          <a:xfrm flipH="1">
            <a:off x="3384779" y="3000710"/>
            <a:ext cx="2566879" cy="229767"/>
          </a:xfrm>
          <a:prstGeom prst="rect">
            <a:avLst/>
          </a:prstGeom>
        </p:spPr>
      </p:pic>
      <p:pic>
        <p:nvPicPr>
          <p:cNvPr id="42" name="Imagem 41" descr="Diagrama&#10;&#10;Descrição gerada automaticamente">
            <a:extLst>
              <a:ext uri="{FF2B5EF4-FFF2-40B4-BE49-F238E27FC236}">
                <a16:creationId xmlns:a16="http://schemas.microsoft.com/office/drawing/2014/main" id="{49F3BE47-0EE8-4D8C-AB1A-BF77C810069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b="68263"/>
          <a:stretch/>
        </p:blipFill>
        <p:spPr>
          <a:xfrm>
            <a:off x="6981435" y="1893753"/>
            <a:ext cx="2566879" cy="229767"/>
          </a:xfrm>
          <a:prstGeom prst="rect">
            <a:avLst/>
          </a:prstGeom>
        </p:spPr>
      </p:pic>
      <p:pic>
        <p:nvPicPr>
          <p:cNvPr id="46" name="Imagem 45" descr="Fundo preto com letras brancas&#10;&#10;Descrição gerada automaticamente">
            <a:extLst>
              <a:ext uri="{FF2B5EF4-FFF2-40B4-BE49-F238E27FC236}">
                <a16:creationId xmlns:a16="http://schemas.microsoft.com/office/drawing/2014/main" id="{763F9CEA-0E89-4B3F-9DF8-0A0727B1FC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0" t="30373" r="14447" b="64347"/>
          <a:stretch/>
        </p:blipFill>
        <p:spPr>
          <a:xfrm flipH="1">
            <a:off x="3203396" y="4749984"/>
            <a:ext cx="3385440" cy="223229"/>
          </a:xfrm>
          <a:prstGeom prst="rect">
            <a:avLst/>
          </a:prstGeom>
        </p:spPr>
      </p:pic>
      <p:pic>
        <p:nvPicPr>
          <p:cNvPr id="47" name="Imagem 46" descr="Fundo preto com letras brancas&#10;&#10;Descrição gerada automaticamente">
            <a:extLst>
              <a:ext uri="{FF2B5EF4-FFF2-40B4-BE49-F238E27FC236}">
                <a16:creationId xmlns:a16="http://schemas.microsoft.com/office/drawing/2014/main" id="{2124718C-972D-41B5-B342-59ABEED5F28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0" t="30373" r="28754" b="65378"/>
          <a:stretch/>
        </p:blipFill>
        <p:spPr>
          <a:xfrm flipV="1">
            <a:off x="6180426" y="3626577"/>
            <a:ext cx="2162832" cy="261837"/>
          </a:xfrm>
          <a:prstGeom prst="rect">
            <a:avLst/>
          </a:prstGeom>
        </p:spPr>
      </p:pic>
      <p:pic>
        <p:nvPicPr>
          <p:cNvPr id="48" name="Imagem 47" descr="Diagrama&#10;&#10;Descrição gerada automaticamente">
            <a:extLst>
              <a:ext uri="{FF2B5EF4-FFF2-40B4-BE49-F238E27FC236}">
                <a16:creationId xmlns:a16="http://schemas.microsoft.com/office/drawing/2014/main" id="{B28F8111-4874-4B23-B6AB-4C547745FCA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r="58182" b="69249"/>
          <a:stretch/>
        </p:blipFill>
        <p:spPr>
          <a:xfrm>
            <a:off x="6984432" y="3909227"/>
            <a:ext cx="1506563" cy="220293"/>
          </a:xfrm>
          <a:prstGeom prst="rect">
            <a:avLst/>
          </a:prstGeom>
        </p:spPr>
      </p:pic>
      <p:pic>
        <p:nvPicPr>
          <p:cNvPr id="49" name="Imagem 48" descr="Diagrama&#10;&#10;Descrição gerada automaticamente">
            <a:extLst>
              <a:ext uri="{FF2B5EF4-FFF2-40B4-BE49-F238E27FC236}">
                <a16:creationId xmlns:a16="http://schemas.microsoft.com/office/drawing/2014/main" id="{93593850-9F22-4DC0-9368-6E45EB840F7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b="68263"/>
          <a:stretch/>
        </p:blipFill>
        <p:spPr>
          <a:xfrm flipH="1">
            <a:off x="3203396" y="3516155"/>
            <a:ext cx="2488341" cy="222737"/>
          </a:xfrm>
          <a:prstGeom prst="rect">
            <a:avLst/>
          </a:prstGeom>
        </p:spPr>
      </p:pic>
      <p:pic>
        <p:nvPicPr>
          <p:cNvPr id="50" name="Imagem 49" descr="Fundo preto com letras brancas&#10;&#10;Descrição gerada automaticamente">
            <a:extLst>
              <a:ext uri="{FF2B5EF4-FFF2-40B4-BE49-F238E27FC236}">
                <a16:creationId xmlns:a16="http://schemas.microsoft.com/office/drawing/2014/main" id="{3FE4FE32-7623-4488-9B76-851AD7BE6F8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7" t="31123" r="27192" b="65299"/>
          <a:stretch/>
        </p:blipFill>
        <p:spPr>
          <a:xfrm flipV="1">
            <a:off x="7034841" y="4227258"/>
            <a:ext cx="1802773" cy="190679"/>
          </a:xfrm>
          <a:prstGeom prst="rect">
            <a:avLst/>
          </a:prstGeom>
        </p:spPr>
      </p:pic>
      <p:pic>
        <p:nvPicPr>
          <p:cNvPr id="51" name="Imagem 50" descr="Diagrama&#10;&#10;Descrição gerada automaticamente">
            <a:extLst>
              <a:ext uri="{FF2B5EF4-FFF2-40B4-BE49-F238E27FC236}">
                <a16:creationId xmlns:a16="http://schemas.microsoft.com/office/drawing/2014/main" id="{EBACA3FF-6997-44FC-9601-E39FAA76D75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485" r="47898" b="69096"/>
          <a:stretch/>
        </p:blipFill>
        <p:spPr>
          <a:xfrm>
            <a:off x="7233155" y="4501830"/>
            <a:ext cx="1877067" cy="224953"/>
          </a:xfrm>
          <a:prstGeom prst="rect">
            <a:avLst/>
          </a:prstGeom>
        </p:spPr>
      </p:pic>
      <p:pic>
        <p:nvPicPr>
          <p:cNvPr id="52" name="Imagem 51" descr="Fundo preto com letras brancas&#10;&#10;Descrição gerada automaticamente">
            <a:extLst>
              <a:ext uri="{FF2B5EF4-FFF2-40B4-BE49-F238E27FC236}">
                <a16:creationId xmlns:a16="http://schemas.microsoft.com/office/drawing/2014/main" id="{AD4F4273-B95A-4985-80C8-79668247459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8" t="31123" r="21703" b="65846"/>
          <a:stretch/>
        </p:blipFill>
        <p:spPr>
          <a:xfrm flipV="1">
            <a:off x="7217086" y="4807124"/>
            <a:ext cx="2293519" cy="161515"/>
          </a:xfrm>
          <a:prstGeom prst="rect">
            <a:avLst/>
          </a:prstGeom>
        </p:spPr>
      </p:pic>
      <p:pic>
        <p:nvPicPr>
          <p:cNvPr id="53" name="Imagem 52" descr="Diagrama&#10;&#10;Descrição gerada automaticamente">
            <a:extLst>
              <a:ext uri="{FF2B5EF4-FFF2-40B4-BE49-F238E27FC236}">
                <a16:creationId xmlns:a16="http://schemas.microsoft.com/office/drawing/2014/main" id="{04CDF67A-F983-4819-A789-28EC8E01C66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r="26844" b="66969"/>
          <a:stretch/>
        </p:blipFill>
        <p:spPr>
          <a:xfrm>
            <a:off x="7303742" y="4996809"/>
            <a:ext cx="2635541" cy="289428"/>
          </a:xfrm>
          <a:prstGeom prst="rect">
            <a:avLst/>
          </a:prstGeom>
        </p:spPr>
      </p:pic>
      <p:graphicFrame>
        <p:nvGraphicFramePr>
          <p:cNvPr id="37" name="Tabela 7">
            <a:extLst>
              <a:ext uri="{FF2B5EF4-FFF2-40B4-BE49-F238E27FC236}">
                <a16:creationId xmlns:a16="http://schemas.microsoft.com/office/drawing/2014/main" id="{E686335F-FA9B-4869-A3C0-8056F93B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623658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ANATOMY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89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B891CCCE-80F5-4BF6-B668-359F77B23C63}"/>
              </a:ext>
            </a:extLst>
          </p:cNvPr>
          <p:cNvSpPr/>
          <p:nvPr/>
        </p:nvSpPr>
        <p:spPr>
          <a:xfrm>
            <a:off x="7165305" y="4677001"/>
            <a:ext cx="1838325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chemeClr val="bg1"/>
                </a:solidFill>
              </a:rPr>
              <a:t>Testis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2E63F76B-C284-4FD9-9870-9DA72AAB58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733" r="37297"/>
          <a:stretch/>
        </p:blipFill>
        <p:spPr>
          <a:xfrm>
            <a:off x="8529658" y="241160"/>
            <a:ext cx="3761106" cy="5898608"/>
          </a:xfrm>
          <a:prstGeom prst="rect">
            <a:avLst/>
          </a:prstGeom>
        </p:spPr>
      </p:pic>
      <p:pic>
        <p:nvPicPr>
          <p:cNvPr id="46" name="Imagem 45" descr="Fundo preto com letras brancas&#10;&#10;Descrição gerada automaticamente">
            <a:extLst>
              <a:ext uri="{FF2B5EF4-FFF2-40B4-BE49-F238E27FC236}">
                <a16:creationId xmlns:a16="http://schemas.microsoft.com/office/drawing/2014/main" id="{763F9CEA-0E89-4B3F-9DF8-0A0727B1FC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0" t="30373" r="14447" b="64347"/>
          <a:stretch/>
        </p:blipFill>
        <p:spPr>
          <a:xfrm flipH="1">
            <a:off x="7494042" y="4719839"/>
            <a:ext cx="3385440" cy="223229"/>
          </a:xfrm>
          <a:prstGeom prst="rect">
            <a:avLst/>
          </a:prstGeom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AC917D08-8901-4C2B-8A98-B4C44B6CD9B6}"/>
              </a:ext>
            </a:extLst>
          </p:cNvPr>
          <p:cNvSpPr txBox="1"/>
          <p:nvPr/>
        </p:nvSpPr>
        <p:spPr>
          <a:xfrm>
            <a:off x="692270" y="1171645"/>
            <a:ext cx="344805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Testicular </a:t>
            </a:r>
            <a:r>
              <a:rPr lang="pt-BR" sz="2000" b="1" dirty="0" err="1"/>
              <a:t>Lesions</a:t>
            </a:r>
            <a:endParaRPr lang="pt-BR" sz="2000" b="1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DC51CF46-B813-4AED-938D-0E38C8370AB0}"/>
              </a:ext>
            </a:extLst>
          </p:cNvPr>
          <p:cNvSpPr txBox="1"/>
          <p:nvPr/>
        </p:nvSpPr>
        <p:spPr>
          <a:xfrm>
            <a:off x="692271" y="1571755"/>
            <a:ext cx="5721230" cy="426270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</a:rPr>
              <a:t>Malignant conditions: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Germinative cell tumors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Sex cord tumors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Lymphoma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Others: leukemia, metastasis, and vascular tumors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</a:rPr>
              <a:t>Benign conditions: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Tuberculosis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Adrenal rests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Inflammatory conditions	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Ischaemia and hematomas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Testicular torsion </a:t>
            </a:r>
          </a:p>
        </p:txBody>
      </p:sp>
      <p:graphicFrame>
        <p:nvGraphicFramePr>
          <p:cNvPr id="63" name="Tabela 7">
            <a:extLst>
              <a:ext uri="{FF2B5EF4-FFF2-40B4-BE49-F238E27FC236}">
                <a16:creationId xmlns:a16="http://schemas.microsoft.com/office/drawing/2014/main" id="{D96398B0-AC35-4238-A20A-F46C9FFA6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791631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ANATOMY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sp>
        <p:nvSpPr>
          <p:cNvPr id="9" name="Retângulo 8">
            <a:extLst>
              <a:ext uri="{FF2B5EF4-FFF2-40B4-BE49-F238E27FC236}">
                <a16:creationId xmlns:a16="http://schemas.microsoft.com/office/drawing/2014/main" id="{8990DBDF-1A76-48F2-AB98-78CD300BC9F6}"/>
              </a:ext>
            </a:extLst>
          </p:cNvPr>
          <p:cNvSpPr/>
          <p:nvPr/>
        </p:nvSpPr>
        <p:spPr>
          <a:xfrm>
            <a:off x="4279979" y="3331172"/>
            <a:ext cx="1218075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FA5A44"/>
                </a:solidFill>
              </a:rPr>
              <a:t>Epididymis</a:t>
            </a:r>
            <a:endParaRPr lang="pt-BR" dirty="0">
              <a:solidFill>
                <a:srgbClr val="FA5A44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0EEDAEB-0AE2-4411-B5B1-BF2BBCDF960B}"/>
              </a:ext>
            </a:extLst>
          </p:cNvPr>
          <p:cNvSpPr/>
          <p:nvPr/>
        </p:nvSpPr>
        <p:spPr>
          <a:xfrm>
            <a:off x="3829026" y="3735398"/>
            <a:ext cx="2566879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AECCD3"/>
                </a:solidFill>
              </a:rPr>
              <a:t>Tunica</a:t>
            </a:r>
            <a:r>
              <a:rPr lang="pt-BR" dirty="0">
                <a:solidFill>
                  <a:srgbClr val="AECCD3"/>
                </a:solidFill>
              </a:rPr>
              <a:t> </a:t>
            </a:r>
            <a:r>
              <a:rPr lang="pt-BR" dirty="0" err="1">
                <a:solidFill>
                  <a:srgbClr val="AECCD3"/>
                </a:solidFill>
              </a:rPr>
              <a:t>Vaginalis</a:t>
            </a:r>
            <a:r>
              <a:rPr lang="pt-BR" dirty="0">
                <a:solidFill>
                  <a:srgbClr val="AECCD3"/>
                </a:solidFill>
              </a:rPr>
              <a:t> (visceral)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6E8F2A3-CC0F-4A94-834B-15CC5CCB9D04}"/>
              </a:ext>
            </a:extLst>
          </p:cNvPr>
          <p:cNvSpPr/>
          <p:nvPr/>
        </p:nvSpPr>
        <p:spPr>
          <a:xfrm>
            <a:off x="4131300" y="4028421"/>
            <a:ext cx="2566879" cy="258290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D06E54"/>
                </a:solidFill>
              </a:rPr>
              <a:t>Tunica</a:t>
            </a:r>
            <a:r>
              <a:rPr lang="pt-BR" dirty="0">
                <a:solidFill>
                  <a:srgbClr val="D06E54"/>
                </a:solidFill>
              </a:rPr>
              <a:t> </a:t>
            </a:r>
            <a:r>
              <a:rPr lang="pt-BR" dirty="0" err="1">
                <a:solidFill>
                  <a:srgbClr val="D06E54"/>
                </a:solidFill>
              </a:rPr>
              <a:t>Vaginalis</a:t>
            </a:r>
            <a:r>
              <a:rPr lang="pt-BR" dirty="0">
                <a:solidFill>
                  <a:srgbClr val="D06E54"/>
                </a:solidFill>
              </a:rPr>
              <a:t> (parietal</a:t>
            </a:r>
            <a:r>
              <a:rPr lang="pt-BR" dirty="0">
                <a:solidFill>
                  <a:srgbClr val="AECCD3"/>
                </a:solidFill>
              </a:rPr>
              <a:t>)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FE10AA8-F787-4697-8842-07D42BB9D0BE}"/>
              </a:ext>
            </a:extLst>
          </p:cNvPr>
          <p:cNvSpPr/>
          <p:nvPr/>
        </p:nvSpPr>
        <p:spPr>
          <a:xfrm>
            <a:off x="3881890" y="2012548"/>
            <a:ext cx="1672664" cy="271575"/>
          </a:xfrm>
          <a:prstGeom prst="rect">
            <a:avLst/>
          </a:prstGeom>
          <a:ln w="635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rgbClr val="D06E54"/>
                </a:solidFill>
              </a:rPr>
              <a:t>Spermartic</a:t>
            </a:r>
            <a:r>
              <a:rPr lang="pt-BR" dirty="0">
                <a:solidFill>
                  <a:srgbClr val="D06E54"/>
                </a:solidFill>
              </a:rPr>
              <a:t> </a:t>
            </a:r>
            <a:r>
              <a:rPr lang="pt-BR" dirty="0" err="1">
                <a:solidFill>
                  <a:srgbClr val="D06E54"/>
                </a:solidFill>
              </a:rPr>
              <a:t>cord</a:t>
            </a:r>
            <a:r>
              <a:rPr lang="pt-BR" dirty="0">
                <a:solidFill>
                  <a:srgbClr val="D06E54"/>
                </a:solidFill>
              </a:rPr>
              <a:t> </a:t>
            </a:r>
            <a:endParaRPr lang="pt-BR" dirty="0">
              <a:solidFill>
                <a:srgbClr val="AECCD3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3189DDD-ED73-4901-91BD-59DFA32E7605}"/>
              </a:ext>
            </a:extLst>
          </p:cNvPr>
          <p:cNvSpPr txBox="1"/>
          <p:nvPr/>
        </p:nvSpPr>
        <p:spPr>
          <a:xfrm>
            <a:off x="6888800" y="1025065"/>
            <a:ext cx="344805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err="1"/>
              <a:t>Paratesticular</a:t>
            </a:r>
            <a:r>
              <a:rPr lang="pt-BR" sz="2000" b="1" dirty="0"/>
              <a:t> </a:t>
            </a:r>
            <a:r>
              <a:rPr lang="pt-BR" sz="2000" b="1" dirty="0" err="1"/>
              <a:t>Lesions</a:t>
            </a:r>
            <a:endParaRPr lang="pt-BR" sz="2000" b="1" dirty="0"/>
          </a:p>
        </p:txBody>
      </p:sp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98A564C0-7BE7-421F-B035-EA9BC1CAEB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733" r="37297"/>
          <a:stretch/>
        </p:blipFill>
        <p:spPr>
          <a:xfrm>
            <a:off x="229869" y="399486"/>
            <a:ext cx="3761106" cy="5898608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7A044B15-80F0-43EE-BB19-630111BE30C2}"/>
              </a:ext>
            </a:extLst>
          </p:cNvPr>
          <p:cNvSpPr/>
          <p:nvPr/>
        </p:nvSpPr>
        <p:spPr>
          <a:xfrm>
            <a:off x="901333" y="1606835"/>
            <a:ext cx="2381798" cy="154593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id="{BF8DD2B6-BDE0-45CF-8225-6661F538B7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r="35418" b="68515"/>
          <a:stretch/>
        </p:blipFill>
        <p:spPr>
          <a:xfrm rot="10800000" flipH="1">
            <a:off x="2146417" y="2061380"/>
            <a:ext cx="1657743" cy="222743"/>
          </a:xfrm>
          <a:prstGeom prst="rect">
            <a:avLst/>
          </a:prstGeom>
        </p:spPr>
      </p:pic>
      <p:pic>
        <p:nvPicPr>
          <p:cNvPr id="17" name="Imagem 16" descr="Fundo preto com letras brancas&#10;&#10;Descrição gerada automaticamente">
            <a:extLst>
              <a:ext uri="{FF2B5EF4-FFF2-40B4-BE49-F238E27FC236}">
                <a16:creationId xmlns:a16="http://schemas.microsoft.com/office/drawing/2014/main" id="{DF818064-BFF6-495A-B9F4-44AF4B6899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0" t="30373" r="35195" b="66012"/>
          <a:stretch/>
        </p:blipFill>
        <p:spPr>
          <a:xfrm flipV="1">
            <a:off x="2171283" y="3793854"/>
            <a:ext cx="1586801" cy="222740"/>
          </a:xfrm>
          <a:prstGeom prst="rect">
            <a:avLst/>
          </a:prstGeom>
        </p:spPr>
      </p:pic>
      <p:pic>
        <p:nvPicPr>
          <p:cNvPr id="19" name="Imagem 18" descr="Diagrama&#10;&#10;Descrição gerada automaticamente">
            <a:extLst>
              <a:ext uri="{FF2B5EF4-FFF2-40B4-BE49-F238E27FC236}">
                <a16:creationId xmlns:a16="http://schemas.microsoft.com/office/drawing/2014/main" id="{D49350FD-8E3C-4ACE-B258-E04A7DBC83F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r="68173" b="69759"/>
          <a:stretch/>
        </p:blipFill>
        <p:spPr>
          <a:xfrm>
            <a:off x="2975289" y="4037408"/>
            <a:ext cx="1156011" cy="206497"/>
          </a:xfrm>
          <a:prstGeom prst="rect">
            <a:avLst/>
          </a:prstGeom>
        </p:spPr>
      </p:pic>
      <p:pic>
        <p:nvPicPr>
          <p:cNvPr id="20" name="Imagem 19" descr="Diagrama&#10;&#10;Descrição gerada automaticamente">
            <a:extLst>
              <a:ext uri="{FF2B5EF4-FFF2-40B4-BE49-F238E27FC236}">
                <a16:creationId xmlns:a16="http://schemas.microsoft.com/office/drawing/2014/main" id="{B7692FD9-4ACA-4BB1-9482-5DEA37FD1D3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6" r="24675" b="68262"/>
          <a:stretch/>
        </p:blipFill>
        <p:spPr>
          <a:xfrm rot="10800000" flipH="1">
            <a:off x="2345955" y="3372219"/>
            <a:ext cx="1874353" cy="222741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F632CD14-E19B-4E3D-A09A-6EFB64C051CC}"/>
              </a:ext>
            </a:extLst>
          </p:cNvPr>
          <p:cNvSpPr txBox="1"/>
          <p:nvPr/>
        </p:nvSpPr>
        <p:spPr>
          <a:xfrm>
            <a:off x="6888800" y="1425175"/>
            <a:ext cx="5043828" cy="3554819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</a:rPr>
              <a:t>Benign conditions: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Adenomatoid tumor of the epididymis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Spermatic cord lipoma     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Scrotum hemangioma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Fibrous pseudotumor of the scrotum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u="sng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</a:rPr>
              <a:t>Malignant conditions: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Embryonal rhabdomyosarcoma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Spermatic cord  leiomyosarcoma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Spermatic cord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</a:rPr>
              <a:t>lipossarcoma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A57FA70-1BE1-4157-A447-CEF81335B1AA}"/>
              </a:ext>
            </a:extLst>
          </p:cNvPr>
          <p:cNvSpPr txBox="1"/>
          <p:nvPr/>
        </p:nvSpPr>
        <p:spPr>
          <a:xfrm>
            <a:off x="106814" y="108955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ANATOMY</a:t>
            </a:r>
          </a:p>
        </p:txBody>
      </p:sp>
    </p:spTree>
    <p:extLst>
      <p:ext uri="{BB962C8B-B14F-4D97-AF65-F5344CB8AC3E}">
        <p14:creationId xmlns:p14="http://schemas.microsoft.com/office/powerpoint/2010/main" val="321712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5" grpId="0" animBg="1"/>
      <p:bldP spid="5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98096ED-B54C-40EF-AA56-590ABCD01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37" t="-5347" r="24039" b="27144"/>
          <a:stretch/>
        </p:blipFill>
        <p:spPr>
          <a:xfrm>
            <a:off x="59094" y="2783505"/>
            <a:ext cx="2945408" cy="1782504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F6B375-AB23-4112-BE95-0D6822B9E022}"/>
              </a:ext>
            </a:extLst>
          </p:cNvPr>
          <p:cNvSpPr txBox="1"/>
          <p:nvPr/>
        </p:nvSpPr>
        <p:spPr>
          <a:xfrm>
            <a:off x="132891" y="80025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NORMAL ANATOMY </a:t>
            </a:r>
          </a:p>
        </p:txBody>
      </p:sp>
      <p:pic>
        <p:nvPicPr>
          <p:cNvPr id="5" name="Google Shape;180;p6">
            <a:extLst>
              <a:ext uri="{FF2B5EF4-FFF2-40B4-BE49-F238E27FC236}">
                <a16:creationId xmlns:a16="http://schemas.microsoft.com/office/drawing/2014/main" id="{2C037A76-FAB4-4DEE-9447-F21C16702B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067" t="5608" r="5910" b="25239"/>
          <a:stretch/>
        </p:blipFill>
        <p:spPr>
          <a:xfrm>
            <a:off x="28302" y="1265164"/>
            <a:ext cx="3030981" cy="169623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64221A2-FA5B-47ED-8F0E-6B0845B8811A}"/>
              </a:ext>
            </a:extLst>
          </p:cNvPr>
          <p:cNvSpPr txBox="1"/>
          <p:nvPr/>
        </p:nvSpPr>
        <p:spPr>
          <a:xfrm>
            <a:off x="132891" y="763131"/>
            <a:ext cx="1869985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b="1" dirty="0" err="1"/>
              <a:t>Ultrasound</a:t>
            </a:r>
            <a:r>
              <a:rPr lang="pt-BR" sz="2000" b="1" dirty="0"/>
              <a:t> (US)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286ECAF-BD8E-46EB-83A3-61FB51E3B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038" y="2404344"/>
            <a:ext cx="2793012" cy="1693944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E3B4F3B5-0B4A-4E4E-88B8-FD6EA4478D25}"/>
              </a:ext>
            </a:extLst>
          </p:cNvPr>
          <p:cNvSpPr txBox="1"/>
          <p:nvPr/>
        </p:nvSpPr>
        <p:spPr>
          <a:xfrm>
            <a:off x="59095" y="4727624"/>
            <a:ext cx="5924456" cy="150041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rtl="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Testis has low to medium homogeneous echogenicity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Tunica </a:t>
            </a:r>
            <a:r>
              <a:rPr lang="en-US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albuginea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thin echogenic line around the testis. </a:t>
            </a:r>
          </a:p>
          <a:p>
            <a:pPr marL="285750" indent="-285750" rtl="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Mediastinum testis: </a:t>
            </a:r>
            <a:r>
              <a:rPr lang="en-US" sz="1400" b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echogenic band of variable thickness and length extending in a caudocranial direction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400" b="0" dirty="0">
                <a:solidFill>
                  <a:schemeClr val="accent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pididymis: </a:t>
            </a:r>
            <a:r>
              <a:rPr lang="en-US" sz="1400" b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isoechoic</a:t>
            </a:r>
            <a:r>
              <a:rPr lang="en-US" sz="1400" b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the testis, and its echotexture may be coarser than that of the testis 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E9A1003-3E4A-47D1-A4F8-07D9C99D95F0}"/>
              </a:ext>
            </a:extLst>
          </p:cNvPr>
          <p:cNvSpPr/>
          <p:nvPr/>
        </p:nvSpPr>
        <p:spPr>
          <a:xfrm>
            <a:off x="406391" y="2925331"/>
            <a:ext cx="1378021" cy="113661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240979A4-A192-457B-B3FB-B9EF12FFCD51}"/>
              </a:ext>
            </a:extLst>
          </p:cNvPr>
          <p:cNvCxnSpPr/>
          <p:nvPr/>
        </p:nvCxnSpPr>
        <p:spPr>
          <a:xfrm>
            <a:off x="4257106" y="3645771"/>
            <a:ext cx="212217" cy="606568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951E3239-D973-45F8-979A-A74825433830}"/>
              </a:ext>
            </a:extLst>
          </p:cNvPr>
          <p:cNvSpPr txBox="1"/>
          <p:nvPr/>
        </p:nvSpPr>
        <p:spPr>
          <a:xfrm>
            <a:off x="4277250" y="4242932"/>
            <a:ext cx="1422163" cy="276999"/>
          </a:xfrm>
          <a:prstGeom prst="rect">
            <a:avLst/>
          </a:prstGeom>
          <a:noFill/>
          <a:ln w="3175"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Normal </a:t>
            </a:r>
            <a:r>
              <a:rPr lang="pt-BR" sz="1200" dirty="0" err="1">
                <a:solidFill>
                  <a:schemeClr val="bg1"/>
                </a:solidFill>
              </a:rPr>
              <a:t>testis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flow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471D388-FCD1-4E23-BCD7-A5D7EC04F114}"/>
              </a:ext>
            </a:extLst>
          </p:cNvPr>
          <p:cNvSpPr txBox="1"/>
          <p:nvPr/>
        </p:nvSpPr>
        <p:spPr>
          <a:xfrm>
            <a:off x="6320901" y="79588"/>
            <a:ext cx="301394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b="1" dirty="0" err="1"/>
              <a:t>Magnetic</a:t>
            </a:r>
            <a:r>
              <a:rPr lang="pt-BR" b="1" dirty="0"/>
              <a:t> </a:t>
            </a:r>
            <a:r>
              <a:rPr lang="pt-BR" b="1" dirty="0" err="1"/>
              <a:t>Ressonance</a:t>
            </a:r>
            <a:r>
              <a:rPr lang="pt-BR" sz="2000" b="1" dirty="0"/>
              <a:t> (MR)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F227FD6-298C-41C1-8834-CC9D9085899D}"/>
              </a:ext>
            </a:extLst>
          </p:cNvPr>
          <p:cNvSpPr txBox="1"/>
          <p:nvPr/>
        </p:nvSpPr>
        <p:spPr>
          <a:xfrm>
            <a:off x="6096000" y="5196984"/>
            <a:ext cx="6036905" cy="103105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Testis</a:t>
            </a:r>
            <a:r>
              <a:rPr lang="en-US" sz="1400" b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has low to intermediate SI on T1WI and high SI on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T2WI images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Tunica albuginea</a:t>
            </a:r>
            <a:r>
              <a:rPr lang="en-US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b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low SI on T1WI and T2WI. </a:t>
            </a:r>
          </a:p>
          <a:p>
            <a:pPr marL="285750" indent="-285750" rtl="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400" b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pididymis</a:t>
            </a:r>
            <a:r>
              <a:rPr lang="en-US" sz="1400" b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is slightly heterogeneous and isointense to the testis on T1WI and T2WI.</a:t>
            </a: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25B94CAA-0B99-4E7F-9C18-FD7EE7E61D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93" r="32214" b="35260"/>
          <a:stretch/>
        </p:blipFill>
        <p:spPr>
          <a:xfrm>
            <a:off x="6418053" y="657948"/>
            <a:ext cx="1521498" cy="141908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205F8479-79D0-4DF7-AEF2-5B8FD9F119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219"/>
          <a:stretch/>
        </p:blipFill>
        <p:spPr>
          <a:xfrm flipH="1">
            <a:off x="8374537" y="661863"/>
            <a:ext cx="2154379" cy="14225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2A795A2C-AF61-4A51-A7A7-6B8EAA5528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532" y="2328700"/>
            <a:ext cx="1521498" cy="236204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CF213C3C-5AEF-499E-A821-DFEE897FEEE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719" b="3062"/>
          <a:stretch/>
        </p:blipFill>
        <p:spPr>
          <a:xfrm>
            <a:off x="10253217" y="2457333"/>
            <a:ext cx="1598097" cy="207977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EAAFCE73-EA3F-4F30-AA4E-62E9F65E13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8014" y="2356608"/>
            <a:ext cx="1419225" cy="233413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B822F7D5-8547-4F1A-9DAD-4EDA984B9A8F}"/>
              </a:ext>
            </a:extLst>
          </p:cNvPr>
          <p:cNvSpPr txBox="1"/>
          <p:nvPr/>
        </p:nvSpPr>
        <p:spPr>
          <a:xfrm>
            <a:off x="6759547" y="2046678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- T2WI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DB80F2E-E8AB-4193-B457-ACDB29DEE193}"/>
              </a:ext>
            </a:extLst>
          </p:cNvPr>
          <p:cNvSpPr txBox="1"/>
          <p:nvPr/>
        </p:nvSpPr>
        <p:spPr>
          <a:xfrm>
            <a:off x="6686670" y="4671689"/>
            <a:ext cx="108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Sagittal - T2WI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DDBFDF4-0A8B-4590-A770-600D424C57DF}"/>
              </a:ext>
            </a:extLst>
          </p:cNvPr>
          <p:cNvSpPr txBox="1"/>
          <p:nvPr/>
        </p:nvSpPr>
        <p:spPr>
          <a:xfrm>
            <a:off x="8992537" y="2075181"/>
            <a:ext cx="9621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– T1WI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0F928F9-67BB-4289-96F2-B631D91A51BB}"/>
              </a:ext>
            </a:extLst>
          </p:cNvPr>
          <p:cNvSpPr txBox="1"/>
          <p:nvPr/>
        </p:nvSpPr>
        <p:spPr>
          <a:xfrm>
            <a:off x="8204836" y="4672866"/>
            <a:ext cx="2048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Sagittal – T1WI post </a:t>
            </a:r>
            <a:r>
              <a:rPr lang="pt-BR" sz="1200" dirty="0" err="1">
                <a:solidFill>
                  <a:schemeClr val="bg1"/>
                </a:solidFill>
              </a:rPr>
              <a:t>contrast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C93289E-9F7A-4109-A051-07AF0CD41218}"/>
              </a:ext>
            </a:extLst>
          </p:cNvPr>
          <p:cNvSpPr txBox="1"/>
          <p:nvPr/>
        </p:nvSpPr>
        <p:spPr>
          <a:xfrm>
            <a:off x="10528916" y="4502042"/>
            <a:ext cx="1120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Oblique - T2WI</a:t>
            </a:r>
          </a:p>
        </p:txBody>
      </p: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F88A2107-0B43-4824-82B1-E9C627BEA8D8}"/>
              </a:ext>
            </a:extLst>
          </p:cNvPr>
          <p:cNvCxnSpPr>
            <a:cxnSpLocks/>
          </p:cNvCxnSpPr>
          <p:nvPr/>
        </p:nvCxnSpPr>
        <p:spPr>
          <a:xfrm flipH="1">
            <a:off x="931678" y="1934114"/>
            <a:ext cx="629431" cy="643996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C1A665DA-636F-47D3-9E32-EF7E0999B845}"/>
              </a:ext>
            </a:extLst>
          </p:cNvPr>
          <p:cNvCxnSpPr>
            <a:cxnSpLocks/>
          </p:cNvCxnSpPr>
          <p:nvPr/>
        </p:nvCxnSpPr>
        <p:spPr>
          <a:xfrm flipH="1">
            <a:off x="7196077" y="3345728"/>
            <a:ext cx="495135" cy="603327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F757FE7C-C80E-4E08-87FA-24C3A217AB55}"/>
              </a:ext>
            </a:extLst>
          </p:cNvPr>
          <p:cNvCxnSpPr>
            <a:cxnSpLocks/>
          </p:cNvCxnSpPr>
          <p:nvPr/>
        </p:nvCxnSpPr>
        <p:spPr>
          <a:xfrm flipH="1">
            <a:off x="7354908" y="746731"/>
            <a:ext cx="501388" cy="4329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C62C0C38-972E-4F20-9A32-4F7153ED70B9}"/>
              </a:ext>
            </a:extLst>
          </p:cNvPr>
          <p:cNvCxnSpPr>
            <a:cxnSpLocks/>
          </p:cNvCxnSpPr>
          <p:nvPr/>
        </p:nvCxnSpPr>
        <p:spPr>
          <a:xfrm flipH="1">
            <a:off x="9544389" y="696984"/>
            <a:ext cx="410271" cy="3327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A9378F76-42B2-4B8C-A36B-9F313FEC746B}"/>
              </a:ext>
            </a:extLst>
          </p:cNvPr>
          <p:cNvCxnSpPr>
            <a:cxnSpLocks/>
          </p:cNvCxnSpPr>
          <p:nvPr/>
        </p:nvCxnSpPr>
        <p:spPr>
          <a:xfrm flipH="1">
            <a:off x="11052265" y="2771465"/>
            <a:ext cx="233665" cy="59512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de Seta Reta 40">
            <a:extLst>
              <a:ext uri="{FF2B5EF4-FFF2-40B4-BE49-F238E27FC236}">
                <a16:creationId xmlns:a16="http://schemas.microsoft.com/office/drawing/2014/main" id="{79C362C5-9F9C-44C1-9AC5-BFF1C3D7746D}"/>
              </a:ext>
            </a:extLst>
          </p:cNvPr>
          <p:cNvCxnSpPr>
            <a:cxnSpLocks/>
          </p:cNvCxnSpPr>
          <p:nvPr/>
        </p:nvCxnSpPr>
        <p:spPr>
          <a:xfrm flipH="1">
            <a:off x="9201032" y="3438144"/>
            <a:ext cx="501388" cy="4329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m 42">
            <a:extLst>
              <a:ext uri="{FF2B5EF4-FFF2-40B4-BE49-F238E27FC236}">
                <a16:creationId xmlns:a16="http://schemas.microsoft.com/office/drawing/2014/main" id="{07F435E7-469E-4FE9-9472-3474384F32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45" name="Tabela 7">
            <a:extLst>
              <a:ext uri="{FF2B5EF4-FFF2-40B4-BE49-F238E27FC236}">
                <a16:creationId xmlns:a16="http://schemas.microsoft.com/office/drawing/2014/main" id="{9FD32562-E966-47E7-8073-3FC8F246BA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791631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ANATOMY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361313A2-8B38-49FA-8C91-14870EB39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8" t="10241" b="5753"/>
          <a:stretch/>
        </p:blipFill>
        <p:spPr bwMode="auto">
          <a:xfrm>
            <a:off x="2912654" y="951482"/>
            <a:ext cx="2729023" cy="1524546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0557B782-D786-46AA-88DA-1A5A0D78C5E7}"/>
              </a:ext>
            </a:extLst>
          </p:cNvPr>
          <p:cNvCxnSpPr>
            <a:cxnSpLocks/>
          </p:cNvCxnSpPr>
          <p:nvPr/>
        </p:nvCxnSpPr>
        <p:spPr>
          <a:xfrm>
            <a:off x="4108330" y="1029734"/>
            <a:ext cx="0" cy="5599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6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95733" y="127214"/>
            <a:ext cx="3714775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EMBRIOLOGY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104E53F-22E2-4FDF-90F8-9EC7C318BCB0}"/>
              </a:ext>
            </a:extLst>
          </p:cNvPr>
          <p:cNvSpPr txBox="1"/>
          <p:nvPr/>
        </p:nvSpPr>
        <p:spPr>
          <a:xfrm>
            <a:off x="2460709" y="1417004"/>
            <a:ext cx="2834201" cy="58477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Testes initially form in the lumbar region of the abdomen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B9FC428-BF52-4B15-8BDE-A0286DADE12C}"/>
              </a:ext>
            </a:extLst>
          </p:cNvPr>
          <p:cNvSpPr txBox="1"/>
          <p:nvPr/>
        </p:nvSpPr>
        <p:spPr>
          <a:xfrm>
            <a:off x="2471257" y="2173698"/>
            <a:ext cx="2823653" cy="73866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After 21 weeks of the conception, the testes begin to migrate into the inguinal canal 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E94027E-20B2-4639-82FC-7A7AE0EA798C}"/>
              </a:ext>
            </a:extLst>
          </p:cNvPr>
          <p:cNvSpPr txBox="1"/>
          <p:nvPr/>
        </p:nvSpPr>
        <p:spPr>
          <a:xfrm>
            <a:off x="2471258" y="3066882"/>
            <a:ext cx="2823652" cy="73866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By 30 weeks after conception, nearly all testes have reached the scrotum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F040762-7DA6-455D-84EA-2DAB951BD2C8}"/>
              </a:ext>
            </a:extLst>
          </p:cNvPr>
          <p:cNvSpPr txBox="1"/>
          <p:nvPr/>
        </p:nvSpPr>
        <p:spPr>
          <a:xfrm>
            <a:off x="636650" y="5044117"/>
            <a:ext cx="4762515" cy="523220"/>
          </a:xfrm>
          <a:prstGeom prst="rect">
            <a:avLst/>
          </a:prstGeom>
          <a:noFill/>
          <a:ln w="38100"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In some individuals, the testes fail to descend into the scrotum,     a condition termed cryptorchidism / </a:t>
            </a:r>
            <a:r>
              <a:rPr lang="en-US" sz="1400" dirty="0" err="1">
                <a:solidFill>
                  <a:schemeClr val="bg1"/>
                </a:solidFill>
              </a:rPr>
              <a:t>maldescension</a:t>
            </a:r>
            <a:r>
              <a:rPr lang="en-US" sz="1400" dirty="0">
                <a:solidFill>
                  <a:schemeClr val="bg1"/>
                </a:solidFill>
              </a:rPr>
              <a:t> testis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4308209-8F17-4461-92AC-C7ED4A5DD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792" y="4127907"/>
            <a:ext cx="3054119" cy="214467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B89CF58-EBFE-4AE3-9FAF-2C07FB00F8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45" r="20566" b="25389"/>
          <a:stretch/>
        </p:blipFill>
        <p:spPr>
          <a:xfrm>
            <a:off x="8333647" y="1356895"/>
            <a:ext cx="3684793" cy="196265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F472AC4-66D8-4757-AF98-96FB1D22BF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80" r="26020" b="32462"/>
          <a:stretch/>
        </p:blipFill>
        <p:spPr>
          <a:xfrm>
            <a:off x="5674018" y="1356895"/>
            <a:ext cx="2579849" cy="196265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A1670DE9-E4A4-4E64-AB8D-F14146DC0E2F}"/>
              </a:ext>
            </a:extLst>
          </p:cNvPr>
          <p:cNvSpPr txBox="1"/>
          <p:nvPr/>
        </p:nvSpPr>
        <p:spPr>
          <a:xfrm>
            <a:off x="5674017" y="72513"/>
            <a:ext cx="5200343" cy="73866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Undescended testis </a:t>
            </a:r>
            <a:r>
              <a:rPr lang="en-US" sz="1400" dirty="0">
                <a:solidFill>
                  <a:schemeClr val="bg1"/>
                </a:solidFill>
              </a:rPr>
              <a:t>. MR images show testis in the inguinal canal or the abdominal cavity  with signal characteristics similar to those of the contralateral testis.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7123B92-5D94-4A0A-9980-4DB2DAA89940}"/>
              </a:ext>
            </a:extLst>
          </p:cNvPr>
          <p:cNvSpPr txBox="1"/>
          <p:nvPr/>
        </p:nvSpPr>
        <p:spPr>
          <a:xfrm>
            <a:off x="5674017" y="982666"/>
            <a:ext cx="2009775" cy="276999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No testis in the scrotum sac</a:t>
            </a:r>
            <a:endParaRPr lang="pt-BR" sz="1200" dirty="0">
              <a:solidFill>
                <a:schemeClr val="bg1"/>
              </a:solidFill>
            </a:endParaRP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9D61FD66-9A56-4D4D-8048-553318BFA7F8}"/>
              </a:ext>
            </a:extLst>
          </p:cNvPr>
          <p:cNvCxnSpPr>
            <a:cxnSpLocks/>
          </p:cNvCxnSpPr>
          <p:nvPr/>
        </p:nvCxnSpPr>
        <p:spPr>
          <a:xfrm flipH="1">
            <a:off x="7042438" y="4677772"/>
            <a:ext cx="1574963" cy="988599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9AC99C8-5B1F-4E12-9685-001998DA911C}"/>
              </a:ext>
            </a:extLst>
          </p:cNvPr>
          <p:cNvSpPr txBox="1"/>
          <p:nvPr/>
        </p:nvSpPr>
        <p:spPr>
          <a:xfrm>
            <a:off x="9723621" y="985028"/>
            <a:ext cx="2273464" cy="276999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Right testis in the inguinal canal</a:t>
            </a:r>
            <a:endParaRPr lang="pt-BR" sz="1200" dirty="0">
              <a:solidFill>
                <a:schemeClr val="bg1"/>
              </a:solidFill>
            </a:endParaRP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AD636211-2E88-4120-95AC-E8AF257C644B}"/>
              </a:ext>
            </a:extLst>
          </p:cNvPr>
          <p:cNvCxnSpPr>
            <a:cxnSpLocks/>
          </p:cNvCxnSpPr>
          <p:nvPr/>
        </p:nvCxnSpPr>
        <p:spPr>
          <a:xfrm flipH="1" flipV="1">
            <a:off x="6400800" y="1259665"/>
            <a:ext cx="310069" cy="610808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13E98D27-1D38-49A9-9773-D97AAABD1544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9494606" y="1262027"/>
            <a:ext cx="1365747" cy="325400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6430DF7C-B6FA-41F9-AAAE-109C851A257B}"/>
              </a:ext>
            </a:extLst>
          </p:cNvPr>
          <p:cNvSpPr txBox="1"/>
          <p:nvPr/>
        </p:nvSpPr>
        <p:spPr>
          <a:xfrm>
            <a:off x="5981219" y="5666371"/>
            <a:ext cx="1576629" cy="46166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Atrofic</a:t>
            </a:r>
            <a:r>
              <a:rPr lang="en-US" sz="1200" dirty="0">
                <a:solidFill>
                  <a:schemeClr val="bg1"/>
                </a:solidFill>
              </a:rPr>
              <a:t> testis in the inguinal canal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F751A2C-A405-4B98-9454-6E10AA09E62C}"/>
              </a:ext>
            </a:extLst>
          </p:cNvPr>
          <p:cNvSpPr txBox="1"/>
          <p:nvPr/>
        </p:nvSpPr>
        <p:spPr>
          <a:xfrm>
            <a:off x="8460193" y="3462116"/>
            <a:ext cx="2468378" cy="523220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In some cases, the testicle may be atrophic or uncharacterized.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CAF3A884-D789-4D63-B270-F98926817EEB}"/>
              </a:ext>
            </a:extLst>
          </p:cNvPr>
          <p:cNvSpPr txBox="1"/>
          <p:nvPr/>
        </p:nvSpPr>
        <p:spPr>
          <a:xfrm rot="19954521">
            <a:off x="1435330" y="5058208"/>
            <a:ext cx="3636227" cy="36933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Risk factor for testicular cancer</a:t>
            </a:r>
            <a:endParaRPr lang="pt-BR" b="1" dirty="0"/>
          </a:p>
        </p:txBody>
      </p:sp>
      <p:pic>
        <p:nvPicPr>
          <p:cNvPr id="12" name="Imagem 11" descr="Foto preta e branca de rosto de pessoa&#10;&#10;Descrição gerada automaticamente com confiança média">
            <a:extLst>
              <a:ext uri="{FF2B5EF4-FFF2-40B4-BE49-F238E27FC236}">
                <a16:creationId xmlns:a16="http://schemas.microsoft.com/office/drawing/2014/main" id="{CB4D0C0C-2402-4DFB-AA9D-FD77732B13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7" t="27011" r="21191" b="9071"/>
          <a:stretch/>
        </p:blipFill>
        <p:spPr>
          <a:xfrm>
            <a:off x="175084" y="1167849"/>
            <a:ext cx="2213798" cy="292705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4" name="Elipse 13">
            <a:extLst>
              <a:ext uri="{FF2B5EF4-FFF2-40B4-BE49-F238E27FC236}">
                <a16:creationId xmlns:a16="http://schemas.microsoft.com/office/drawing/2014/main" id="{EB19A183-B9A1-4C4D-BEDC-E60ECA2B4CD9}"/>
              </a:ext>
            </a:extLst>
          </p:cNvPr>
          <p:cNvSpPr/>
          <p:nvPr/>
        </p:nvSpPr>
        <p:spPr>
          <a:xfrm rot="1984156">
            <a:off x="1850759" y="2010831"/>
            <a:ext cx="114884" cy="27699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88856A65-47C7-408F-AC16-601A13A529D4}"/>
              </a:ext>
            </a:extLst>
          </p:cNvPr>
          <p:cNvSpPr/>
          <p:nvPr/>
        </p:nvSpPr>
        <p:spPr>
          <a:xfrm rot="1984156">
            <a:off x="1626931" y="2340981"/>
            <a:ext cx="114884" cy="27699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2389ABDE-1999-43C6-A9C9-346428B97582}"/>
              </a:ext>
            </a:extLst>
          </p:cNvPr>
          <p:cNvSpPr/>
          <p:nvPr/>
        </p:nvSpPr>
        <p:spPr>
          <a:xfrm rot="20867859">
            <a:off x="1600712" y="2782574"/>
            <a:ext cx="114884" cy="27699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45E538CA-FD88-4794-A737-7ACC24828AF1}"/>
              </a:ext>
            </a:extLst>
          </p:cNvPr>
          <p:cNvSpPr/>
          <p:nvPr/>
        </p:nvSpPr>
        <p:spPr>
          <a:xfrm rot="1984156">
            <a:off x="1469044" y="3224168"/>
            <a:ext cx="114884" cy="27699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2E9276BA-39ED-47D4-A1E7-497005E02674}"/>
              </a:ext>
            </a:extLst>
          </p:cNvPr>
          <p:cNvSpPr/>
          <p:nvPr/>
        </p:nvSpPr>
        <p:spPr>
          <a:xfrm rot="21198947">
            <a:off x="1349121" y="3596067"/>
            <a:ext cx="114884" cy="27699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C8BF1250-E997-4756-8557-C1DA94C3B55A}"/>
              </a:ext>
            </a:extLst>
          </p:cNvPr>
          <p:cNvCxnSpPr>
            <a:cxnSpLocks/>
          </p:cNvCxnSpPr>
          <p:nvPr/>
        </p:nvCxnSpPr>
        <p:spPr>
          <a:xfrm flipH="1">
            <a:off x="1859071" y="2476529"/>
            <a:ext cx="38152" cy="54789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A5C5AF40-63D4-4C15-BCA9-B4DDB51053C7}"/>
              </a:ext>
            </a:extLst>
          </p:cNvPr>
          <p:cNvCxnSpPr>
            <a:cxnSpLocks/>
          </p:cNvCxnSpPr>
          <p:nvPr/>
        </p:nvCxnSpPr>
        <p:spPr>
          <a:xfrm flipH="1">
            <a:off x="1603683" y="3345856"/>
            <a:ext cx="164853" cy="52158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m 38">
            <a:extLst>
              <a:ext uri="{FF2B5EF4-FFF2-40B4-BE49-F238E27FC236}">
                <a16:creationId xmlns:a16="http://schemas.microsoft.com/office/drawing/2014/main" id="{0786FDFD-5B86-4B09-9DD6-F65C7AAB50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cxnSp>
        <p:nvCxnSpPr>
          <p:cNvPr id="41" name="Conector de Seta Reta 40">
            <a:extLst>
              <a:ext uri="{FF2B5EF4-FFF2-40B4-BE49-F238E27FC236}">
                <a16:creationId xmlns:a16="http://schemas.microsoft.com/office/drawing/2014/main" id="{78903396-C48B-4D24-BC26-F7A466A9018B}"/>
              </a:ext>
            </a:extLst>
          </p:cNvPr>
          <p:cNvCxnSpPr>
            <a:cxnSpLocks/>
          </p:cNvCxnSpPr>
          <p:nvPr/>
        </p:nvCxnSpPr>
        <p:spPr>
          <a:xfrm>
            <a:off x="3253444" y="3912408"/>
            <a:ext cx="0" cy="967643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9F783A8E-A8A8-4110-A2A6-C975BD766B7E}"/>
              </a:ext>
            </a:extLst>
          </p:cNvPr>
          <p:cNvCxnSpPr>
            <a:cxnSpLocks/>
          </p:cNvCxnSpPr>
          <p:nvPr/>
        </p:nvCxnSpPr>
        <p:spPr>
          <a:xfrm>
            <a:off x="8323464" y="3429000"/>
            <a:ext cx="0" cy="63513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ela 7">
            <a:extLst>
              <a:ext uri="{FF2B5EF4-FFF2-40B4-BE49-F238E27FC236}">
                <a16:creationId xmlns:a16="http://schemas.microsoft.com/office/drawing/2014/main" id="{8C3B7068-EAF0-4C8F-9A1F-207933ACF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791631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ANATOMY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00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20" grpId="0" animBg="1"/>
      <p:bldP spid="22" grpId="0" animBg="1"/>
      <p:bldP spid="27" grpId="0" animBg="1"/>
      <p:bldP spid="35" grpId="0" animBg="1"/>
      <p:bldP spid="37" grpId="0" animBg="1"/>
      <p:bldP spid="38" grpId="0" animBg="1"/>
      <p:bldP spid="14" grpId="0" animBg="1"/>
      <p:bldP spid="29" grpId="0" animBg="1"/>
      <p:bldP spid="30" grpId="0" animBg="1"/>
      <p:bldP spid="31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D7C8D4EE-F471-4385-A0D6-CD74EBBB4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E38C66-C362-41E2-9B54-3378E8F3B2D3}"/>
              </a:ext>
            </a:extLst>
          </p:cNvPr>
          <p:cNvSpPr txBox="1"/>
          <p:nvPr/>
        </p:nvSpPr>
        <p:spPr>
          <a:xfrm>
            <a:off x="4736123" y="131687"/>
            <a:ext cx="2602523" cy="369332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Palpable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scrotum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mass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19E5A0C-9A27-459C-BEC6-1963DFF34AF4}"/>
              </a:ext>
            </a:extLst>
          </p:cNvPr>
          <p:cNvSpPr txBox="1"/>
          <p:nvPr/>
        </p:nvSpPr>
        <p:spPr>
          <a:xfrm>
            <a:off x="3280782" y="2188799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F6A4A73-F9C4-4A53-B97A-125FA52EC6CB}"/>
              </a:ext>
            </a:extLst>
          </p:cNvPr>
          <p:cNvSpPr txBox="1"/>
          <p:nvPr/>
        </p:nvSpPr>
        <p:spPr>
          <a:xfrm>
            <a:off x="140671" y="2188799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Malignant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7D2E451F-A70B-43D4-A052-FBB1CE26151C}"/>
              </a:ext>
            </a:extLst>
          </p:cNvPr>
          <p:cNvSpPr txBox="1"/>
          <p:nvPr/>
        </p:nvSpPr>
        <p:spPr>
          <a:xfrm>
            <a:off x="6312548" y="2188799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BA271F6-EEA7-4AD2-847F-17D1AFA9CB5C}"/>
              </a:ext>
            </a:extLst>
          </p:cNvPr>
          <p:cNvSpPr txBox="1"/>
          <p:nvPr/>
        </p:nvSpPr>
        <p:spPr>
          <a:xfrm>
            <a:off x="9452657" y="2154092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Malignant 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69" name="Conector de Seta Reta 68">
            <a:extLst>
              <a:ext uri="{FF2B5EF4-FFF2-40B4-BE49-F238E27FC236}">
                <a16:creationId xmlns:a16="http://schemas.microsoft.com/office/drawing/2014/main" id="{92F151D2-1A9D-4B08-B998-A7C3CC436DD3}"/>
              </a:ext>
            </a:extLst>
          </p:cNvPr>
          <p:cNvCxnSpPr>
            <a:cxnSpLocks/>
          </p:cNvCxnSpPr>
          <p:nvPr/>
        </p:nvCxnSpPr>
        <p:spPr>
          <a:xfrm>
            <a:off x="3788229" y="316353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to 70">
            <a:extLst>
              <a:ext uri="{FF2B5EF4-FFF2-40B4-BE49-F238E27FC236}">
                <a16:creationId xmlns:a16="http://schemas.microsoft.com/office/drawing/2014/main" id="{0311A936-81EC-4C59-925E-032E07889809}"/>
              </a:ext>
            </a:extLst>
          </p:cNvPr>
          <p:cNvCxnSpPr>
            <a:cxnSpLocks/>
          </p:cNvCxnSpPr>
          <p:nvPr/>
        </p:nvCxnSpPr>
        <p:spPr>
          <a:xfrm>
            <a:off x="3788229" y="344071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>
            <a:extLst>
              <a:ext uri="{FF2B5EF4-FFF2-40B4-BE49-F238E27FC236}">
                <a16:creationId xmlns:a16="http://schemas.microsoft.com/office/drawing/2014/main" id="{A51E9E66-06D3-4F49-8BA3-17E1A94F7B9D}"/>
              </a:ext>
            </a:extLst>
          </p:cNvPr>
          <p:cNvCxnSpPr>
            <a:cxnSpLocks/>
          </p:cNvCxnSpPr>
          <p:nvPr/>
        </p:nvCxnSpPr>
        <p:spPr>
          <a:xfrm>
            <a:off x="1974609" y="1272109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1B4F5F56-A327-47D1-81B5-FD27E66814AC}"/>
              </a:ext>
            </a:extLst>
          </p:cNvPr>
          <p:cNvCxnSpPr>
            <a:cxnSpLocks/>
          </p:cNvCxnSpPr>
          <p:nvPr/>
        </p:nvCxnSpPr>
        <p:spPr>
          <a:xfrm>
            <a:off x="1974609" y="1299827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0AF9C29C-A707-43C5-8E2F-EF144DC6818A}"/>
              </a:ext>
            </a:extLst>
          </p:cNvPr>
          <p:cNvCxnSpPr>
            <a:cxnSpLocks/>
          </p:cNvCxnSpPr>
          <p:nvPr/>
        </p:nvCxnSpPr>
        <p:spPr>
          <a:xfrm>
            <a:off x="7455878" y="344071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de Seta Reta 82">
            <a:extLst>
              <a:ext uri="{FF2B5EF4-FFF2-40B4-BE49-F238E27FC236}">
                <a16:creationId xmlns:a16="http://schemas.microsoft.com/office/drawing/2014/main" id="{B030A648-154E-46D0-BAFE-C14A58A504FB}"/>
              </a:ext>
            </a:extLst>
          </p:cNvPr>
          <p:cNvCxnSpPr>
            <a:cxnSpLocks/>
          </p:cNvCxnSpPr>
          <p:nvPr/>
        </p:nvCxnSpPr>
        <p:spPr>
          <a:xfrm>
            <a:off x="8249694" y="316353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id="{E2DFF88C-9D45-4FC2-A9A7-210E50DF6603}"/>
              </a:ext>
            </a:extLst>
          </p:cNvPr>
          <p:cNvCxnSpPr>
            <a:cxnSpLocks/>
          </p:cNvCxnSpPr>
          <p:nvPr/>
        </p:nvCxnSpPr>
        <p:spPr>
          <a:xfrm>
            <a:off x="9193180" y="1285677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de Seta Reta 85">
            <a:extLst>
              <a:ext uri="{FF2B5EF4-FFF2-40B4-BE49-F238E27FC236}">
                <a16:creationId xmlns:a16="http://schemas.microsoft.com/office/drawing/2014/main" id="{6412E8CF-8D92-48BD-BFE4-B179AE1E3EC1}"/>
              </a:ext>
            </a:extLst>
          </p:cNvPr>
          <p:cNvCxnSpPr>
            <a:cxnSpLocks/>
          </p:cNvCxnSpPr>
          <p:nvPr/>
        </p:nvCxnSpPr>
        <p:spPr>
          <a:xfrm>
            <a:off x="9986996" y="1257959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de Seta Reta 95">
            <a:extLst>
              <a:ext uri="{FF2B5EF4-FFF2-40B4-BE49-F238E27FC236}">
                <a16:creationId xmlns:a16="http://schemas.microsoft.com/office/drawing/2014/main" id="{ED86A857-1D31-45E6-A7F8-DA31B1848D9B}"/>
              </a:ext>
            </a:extLst>
          </p:cNvPr>
          <p:cNvCxnSpPr>
            <a:cxnSpLocks/>
          </p:cNvCxnSpPr>
          <p:nvPr/>
        </p:nvCxnSpPr>
        <p:spPr>
          <a:xfrm>
            <a:off x="4387888" y="1580536"/>
            <a:ext cx="0" cy="39150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de Seta Reta 97">
            <a:extLst>
              <a:ext uri="{FF2B5EF4-FFF2-40B4-BE49-F238E27FC236}">
                <a16:creationId xmlns:a16="http://schemas.microsoft.com/office/drawing/2014/main" id="{480FECB3-92C0-4927-82D9-46536EA9DBBD}"/>
              </a:ext>
            </a:extLst>
          </p:cNvPr>
          <p:cNvCxnSpPr>
            <a:cxnSpLocks/>
          </p:cNvCxnSpPr>
          <p:nvPr/>
        </p:nvCxnSpPr>
        <p:spPr>
          <a:xfrm>
            <a:off x="7829952" y="1580536"/>
            <a:ext cx="0" cy="39150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3220C67C-311B-44AE-9F12-2C8F250883EE}"/>
              </a:ext>
            </a:extLst>
          </p:cNvPr>
          <p:cNvSpPr txBox="1"/>
          <p:nvPr/>
        </p:nvSpPr>
        <p:spPr>
          <a:xfrm>
            <a:off x="3280782" y="2737884"/>
            <a:ext cx="2602523" cy="2123658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Adrenal rests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Tuberculosis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Inflammatory conditions	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Hematomas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Testicular torsion and ischaemia </a:t>
            </a:r>
          </a:p>
        </p:txBody>
      </p: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CD71B0C2-4F2C-4093-9016-64A404C5EE32}"/>
              </a:ext>
            </a:extLst>
          </p:cNvPr>
          <p:cNvSpPr txBox="1"/>
          <p:nvPr/>
        </p:nvSpPr>
        <p:spPr>
          <a:xfrm>
            <a:off x="140672" y="2757980"/>
            <a:ext cx="2602523" cy="204671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Germinative cell tumors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Sex cord tumors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Lymphoma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Others: leukemia, metastasis, and vascular tumors</a:t>
            </a: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C405786D-835E-4424-A8FD-A8A8B111DBA6}"/>
              </a:ext>
            </a:extLst>
          </p:cNvPr>
          <p:cNvSpPr txBox="1"/>
          <p:nvPr/>
        </p:nvSpPr>
        <p:spPr>
          <a:xfrm>
            <a:off x="9452658" y="2754929"/>
            <a:ext cx="2602523" cy="178510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Embryonal rhabdomyosarcoma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Spermatic cord  leiomyosarcoma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Spermatic cord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lipossarcoma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AC76E895-892E-4981-89A3-601AE8018000}"/>
              </a:ext>
            </a:extLst>
          </p:cNvPr>
          <p:cNvSpPr txBox="1"/>
          <p:nvPr/>
        </p:nvSpPr>
        <p:spPr>
          <a:xfrm>
            <a:off x="6312548" y="2739540"/>
            <a:ext cx="2602523" cy="1800493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Adenomatoid tumor of the epididymis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Spermatic cord lipoma     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Scrotum hemangioma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Fibrous pseudotumor of the scrotum 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0252E21-096D-4B7B-B1F0-B2EF644E5BA8}"/>
              </a:ext>
            </a:extLst>
          </p:cNvPr>
          <p:cNvSpPr txBox="1"/>
          <p:nvPr/>
        </p:nvSpPr>
        <p:spPr>
          <a:xfrm>
            <a:off x="4076279" y="586919"/>
            <a:ext cx="4039442" cy="2308324"/>
          </a:xfrm>
          <a:prstGeom prst="rect">
            <a:avLst/>
          </a:prstGeom>
          <a:solidFill>
            <a:srgbClr val="9FBDB7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Clinical History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Acute symptoms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Trauma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Risk factors - family history of testicular cancer, personal history of tumor in the contralateral testis, and cryptorchidism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r>
              <a:rPr lang="en-US" sz="1600" b="1" u="sng" dirty="0"/>
              <a:t>Physical examination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Unilateral, bilateral and </a:t>
            </a:r>
            <a:r>
              <a:rPr lang="en-US" sz="1400" dirty="0" err="1"/>
              <a:t>flogistic</a:t>
            </a:r>
            <a:r>
              <a:rPr lang="en-US" sz="1400" dirty="0"/>
              <a:t> signs. </a:t>
            </a:r>
            <a:endParaRPr lang="pt-BR" sz="14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3EDBE77-1715-4556-9C5E-517161558255}"/>
              </a:ext>
            </a:extLst>
          </p:cNvPr>
          <p:cNvSpPr txBox="1"/>
          <p:nvPr/>
        </p:nvSpPr>
        <p:spPr>
          <a:xfrm>
            <a:off x="5036147" y="871612"/>
            <a:ext cx="1864943" cy="6540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171450" indent="-171450" algn="ctr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Inconclusive or discordant clinical findings</a:t>
            </a:r>
          </a:p>
          <a:p>
            <a:pPr marL="171450" indent="-171450" algn="ctr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Wide differential diagnosis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A0AD713-4B3F-4C66-B607-260764CE560D}"/>
              </a:ext>
            </a:extLst>
          </p:cNvPr>
          <p:cNvSpPr txBox="1"/>
          <p:nvPr/>
        </p:nvSpPr>
        <p:spPr>
          <a:xfrm>
            <a:off x="2907609" y="1100347"/>
            <a:ext cx="260252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Intratesticular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Lesion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82C5EF4-2574-4D5C-AF35-ABF59930C56E}"/>
              </a:ext>
            </a:extLst>
          </p:cNvPr>
          <p:cNvSpPr txBox="1"/>
          <p:nvPr/>
        </p:nvSpPr>
        <p:spPr>
          <a:xfrm>
            <a:off x="6464548" y="1100347"/>
            <a:ext cx="2602523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Extratesticular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Lesion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2906779-4BBF-4CE6-82F0-57983584E08F}"/>
              </a:ext>
            </a:extLst>
          </p:cNvPr>
          <p:cNvSpPr txBox="1"/>
          <p:nvPr/>
        </p:nvSpPr>
        <p:spPr>
          <a:xfrm>
            <a:off x="2902466" y="1759255"/>
            <a:ext cx="2602523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Considered malignant until proven otherwise </a:t>
            </a:r>
          </a:p>
        </p:txBody>
      </p:sp>
      <p:pic>
        <p:nvPicPr>
          <p:cNvPr id="7" name="Gráfico 6" descr="Fechar com preenchimento sólido">
            <a:extLst>
              <a:ext uri="{FF2B5EF4-FFF2-40B4-BE49-F238E27FC236}">
                <a16:creationId xmlns:a16="http://schemas.microsoft.com/office/drawing/2014/main" id="{68650DB4-DF42-4C9F-991C-46F0D1860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4991" y="1700544"/>
            <a:ext cx="627253" cy="627253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2E96BE1A-586D-43CF-98C3-2B2BF7722EDB}"/>
              </a:ext>
            </a:extLst>
          </p:cNvPr>
          <p:cNvSpPr txBox="1"/>
          <p:nvPr/>
        </p:nvSpPr>
        <p:spPr>
          <a:xfrm>
            <a:off x="6464548" y="1640523"/>
            <a:ext cx="2602523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Most </a:t>
            </a:r>
            <a:r>
              <a:rPr lang="en-US" sz="1400" dirty="0" err="1">
                <a:solidFill>
                  <a:schemeClr val="bg1"/>
                </a:solidFill>
              </a:rPr>
              <a:t>extratesticular</a:t>
            </a:r>
            <a:r>
              <a:rPr lang="en-US" sz="1400" dirty="0">
                <a:solidFill>
                  <a:schemeClr val="bg1"/>
                </a:solidFill>
              </a:rPr>
              <a:t> masses are benign, and radical orchiectomy may be avoided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9A872301-8243-4808-8AAA-89CD306BAC6A}"/>
              </a:ext>
            </a:extLst>
          </p:cNvPr>
          <p:cNvSpPr txBox="1"/>
          <p:nvPr/>
        </p:nvSpPr>
        <p:spPr>
          <a:xfrm>
            <a:off x="2675879" y="1308835"/>
            <a:ext cx="2300117" cy="523220"/>
          </a:xfrm>
          <a:prstGeom prst="rect">
            <a:avLst/>
          </a:prstGeom>
          <a:solidFill>
            <a:srgbClr val="FF9F8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1400" b="1" u="sng" dirty="0"/>
              <a:t>US</a:t>
            </a:r>
            <a:r>
              <a:rPr lang="pt-BR" sz="1400" b="1" dirty="0"/>
              <a:t> </a:t>
            </a:r>
          </a:p>
          <a:p>
            <a:pPr algn="ctr"/>
            <a:r>
              <a:rPr lang="pt-BR" sz="1400" b="1" dirty="0" err="1"/>
              <a:t>Modality</a:t>
            </a:r>
            <a:r>
              <a:rPr lang="pt-BR" sz="1400" b="1" dirty="0"/>
              <a:t> </a:t>
            </a:r>
            <a:r>
              <a:rPr lang="pt-BR" sz="1400" b="1" dirty="0" err="1"/>
              <a:t>of</a:t>
            </a:r>
            <a:r>
              <a:rPr lang="pt-BR" sz="1400" b="1" dirty="0"/>
              <a:t> </a:t>
            </a:r>
            <a:r>
              <a:rPr lang="pt-BR" sz="1400" b="1" dirty="0" err="1"/>
              <a:t>choice</a:t>
            </a:r>
            <a:endParaRPr lang="pt-BR" sz="1400" b="1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580DF247-71F1-4200-98C4-52D3EFF42DB0}"/>
              </a:ext>
            </a:extLst>
          </p:cNvPr>
          <p:cNvSpPr txBox="1"/>
          <p:nvPr/>
        </p:nvSpPr>
        <p:spPr>
          <a:xfrm>
            <a:off x="7098771" y="1306546"/>
            <a:ext cx="2715778" cy="523220"/>
          </a:xfrm>
          <a:prstGeom prst="rect">
            <a:avLst/>
          </a:prstGeom>
          <a:solidFill>
            <a:srgbClr val="FF9F8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/>
              <a:t>MRI</a:t>
            </a:r>
          </a:p>
          <a:p>
            <a:pPr algn="ctr"/>
            <a:r>
              <a:rPr lang="en-US" sz="1400" b="1" dirty="0"/>
              <a:t>Narrow the differential diagnosis 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812A3E9C-7AA4-485E-B7D2-B1D9EF8FBDCD}"/>
              </a:ext>
            </a:extLst>
          </p:cNvPr>
          <p:cNvCxnSpPr>
            <a:cxnSpLocks/>
          </p:cNvCxnSpPr>
          <p:nvPr/>
        </p:nvCxnSpPr>
        <p:spPr>
          <a:xfrm>
            <a:off x="5054969" y="1643846"/>
            <a:ext cx="196482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CD46921-B59C-4D1B-BF19-5BA30C10F56F}"/>
              </a:ext>
            </a:extLst>
          </p:cNvPr>
          <p:cNvSpPr txBox="1"/>
          <p:nvPr/>
        </p:nvSpPr>
        <p:spPr>
          <a:xfrm>
            <a:off x="5332481" y="729754"/>
            <a:ext cx="1272274" cy="307777"/>
          </a:xfrm>
          <a:prstGeom prst="rect">
            <a:avLst/>
          </a:prstGeom>
          <a:solidFill>
            <a:srgbClr val="FF9F8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US /MRI</a:t>
            </a:r>
          </a:p>
        </p:txBody>
      </p:sp>
    </p:spTree>
    <p:extLst>
      <p:ext uri="{BB962C8B-B14F-4D97-AF65-F5344CB8AC3E}">
        <p14:creationId xmlns:p14="http://schemas.microsoft.com/office/powerpoint/2010/main" val="248387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4" grpId="0" animBg="1"/>
      <p:bldP spid="55" grpId="0" animBg="1"/>
      <p:bldP spid="57" grpId="0" animBg="1"/>
      <p:bldP spid="99" grpId="0" animBg="1"/>
      <p:bldP spid="100" grpId="0" animBg="1"/>
      <p:bldP spid="101" grpId="0" animBg="1"/>
      <p:bldP spid="102" grpId="0" animBg="1"/>
      <p:bldP spid="25" grpId="0" animBg="1"/>
      <p:bldP spid="25" grpId="1" animBg="1"/>
      <p:bldP spid="30" grpId="0" animBg="1"/>
      <p:bldP spid="30" grpId="1" animBg="1"/>
      <p:bldP spid="43" grpId="0" animBg="1"/>
      <p:bldP spid="44" grpId="0" animBg="1"/>
      <p:bldP spid="31" grpId="0" animBg="1"/>
      <p:bldP spid="31" grpId="1" animBg="1"/>
      <p:bldP spid="35" grpId="0" animBg="1"/>
      <p:bldP spid="35" grpId="1" animBg="1"/>
      <p:bldP spid="93" grpId="0" animBg="1"/>
      <p:bldP spid="93" grpId="1" animBg="1"/>
      <p:bldP spid="29" grpId="0" animBg="1"/>
      <p:bldP spid="29" grpId="1" animBg="1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E38C66-C362-41E2-9B54-3378E8F3B2D3}"/>
              </a:ext>
            </a:extLst>
          </p:cNvPr>
          <p:cNvSpPr txBox="1"/>
          <p:nvPr/>
        </p:nvSpPr>
        <p:spPr>
          <a:xfrm>
            <a:off x="4736123" y="131687"/>
            <a:ext cx="2602523" cy="369332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Palpable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scrotum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mass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19E5A0C-9A27-459C-BEC6-1963DFF34AF4}"/>
              </a:ext>
            </a:extLst>
          </p:cNvPr>
          <p:cNvSpPr txBox="1"/>
          <p:nvPr/>
        </p:nvSpPr>
        <p:spPr>
          <a:xfrm>
            <a:off x="3280782" y="2188799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F6A4A73-F9C4-4A53-B97A-125FA52EC6CB}"/>
              </a:ext>
            </a:extLst>
          </p:cNvPr>
          <p:cNvSpPr txBox="1"/>
          <p:nvPr/>
        </p:nvSpPr>
        <p:spPr>
          <a:xfrm>
            <a:off x="140671" y="2188799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Malignant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69" name="Conector de Seta Reta 68">
            <a:extLst>
              <a:ext uri="{FF2B5EF4-FFF2-40B4-BE49-F238E27FC236}">
                <a16:creationId xmlns:a16="http://schemas.microsoft.com/office/drawing/2014/main" id="{92F151D2-1A9D-4B08-B998-A7C3CC436DD3}"/>
              </a:ext>
            </a:extLst>
          </p:cNvPr>
          <p:cNvCxnSpPr>
            <a:cxnSpLocks/>
          </p:cNvCxnSpPr>
          <p:nvPr/>
        </p:nvCxnSpPr>
        <p:spPr>
          <a:xfrm>
            <a:off x="3788229" y="316353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to 70">
            <a:extLst>
              <a:ext uri="{FF2B5EF4-FFF2-40B4-BE49-F238E27FC236}">
                <a16:creationId xmlns:a16="http://schemas.microsoft.com/office/drawing/2014/main" id="{0311A936-81EC-4C59-925E-032E07889809}"/>
              </a:ext>
            </a:extLst>
          </p:cNvPr>
          <p:cNvCxnSpPr>
            <a:cxnSpLocks/>
          </p:cNvCxnSpPr>
          <p:nvPr/>
        </p:nvCxnSpPr>
        <p:spPr>
          <a:xfrm>
            <a:off x="3788229" y="344071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>
            <a:extLst>
              <a:ext uri="{FF2B5EF4-FFF2-40B4-BE49-F238E27FC236}">
                <a16:creationId xmlns:a16="http://schemas.microsoft.com/office/drawing/2014/main" id="{A51E9E66-06D3-4F49-8BA3-17E1A94F7B9D}"/>
              </a:ext>
            </a:extLst>
          </p:cNvPr>
          <p:cNvCxnSpPr>
            <a:cxnSpLocks/>
          </p:cNvCxnSpPr>
          <p:nvPr/>
        </p:nvCxnSpPr>
        <p:spPr>
          <a:xfrm>
            <a:off x="1974609" y="1272109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1B4F5F56-A327-47D1-81B5-FD27E66814AC}"/>
              </a:ext>
            </a:extLst>
          </p:cNvPr>
          <p:cNvCxnSpPr>
            <a:cxnSpLocks/>
          </p:cNvCxnSpPr>
          <p:nvPr/>
        </p:nvCxnSpPr>
        <p:spPr>
          <a:xfrm>
            <a:off x="1974609" y="1299827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de Seta Reta 95">
            <a:extLst>
              <a:ext uri="{FF2B5EF4-FFF2-40B4-BE49-F238E27FC236}">
                <a16:creationId xmlns:a16="http://schemas.microsoft.com/office/drawing/2014/main" id="{ED86A857-1D31-45E6-A7F8-DA31B1848D9B}"/>
              </a:ext>
            </a:extLst>
          </p:cNvPr>
          <p:cNvCxnSpPr>
            <a:cxnSpLocks/>
          </p:cNvCxnSpPr>
          <p:nvPr/>
        </p:nvCxnSpPr>
        <p:spPr>
          <a:xfrm>
            <a:off x="4387888" y="1580536"/>
            <a:ext cx="0" cy="39150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CD71B0C2-4F2C-4093-9016-64A404C5EE32}"/>
              </a:ext>
            </a:extLst>
          </p:cNvPr>
          <p:cNvSpPr txBox="1"/>
          <p:nvPr/>
        </p:nvSpPr>
        <p:spPr>
          <a:xfrm>
            <a:off x="140672" y="2757980"/>
            <a:ext cx="2602523" cy="204671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Germinative cell tumors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Sex cord tumors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Lymphoma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Others: leukemia, metastasis, and vascular tumors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A0AD713-4B3F-4C66-B607-260764CE560D}"/>
              </a:ext>
            </a:extLst>
          </p:cNvPr>
          <p:cNvSpPr txBox="1"/>
          <p:nvPr/>
        </p:nvSpPr>
        <p:spPr>
          <a:xfrm>
            <a:off x="2907609" y="1100347"/>
            <a:ext cx="260252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Intratesticular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Lesion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CF86874-9161-43AD-A299-9259A300FADC}"/>
              </a:ext>
            </a:extLst>
          </p:cNvPr>
          <p:cNvSpPr txBox="1"/>
          <p:nvPr/>
        </p:nvSpPr>
        <p:spPr>
          <a:xfrm>
            <a:off x="7427280" y="2231861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FF180E4-BCE1-4B13-A346-791E73996953}"/>
              </a:ext>
            </a:extLst>
          </p:cNvPr>
          <p:cNvSpPr txBox="1"/>
          <p:nvPr/>
        </p:nvSpPr>
        <p:spPr>
          <a:xfrm>
            <a:off x="1796845" y="2259580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Malignant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94EE5CCA-6877-4381-B1A4-D8E1394824A6}"/>
              </a:ext>
            </a:extLst>
          </p:cNvPr>
          <p:cNvCxnSpPr>
            <a:cxnSpLocks/>
          </p:cNvCxnSpPr>
          <p:nvPr/>
        </p:nvCxnSpPr>
        <p:spPr>
          <a:xfrm>
            <a:off x="3597179" y="1531929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BFE3B9D4-0A1B-4611-A593-2AB88D2C97E8}"/>
              </a:ext>
            </a:extLst>
          </p:cNvPr>
          <p:cNvCxnSpPr>
            <a:cxnSpLocks/>
          </p:cNvCxnSpPr>
          <p:nvPr/>
        </p:nvCxnSpPr>
        <p:spPr>
          <a:xfrm>
            <a:off x="5510132" y="1531929"/>
            <a:ext cx="1763068" cy="62706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99865ADA-2429-4FCA-BF15-03032F25542B}"/>
              </a:ext>
            </a:extLst>
          </p:cNvPr>
          <p:cNvSpPr txBox="1"/>
          <p:nvPr/>
        </p:nvSpPr>
        <p:spPr>
          <a:xfrm>
            <a:off x="140671" y="3073288"/>
            <a:ext cx="2714872" cy="15311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u="sng" dirty="0">
                <a:solidFill>
                  <a:schemeClr val="bg1"/>
                </a:solidFill>
              </a:rPr>
              <a:t>Seminomatous: 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More common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AFP/ BHCG usually normal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Commonly homogenous mass on US e MRI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0E25775-76DB-4759-9A88-45161F1E63D0}"/>
              </a:ext>
            </a:extLst>
          </p:cNvPr>
          <p:cNvSpPr txBox="1"/>
          <p:nvPr/>
        </p:nvSpPr>
        <p:spPr>
          <a:xfrm>
            <a:off x="2917567" y="3073288"/>
            <a:ext cx="2602523" cy="11387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u="sng" dirty="0">
                <a:solidFill>
                  <a:schemeClr val="bg1"/>
                </a:solidFill>
              </a:rPr>
              <a:t>Non-seminomatous: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AFP/ BHCG ↑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Heterogenous appearance at US and MR</a:t>
            </a:r>
          </a:p>
        </p:txBody>
      </p:sp>
      <p:pic>
        <p:nvPicPr>
          <p:cNvPr id="41" name="Gráfico 40" descr="Fechar com preenchimento sólido">
            <a:extLst>
              <a:ext uri="{FF2B5EF4-FFF2-40B4-BE49-F238E27FC236}">
                <a16:creationId xmlns:a16="http://schemas.microsoft.com/office/drawing/2014/main" id="{0AB31387-9E9B-4439-957B-38A65E9A05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43194" y="3517883"/>
            <a:ext cx="284924" cy="284924"/>
          </a:xfrm>
          <a:prstGeom prst="rect">
            <a:avLst/>
          </a:prstGeom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18883869-BF89-4C75-8DA2-7604521675F6}"/>
              </a:ext>
            </a:extLst>
          </p:cNvPr>
          <p:cNvSpPr txBox="1"/>
          <p:nvPr/>
        </p:nvSpPr>
        <p:spPr>
          <a:xfrm>
            <a:off x="140671" y="2699350"/>
            <a:ext cx="2714872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</a:rPr>
              <a:t>Germinative cell Tumors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31DA9E2-CFD1-49DC-AB6E-86DE648A360E}"/>
              </a:ext>
            </a:extLst>
          </p:cNvPr>
          <p:cNvSpPr txBox="1"/>
          <p:nvPr/>
        </p:nvSpPr>
        <p:spPr>
          <a:xfrm>
            <a:off x="140671" y="4636496"/>
            <a:ext cx="3569180" cy="5924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Sex cord Tumors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30% of all testicular tumors in children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1E95376A-BF6D-482C-B65F-9C901FF4FD22}"/>
              </a:ext>
            </a:extLst>
          </p:cNvPr>
          <p:cNvSpPr txBox="1"/>
          <p:nvPr/>
        </p:nvSpPr>
        <p:spPr>
          <a:xfrm>
            <a:off x="140671" y="5263384"/>
            <a:ext cx="3569180" cy="5924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Lymphoma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&gt; 60 </a:t>
            </a:r>
            <a:r>
              <a:rPr lang="en-US" sz="1400" dirty="0" err="1">
                <a:solidFill>
                  <a:schemeClr val="bg1"/>
                </a:solidFill>
              </a:rPr>
              <a:t>yo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B33E10C4-84AC-4C24-BB8D-7B1A93CF4F46}"/>
              </a:ext>
            </a:extLst>
          </p:cNvPr>
          <p:cNvSpPr txBox="1"/>
          <p:nvPr/>
        </p:nvSpPr>
        <p:spPr>
          <a:xfrm>
            <a:off x="140671" y="5890272"/>
            <a:ext cx="3569180" cy="869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Others: leukemia, metastasis, and vascular tumors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Rare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8F0A66D3-A5E4-402C-A04F-06DE14E5F695}"/>
              </a:ext>
            </a:extLst>
          </p:cNvPr>
          <p:cNvSpPr txBox="1"/>
          <p:nvPr/>
        </p:nvSpPr>
        <p:spPr>
          <a:xfrm>
            <a:off x="3280782" y="2737884"/>
            <a:ext cx="2602523" cy="2123658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Adrenal rests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Tuberculosis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Inflammatory conditions	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Hematomas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Testicular torsion and ischaemia</a:t>
            </a:r>
          </a:p>
        </p:txBody>
      </p:sp>
    </p:spTree>
    <p:extLst>
      <p:ext uri="{BB962C8B-B14F-4D97-AF65-F5344CB8AC3E}">
        <p14:creationId xmlns:p14="http://schemas.microsoft.com/office/powerpoint/2010/main" val="276136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4" grpId="0" animBg="1"/>
      <p:bldP spid="100" grpId="0" animBg="1"/>
      <p:bldP spid="33" grpId="0" animBg="1"/>
      <p:bldP spid="34" grpId="0" animBg="1"/>
      <p:bldP spid="38" grpId="0" animBg="1"/>
      <p:bldP spid="39" grpId="0" animBg="1"/>
      <p:bldP spid="42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7">
            <a:extLst>
              <a:ext uri="{FF2B5EF4-FFF2-40B4-BE49-F238E27FC236}">
                <a16:creationId xmlns:a16="http://schemas.microsoft.com/office/drawing/2014/main" id="{F733AA39-DF6F-4F49-A650-8CE99A270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7604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68714" y="99430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GERM-CELL TUMORS</a:t>
            </a:r>
          </a:p>
        </p:txBody>
      </p:sp>
      <p:pic>
        <p:nvPicPr>
          <p:cNvPr id="65" name="Imagem 64">
            <a:extLst>
              <a:ext uri="{FF2B5EF4-FFF2-40B4-BE49-F238E27FC236}">
                <a16:creationId xmlns:a16="http://schemas.microsoft.com/office/drawing/2014/main" id="{D81BCE5C-5398-475F-8021-D6A884FB90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85" t="-914" r="14956" b="14323"/>
          <a:stretch/>
        </p:blipFill>
        <p:spPr>
          <a:xfrm>
            <a:off x="89085" y="1258313"/>
            <a:ext cx="1692356" cy="169281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FA1AA4A7-D9A9-44E0-89CB-09DC15864C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2" t="6741" r="11475" b="187"/>
          <a:stretch/>
        </p:blipFill>
        <p:spPr>
          <a:xfrm>
            <a:off x="1897493" y="1255400"/>
            <a:ext cx="1766828" cy="171329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435C53DB-9609-4E81-9717-4EFB7F8834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67" t="8371" r="11084" b="24668"/>
          <a:stretch/>
        </p:blipFill>
        <p:spPr>
          <a:xfrm>
            <a:off x="91008" y="3291298"/>
            <a:ext cx="1900772" cy="149912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8" name="Imagem 67">
            <a:extLst>
              <a:ext uri="{FF2B5EF4-FFF2-40B4-BE49-F238E27FC236}">
                <a16:creationId xmlns:a16="http://schemas.microsoft.com/office/drawing/2014/main" id="{497582FE-C626-4F1F-A1C7-22FE5A1717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8000"/>
                    </a14:imgEffect>
                    <a14:imgEffect>
                      <a14:colorTemperature colorTemp="5941"/>
                    </a14:imgEffect>
                    <a14:imgEffect>
                      <a14:saturation sat="11000"/>
                    </a14:imgEffect>
                    <a14:imgEffect>
                      <a14:brightnessContrast bright="1000" contrast="-17000"/>
                    </a14:imgEffect>
                  </a14:imgLayer>
                </a14:imgProps>
              </a:ext>
            </a:extLst>
          </a:blip>
          <a:srcRect l="14285" t="10178" r="12140" b="22247"/>
          <a:stretch/>
        </p:blipFill>
        <p:spPr>
          <a:xfrm>
            <a:off x="2113763" y="3289578"/>
            <a:ext cx="1991512" cy="149258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9" name="Imagem 68">
            <a:extLst>
              <a:ext uri="{FF2B5EF4-FFF2-40B4-BE49-F238E27FC236}">
                <a16:creationId xmlns:a16="http://schemas.microsoft.com/office/drawing/2014/main" id="{AA65709B-E5E2-464B-A3FE-B17972613E7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2695"/>
          <a:stretch/>
        </p:blipFill>
        <p:spPr>
          <a:xfrm>
            <a:off x="3863950" y="1005424"/>
            <a:ext cx="1766829" cy="1105012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76" name="Imagem 75">
            <a:extLst>
              <a:ext uri="{FF2B5EF4-FFF2-40B4-BE49-F238E27FC236}">
                <a16:creationId xmlns:a16="http://schemas.microsoft.com/office/drawing/2014/main" id="{32E8A80B-6EFE-4AFC-B8FF-8BECD23828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5836" y="3204721"/>
            <a:ext cx="1915087" cy="1538149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DBA77694-6C5F-4144-B5F7-124E4DCB53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5019"/>
          <a:stretch/>
        </p:blipFill>
        <p:spPr>
          <a:xfrm>
            <a:off x="4460950" y="1901603"/>
            <a:ext cx="1766829" cy="1155509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86" name="CaixaDeTexto 85">
            <a:extLst>
              <a:ext uri="{FF2B5EF4-FFF2-40B4-BE49-F238E27FC236}">
                <a16:creationId xmlns:a16="http://schemas.microsoft.com/office/drawing/2014/main" id="{656854EE-3BCA-4D94-AE11-34A8A76617F9}"/>
              </a:ext>
            </a:extLst>
          </p:cNvPr>
          <p:cNvSpPr txBox="1"/>
          <p:nvPr/>
        </p:nvSpPr>
        <p:spPr>
          <a:xfrm>
            <a:off x="47081" y="667685"/>
            <a:ext cx="359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52 years-old man presented with pain and a palpable mass in the right testicle. </a:t>
            </a:r>
            <a:endParaRPr lang="pt-BR" sz="1400" dirty="0"/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7E446610-3AA2-42F6-A2DA-D970F37420F5}"/>
              </a:ext>
            </a:extLst>
          </p:cNvPr>
          <p:cNvSpPr txBox="1"/>
          <p:nvPr/>
        </p:nvSpPr>
        <p:spPr>
          <a:xfrm>
            <a:off x="282443" y="4803394"/>
            <a:ext cx="169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T1WI - PRE CONTRAST</a:t>
            </a:r>
          </a:p>
        </p:txBody>
      </p: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E0694924-04CD-46DE-8414-52543D018B3D}"/>
              </a:ext>
            </a:extLst>
          </p:cNvPr>
          <p:cNvSpPr txBox="1"/>
          <p:nvPr/>
        </p:nvSpPr>
        <p:spPr>
          <a:xfrm>
            <a:off x="2279781" y="4790832"/>
            <a:ext cx="169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T1WI - POST CONTRAST</a:t>
            </a: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4FB86E87-66B5-47A2-9850-3335B40A6D10}"/>
              </a:ext>
            </a:extLst>
          </p:cNvPr>
          <p:cNvSpPr txBox="1"/>
          <p:nvPr/>
        </p:nvSpPr>
        <p:spPr>
          <a:xfrm>
            <a:off x="3722518" y="1818855"/>
            <a:ext cx="499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DWI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BA9E2539-9FAB-453A-A2E2-9C4D822DAC60}"/>
              </a:ext>
            </a:extLst>
          </p:cNvPr>
          <p:cNvSpPr txBox="1"/>
          <p:nvPr/>
        </p:nvSpPr>
        <p:spPr>
          <a:xfrm>
            <a:off x="3947528" y="2746326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ADC  MAP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0767B4CE-7F0C-438E-AA2A-E567ED5ACBDF}"/>
              </a:ext>
            </a:extLst>
          </p:cNvPr>
          <p:cNvSpPr txBox="1"/>
          <p:nvPr/>
        </p:nvSpPr>
        <p:spPr>
          <a:xfrm>
            <a:off x="47081" y="5126741"/>
            <a:ext cx="5991226" cy="1200329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i="0" u="sng" strike="noStrike" dirty="0">
                <a:solidFill>
                  <a:schemeClr val="bg1"/>
                </a:solidFill>
                <a:effectLst/>
                <a:latin typeface="+mn-lt"/>
              </a:rPr>
              <a:t>Seminoma tumor</a:t>
            </a:r>
            <a:r>
              <a:rPr lang="en-US" sz="1600" b="0" i="0" u="sng" strike="noStrike" dirty="0">
                <a:solidFill>
                  <a:schemeClr val="bg1"/>
                </a:solidFill>
                <a:effectLst/>
                <a:latin typeface="+mn-lt"/>
              </a:rPr>
              <a:t>.  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MRI images show enlarged right testicle due to mass with low signal intensity (</a:t>
            </a:r>
            <a:r>
              <a:rPr lang="en-US" sz="1400" b="0" i="0" u="none" strike="noStrike" dirty="0">
                <a:solidFill>
                  <a:srgbClr val="FF0000"/>
                </a:solidFill>
                <a:effectLst/>
                <a:latin typeface="+mn-lt"/>
              </a:rPr>
              <a:t>red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sz="1400" b="0" i="0" u="none" strike="noStrike" dirty="0">
                <a:solidFill>
                  <a:srgbClr val="FF0000"/>
                </a:solidFill>
                <a:effectLst/>
                <a:latin typeface="+mn-lt"/>
              </a:rPr>
              <a:t>arrow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 on axial and coronal T2W images, restriction diffusion (</a:t>
            </a:r>
            <a:r>
              <a:rPr lang="en-US" sz="1400" b="0" i="0" u="none" strike="noStrike" dirty="0">
                <a:solidFill>
                  <a:srgbClr val="00B050"/>
                </a:solidFill>
                <a:effectLst/>
                <a:latin typeface="+mn-lt"/>
              </a:rPr>
              <a:t>green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sz="1400" b="0" i="0" u="none" strike="noStrike" dirty="0">
                <a:solidFill>
                  <a:srgbClr val="00B050"/>
                </a:solidFill>
                <a:effectLst/>
                <a:latin typeface="+mn-lt"/>
              </a:rPr>
              <a:t>arrow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 on DWI and ADC map, and mild heterogeneous enhancement </a:t>
            </a:r>
            <a:r>
              <a:rPr lang="en-US" sz="1400" b="0" i="0" u="none" strike="noStrike" dirty="0">
                <a:solidFill>
                  <a:srgbClr val="FFFF00"/>
                </a:solidFill>
                <a:effectLst/>
                <a:latin typeface="+mn-lt"/>
              </a:rPr>
              <a:t>(yellow arrow)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. </a:t>
            </a:r>
            <a:r>
              <a:rPr lang="en-US" sz="1400" dirty="0">
                <a:solidFill>
                  <a:schemeClr val="bg1"/>
                </a:solidFill>
                <a:effectLst/>
                <a:latin typeface="+mn-lt"/>
              </a:rPr>
              <a:t>The lesion was confined to the testicle. </a:t>
            </a:r>
            <a:r>
              <a:rPr lang="en-US" sz="1400" dirty="0">
                <a:solidFill>
                  <a:schemeClr val="bg1"/>
                </a:solidFill>
              </a:rPr>
              <a:t>Staging tomography had no retroperitoneal metastasis. 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3184B483-7B1B-424F-AA9C-2F0FF2DC2363}"/>
              </a:ext>
            </a:extLst>
          </p:cNvPr>
          <p:cNvSpPr txBox="1"/>
          <p:nvPr/>
        </p:nvSpPr>
        <p:spPr>
          <a:xfrm>
            <a:off x="469430" y="2960001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- T2WI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495DF1C0-367F-45B0-AA17-379EABC3DEA3}"/>
              </a:ext>
            </a:extLst>
          </p:cNvPr>
          <p:cNvSpPr txBox="1"/>
          <p:nvPr/>
        </p:nvSpPr>
        <p:spPr>
          <a:xfrm>
            <a:off x="2223350" y="2951647"/>
            <a:ext cx="111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Coronal - T2WI</a:t>
            </a:r>
          </a:p>
        </p:txBody>
      </p: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AEF5FF18-6A81-442F-8F7B-92A5F7888D6A}"/>
              </a:ext>
            </a:extLst>
          </p:cNvPr>
          <p:cNvSpPr txBox="1"/>
          <p:nvPr/>
        </p:nvSpPr>
        <p:spPr>
          <a:xfrm>
            <a:off x="4572315" y="4733889"/>
            <a:ext cx="1523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CT - POST CONTRAST</a:t>
            </a:r>
          </a:p>
        </p:txBody>
      </p:sp>
      <p:cxnSp>
        <p:nvCxnSpPr>
          <p:cNvPr id="98" name="Conector de Seta Reta 97">
            <a:extLst>
              <a:ext uri="{FF2B5EF4-FFF2-40B4-BE49-F238E27FC236}">
                <a16:creationId xmlns:a16="http://schemas.microsoft.com/office/drawing/2014/main" id="{551D112A-FC2F-4170-AAC4-9FDE9360B3F2}"/>
              </a:ext>
            </a:extLst>
          </p:cNvPr>
          <p:cNvCxnSpPr>
            <a:cxnSpLocks/>
          </p:cNvCxnSpPr>
          <p:nvPr/>
        </p:nvCxnSpPr>
        <p:spPr>
          <a:xfrm flipH="1" flipV="1">
            <a:off x="1198759" y="2300379"/>
            <a:ext cx="340711" cy="4595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de Seta Reta 99">
            <a:extLst>
              <a:ext uri="{FF2B5EF4-FFF2-40B4-BE49-F238E27FC236}">
                <a16:creationId xmlns:a16="http://schemas.microsoft.com/office/drawing/2014/main" id="{61B479FD-E7DB-47FE-8420-183D9DC794D9}"/>
              </a:ext>
            </a:extLst>
          </p:cNvPr>
          <p:cNvCxnSpPr>
            <a:cxnSpLocks/>
          </p:cNvCxnSpPr>
          <p:nvPr/>
        </p:nvCxnSpPr>
        <p:spPr>
          <a:xfrm flipH="1">
            <a:off x="2765562" y="1391809"/>
            <a:ext cx="501388" cy="4329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de Seta Reta 107">
            <a:extLst>
              <a:ext uri="{FF2B5EF4-FFF2-40B4-BE49-F238E27FC236}">
                <a16:creationId xmlns:a16="http://schemas.microsoft.com/office/drawing/2014/main" id="{597CA447-F30F-46EE-AF78-372D0C4F3D8E}"/>
              </a:ext>
            </a:extLst>
          </p:cNvPr>
          <p:cNvCxnSpPr>
            <a:cxnSpLocks/>
          </p:cNvCxnSpPr>
          <p:nvPr/>
        </p:nvCxnSpPr>
        <p:spPr>
          <a:xfrm flipH="1" flipV="1">
            <a:off x="2975671" y="3973796"/>
            <a:ext cx="501388" cy="464093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de Seta Reta 111">
            <a:extLst>
              <a:ext uri="{FF2B5EF4-FFF2-40B4-BE49-F238E27FC236}">
                <a16:creationId xmlns:a16="http://schemas.microsoft.com/office/drawing/2014/main" id="{D50AD7A7-16B7-4178-80C1-3FB0B61DC833}"/>
              </a:ext>
            </a:extLst>
          </p:cNvPr>
          <p:cNvCxnSpPr>
            <a:cxnSpLocks/>
          </p:cNvCxnSpPr>
          <p:nvPr/>
        </p:nvCxnSpPr>
        <p:spPr>
          <a:xfrm flipH="1">
            <a:off x="5368584" y="1746181"/>
            <a:ext cx="501388" cy="4329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CaixaDeTexto 113">
            <a:extLst>
              <a:ext uri="{FF2B5EF4-FFF2-40B4-BE49-F238E27FC236}">
                <a16:creationId xmlns:a16="http://schemas.microsoft.com/office/drawing/2014/main" id="{CFAC64A7-9C1D-4472-8BEE-09B66AC4F922}"/>
              </a:ext>
            </a:extLst>
          </p:cNvPr>
          <p:cNvSpPr txBox="1"/>
          <p:nvPr/>
        </p:nvSpPr>
        <p:spPr>
          <a:xfrm>
            <a:off x="6344733" y="4478446"/>
            <a:ext cx="5821879" cy="1815882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90-95% of testicular carcinoma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Two 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groups: seminomas and non-seminoma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 general prognosis is better in seminomatous tumor 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Pure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seminomas are commonly homogenous mass on US e MRI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Serum concentrations of β-</a:t>
            </a:r>
            <a:r>
              <a:rPr lang="en-US" sz="1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hCG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and LDH may be elevated in patients with seminoma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AFP levels should be normal in seminoma</a:t>
            </a:r>
          </a:p>
        </p:txBody>
      </p:sp>
      <p:sp>
        <p:nvSpPr>
          <p:cNvPr id="115" name="Google Shape;117;p19">
            <a:extLst>
              <a:ext uri="{FF2B5EF4-FFF2-40B4-BE49-F238E27FC236}">
                <a16:creationId xmlns:a16="http://schemas.microsoft.com/office/drawing/2014/main" id="{AD8E9CC9-8A8B-40E7-B981-ADE90B4E7994}"/>
              </a:ext>
            </a:extLst>
          </p:cNvPr>
          <p:cNvSpPr txBox="1"/>
          <p:nvPr/>
        </p:nvSpPr>
        <p:spPr>
          <a:xfrm>
            <a:off x="6597349" y="4214112"/>
            <a:ext cx="1576515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pic>
        <p:nvPicPr>
          <p:cNvPr id="119" name="Imagem 118" descr="Uma imagem contendo comida, mesa, azul, prato&#10;&#10;Descrição gerada automaticamente">
            <a:extLst>
              <a:ext uri="{FF2B5EF4-FFF2-40B4-BE49-F238E27FC236}">
                <a16:creationId xmlns:a16="http://schemas.microsoft.com/office/drawing/2014/main" id="{4F57D9AF-D56A-45E9-AA63-8628258A152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7" t="5290" r="4595" b="45441"/>
          <a:stretch/>
        </p:blipFill>
        <p:spPr>
          <a:xfrm>
            <a:off x="6333620" y="117632"/>
            <a:ext cx="2084851" cy="1661817"/>
          </a:xfrm>
          <a:prstGeom prst="rect">
            <a:avLst/>
          </a:prstGeom>
        </p:spPr>
      </p:pic>
      <p:pic>
        <p:nvPicPr>
          <p:cNvPr id="121" name="Imagem 120" descr="Tecido visto de perto&#10;&#10;Descrição gerada automaticamente com confiança média">
            <a:extLst>
              <a:ext uri="{FF2B5EF4-FFF2-40B4-BE49-F238E27FC236}">
                <a16:creationId xmlns:a16="http://schemas.microsoft.com/office/drawing/2014/main" id="{9F1F56CB-DEE4-4F2E-83B9-6EAC28D625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466" y="1978892"/>
            <a:ext cx="2968362" cy="2401728"/>
          </a:xfrm>
          <a:prstGeom prst="rect">
            <a:avLst/>
          </a:prstGeom>
        </p:spPr>
      </p:pic>
      <p:sp>
        <p:nvSpPr>
          <p:cNvPr id="122" name="CaixaDeTexto 121">
            <a:extLst>
              <a:ext uri="{FF2B5EF4-FFF2-40B4-BE49-F238E27FC236}">
                <a16:creationId xmlns:a16="http://schemas.microsoft.com/office/drawing/2014/main" id="{3EDAEEB0-D0EA-47BF-AD20-EBF4C7863E79}"/>
              </a:ext>
            </a:extLst>
          </p:cNvPr>
          <p:cNvSpPr txBox="1"/>
          <p:nvPr/>
        </p:nvSpPr>
        <p:spPr>
          <a:xfrm>
            <a:off x="8481242" y="583729"/>
            <a:ext cx="3574420" cy="116955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i="0" u="none" strike="noStrike" dirty="0">
                <a:solidFill>
                  <a:schemeClr val="bg1"/>
                </a:solidFill>
                <a:effectLst/>
                <a:latin typeface="+mn-lt"/>
              </a:rPr>
              <a:t>After staging, a right orchiectomy was performed. </a:t>
            </a:r>
          </a:p>
          <a:p>
            <a:pPr algn="just"/>
            <a:endParaRPr lang="en-US" sz="1400" dirty="0">
              <a:solidFill>
                <a:schemeClr val="bg1"/>
              </a:solidFill>
            </a:endParaRPr>
          </a:p>
          <a:p>
            <a:pPr algn="just"/>
            <a:r>
              <a:rPr lang="en-US" sz="1400" dirty="0">
                <a:solidFill>
                  <a:schemeClr val="bg1"/>
                </a:solidFill>
                <a:latin typeface="+mn-lt"/>
              </a:rPr>
              <a:t>The surgical specimen shows the right testicular lesion sectioned (</a:t>
            </a:r>
            <a:r>
              <a:rPr lang="en-US" sz="1400" dirty="0">
                <a:solidFill>
                  <a:srgbClr val="FFFF00"/>
                </a:solidFill>
              </a:rPr>
              <a:t>yellow arrow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)</a:t>
            </a:r>
          </a:p>
        </p:txBody>
      </p:sp>
      <p:cxnSp>
        <p:nvCxnSpPr>
          <p:cNvPr id="124" name="Conector de Seta Reta 123">
            <a:extLst>
              <a:ext uri="{FF2B5EF4-FFF2-40B4-BE49-F238E27FC236}">
                <a16:creationId xmlns:a16="http://schemas.microsoft.com/office/drawing/2014/main" id="{72B2CA46-295D-4892-B16B-7E3C4B4B2795}"/>
              </a:ext>
            </a:extLst>
          </p:cNvPr>
          <p:cNvCxnSpPr>
            <a:cxnSpLocks/>
          </p:cNvCxnSpPr>
          <p:nvPr/>
        </p:nvCxnSpPr>
        <p:spPr>
          <a:xfrm flipV="1">
            <a:off x="6982563" y="1210738"/>
            <a:ext cx="494916" cy="325348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CaixaDeTexto 124">
            <a:extLst>
              <a:ext uri="{FF2B5EF4-FFF2-40B4-BE49-F238E27FC236}">
                <a16:creationId xmlns:a16="http://schemas.microsoft.com/office/drawing/2014/main" id="{3E3C0115-30E4-4797-AF52-1146C182AE9D}"/>
              </a:ext>
            </a:extLst>
          </p:cNvPr>
          <p:cNvSpPr txBox="1"/>
          <p:nvPr/>
        </p:nvSpPr>
        <p:spPr>
          <a:xfrm>
            <a:off x="6333620" y="2011289"/>
            <a:ext cx="2747222" cy="1815882"/>
          </a:xfrm>
          <a:prstGeom prst="rect">
            <a:avLst/>
          </a:prstGeom>
          <a:noFill/>
          <a:ln>
            <a:solidFill>
              <a:srgbClr val="AECCD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i="0" u="none" strike="noStrike" dirty="0">
                <a:solidFill>
                  <a:schemeClr val="bg1"/>
                </a:solidFill>
                <a:effectLst/>
                <a:latin typeface="+mn-lt"/>
              </a:rPr>
              <a:t>Histopathology examination: </a:t>
            </a:r>
            <a:r>
              <a:rPr lang="en-US" sz="1400" i="0" u="none" strike="noStrike" dirty="0">
                <a:solidFill>
                  <a:schemeClr val="bg1"/>
                </a:solidFill>
                <a:effectLst/>
                <a:latin typeface="+mn-lt"/>
              </a:rPr>
              <a:t>Solid sheets of monomorphic round-polygonal tumor cells showing clear cytoplasm. Some thin fibrous septa </a:t>
            </a:r>
            <a:r>
              <a:rPr lang="en-US" sz="1400" dirty="0">
                <a:solidFill>
                  <a:schemeClr val="bg1"/>
                </a:solidFill>
              </a:rPr>
              <a:t>containing lymphomonocytic inflammatory infiltrate may be seen (</a:t>
            </a:r>
            <a:r>
              <a:rPr lang="en-US" sz="1400" dirty="0">
                <a:solidFill>
                  <a:srgbClr val="00B0F0"/>
                </a:solidFill>
              </a:rPr>
              <a:t>blue arrows</a:t>
            </a:r>
            <a:r>
              <a:rPr lang="en-US" sz="1400" dirty="0">
                <a:solidFill>
                  <a:schemeClr val="bg1"/>
                </a:solidFill>
              </a:rPr>
              <a:t>). Medium power view, H&amp;E.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111" name="Conector de Seta Reta 110">
            <a:extLst>
              <a:ext uri="{FF2B5EF4-FFF2-40B4-BE49-F238E27FC236}">
                <a16:creationId xmlns:a16="http://schemas.microsoft.com/office/drawing/2014/main" id="{24BD3779-40D0-43C0-A2E5-25ADB4472374}"/>
              </a:ext>
            </a:extLst>
          </p:cNvPr>
          <p:cNvCxnSpPr>
            <a:cxnSpLocks/>
          </p:cNvCxnSpPr>
          <p:nvPr/>
        </p:nvCxnSpPr>
        <p:spPr>
          <a:xfrm flipH="1">
            <a:off x="4572315" y="798400"/>
            <a:ext cx="501388" cy="4329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30FC9407-5323-48A0-9940-81E385CCE843}"/>
              </a:ext>
            </a:extLst>
          </p:cNvPr>
          <p:cNvCxnSpPr>
            <a:cxnSpLocks/>
          </p:cNvCxnSpPr>
          <p:nvPr/>
        </p:nvCxnSpPr>
        <p:spPr>
          <a:xfrm flipH="1">
            <a:off x="10450960" y="2693202"/>
            <a:ext cx="326265" cy="274391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m 33">
            <a:extLst>
              <a:ext uri="{FF2B5EF4-FFF2-40B4-BE49-F238E27FC236}">
                <a16:creationId xmlns:a16="http://schemas.microsoft.com/office/drawing/2014/main" id="{49F595FA-7183-4E92-B1A4-4A7138D410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F5184090-25EB-4B8A-9BAA-E354E99BE481}"/>
              </a:ext>
            </a:extLst>
          </p:cNvPr>
          <p:cNvCxnSpPr>
            <a:cxnSpLocks/>
          </p:cNvCxnSpPr>
          <p:nvPr/>
        </p:nvCxnSpPr>
        <p:spPr>
          <a:xfrm flipH="1">
            <a:off x="11218684" y="2149973"/>
            <a:ext cx="326265" cy="274391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1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22" grpId="0" animBg="1"/>
      <p:bldP spid="1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97289" y="99430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TESTICULAR LESIONS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086D64-A1A2-4F4F-854E-439CB74B9E17}"/>
              </a:ext>
            </a:extLst>
          </p:cNvPr>
          <p:cNvSpPr txBox="1"/>
          <p:nvPr/>
        </p:nvSpPr>
        <p:spPr>
          <a:xfrm>
            <a:off x="68714" y="99430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GERM-CELL TUMORS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A0E298-C0B7-4B58-939D-74B1FEF249F5}"/>
              </a:ext>
            </a:extLst>
          </p:cNvPr>
          <p:cNvSpPr txBox="1"/>
          <p:nvPr/>
        </p:nvSpPr>
        <p:spPr>
          <a:xfrm>
            <a:off x="68714" y="728906"/>
            <a:ext cx="5409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26-year-old man investigating severe weight loss and pain in the right inguinal region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 and elevated alpha-fetoprotein</a:t>
            </a:r>
            <a:endParaRPr lang="pt-BR" sz="14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39AB0EB-663C-4D0F-85AB-BDB2D1677A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68" t="9634" r="6997" b="15780"/>
          <a:stretch/>
        </p:blipFill>
        <p:spPr>
          <a:xfrm>
            <a:off x="68714" y="1334116"/>
            <a:ext cx="2708843" cy="17079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8DE3BAF0-3D7B-4116-8917-F2E26F73B0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947" t="10154" r="7418" b="18330"/>
          <a:stretch/>
        </p:blipFill>
        <p:spPr>
          <a:xfrm>
            <a:off x="2854201" y="1342697"/>
            <a:ext cx="2623825" cy="170796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0E5E6124-91C6-4D31-A624-D5FCB93C6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097" y="3254889"/>
            <a:ext cx="2841929" cy="254416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6A706A4-2E0C-4026-A9EE-1A67D40922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76" r="13862"/>
          <a:stretch/>
        </p:blipFill>
        <p:spPr>
          <a:xfrm>
            <a:off x="539553" y="3168847"/>
            <a:ext cx="1706570" cy="291463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Imagem 7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46A37EED-C311-49F2-A5FD-AAF57EED919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9977" r="83631"/>
          <a:stretch/>
        </p:blipFill>
        <p:spPr>
          <a:xfrm>
            <a:off x="97289" y="2666565"/>
            <a:ext cx="407536" cy="348949"/>
          </a:xfrm>
          <a:prstGeom prst="rect">
            <a:avLst/>
          </a:prstGeom>
        </p:spPr>
      </p:pic>
      <p:pic>
        <p:nvPicPr>
          <p:cNvPr id="17" name="Imagem 16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8B68B565-4278-4679-BA44-547A6C80ED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9977" r="83631"/>
          <a:stretch/>
        </p:blipFill>
        <p:spPr>
          <a:xfrm>
            <a:off x="2854201" y="2666565"/>
            <a:ext cx="407536" cy="34894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2FAA0C97-979C-44DA-8978-49E937032C9E}"/>
              </a:ext>
            </a:extLst>
          </p:cNvPr>
          <p:cNvSpPr txBox="1"/>
          <p:nvPr/>
        </p:nvSpPr>
        <p:spPr>
          <a:xfrm>
            <a:off x="5892153" y="1332798"/>
            <a:ext cx="6042672" cy="98488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i="0" u="sng" strike="noStrike" dirty="0">
                <a:solidFill>
                  <a:schemeClr val="bg1"/>
                </a:solidFill>
                <a:effectLst/>
                <a:latin typeface="+mn-lt"/>
              </a:rPr>
              <a:t>Mixed non-seminoma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. US images show a heterogenous mass in the right testicle with internal flow (</a:t>
            </a:r>
            <a:r>
              <a:rPr lang="en-US" sz="1400" b="0" i="0" u="none" strike="noStrike" dirty="0">
                <a:solidFill>
                  <a:srgbClr val="FF0000"/>
                </a:solidFill>
                <a:effectLst/>
                <a:latin typeface="+mn-lt"/>
              </a:rPr>
              <a:t>red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sz="1400" b="0" i="0" u="none" strike="noStrike" dirty="0">
                <a:solidFill>
                  <a:srgbClr val="FF0000"/>
                </a:solidFill>
                <a:effectLst/>
                <a:latin typeface="+mn-lt"/>
              </a:rPr>
              <a:t>arrow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). </a:t>
            </a:r>
            <a:r>
              <a:rPr lang="en-US" sz="1400" dirty="0">
                <a:solidFill>
                  <a:schemeClr val="bg1"/>
                </a:solidFill>
              </a:rPr>
              <a:t>Staging tomography shows multiple pulmonary nodes (</a:t>
            </a:r>
            <a:r>
              <a:rPr lang="en-US" sz="1400" dirty="0">
                <a:solidFill>
                  <a:srgbClr val="FFFF00"/>
                </a:solidFill>
              </a:rPr>
              <a:t>yellow arrow</a:t>
            </a:r>
            <a:r>
              <a:rPr lang="en-US" sz="1400" dirty="0">
                <a:solidFill>
                  <a:schemeClr val="bg1"/>
                </a:solidFill>
              </a:rPr>
              <a:t>) and retroperitoneal lymph nodes enlargements with necrotic areas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), suggestive of metastasis 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659F89E9-3F3E-4FB2-98D4-FFBB26AC3043}"/>
              </a:ext>
            </a:extLst>
          </p:cNvPr>
          <p:cNvCxnSpPr>
            <a:cxnSpLocks/>
          </p:cNvCxnSpPr>
          <p:nvPr/>
        </p:nvCxnSpPr>
        <p:spPr>
          <a:xfrm flipH="1">
            <a:off x="4784862" y="1742131"/>
            <a:ext cx="501388" cy="4329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F43162A8-33C0-4D5C-9C05-53D4231582FF}"/>
              </a:ext>
            </a:extLst>
          </p:cNvPr>
          <p:cNvCxnSpPr>
            <a:cxnSpLocks/>
          </p:cNvCxnSpPr>
          <p:nvPr/>
        </p:nvCxnSpPr>
        <p:spPr>
          <a:xfrm flipV="1">
            <a:off x="2807995" y="3679991"/>
            <a:ext cx="445666" cy="50770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EFD5FC48-C288-45CF-BD4C-A3990ACA2CCE}"/>
              </a:ext>
            </a:extLst>
          </p:cNvPr>
          <p:cNvCxnSpPr>
            <a:cxnSpLocks/>
          </p:cNvCxnSpPr>
          <p:nvPr/>
        </p:nvCxnSpPr>
        <p:spPr>
          <a:xfrm flipH="1">
            <a:off x="4803135" y="4720688"/>
            <a:ext cx="100383" cy="54541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69D8E87D-ABDE-43F6-BAFF-492CA03C155A}"/>
              </a:ext>
            </a:extLst>
          </p:cNvPr>
          <p:cNvCxnSpPr>
            <a:cxnSpLocks/>
          </p:cNvCxnSpPr>
          <p:nvPr/>
        </p:nvCxnSpPr>
        <p:spPr>
          <a:xfrm>
            <a:off x="956799" y="3328058"/>
            <a:ext cx="373405" cy="48019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335B5791-EB40-44E6-85A8-9C94C3938166}"/>
              </a:ext>
            </a:extLst>
          </p:cNvPr>
          <p:cNvCxnSpPr>
            <a:cxnSpLocks/>
          </p:cNvCxnSpPr>
          <p:nvPr/>
        </p:nvCxnSpPr>
        <p:spPr>
          <a:xfrm>
            <a:off x="776625" y="4193857"/>
            <a:ext cx="373405" cy="48019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7772BDE6-DFB5-4A57-AAB5-5DD9FA57C17D}"/>
              </a:ext>
            </a:extLst>
          </p:cNvPr>
          <p:cNvSpPr txBox="1"/>
          <p:nvPr/>
        </p:nvSpPr>
        <p:spPr>
          <a:xfrm>
            <a:off x="5659676" y="3621759"/>
            <a:ext cx="6421487" cy="1569660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Most common of non-seminomatous tumors are mixed (40%),  composed of pure embryonal carcinomas, teratomas, yolk sac tumors, and choriocarcinomas</a:t>
            </a:r>
          </a:p>
          <a:p>
            <a:pPr marL="285750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The classic testicular tumor marker alpha-fetoprotein (AFP) is associated with non-seminomatous germ cell tumors. </a:t>
            </a:r>
          </a:p>
          <a:p>
            <a:pPr marL="285750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Heterogenous appearance at US and MR</a:t>
            </a:r>
          </a:p>
        </p:txBody>
      </p:sp>
      <p:sp>
        <p:nvSpPr>
          <p:cNvPr id="54" name="Google Shape;117;p19">
            <a:extLst>
              <a:ext uri="{FF2B5EF4-FFF2-40B4-BE49-F238E27FC236}">
                <a16:creationId xmlns:a16="http://schemas.microsoft.com/office/drawing/2014/main" id="{759A1ADB-EBEA-46CE-82B2-429308226E68}"/>
              </a:ext>
            </a:extLst>
          </p:cNvPr>
          <p:cNvSpPr txBox="1"/>
          <p:nvPr/>
        </p:nvSpPr>
        <p:spPr>
          <a:xfrm>
            <a:off x="5649924" y="3335371"/>
            <a:ext cx="1747197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76B0AC8C-B924-40CF-AD5A-3A9888EF0AEF}"/>
              </a:ext>
            </a:extLst>
          </p:cNvPr>
          <p:cNvSpPr txBox="1"/>
          <p:nvPr/>
        </p:nvSpPr>
        <p:spPr>
          <a:xfrm>
            <a:off x="639269" y="6126664"/>
            <a:ext cx="1523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CT - POST CONTRAST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9F1C781-0AF6-49EA-830E-664F32C51E48}"/>
              </a:ext>
            </a:extLst>
          </p:cNvPr>
          <p:cNvSpPr txBox="1"/>
          <p:nvPr/>
        </p:nvSpPr>
        <p:spPr>
          <a:xfrm>
            <a:off x="3329642" y="5844541"/>
            <a:ext cx="1523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CT - POST CONTRAST</a:t>
            </a: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45F198B8-C2EC-4733-B8BC-854DFEC5157E}"/>
              </a:ext>
            </a:extLst>
          </p:cNvPr>
          <p:cNvSpPr/>
          <p:nvPr/>
        </p:nvSpPr>
        <p:spPr>
          <a:xfrm>
            <a:off x="5649924" y="2733675"/>
            <a:ext cx="989001" cy="316988"/>
          </a:xfrm>
          <a:prstGeom prst="rightArrow">
            <a:avLst/>
          </a:prstGeom>
          <a:solidFill>
            <a:srgbClr val="FA5A44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8FA8CCB-7ACF-40C7-A5E4-BCA4E252B9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42" name="Tabela 7">
            <a:extLst>
              <a:ext uri="{FF2B5EF4-FFF2-40B4-BE49-F238E27FC236}">
                <a16:creationId xmlns:a16="http://schemas.microsoft.com/office/drawing/2014/main" id="{F3AD0771-5B09-432F-9B4A-EC50CE3AE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308AD594-770B-4AD2-A662-2F0AA19414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4631" y="99430"/>
            <a:ext cx="4848037" cy="62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7765EBE-8F23-42D8-884F-0DA7991B2F70}"/>
              </a:ext>
            </a:extLst>
          </p:cNvPr>
          <p:cNvSpPr txBox="1"/>
          <p:nvPr/>
        </p:nvSpPr>
        <p:spPr>
          <a:xfrm>
            <a:off x="97289" y="99430"/>
            <a:ext cx="46080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SEX-CORD STROMAL TUMORS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2EAA05C-7899-4508-B2F3-F2890D9C1C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2" r="7216" b="8257"/>
          <a:stretch/>
        </p:blipFill>
        <p:spPr>
          <a:xfrm>
            <a:off x="98318" y="777394"/>
            <a:ext cx="3248839" cy="184004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D813D10-9850-4F21-B2BA-A1F51F6831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77" t="6457" r="16317" b="27665"/>
          <a:stretch/>
        </p:blipFill>
        <p:spPr>
          <a:xfrm>
            <a:off x="106999" y="2762197"/>
            <a:ext cx="3240158" cy="179856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7B9CDB1-033D-4D98-87ED-661659E02F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853" r="39926" b="25225"/>
          <a:stretch/>
        </p:blipFill>
        <p:spPr>
          <a:xfrm>
            <a:off x="3520989" y="2762198"/>
            <a:ext cx="3058486" cy="179856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B85B669-100C-4359-8808-865DA8B0AB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974" t="28315" r="22486" b="8466"/>
          <a:stretch/>
        </p:blipFill>
        <p:spPr>
          <a:xfrm>
            <a:off x="3520989" y="777394"/>
            <a:ext cx="3058486" cy="184004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51AF0C9-95FD-471A-B133-9B844CB83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9062" y="473661"/>
            <a:ext cx="2099017" cy="280209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951505F-D5FD-4B67-A9BF-1A523DBFE52F}"/>
              </a:ext>
            </a:extLst>
          </p:cNvPr>
          <p:cNvSpPr txBox="1"/>
          <p:nvPr/>
        </p:nvSpPr>
        <p:spPr>
          <a:xfrm>
            <a:off x="734897" y="4720956"/>
            <a:ext cx="5224519" cy="553998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chemeClr val="bg1"/>
                </a:solidFill>
              </a:rPr>
              <a:t>20 </a:t>
            </a:r>
            <a:r>
              <a:rPr lang="en-US" sz="1400" b="1" dirty="0" err="1">
                <a:solidFill>
                  <a:schemeClr val="bg1"/>
                </a:solidFill>
              </a:rPr>
              <a:t>yo</a:t>
            </a:r>
            <a:r>
              <a:rPr lang="en-US" sz="1400" b="1" dirty="0">
                <a:solidFill>
                  <a:schemeClr val="bg1"/>
                </a:solidFill>
              </a:rPr>
              <a:t> man with </a:t>
            </a:r>
            <a:r>
              <a:rPr lang="en-US" sz="1600" b="1" u="sng" dirty="0">
                <a:solidFill>
                  <a:schemeClr val="bg1"/>
                </a:solidFill>
              </a:rPr>
              <a:t>teratoma</a:t>
            </a:r>
            <a:r>
              <a:rPr lang="en-US" sz="1400" b="1" dirty="0">
                <a:solidFill>
                  <a:schemeClr val="bg1"/>
                </a:solidFill>
              </a:rPr>
              <a:t> on left testis 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. </a:t>
            </a:r>
            <a:r>
              <a:rPr lang="en-US" sz="1400" dirty="0">
                <a:solidFill>
                  <a:schemeClr val="bg1"/>
                </a:solidFill>
              </a:rPr>
              <a:t>US shows a heterogeneous lesion (</a:t>
            </a:r>
            <a:r>
              <a:rPr lang="en-US" sz="1400" dirty="0">
                <a:solidFill>
                  <a:srgbClr val="FF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with internal flow on Doppler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).  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C7AEEC82-EDE0-4792-94F9-2A99BAA5B326}"/>
              </a:ext>
            </a:extLst>
          </p:cNvPr>
          <p:cNvCxnSpPr>
            <a:cxnSpLocks/>
          </p:cNvCxnSpPr>
          <p:nvPr/>
        </p:nvCxnSpPr>
        <p:spPr>
          <a:xfrm>
            <a:off x="1607663" y="1062796"/>
            <a:ext cx="657978" cy="3578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B54783F9-20C0-4F27-A9D4-BBC4B6744866}"/>
              </a:ext>
            </a:extLst>
          </p:cNvPr>
          <p:cNvCxnSpPr>
            <a:cxnSpLocks/>
          </p:cNvCxnSpPr>
          <p:nvPr/>
        </p:nvCxnSpPr>
        <p:spPr>
          <a:xfrm>
            <a:off x="1336342" y="3036895"/>
            <a:ext cx="657978" cy="3578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983D97D6-4C80-4929-B65C-58F70A9E72D9}"/>
              </a:ext>
            </a:extLst>
          </p:cNvPr>
          <p:cNvCxnSpPr>
            <a:cxnSpLocks/>
          </p:cNvCxnSpPr>
          <p:nvPr/>
        </p:nvCxnSpPr>
        <p:spPr>
          <a:xfrm>
            <a:off x="3774986" y="837709"/>
            <a:ext cx="657978" cy="3578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DA3F1F6E-8A3D-4B70-B1A7-20D1304CE64A}"/>
              </a:ext>
            </a:extLst>
          </p:cNvPr>
          <p:cNvCxnSpPr>
            <a:cxnSpLocks/>
          </p:cNvCxnSpPr>
          <p:nvPr/>
        </p:nvCxnSpPr>
        <p:spPr>
          <a:xfrm>
            <a:off x="5445887" y="2848067"/>
            <a:ext cx="651142" cy="50428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ED5D9967-1C4E-4ECE-8252-D6257B8D37DC}"/>
              </a:ext>
            </a:extLst>
          </p:cNvPr>
          <p:cNvCxnSpPr>
            <a:cxnSpLocks/>
          </p:cNvCxnSpPr>
          <p:nvPr/>
        </p:nvCxnSpPr>
        <p:spPr>
          <a:xfrm flipH="1">
            <a:off x="11318779" y="621254"/>
            <a:ext cx="501388" cy="43291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DC596F0-4BF9-44B4-AAEF-48AA7D71AA4D}"/>
              </a:ext>
            </a:extLst>
          </p:cNvPr>
          <p:cNvSpPr txBox="1"/>
          <p:nvPr/>
        </p:nvSpPr>
        <p:spPr>
          <a:xfrm>
            <a:off x="7242048" y="704820"/>
            <a:ext cx="2492384" cy="46166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Additional finding: extensive thrombosis of the inferior vena cava</a:t>
            </a:r>
            <a:endParaRPr lang="pt-BR" sz="1200" b="1" dirty="0">
              <a:solidFill>
                <a:schemeClr val="bg1"/>
              </a:solidFill>
            </a:endParaRP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351E3C1A-4552-4CD7-BD23-006E0DDCE329}"/>
              </a:ext>
            </a:extLst>
          </p:cNvPr>
          <p:cNvCxnSpPr>
            <a:cxnSpLocks/>
          </p:cNvCxnSpPr>
          <p:nvPr/>
        </p:nvCxnSpPr>
        <p:spPr>
          <a:xfrm>
            <a:off x="9734432" y="727707"/>
            <a:ext cx="1049807" cy="300278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DFE5D74-7779-4775-8CD4-D8B6D547B50A}"/>
              </a:ext>
            </a:extLst>
          </p:cNvPr>
          <p:cNvSpPr txBox="1"/>
          <p:nvPr/>
        </p:nvSpPr>
        <p:spPr>
          <a:xfrm>
            <a:off x="6704560" y="3873206"/>
            <a:ext cx="5390151" cy="2308324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Teratoma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is the 2nd most common testicular tumor in children, and in its pure form is rare in adults</a:t>
            </a:r>
          </a:p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Types: mature x  immature x malignant areas</a:t>
            </a:r>
          </a:p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Well-circumscribed complex masses </a:t>
            </a:r>
          </a:p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 prepubertal, pure teratomas are considered benign even when they are histologically immature</a:t>
            </a:r>
          </a:p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Every element in a </a:t>
            </a:r>
            <a:r>
              <a:rPr lang="en-US" sz="1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postpubertal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testicular </a:t>
            </a:r>
            <a:r>
              <a:rPr lang="en-US" sz="1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teratoma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can metastasize, irrespective of its histologic characteristic, so treatment is conservative (orchiectomy). </a:t>
            </a:r>
          </a:p>
        </p:txBody>
      </p:sp>
      <p:sp>
        <p:nvSpPr>
          <p:cNvPr id="26" name="Google Shape;117;p19">
            <a:extLst>
              <a:ext uri="{FF2B5EF4-FFF2-40B4-BE49-F238E27FC236}">
                <a16:creationId xmlns:a16="http://schemas.microsoft.com/office/drawing/2014/main" id="{D227A9B6-6693-440F-BF5F-F9A8911E5308}"/>
              </a:ext>
            </a:extLst>
          </p:cNvPr>
          <p:cNvSpPr txBox="1"/>
          <p:nvPr/>
        </p:nvSpPr>
        <p:spPr>
          <a:xfrm>
            <a:off x="8519183" y="3587131"/>
            <a:ext cx="1760903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6E6B3C7-A53E-47C3-BADC-16BEB83F5843}"/>
              </a:ext>
            </a:extLst>
          </p:cNvPr>
          <p:cNvSpPr txBox="1"/>
          <p:nvPr/>
        </p:nvSpPr>
        <p:spPr>
          <a:xfrm>
            <a:off x="10571026" y="3266842"/>
            <a:ext cx="1523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CT - POST CONTRAST</a:t>
            </a:r>
          </a:p>
        </p:txBody>
      </p:sp>
      <p:pic>
        <p:nvPicPr>
          <p:cNvPr id="28" name="Imagem 27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127AC3D8-2FEB-410C-B7CE-4DFD4328154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80" t="82183" r="82237" b="2777"/>
          <a:stretch/>
        </p:blipFill>
        <p:spPr>
          <a:xfrm>
            <a:off x="98318" y="2320144"/>
            <a:ext cx="385979" cy="289368"/>
          </a:xfrm>
          <a:prstGeom prst="rect">
            <a:avLst/>
          </a:prstGeom>
        </p:spPr>
      </p:pic>
      <p:pic>
        <p:nvPicPr>
          <p:cNvPr id="29" name="Imagem 28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E484C7F7-AB38-4E2F-AA31-293FE0E7FCA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80" t="82183" r="82237" b="2777"/>
          <a:stretch/>
        </p:blipFill>
        <p:spPr>
          <a:xfrm>
            <a:off x="106999" y="4263468"/>
            <a:ext cx="385979" cy="289368"/>
          </a:xfrm>
          <a:prstGeom prst="rect">
            <a:avLst/>
          </a:prstGeom>
        </p:spPr>
      </p:pic>
      <p:pic>
        <p:nvPicPr>
          <p:cNvPr id="30" name="Imagem 29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261A66F8-BA78-478E-9C54-47CE38A5C6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06" t="78889" r="81782" b="5057"/>
          <a:stretch/>
        </p:blipFill>
        <p:spPr>
          <a:xfrm>
            <a:off x="3520989" y="2282700"/>
            <a:ext cx="412011" cy="325247"/>
          </a:xfrm>
          <a:prstGeom prst="rect">
            <a:avLst/>
          </a:prstGeom>
        </p:spPr>
      </p:pic>
      <p:pic>
        <p:nvPicPr>
          <p:cNvPr id="31" name="Imagem 30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8D545169-F7D9-44E9-BC59-186E802B259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80" t="82183" r="82237" b="2777"/>
          <a:stretch/>
        </p:blipFill>
        <p:spPr>
          <a:xfrm>
            <a:off x="3517240" y="4263038"/>
            <a:ext cx="385979" cy="289368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FE7514F2-9390-4F6A-B5E4-411D75F9B4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36" name="Tabela 7">
            <a:extLst>
              <a:ext uri="{FF2B5EF4-FFF2-40B4-BE49-F238E27FC236}">
                <a16:creationId xmlns:a16="http://schemas.microsoft.com/office/drawing/2014/main" id="{004120A7-935A-4B39-80C3-1FE370457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sp>
        <p:nvSpPr>
          <p:cNvPr id="34" name="CaixaDeTexto 33">
            <a:extLst>
              <a:ext uri="{FF2B5EF4-FFF2-40B4-BE49-F238E27FC236}">
                <a16:creationId xmlns:a16="http://schemas.microsoft.com/office/drawing/2014/main" id="{9C6411F1-A7E6-4F0F-B2A9-DCDCCC593698}"/>
              </a:ext>
            </a:extLst>
          </p:cNvPr>
          <p:cNvSpPr txBox="1"/>
          <p:nvPr/>
        </p:nvSpPr>
        <p:spPr>
          <a:xfrm>
            <a:off x="6748262" y="2752950"/>
            <a:ext cx="3058485" cy="523220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bg1"/>
                </a:solidFill>
              </a:rPr>
              <a:t>Staging CT reveals multiples lymph nodes necrotic metastasis (</a:t>
            </a:r>
            <a:r>
              <a:rPr lang="en-US" sz="1400" dirty="0">
                <a:solidFill>
                  <a:srgbClr val="00B0F0"/>
                </a:solidFill>
              </a:rPr>
              <a:t>blue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688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1E33B42-0383-4E45-8222-8CFD85971A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82" t="14262" r="9973" b="31442"/>
          <a:stretch/>
        </p:blipFill>
        <p:spPr>
          <a:xfrm>
            <a:off x="97290" y="758551"/>
            <a:ext cx="2943775" cy="133165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45B08BA-1F55-4AB5-B549-0BF34F4F9194}"/>
              </a:ext>
            </a:extLst>
          </p:cNvPr>
          <p:cNvSpPr txBox="1"/>
          <p:nvPr/>
        </p:nvSpPr>
        <p:spPr>
          <a:xfrm>
            <a:off x="97289" y="99430"/>
            <a:ext cx="46080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SEX-CORD STROMAL TUMORS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37A6488-CAA1-4969-865F-A13B271DFE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3" t="13726" r="4611" b="15691"/>
          <a:stretch/>
        </p:blipFill>
        <p:spPr>
          <a:xfrm>
            <a:off x="97289" y="2151885"/>
            <a:ext cx="2943775" cy="160272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A72846C-084D-45DA-9BBF-98C5E99274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30" t="19277" r="31393" b="24849"/>
          <a:stretch/>
        </p:blipFill>
        <p:spPr>
          <a:xfrm>
            <a:off x="3167480" y="758172"/>
            <a:ext cx="2281942" cy="133165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4A8EA12-0B02-4C9E-8489-19CB766661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761" t="13784" r="17838" b="26458"/>
          <a:stretch/>
        </p:blipFill>
        <p:spPr>
          <a:xfrm>
            <a:off x="3167480" y="2169787"/>
            <a:ext cx="2281942" cy="158482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Imagem 15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27881AC1-2CE6-47B1-8753-2A45AC1EE0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9977" r="83631"/>
          <a:stretch/>
        </p:blipFill>
        <p:spPr>
          <a:xfrm>
            <a:off x="97289" y="1751930"/>
            <a:ext cx="395066" cy="338272"/>
          </a:xfrm>
          <a:prstGeom prst="rect">
            <a:avLst/>
          </a:prstGeom>
        </p:spPr>
      </p:pic>
      <p:pic>
        <p:nvPicPr>
          <p:cNvPr id="17" name="Imagem 16" descr="Foto em preto e branco&#10;&#10;Descrição gerada automaticamente">
            <a:extLst>
              <a:ext uri="{FF2B5EF4-FFF2-40B4-BE49-F238E27FC236}">
                <a16:creationId xmlns:a16="http://schemas.microsoft.com/office/drawing/2014/main" id="{E5853B1E-9BE0-4830-8122-2AB79A323B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2544" r="83887"/>
          <a:stretch/>
        </p:blipFill>
        <p:spPr>
          <a:xfrm>
            <a:off x="3167480" y="1762682"/>
            <a:ext cx="411707" cy="316767"/>
          </a:xfrm>
          <a:prstGeom prst="rect">
            <a:avLst/>
          </a:prstGeom>
        </p:spPr>
      </p:pic>
      <p:pic>
        <p:nvPicPr>
          <p:cNvPr id="18" name="Imagem 17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3B1CD06D-EC7A-4590-B1A6-F9D6DE7E776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80" t="82183" r="82237" b="2777"/>
          <a:stretch/>
        </p:blipFill>
        <p:spPr>
          <a:xfrm>
            <a:off x="5071347" y="3468359"/>
            <a:ext cx="378075" cy="283442"/>
          </a:xfrm>
          <a:prstGeom prst="rect">
            <a:avLst/>
          </a:prstGeom>
        </p:spPr>
      </p:pic>
      <p:pic>
        <p:nvPicPr>
          <p:cNvPr id="19" name="Imagem 18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AAADC257-5B80-4447-9E37-2BD1A364251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706" t="78889" r="81782" b="5057"/>
          <a:stretch/>
        </p:blipFill>
        <p:spPr>
          <a:xfrm>
            <a:off x="2682010" y="3471170"/>
            <a:ext cx="359054" cy="283442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80DADD2-80C0-4BA5-AAF0-256B8633C1C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257" t="17718" r="31008" b="27373"/>
          <a:stretch/>
        </p:blipFill>
        <p:spPr>
          <a:xfrm>
            <a:off x="7973612" y="743987"/>
            <a:ext cx="1951586" cy="178867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7CAC5D68-FDD6-4CC4-9D78-E4E83E0D3D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8894" t="12041" r="20898" b="37176"/>
          <a:stretch/>
        </p:blipFill>
        <p:spPr>
          <a:xfrm>
            <a:off x="10045938" y="743986"/>
            <a:ext cx="2048772" cy="163276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C062363A-8B39-4F1B-9872-D0A0EE5B70BA}"/>
              </a:ext>
            </a:extLst>
          </p:cNvPr>
          <p:cNvSpPr txBox="1"/>
          <p:nvPr/>
        </p:nvSpPr>
        <p:spPr>
          <a:xfrm>
            <a:off x="4873442" y="79977"/>
            <a:ext cx="460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chemeClr val="bg1"/>
                </a:solidFill>
              </a:rPr>
              <a:t>A 32-year-old man with a history of Klinefelter syndrome underwent examinations to investigate infertility.</a:t>
            </a:r>
            <a:endParaRPr lang="pt-BR" sz="14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CC66501-B881-4184-BBFB-EADD09473EBD}"/>
              </a:ext>
            </a:extLst>
          </p:cNvPr>
          <p:cNvSpPr txBox="1"/>
          <p:nvPr/>
        </p:nvSpPr>
        <p:spPr>
          <a:xfrm>
            <a:off x="6325983" y="2532666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- T2WI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C211408-8E29-4EF5-928B-A02C3A294CD5}"/>
              </a:ext>
            </a:extLst>
          </p:cNvPr>
          <p:cNvSpPr txBox="1"/>
          <p:nvPr/>
        </p:nvSpPr>
        <p:spPr>
          <a:xfrm>
            <a:off x="8103227" y="2526318"/>
            <a:ext cx="169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T1WI - PRE CONTRAST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B7EBCD2-7E0C-4A12-94AE-108D60375BDE}"/>
              </a:ext>
            </a:extLst>
          </p:cNvPr>
          <p:cNvSpPr txBox="1"/>
          <p:nvPr/>
        </p:nvSpPr>
        <p:spPr>
          <a:xfrm>
            <a:off x="10224146" y="2376755"/>
            <a:ext cx="1692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T1WI - POST CONTRAST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</a:rPr>
              <a:t>SUBTRACTION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3C7C077-3F35-47E6-8851-F6F8442A2420}"/>
              </a:ext>
            </a:extLst>
          </p:cNvPr>
          <p:cNvSpPr txBox="1"/>
          <p:nvPr/>
        </p:nvSpPr>
        <p:spPr>
          <a:xfrm>
            <a:off x="5575837" y="2803317"/>
            <a:ext cx="6518873" cy="98488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i="0" u="sng" strike="noStrike" dirty="0">
                <a:solidFill>
                  <a:schemeClr val="bg1"/>
                </a:solidFill>
                <a:effectLst/>
                <a:latin typeface="+mn-lt"/>
              </a:rPr>
              <a:t>Leydig Cell Tumor</a:t>
            </a:r>
            <a:r>
              <a:rPr lang="en-US" sz="1600" b="0" i="0" u="sng" strike="noStrike" dirty="0">
                <a:solidFill>
                  <a:schemeClr val="bg1"/>
                </a:solidFill>
                <a:effectLst/>
                <a:latin typeface="+mn-lt"/>
              </a:rPr>
              <a:t>. 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US images show reduced dimensions testes with heterogeneous echotexture and small hypoechoic solid nodules (</a:t>
            </a:r>
            <a:r>
              <a:rPr lang="en-US" sz="1400" b="0" i="0" u="none" strike="noStrike" dirty="0">
                <a:solidFill>
                  <a:srgbClr val="C00000"/>
                </a:solidFill>
                <a:effectLst/>
                <a:latin typeface="+mn-lt"/>
              </a:rPr>
              <a:t>red arrows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). Axial MRI reveals small masses with low signal intensity on T2WI / T1WI (</a:t>
            </a:r>
            <a:r>
              <a:rPr lang="en-US" sz="1400" b="0" i="0" u="none" strike="noStrike" dirty="0">
                <a:solidFill>
                  <a:srgbClr val="00B050"/>
                </a:solidFill>
                <a:effectLst/>
                <a:latin typeface="+mn-lt"/>
              </a:rPr>
              <a:t>green arrows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  and homogeneous enhancement (</a:t>
            </a:r>
            <a:r>
              <a:rPr lang="en-US" sz="1400" b="0" i="0" u="none" strike="noStrike" dirty="0">
                <a:solidFill>
                  <a:srgbClr val="FFFF00"/>
                </a:solidFill>
                <a:effectLst/>
                <a:latin typeface="+mn-lt"/>
              </a:rPr>
              <a:t>yellow arrow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). 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6A1FCC3E-CD0C-49C2-918A-9F7DE9C1365C}"/>
              </a:ext>
            </a:extLst>
          </p:cNvPr>
          <p:cNvCxnSpPr>
            <a:cxnSpLocks/>
          </p:cNvCxnSpPr>
          <p:nvPr/>
        </p:nvCxnSpPr>
        <p:spPr>
          <a:xfrm flipH="1">
            <a:off x="1858620" y="809203"/>
            <a:ext cx="501388" cy="4329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12A5ABCE-42BC-4827-B73F-E6B09DB64016}"/>
              </a:ext>
            </a:extLst>
          </p:cNvPr>
          <p:cNvCxnSpPr>
            <a:cxnSpLocks/>
          </p:cNvCxnSpPr>
          <p:nvPr/>
        </p:nvCxnSpPr>
        <p:spPr>
          <a:xfrm flipH="1" flipV="1">
            <a:off x="4191517" y="1309619"/>
            <a:ext cx="404343" cy="35949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529FE860-CC7F-4FA9-AE91-C617B44B1AD1}"/>
              </a:ext>
            </a:extLst>
          </p:cNvPr>
          <p:cNvCxnSpPr>
            <a:cxnSpLocks/>
          </p:cNvCxnSpPr>
          <p:nvPr/>
        </p:nvCxnSpPr>
        <p:spPr>
          <a:xfrm flipH="1">
            <a:off x="4203962" y="2376755"/>
            <a:ext cx="501388" cy="4329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5">
            <a:extLst>
              <a:ext uri="{FF2B5EF4-FFF2-40B4-BE49-F238E27FC236}">
                <a16:creationId xmlns:a16="http://schemas.microsoft.com/office/drawing/2014/main" id="{391F8A14-0E99-4C01-8DF2-6AB145B80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/>
          <a:srcRect l="28560" t="19773" r="23267" b="31616"/>
          <a:stretch/>
        </p:blipFill>
        <p:spPr bwMode="auto">
          <a:xfrm>
            <a:off x="5738142" y="743986"/>
            <a:ext cx="2132704" cy="178233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D71B9422-38A3-4287-909E-D57C3BC87722}"/>
              </a:ext>
            </a:extLst>
          </p:cNvPr>
          <p:cNvCxnSpPr>
            <a:cxnSpLocks/>
          </p:cNvCxnSpPr>
          <p:nvPr/>
        </p:nvCxnSpPr>
        <p:spPr>
          <a:xfrm>
            <a:off x="5948039" y="809203"/>
            <a:ext cx="217347" cy="4329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FB4C6557-9992-4EFF-ACE8-F0AE0307AE93}"/>
              </a:ext>
            </a:extLst>
          </p:cNvPr>
          <p:cNvCxnSpPr>
            <a:cxnSpLocks/>
          </p:cNvCxnSpPr>
          <p:nvPr/>
        </p:nvCxnSpPr>
        <p:spPr>
          <a:xfrm>
            <a:off x="6772676" y="821210"/>
            <a:ext cx="217347" cy="4329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F6EE7CE6-551F-472F-A486-C5D242BE8E63}"/>
              </a:ext>
            </a:extLst>
          </p:cNvPr>
          <p:cNvCxnSpPr>
            <a:cxnSpLocks/>
          </p:cNvCxnSpPr>
          <p:nvPr/>
        </p:nvCxnSpPr>
        <p:spPr>
          <a:xfrm>
            <a:off x="8299075" y="865701"/>
            <a:ext cx="217347" cy="4329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de Seta Reta 45">
            <a:extLst>
              <a:ext uri="{FF2B5EF4-FFF2-40B4-BE49-F238E27FC236}">
                <a16:creationId xmlns:a16="http://schemas.microsoft.com/office/drawing/2014/main" id="{30660762-3905-4886-9597-9ADE6713B332}"/>
              </a:ext>
            </a:extLst>
          </p:cNvPr>
          <p:cNvCxnSpPr>
            <a:cxnSpLocks/>
          </p:cNvCxnSpPr>
          <p:nvPr/>
        </p:nvCxnSpPr>
        <p:spPr>
          <a:xfrm>
            <a:off x="10466773" y="809203"/>
            <a:ext cx="175084" cy="39648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Imagem 50" descr="Tecido com desenho&#10;&#10;Descrição gerada automaticamente com confiança média">
            <a:extLst>
              <a:ext uri="{FF2B5EF4-FFF2-40B4-BE49-F238E27FC236}">
                <a16:creationId xmlns:a16="http://schemas.microsoft.com/office/drawing/2014/main" id="{97043039-DBB5-4B98-B7D2-00A840B73A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241" y="3849312"/>
            <a:ext cx="3507232" cy="2509864"/>
          </a:xfrm>
          <a:prstGeom prst="rect">
            <a:avLst/>
          </a:prstGeom>
        </p:spPr>
      </p:pic>
      <p:pic>
        <p:nvPicPr>
          <p:cNvPr id="55" name="Imagem 54" descr="Padrão do plano de fundo&#10;&#10;Descrição gerada automaticamente com confiança baixa">
            <a:extLst>
              <a:ext uri="{FF2B5EF4-FFF2-40B4-BE49-F238E27FC236}">
                <a16:creationId xmlns:a16="http://schemas.microsoft.com/office/drawing/2014/main" id="{73FAA5E0-026B-4F7C-80DF-E24873EAD1D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9" y="3834576"/>
            <a:ext cx="3527826" cy="2524600"/>
          </a:xfrm>
          <a:prstGeom prst="rect">
            <a:avLst/>
          </a:prstGeom>
        </p:spPr>
      </p:pic>
      <p:sp>
        <p:nvSpPr>
          <p:cNvPr id="56" name="CaixaDeTexto 55">
            <a:extLst>
              <a:ext uri="{FF2B5EF4-FFF2-40B4-BE49-F238E27FC236}">
                <a16:creationId xmlns:a16="http://schemas.microsoft.com/office/drawing/2014/main" id="{A1B911CD-1754-442F-AB33-E35895BF192D}"/>
              </a:ext>
            </a:extLst>
          </p:cNvPr>
          <p:cNvSpPr txBox="1"/>
          <p:nvPr/>
        </p:nvSpPr>
        <p:spPr>
          <a:xfrm>
            <a:off x="7257648" y="3939263"/>
            <a:ext cx="4837062" cy="116955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i="0" u="none" strike="noStrike" dirty="0">
                <a:solidFill>
                  <a:schemeClr val="bg1"/>
                </a:solidFill>
                <a:effectLst/>
                <a:latin typeface="+mn-lt"/>
              </a:rPr>
              <a:t>Histopathology examination: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(A) Low power view showing the general eosinophilic appearance of the tumor and its relation with the seminiferous tubules and the albuginea. H&amp;E. (B) Polygonal cells with abundant eosinophilic cytoplasm and uniform round nuclei. Medium power view, H&amp;E.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528FE2F8-D712-47A8-80DE-80CCC67FFD7C}"/>
              </a:ext>
            </a:extLst>
          </p:cNvPr>
          <p:cNvSpPr txBox="1"/>
          <p:nvPr/>
        </p:nvSpPr>
        <p:spPr>
          <a:xfrm>
            <a:off x="7257648" y="5201147"/>
            <a:ext cx="4837062" cy="1169551"/>
          </a:xfrm>
          <a:prstGeom prst="rect">
            <a:avLst/>
          </a:prstGeom>
          <a:solidFill>
            <a:srgbClr val="FA5A4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1400" b="1" dirty="0"/>
              <a:t>Features associated with malignant potential include: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Size &gt; 5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Infiltrative borders, cytological atypia,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Frequent mitoses (&gt; 3/10 high power fields)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Vascular invasion and necrosis</a:t>
            </a:r>
            <a:endParaRPr lang="pt-BR" sz="14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636C3C0-3E34-4971-8F02-1FE80F6F7B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56765" y="2522161"/>
            <a:ext cx="6753225" cy="2133600"/>
          </a:xfrm>
          <a:prstGeom prst="rect">
            <a:avLst/>
          </a:prstGeom>
        </p:spPr>
      </p:pic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5876A708-9461-47C6-83A5-E1F285CDC225}"/>
              </a:ext>
            </a:extLst>
          </p:cNvPr>
          <p:cNvCxnSpPr>
            <a:cxnSpLocks/>
          </p:cNvCxnSpPr>
          <p:nvPr/>
        </p:nvCxnSpPr>
        <p:spPr>
          <a:xfrm flipV="1">
            <a:off x="709828" y="2748454"/>
            <a:ext cx="613511" cy="4640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agem 37">
            <a:extLst>
              <a:ext uri="{FF2B5EF4-FFF2-40B4-BE49-F238E27FC236}">
                <a16:creationId xmlns:a16="http://schemas.microsoft.com/office/drawing/2014/main" id="{44E00D59-E37D-4B22-B723-5F8635F7ACA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40" name="Tabela 7">
            <a:extLst>
              <a:ext uri="{FF2B5EF4-FFF2-40B4-BE49-F238E27FC236}">
                <a16:creationId xmlns:a16="http://schemas.microsoft.com/office/drawing/2014/main" id="{0278E27B-916E-441A-8579-D7422E006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sp>
        <p:nvSpPr>
          <p:cNvPr id="35" name="CaixaDeTexto 34">
            <a:extLst>
              <a:ext uri="{FF2B5EF4-FFF2-40B4-BE49-F238E27FC236}">
                <a16:creationId xmlns:a16="http://schemas.microsoft.com/office/drawing/2014/main" id="{5A86D37E-B27A-417C-8269-95E94DC2DE9C}"/>
              </a:ext>
            </a:extLst>
          </p:cNvPr>
          <p:cNvSpPr txBox="1"/>
          <p:nvPr/>
        </p:nvSpPr>
        <p:spPr>
          <a:xfrm>
            <a:off x="3357400" y="6035485"/>
            <a:ext cx="26771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400" b="1" dirty="0"/>
              <a:t>A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E4BF605C-3CB6-4B19-A946-3ADC515A2624}"/>
              </a:ext>
            </a:extLst>
          </p:cNvPr>
          <p:cNvSpPr txBox="1"/>
          <p:nvPr/>
        </p:nvSpPr>
        <p:spPr>
          <a:xfrm>
            <a:off x="6925154" y="6047242"/>
            <a:ext cx="2476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42708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35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97289" y="99430"/>
            <a:ext cx="46080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SEX-CORD STROMAL TUMORS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EF8688B-9BF7-49A2-A65C-E1DD107094B8}"/>
              </a:ext>
            </a:extLst>
          </p:cNvPr>
          <p:cNvSpPr txBox="1"/>
          <p:nvPr/>
        </p:nvSpPr>
        <p:spPr>
          <a:xfrm>
            <a:off x="93412" y="684996"/>
            <a:ext cx="4987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39-year-old man with a 5-year history of a palpable nodule in the right testicle.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9">
            <a:extLst>
              <a:ext uri="{FF2B5EF4-FFF2-40B4-BE49-F238E27FC236}">
                <a16:creationId xmlns:a16="http://schemas.microsoft.com/office/drawing/2014/main" id="{588FB29C-0621-4290-8505-F5BD66182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13498" t="8466" r="12229" b="12246"/>
          <a:stretch/>
        </p:blipFill>
        <p:spPr bwMode="auto">
          <a:xfrm>
            <a:off x="95351" y="1269613"/>
            <a:ext cx="2425874" cy="15585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7" name="Picture 20">
            <a:extLst>
              <a:ext uri="{FF2B5EF4-FFF2-40B4-BE49-F238E27FC236}">
                <a16:creationId xmlns:a16="http://schemas.microsoft.com/office/drawing/2014/main" id="{04213BC2-EC26-481A-9436-C417E90916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39552" t="19523" r="9774" b="11504"/>
          <a:stretch/>
        </p:blipFill>
        <p:spPr bwMode="auto">
          <a:xfrm>
            <a:off x="2618423" y="1269612"/>
            <a:ext cx="2464251" cy="155856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F252A568-CD80-4EC2-A550-7A991BC7A8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3160" t="9857" r="11056" b="9377"/>
          <a:stretch/>
        </p:blipFill>
        <p:spPr bwMode="auto">
          <a:xfrm>
            <a:off x="93412" y="3534740"/>
            <a:ext cx="1908324" cy="16394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9" name="Picture 16">
            <a:extLst>
              <a:ext uri="{FF2B5EF4-FFF2-40B4-BE49-F238E27FC236}">
                <a16:creationId xmlns:a16="http://schemas.microsoft.com/office/drawing/2014/main" id="{D71B3642-1DCC-4B8C-B103-4E13B5E1D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l="16991" t="12112" r="12978" b="25061"/>
          <a:stretch/>
        </p:blipFill>
        <p:spPr bwMode="auto">
          <a:xfrm>
            <a:off x="2137412" y="3534741"/>
            <a:ext cx="1802061" cy="163946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0" name="Picture 18">
            <a:extLst>
              <a:ext uri="{FF2B5EF4-FFF2-40B4-BE49-F238E27FC236}">
                <a16:creationId xmlns:a16="http://schemas.microsoft.com/office/drawing/2014/main" id="{E7A2F87C-3DC4-44EF-8043-72F39ADD5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l="13491" t="10280" r="10013" b="22931"/>
          <a:stretch/>
        </p:blipFill>
        <p:spPr bwMode="auto">
          <a:xfrm>
            <a:off x="4075149" y="3534740"/>
            <a:ext cx="1802061" cy="163946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1" name="Imagem 10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F165082E-DEDB-4F22-8222-43C5E2D869E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9977" r="83631"/>
          <a:stretch/>
        </p:blipFill>
        <p:spPr>
          <a:xfrm>
            <a:off x="95351" y="2479230"/>
            <a:ext cx="407536" cy="348949"/>
          </a:xfrm>
          <a:prstGeom prst="rect">
            <a:avLst/>
          </a:prstGeom>
        </p:spPr>
      </p:pic>
      <p:pic>
        <p:nvPicPr>
          <p:cNvPr id="12" name="Imagem 11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477D743B-AAE9-497F-81D8-5D49BCAFC66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9977" r="83631"/>
          <a:stretch/>
        </p:blipFill>
        <p:spPr>
          <a:xfrm>
            <a:off x="2632845" y="2479229"/>
            <a:ext cx="407536" cy="34894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6AF563F-C33D-471D-BCE7-00886C252B30}"/>
              </a:ext>
            </a:extLst>
          </p:cNvPr>
          <p:cNvSpPr txBox="1"/>
          <p:nvPr/>
        </p:nvSpPr>
        <p:spPr>
          <a:xfrm>
            <a:off x="2247117" y="5174202"/>
            <a:ext cx="169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T1WI - POST CONTRAST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16B69F2-1279-408C-867B-EF99F6933632}"/>
              </a:ext>
            </a:extLst>
          </p:cNvPr>
          <p:cNvSpPr txBox="1"/>
          <p:nvPr/>
        </p:nvSpPr>
        <p:spPr>
          <a:xfrm>
            <a:off x="4184854" y="5139381"/>
            <a:ext cx="1692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T1WI - POST CONTRAST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</a:rPr>
              <a:t>SUBTRACTION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9E723E4-5B33-4E04-B1D1-B03D99660D27}"/>
              </a:ext>
            </a:extLst>
          </p:cNvPr>
          <p:cNvSpPr txBox="1"/>
          <p:nvPr/>
        </p:nvSpPr>
        <p:spPr>
          <a:xfrm>
            <a:off x="699155" y="5177828"/>
            <a:ext cx="511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T2WI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9900E17-D86E-41B3-9AA2-7EA4AEF478CC}"/>
              </a:ext>
            </a:extLst>
          </p:cNvPr>
          <p:cNvSpPr txBox="1"/>
          <p:nvPr/>
        </p:nvSpPr>
        <p:spPr>
          <a:xfrm>
            <a:off x="38866" y="5601046"/>
            <a:ext cx="6003029" cy="76944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i="0" u="sng" strike="noStrike" dirty="0">
                <a:solidFill>
                  <a:schemeClr val="bg1"/>
                </a:solidFill>
                <a:effectLst/>
                <a:latin typeface="+mn-lt"/>
              </a:rPr>
              <a:t>Sclerosing Sertoli Cell tumor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. </a:t>
            </a:r>
            <a:r>
              <a:rPr lang="en-US" sz="1400" dirty="0">
                <a:solidFill>
                  <a:schemeClr val="bg1"/>
                </a:solidFill>
              </a:rPr>
              <a:t>MRI reveals a lesion with low signal intensity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 on T2WI image and intense enhancement (</a:t>
            </a:r>
            <a:r>
              <a:rPr lang="en-US" sz="1400" dirty="0">
                <a:solidFill>
                  <a:srgbClr val="00B0F0"/>
                </a:solidFill>
              </a:rPr>
              <a:t>blue arrow</a:t>
            </a:r>
            <a:r>
              <a:rPr lang="en-US" sz="1400" dirty="0">
                <a:solidFill>
                  <a:schemeClr val="bg1"/>
                </a:solidFill>
              </a:rPr>
              <a:t>) on post-contrast T1WI. 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1E061F77-80F5-4BC7-9C76-2A0991E5D2E8}"/>
              </a:ext>
            </a:extLst>
          </p:cNvPr>
          <p:cNvCxnSpPr>
            <a:cxnSpLocks/>
          </p:cNvCxnSpPr>
          <p:nvPr/>
        </p:nvCxnSpPr>
        <p:spPr>
          <a:xfrm flipH="1">
            <a:off x="1867680" y="1427854"/>
            <a:ext cx="501388" cy="4329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AE2678C0-876F-4600-8BED-E8A6F32CFA46}"/>
              </a:ext>
            </a:extLst>
          </p:cNvPr>
          <p:cNvCxnSpPr>
            <a:cxnSpLocks/>
          </p:cNvCxnSpPr>
          <p:nvPr/>
        </p:nvCxnSpPr>
        <p:spPr>
          <a:xfrm flipH="1">
            <a:off x="3705684" y="1442532"/>
            <a:ext cx="501388" cy="43291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97AE573-222D-457C-BE7B-FED4B7755293}"/>
              </a:ext>
            </a:extLst>
          </p:cNvPr>
          <p:cNvSpPr txBox="1"/>
          <p:nvPr/>
        </p:nvSpPr>
        <p:spPr>
          <a:xfrm>
            <a:off x="93412" y="2916333"/>
            <a:ext cx="5469187" cy="523220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i="0" u="none" strike="noStrike" dirty="0">
                <a:solidFill>
                  <a:schemeClr val="bg1"/>
                </a:solidFill>
                <a:effectLst/>
                <a:latin typeface="+mn-lt"/>
              </a:rPr>
              <a:t>Sclerosing Sertoli cell tumor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. </a:t>
            </a:r>
            <a:r>
              <a:rPr lang="en-US" sz="1400" dirty="0">
                <a:solidFill>
                  <a:schemeClr val="bg1"/>
                </a:solidFill>
              </a:rPr>
              <a:t>US shows a small hypoechoic solid node in the right testicle (</a:t>
            </a:r>
            <a:r>
              <a:rPr lang="en-US" sz="1400" dirty="0">
                <a:solidFill>
                  <a:srgbClr val="C0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with internal flow (</a:t>
            </a:r>
            <a:r>
              <a:rPr lang="en-US" sz="1400" dirty="0">
                <a:solidFill>
                  <a:srgbClr val="FFFF00"/>
                </a:solidFill>
              </a:rPr>
              <a:t>yellow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94BA9C43-1B47-4F76-85DD-C42A8EBB0037}"/>
              </a:ext>
            </a:extLst>
          </p:cNvPr>
          <p:cNvCxnSpPr>
            <a:cxnSpLocks/>
          </p:cNvCxnSpPr>
          <p:nvPr/>
        </p:nvCxnSpPr>
        <p:spPr>
          <a:xfrm flipH="1">
            <a:off x="709023" y="3588632"/>
            <a:ext cx="501388" cy="4329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53591D94-EFEA-4CE9-9E36-1FD37A554D51}"/>
              </a:ext>
            </a:extLst>
          </p:cNvPr>
          <p:cNvCxnSpPr>
            <a:cxnSpLocks/>
          </p:cNvCxnSpPr>
          <p:nvPr/>
        </p:nvCxnSpPr>
        <p:spPr>
          <a:xfrm flipH="1">
            <a:off x="2842600" y="3600351"/>
            <a:ext cx="501388" cy="43291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698B52DE-9CEB-45A1-8D3F-02D3565DAA89}"/>
              </a:ext>
            </a:extLst>
          </p:cNvPr>
          <p:cNvCxnSpPr>
            <a:cxnSpLocks/>
          </p:cNvCxnSpPr>
          <p:nvPr/>
        </p:nvCxnSpPr>
        <p:spPr>
          <a:xfrm flipH="1">
            <a:off x="4831979" y="3679754"/>
            <a:ext cx="501388" cy="43291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m 23" descr="Padrão do plano de fundo&#10;&#10;Descrição gerada automaticamente">
            <a:extLst>
              <a:ext uri="{FF2B5EF4-FFF2-40B4-BE49-F238E27FC236}">
                <a16:creationId xmlns:a16="http://schemas.microsoft.com/office/drawing/2014/main" id="{11DF1800-2B5D-4A9E-B661-74DD0D4ABA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30" y="288228"/>
            <a:ext cx="3936090" cy="2816764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B069DA4-1D6A-4CEB-BC4D-CA5BB3A18174}"/>
              </a:ext>
            </a:extLst>
          </p:cNvPr>
          <p:cNvSpPr txBox="1"/>
          <p:nvPr/>
        </p:nvSpPr>
        <p:spPr>
          <a:xfrm>
            <a:off x="6292981" y="0"/>
            <a:ext cx="4031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chemeClr val="bg1"/>
                </a:solidFill>
              </a:rPr>
              <a:t>After staging, a right orchiectomy was performed. 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5D5D007-C3F6-421A-8CE0-94012D44A9B5}"/>
              </a:ext>
            </a:extLst>
          </p:cNvPr>
          <p:cNvSpPr txBox="1"/>
          <p:nvPr/>
        </p:nvSpPr>
        <p:spPr>
          <a:xfrm>
            <a:off x="6388230" y="3158557"/>
            <a:ext cx="5710357" cy="954107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i="0" u="none" strike="noStrike" dirty="0">
                <a:solidFill>
                  <a:schemeClr val="bg1"/>
                </a:solidFill>
                <a:effectLst/>
                <a:latin typeface="+mn-lt"/>
              </a:rPr>
              <a:t>Histopathology examination: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This stromal tumor presents </a:t>
            </a:r>
            <a:r>
              <a:rPr lang="en-US" sz="1400" dirty="0" err="1">
                <a:solidFill>
                  <a:schemeClr val="bg1"/>
                </a:solidFill>
              </a:rPr>
              <a:t>cordonal</a:t>
            </a:r>
            <a:r>
              <a:rPr lang="en-US" sz="1400" dirty="0">
                <a:solidFill>
                  <a:schemeClr val="bg1"/>
                </a:solidFill>
              </a:rPr>
              <a:t> and tubular architecture intermingled by sclerotic intercellular matrix. Some residual non-tumoral seminiferous tubules may be seen. Medium power view, H&amp;E.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9E63A3E-8EF8-4B2C-A2E5-AC064D72620F}"/>
              </a:ext>
            </a:extLst>
          </p:cNvPr>
          <p:cNvSpPr txBox="1"/>
          <p:nvPr/>
        </p:nvSpPr>
        <p:spPr>
          <a:xfrm>
            <a:off x="6388230" y="4627284"/>
            <a:ext cx="5710357" cy="1569660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Sertoli cell tumors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represent approximately 1% of testicular tumors and typically occur in the first 4 decades of life.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Most are benign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Sclerosing Sertoli cell tumor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is a r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are variant, composed of varying degrees of features of fetal, prepubertal, or adult Sertoli cells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Treatment: enucleation is being used increasingly</a:t>
            </a:r>
            <a:endParaRPr lang="en-US" sz="1600" b="0" i="0" u="none" strike="noStrike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Google Shape;117;p19">
            <a:extLst>
              <a:ext uri="{FF2B5EF4-FFF2-40B4-BE49-F238E27FC236}">
                <a16:creationId xmlns:a16="http://schemas.microsoft.com/office/drawing/2014/main" id="{6A1E2522-D4BE-48D3-8C4F-C4C4CB166FB6}"/>
              </a:ext>
            </a:extLst>
          </p:cNvPr>
          <p:cNvSpPr txBox="1"/>
          <p:nvPr/>
        </p:nvSpPr>
        <p:spPr>
          <a:xfrm>
            <a:off x="6377117" y="4335816"/>
            <a:ext cx="1576515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C6CCF165-F566-403B-8D3B-46A3BF60D1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30" name="Tabela 7">
            <a:extLst>
              <a:ext uri="{FF2B5EF4-FFF2-40B4-BE49-F238E27FC236}">
                <a16:creationId xmlns:a16="http://schemas.microsoft.com/office/drawing/2014/main" id="{E17B22CF-502E-4A2A-BC56-BA46165FE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013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97289" y="99430"/>
            <a:ext cx="3884161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LYMPHOMA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E31FCD0-A294-48F0-8679-05D71C0E6B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83" t="7804" r="7291" b="34834"/>
          <a:stretch/>
        </p:blipFill>
        <p:spPr>
          <a:xfrm>
            <a:off x="3451005" y="729361"/>
            <a:ext cx="3031441" cy="15870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EAB241F-B45A-49B6-8513-4CC8B80396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57" t="3026" r="14757" b="36102"/>
          <a:stretch/>
        </p:blipFill>
        <p:spPr>
          <a:xfrm>
            <a:off x="71122" y="2423138"/>
            <a:ext cx="3263712" cy="157361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7049761-705D-4F7F-BDEC-B17216BAD2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23" t="5785" r="14451" b="24287"/>
          <a:stretch/>
        </p:blipFill>
        <p:spPr>
          <a:xfrm>
            <a:off x="71122" y="729361"/>
            <a:ext cx="3289879" cy="15870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6814B005-530A-4A1A-B9BC-8EF5932060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244" t="13306" r="31770" b="52307"/>
          <a:stretch/>
        </p:blipFill>
        <p:spPr>
          <a:xfrm>
            <a:off x="3451005" y="2423138"/>
            <a:ext cx="3031440" cy="157361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5699A48-FAA8-4DD7-80A2-3AF33A4B2D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446" t="10001" r="8952" b="10302"/>
          <a:stretch/>
        </p:blipFill>
        <p:spPr>
          <a:xfrm>
            <a:off x="9423547" y="729361"/>
            <a:ext cx="2697331" cy="20039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511F7C86-8B20-4EC9-9FEC-7C40CD05E06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871" t="8885" r="17159" b="14485"/>
          <a:stretch/>
        </p:blipFill>
        <p:spPr>
          <a:xfrm>
            <a:off x="6598616" y="729361"/>
            <a:ext cx="2739834" cy="20039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A8D7A3F4-B237-4710-B1DA-CC4ACBCEADB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03" t="5816" r="2431" b="9426"/>
          <a:stretch/>
        </p:blipFill>
        <p:spPr>
          <a:xfrm>
            <a:off x="6609322" y="3035278"/>
            <a:ext cx="2739835" cy="175211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5849C95-05BF-4CBC-944D-4BF19845BE6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6202" t="16523" r="11769" b="28491"/>
          <a:stretch/>
        </p:blipFill>
        <p:spPr>
          <a:xfrm>
            <a:off x="9444496" y="3040607"/>
            <a:ext cx="2655431" cy="174678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3B71E6AC-7EED-4A6D-B61B-9071B3E349BD}"/>
              </a:ext>
            </a:extLst>
          </p:cNvPr>
          <p:cNvSpPr txBox="1"/>
          <p:nvPr/>
        </p:nvSpPr>
        <p:spPr>
          <a:xfrm>
            <a:off x="3862774" y="3981151"/>
            <a:ext cx="2247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AXIAL CT – POST CONTRAST</a:t>
            </a:r>
          </a:p>
        </p:txBody>
      </p:sp>
      <p:pic>
        <p:nvPicPr>
          <p:cNvPr id="28" name="Imagem 27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0C225CA8-C135-4EBF-B46E-B85B1FE16E3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9977" r="83631"/>
          <a:stretch/>
        </p:blipFill>
        <p:spPr>
          <a:xfrm>
            <a:off x="71122" y="1951881"/>
            <a:ext cx="407536" cy="348949"/>
          </a:xfrm>
          <a:prstGeom prst="rect">
            <a:avLst/>
          </a:prstGeom>
        </p:spPr>
      </p:pic>
      <p:pic>
        <p:nvPicPr>
          <p:cNvPr id="29" name="Imagem 28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A288D06A-B1DB-454B-B221-FDAA71EC573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9977" r="83631"/>
          <a:stretch/>
        </p:blipFill>
        <p:spPr>
          <a:xfrm>
            <a:off x="71122" y="3632202"/>
            <a:ext cx="407536" cy="348949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F06F516A-3DD8-463B-B7DC-D941879A6E12}"/>
              </a:ext>
            </a:extLst>
          </p:cNvPr>
          <p:cNvSpPr txBox="1"/>
          <p:nvPr/>
        </p:nvSpPr>
        <p:spPr>
          <a:xfrm>
            <a:off x="7016791" y="2745770"/>
            <a:ext cx="2247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AXIAL CT – POST CONTRAST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7B2D6BD7-8DFE-4791-BB0F-EB86C8BA603B}"/>
              </a:ext>
            </a:extLst>
          </p:cNvPr>
          <p:cNvSpPr txBox="1"/>
          <p:nvPr/>
        </p:nvSpPr>
        <p:spPr>
          <a:xfrm>
            <a:off x="9648605" y="2733261"/>
            <a:ext cx="2247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AXIAL CT – POST CONTRAST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31EEA1A-DF0C-4FE1-88DC-080951B97A51}"/>
              </a:ext>
            </a:extLst>
          </p:cNvPr>
          <p:cNvSpPr txBox="1"/>
          <p:nvPr/>
        </p:nvSpPr>
        <p:spPr>
          <a:xfrm>
            <a:off x="6844926" y="4777183"/>
            <a:ext cx="2247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AXIAL CT – POST CONTRAST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B653A46-58FB-4F34-B279-55BCDD8EEA95}"/>
              </a:ext>
            </a:extLst>
          </p:cNvPr>
          <p:cNvSpPr txBox="1"/>
          <p:nvPr/>
        </p:nvSpPr>
        <p:spPr>
          <a:xfrm>
            <a:off x="9648605" y="4777183"/>
            <a:ext cx="2247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AXIAL PET - CT FDG</a:t>
            </a:r>
          </a:p>
        </p:txBody>
      </p:sp>
      <p:pic>
        <p:nvPicPr>
          <p:cNvPr id="35" name="Imagem 34" descr="Foto em preto e branco&#10;&#10;Descrição gerada automaticamente">
            <a:extLst>
              <a:ext uri="{FF2B5EF4-FFF2-40B4-BE49-F238E27FC236}">
                <a16:creationId xmlns:a16="http://schemas.microsoft.com/office/drawing/2014/main" id="{488AC2C3-33FC-4BD8-8996-E535E60D314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82544" r="83887"/>
          <a:stretch/>
        </p:blipFill>
        <p:spPr>
          <a:xfrm>
            <a:off x="3451067" y="1999660"/>
            <a:ext cx="411707" cy="316767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0035E8BC-6407-4889-9928-A5E75AF19E60}"/>
              </a:ext>
            </a:extLst>
          </p:cNvPr>
          <p:cNvSpPr txBox="1"/>
          <p:nvPr/>
        </p:nvSpPr>
        <p:spPr>
          <a:xfrm>
            <a:off x="6609322" y="5234414"/>
            <a:ext cx="5511556" cy="98488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i="0" u="sng" strike="noStrike" dirty="0">
                <a:solidFill>
                  <a:schemeClr val="bg1"/>
                </a:solidFill>
                <a:effectLst/>
                <a:latin typeface="+mn-lt"/>
              </a:rPr>
              <a:t>Lymphoma</a:t>
            </a:r>
            <a:r>
              <a:rPr lang="en-US" sz="1600" b="0" i="0" strike="noStrike" dirty="0">
                <a:solidFill>
                  <a:schemeClr val="bg1"/>
                </a:solidFill>
                <a:effectLst/>
                <a:latin typeface="+mn-lt"/>
              </a:rPr>
              <a:t>. </a:t>
            </a:r>
            <a:r>
              <a:rPr lang="en-US" sz="1400" dirty="0">
                <a:solidFill>
                  <a:schemeClr val="bg1"/>
                </a:solidFill>
              </a:rPr>
              <a:t>US and CT show infiltrative heterogeneous lymphoid tissue (</a:t>
            </a:r>
            <a:r>
              <a:rPr lang="en-US" sz="1400" dirty="0">
                <a:solidFill>
                  <a:srgbClr val="C0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 on right testis. Staging CT / PET – CT reveals neoplastic tissue on mediastinum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), retroperitoneum (</a:t>
            </a:r>
            <a:r>
              <a:rPr lang="en-US" sz="1400" dirty="0">
                <a:solidFill>
                  <a:srgbClr val="FFFF00"/>
                </a:solidFill>
              </a:rPr>
              <a:t>yellow arrow</a:t>
            </a:r>
            <a:r>
              <a:rPr lang="en-US" sz="1400" dirty="0">
                <a:solidFill>
                  <a:schemeClr val="bg1"/>
                </a:solidFill>
              </a:rPr>
              <a:t>), and lungs (</a:t>
            </a:r>
            <a:r>
              <a:rPr lang="en-US" sz="1400" dirty="0">
                <a:solidFill>
                  <a:srgbClr val="00B0F0"/>
                </a:solidFill>
              </a:rPr>
              <a:t>blue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</a:p>
        </p:txBody>
      </p: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0E007851-B368-4ECE-8737-1DB706FC0DFD}"/>
              </a:ext>
            </a:extLst>
          </p:cNvPr>
          <p:cNvCxnSpPr>
            <a:cxnSpLocks/>
          </p:cNvCxnSpPr>
          <p:nvPr/>
        </p:nvCxnSpPr>
        <p:spPr>
          <a:xfrm>
            <a:off x="795130" y="953295"/>
            <a:ext cx="657978" cy="3578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865D763F-92F0-466F-A179-A4B89BB93134}"/>
              </a:ext>
            </a:extLst>
          </p:cNvPr>
          <p:cNvCxnSpPr>
            <a:cxnSpLocks/>
          </p:cNvCxnSpPr>
          <p:nvPr/>
        </p:nvCxnSpPr>
        <p:spPr>
          <a:xfrm flipV="1">
            <a:off x="695739" y="3248325"/>
            <a:ext cx="802900" cy="29994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6837FCDD-349A-4CE1-9471-572F2A842B55}"/>
              </a:ext>
            </a:extLst>
          </p:cNvPr>
          <p:cNvCxnSpPr>
            <a:cxnSpLocks/>
          </p:cNvCxnSpPr>
          <p:nvPr/>
        </p:nvCxnSpPr>
        <p:spPr>
          <a:xfrm>
            <a:off x="3562461" y="1250950"/>
            <a:ext cx="922088" cy="3558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D1401C72-58AB-40C7-BC9A-F38D53458F53}"/>
              </a:ext>
            </a:extLst>
          </p:cNvPr>
          <p:cNvCxnSpPr>
            <a:cxnSpLocks/>
          </p:cNvCxnSpPr>
          <p:nvPr/>
        </p:nvCxnSpPr>
        <p:spPr>
          <a:xfrm>
            <a:off x="7533861" y="960379"/>
            <a:ext cx="651142" cy="50428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de Seta Reta 50">
            <a:extLst>
              <a:ext uri="{FF2B5EF4-FFF2-40B4-BE49-F238E27FC236}">
                <a16:creationId xmlns:a16="http://schemas.microsoft.com/office/drawing/2014/main" id="{4DFF9661-AF3B-455F-9C8A-C1F20303CE4B}"/>
              </a:ext>
            </a:extLst>
          </p:cNvPr>
          <p:cNvCxnSpPr>
            <a:cxnSpLocks/>
          </p:cNvCxnSpPr>
          <p:nvPr/>
        </p:nvCxnSpPr>
        <p:spPr>
          <a:xfrm flipH="1">
            <a:off x="11241227" y="1075976"/>
            <a:ext cx="525082" cy="32893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de Seta Reta 52">
            <a:extLst>
              <a:ext uri="{FF2B5EF4-FFF2-40B4-BE49-F238E27FC236}">
                <a16:creationId xmlns:a16="http://schemas.microsoft.com/office/drawing/2014/main" id="{35B0E4EC-A0DD-40E5-AE12-915396BE63B6}"/>
              </a:ext>
            </a:extLst>
          </p:cNvPr>
          <p:cNvCxnSpPr>
            <a:cxnSpLocks/>
          </p:cNvCxnSpPr>
          <p:nvPr/>
        </p:nvCxnSpPr>
        <p:spPr>
          <a:xfrm flipH="1">
            <a:off x="11233720" y="3248325"/>
            <a:ext cx="525082" cy="32893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de Seta Reta 53">
            <a:extLst>
              <a:ext uri="{FF2B5EF4-FFF2-40B4-BE49-F238E27FC236}">
                <a16:creationId xmlns:a16="http://schemas.microsoft.com/office/drawing/2014/main" id="{4039DACE-4FF3-4FC8-BE51-F392F2AD4631}"/>
              </a:ext>
            </a:extLst>
          </p:cNvPr>
          <p:cNvCxnSpPr>
            <a:cxnSpLocks/>
          </p:cNvCxnSpPr>
          <p:nvPr/>
        </p:nvCxnSpPr>
        <p:spPr>
          <a:xfrm flipH="1">
            <a:off x="7477851" y="3162498"/>
            <a:ext cx="501388" cy="43291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de Seta Reta 54">
            <a:extLst>
              <a:ext uri="{FF2B5EF4-FFF2-40B4-BE49-F238E27FC236}">
                <a16:creationId xmlns:a16="http://schemas.microsoft.com/office/drawing/2014/main" id="{68088C5B-3412-4C92-8209-494B20448357}"/>
              </a:ext>
            </a:extLst>
          </p:cNvPr>
          <p:cNvCxnSpPr>
            <a:cxnSpLocks/>
          </p:cNvCxnSpPr>
          <p:nvPr/>
        </p:nvCxnSpPr>
        <p:spPr>
          <a:xfrm flipH="1">
            <a:off x="7117979" y="3749361"/>
            <a:ext cx="501388" cy="43291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74C584FC-69E6-4103-9DA8-CF9809340740}"/>
              </a:ext>
            </a:extLst>
          </p:cNvPr>
          <p:cNvSpPr txBox="1"/>
          <p:nvPr/>
        </p:nvSpPr>
        <p:spPr>
          <a:xfrm>
            <a:off x="125196" y="4618861"/>
            <a:ext cx="6367374" cy="1077218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Lymphoma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is the most common testicular malignancy over 60 </a:t>
            </a:r>
            <a:r>
              <a:rPr lang="en-US" sz="1600" b="0" i="0" u="none" strike="noStrike" dirty="0" err="1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yo</a:t>
            </a:r>
            <a:endParaRPr lang="en-US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1%–9% of testicular neoplasms and 1% of non-Hodgkin lymphomas</a:t>
            </a:r>
          </a:p>
          <a:p>
            <a:pPr marL="285750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ommonly occurs in the course of an established lymphoma elsewhere in the body</a:t>
            </a:r>
          </a:p>
        </p:txBody>
      </p:sp>
      <p:sp>
        <p:nvSpPr>
          <p:cNvPr id="57" name="Google Shape;117;p19">
            <a:extLst>
              <a:ext uri="{FF2B5EF4-FFF2-40B4-BE49-F238E27FC236}">
                <a16:creationId xmlns:a16="http://schemas.microsoft.com/office/drawing/2014/main" id="{A6C7B103-426E-45E3-9B80-63D064ABF3A9}"/>
              </a:ext>
            </a:extLst>
          </p:cNvPr>
          <p:cNvSpPr txBox="1"/>
          <p:nvPr/>
        </p:nvSpPr>
        <p:spPr>
          <a:xfrm>
            <a:off x="2440637" y="4324839"/>
            <a:ext cx="1736491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cxnSp>
        <p:nvCxnSpPr>
          <p:cNvPr id="62" name="Conector de Seta Reta 61">
            <a:extLst>
              <a:ext uri="{FF2B5EF4-FFF2-40B4-BE49-F238E27FC236}">
                <a16:creationId xmlns:a16="http://schemas.microsoft.com/office/drawing/2014/main" id="{DE465F24-2728-4A85-928D-A16D91E3142F}"/>
              </a:ext>
            </a:extLst>
          </p:cNvPr>
          <p:cNvCxnSpPr>
            <a:cxnSpLocks/>
          </p:cNvCxnSpPr>
          <p:nvPr/>
        </p:nvCxnSpPr>
        <p:spPr>
          <a:xfrm flipH="1">
            <a:off x="5017980" y="2507573"/>
            <a:ext cx="716129" cy="3391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agem 37">
            <a:extLst>
              <a:ext uri="{FF2B5EF4-FFF2-40B4-BE49-F238E27FC236}">
                <a16:creationId xmlns:a16="http://schemas.microsoft.com/office/drawing/2014/main" id="{19BA000E-83F3-45BB-96E8-28B6A5F647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39" name="Tabela 7">
            <a:extLst>
              <a:ext uri="{FF2B5EF4-FFF2-40B4-BE49-F238E27FC236}">
                <a16:creationId xmlns:a16="http://schemas.microsoft.com/office/drawing/2014/main" id="{EDE44FC5-7ECE-4AB2-8571-8277C8090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94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97289" y="99430"/>
            <a:ext cx="7465020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METASTASES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DE99A4A-9347-4A3A-A3C7-B4D95F4C90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48" t="1440" r="8871" b="13300"/>
          <a:stretch/>
        </p:blipFill>
        <p:spPr>
          <a:xfrm>
            <a:off x="2962837" y="4329418"/>
            <a:ext cx="2566114" cy="19488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0BCA988-1313-4C8F-9404-36C9E7982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007" y="4357659"/>
            <a:ext cx="2566114" cy="190488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39591C6-D7EC-4FB0-A860-417C20007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7" y="4329418"/>
            <a:ext cx="2779174" cy="193312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2BED56C-4AC9-4C60-AB19-9CB346E7C7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34" t="3702" r="9173" b="6542"/>
          <a:stretch/>
        </p:blipFill>
        <p:spPr>
          <a:xfrm>
            <a:off x="4020238" y="791379"/>
            <a:ext cx="3277434" cy="248692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937B8B27-DAB5-45CF-9912-32756FC665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45" t="5876" r="6213" b="9329"/>
          <a:stretch/>
        </p:blipFill>
        <p:spPr>
          <a:xfrm>
            <a:off x="229438" y="621374"/>
            <a:ext cx="3658651" cy="259116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9AA0873-2F55-4F0C-BAA1-6D1332114770}"/>
              </a:ext>
            </a:extLst>
          </p:cNvPr>
          <p:cNvSpPr txBox="1"/>
          <p:nvPr/>
        </p:nvSpPr>
        <p:spPr>
          <a:xfrm>
            <a:off x="1420244" y="3526864"/>
            <a:ext cx="4849927" cy="553998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u="sng" dirty="0">
                <a:solidFill>
                  <a:schemeClr val="bg1"/>
                </a:solidFill>
              </a:rPr>
              <a:t>Hepatocellular carcinoma </a:t>
            </a:r>
            <a:r>
              <a:rPr lang="en-US" sz="1400" dirty="0">
                <a:solidFill>
                  <a:schemeClr val="bg1"/>
                </a:solidFill>
              </a:rPr>
              <a:t>– infiltrative lesion with washout characterized in the arterial and late phase on CT (</a:t>
            </a:r>
            <a:r>
              <a:rPr lang="en-US" sz="1400" dirty="0">
                <a:solidFill>
                  <a:srgbClr val="C0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</a:t>
            </a:r>
            <a:endParaRPr lang="en-US" sz="1400" b="0" i="0" u="none" strike="noStrike" dirty="0">
              <a:solidFill>
                <a:schemeClr val="bg1"/>
              </a:solidFill>
              <a:effectLst/>
            </a:endParaRPr>
          </a:p>
        </p:txBody>
      </p: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9F07D4AE-E885-4C94-A2D3-1A3319BD6AF5}"/>
              </a:ext>
            </a:extLst>
          </p:cNvPr>
          <p:cNvCxnSpPr>
            <a:cxnSpLocks/>
          </p:cNvCxnSpPr>
          <p:nvPr/>
        </p:nvCxnSpPr>
        <p:spPr>
          <a:xfrm flipH="1">
            <a:off x="1553471" y="1376688"/>
            <a:ext cx="624170" cy="37687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1D47550B-C715-4792-8B58-CB26A38246D4}"/>
              </a:ext>
            </a:extLst>
          </p:cNvPr>
          <p:cNvCxnSpPr>
            <a:cxnSpLocks/>
          </p:cNvCxnSpPr>
          <p:nvPr/>
        </p:nvCxnSpPr>
        <p:spPr>
          <a:xfrm flipH="1">
            <a:off x="5116939" y="1432081"/>
            <a:ext cx="624170" cy="37687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1351204-810D-45D6-A808-397839D49369}"/>
              </a:ext>
            </a:extLst>
          </p:cNvPr>
          <p:cNvSpPr txBox="1"/>
          <p:nvPr/>
        </p:nvSpPr>
        <p:spPr>
          <a:xfrm>
            <a:off x="8252638" y="5140992"/>
            <a:ext cx="3894822" cy="800219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en-US" sz="1600" b="1" u="sng" dirty="0">
                <a:solidFill>
                  <a:schemeClr val="bg1"/>
                </a:solidFill>
              </a:rPr>
              <a:t>Hepatocellular carcinoma metastases </a:t>
            </a:r>
            <a:r>
              <a:rPr lang="en-US" sz="1400" dirty="0">
                <a:solidFill>
                  <a:schemeClr val="bg1"/>
                </a:solidFill>
              </a:rPr>
              <a:t>on left testis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400" dirty="0">
                <a:solidFill>
                  <a:schemeClr val="bg1"/>
                </a:solidFill>
              </a:rPr>
              <a:t>US shows a heterogeneous infiltrative mass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 with internal flow (</a:t>
            </a:r>
            <a:r>
              <a:rPr lang="en-US" sz="1400" dirty="0">
                <a:solidFill>
                  <a:srgbClr val="0070C0"/>
                </a:solidFill>
              </a:rPr>
              <a:t>blue arrow</a:t>
            </a:r>
            <a:r>
              <a:rPr lang="en-US" sz="1400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A5772EF2-A390-4C87-9568-460127E37FEF}"/>
              </a:ext>
            </a:extLst>
          </p:cNvPr>
          <p:cNvCxnSpPr>
            <a:cxnSpLocks/>
          </p:cNvCxnSpPr>
          <p:nvPr/>
        </p:nvCxnSpPr>
        <p:spPr>
          <a:xfrm flipV="1">
            <a:off x="327991" y="5632204"/>
            <a:ext cx="627368" cy="47274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2FA195C7-21D1-43BA-89C7-BB06C2D2D0D7}"/>
              </a:ext>
            </a:extLst>
          </p:cNvPr>
          <p:cNvCxnSpPr>
            <a:cxnSpLocks/>
          </p:cNvCxnSpPr>
          <p:nvPr/>
        </p:nvCxnSpPr>
        <p:spPr>
          <a:xfrm>
            <a:off x="3104798" y="4568284"/>
            <a:ext cx="651142" cy="50428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7308FD60-7C98-4F51-8A87-DE428A4D6392}"/>
              </a:ext>
            </a:extLst>
          </p:cNvPr>
          <p:cNvCxnSpPr>
            <a:cxnSpLocks/>
          </p:cNvCxnSpPr>
          <p:nvPr/>
        </p:nvCxnSpPr>
        <p:spPr>
          <a:xfrm flipV="1">
            <a:off x="6096000" y="5295980"/>
            <a:ext cx="647605" cy="568633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7202C7D-AF4C-417B-BCD6-7A77A3254E01}"/>
              </a:ext>
            </a:extLst>
          </p:cNvPr>
          <p:cNvSpPr txBox="1"/>
          <p:nvPr/>
        </p:nvSpPr>
        <p:spPr>
          <a:xfrm>
            <a:off x="7893984" y="1862870"/>
            <a:ext cx="4168913" cy="1323439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Metastases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to the testes are uncommon</a:t>
            </a:r>
          </a:p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Most common: prostate, lung, kidney, and colon; melanoma; and leukemia</a:t>
            </a:r>
          </a:p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Bilateral in 8%–15%, and the mean age was 55 </a:t>
            </a:r>
            <a:r>
              <a:rPr lang="en-US" sz="1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yo</a:t>
            </a:r>
            <a:endParaRPr lang="en-US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3" name="Google Shape;117;p19">
            <a:extLst>
              <a:ext uri="{FF2B5EF4-FFF2-40B4-BE49-F238E27FC236}">
                <a16:creationId xmlns:a16="http://schemas.microsoft.com/office/drawing/2014/main" id="{28E956A9-F9FE-4357-AD4E-A077D2CA9296}"/>
              </a:ext>
            </a:extLst>
          </p:cNvPr>
          <p:cNvSpPr txBox="1"/>
          <p:nvPr/>
        </p:nvSpPr>
        <p:spPr>
          <a:xfrm>
            <a:off x="7884232" y="1576482"/>
            <a:ext cx="1751212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pic>
        <p:nvPicPr>
          <p:cNvPr id="34" name="Imagem 33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82AE8868-3595-4675-9EF7-6627F39A8B2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80" t="82183" r="82237" b="2777"/>
          <a:stretch/>
        </p:blipFill>
        <p:spPr>
          <a:xfrm>
            <a:off x="2475801" y="5960264"/>
            <a:ext cx="385979" cy="289368"/>
          </a:xfrm>
          <a:prstGeom prst="rect">
            <a:avLst/>
          </a:prstGeom>
        </p:spPr>
      </p:pic>
      <p:pic>
        <p:nvPicPr>
          <p:cNvPr id="35" name="Imagem 34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4F45074F-1DFE-4C17-95EA-D25CA3AADA0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06" t="78889" r="81782" b="5057"/>
          <a:stretch/>
        </p:blipFill>
        <p:spPr>
          <a:xfrm>
            <a:off x="5116939" y="5953004"/>
            <a:ext cx="412011" cy="325247"/>
          </a:xfrm>
          <a:prstGeom prst="rect">
            <a:avLst/>
          </a:prstGeom>
        </p:spPr>
      </p:pic>
      <p:pic>
        <p:nvPicPr>
          <p:cNvPr id="36" name="Imagem 35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892EDE50-4C4E-453F-BFE7-D4DFBFC5669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06" t="78889" r="81782" b="5057"/>
          <a:stretch/>
        </p:blipFill>
        <p:spPr>
          <a:xfrm>
            <a:off x="7784110" y="5924385"/>
            <a:ext cx="412011" cy="325247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1908B8FF-4FD1-4C71-8370-C768667391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38" name="Tabela 7">
            <a:extLst>
              <a:ext uri="{FF2B5EF4-FFF2-40B4-BE49-F238E27FC236}">
                <a16:creationId xmlns:a16="http://schemas.microsoft.com/office/drawing/2014/main" id="{91C27316-1857-4EC7-9F31-AE3A6E52A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sp>
        <p:nvSpPr>
          <p:cNvPr id="39" name="CaixaDeTexto 38">
            <a:extLst>
              <a:ext uri="{FF2B5EF4-FFF2-40B4-BE49-F238E27FC236}">
                <a16:creationId xmlns:a16="http://schemas.microsoft.com/office/drawing/2014/main" id="{B26FE39C-8658-4C33-9A06-B274DE1CE10A}"/>
              </a:ext>
            </a:extLst>
          </p:cNvPr>
          <p:cNvSpPr txBox="1"/>
          <p:nvPr/>
        </p:nvSpPr>
        <p:spPr>
          <a:xfrm>
            <a:off x="741949" y="3234332"/>
            <a:ext cx="2247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AXIAL CT – arterial </a:t>
            </a:r>
            <a:r>
              <a:rPr lang="pt-BR" sz="1200" dirty="0" err="1">
                <a:solidFill>
                  <a:schemeClr val="bg1"/>
                </a:solidFill>
              </a:rPr>
              <a:t>phase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BB0B4B0-D077-4225-A434-75B9D490ADF7}"/>
              </a:ext>
            </a:extLst>
          </p:cNvPr>
          <p:cNvSpPr txBox="1"/>
          <p:nvPr/>
        </p:nvSpPr>
        <p:spPr>
          <a:xfrm>
            <a:off x="4335248" y="3234331"/>
            <a:ext cx="2247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AXIAL CT – late </a:t>
            </a:r>
            <a:r>
              <a:rPr lang="pt-BR" sz="1200" dirty="0" err="1">
                <a:solidFill>
                  <a:schemeClr val="bg1"/>
                </a:solidFill>
              </a:rPr>
              <a:t>phase</a:t>
            </a:r>
            <a:endParaRPr lang="pt-B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E38C66-C362-41E2-9B54-3378E8F3B2D3}"/>
              </a:ext>
            </a:extLst>
          </p:cNvPr>
          <p:cNvSpPr txBox="1"/>
          <p:nvPr/>
        </p:nvSpPr>
        <p:spPr>
          <a:xfrm>
            <a:off x="4736123" y="131687"/>
            <a:ext cx="2602523" cy="369332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Palpable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scrotum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mass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19E5A0C-9A27-459C-BEC6-1963DFF34AF4}"/>
              </a:ext>
            </a:extLst>
          </p:cNvPr>
          <p:cNvSpPr txBox="1"/>
          <p:nvPr/>
        </p:nvSpPr>
        <p:spPr>
          <a:xfrm>
            <a:off x="3280782" y="2188799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F6A4A73-F9C4-4A53-B97A-125FA52EC6CB}"/>
              </a:ext>
            </a:extLst>
          </p:cNvPr>
          <p:cNvSpPr txBox="1"/>
          <p:nvPr/>
        </p:nvSpPr>
        <p:spPr>
          <a:xfrm>
            <a:off x="140671" y="2188799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Malignant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69" name="Conector de Seta Reta 68">
            <a:extLst>
              <a:ext uri="{FF2B5EF4-FFF2-40B4-BE49-F238E27FC236}">
                <a16:creationId xmlns:a16="http://schemas.microsoft.com/office/drawing/2014/main" id="{92F151D2-1A9D-4B08-B998-A7C3CC436DD3}"/>
              </a:ext>
            </a:extLst>
          </p:cNvPr>
          <p:cNvCxnSpPr>
            <a:cxnSpLocks/>
          </p:cNvCxnSpPr>
          <p:nvPr/>
        </p:nvCxnSpPr>
        <p:spPr>
          <a:xfrm>
            <a:off x="3788229" y="316353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to 70">
            <a:extLst>
              <a:ext uri="{FF2B5EF4-FFF2-40B4-BE49-F238E27FC236}">
                <a16:creationId xmlns:a16="http://schemas.microsoft.com/office/drawing/2014/main" id="{0311A936-81EC-4C59-925E-032E07889809}"/>
              </a:ext>
            </a:extLst>
          </p:cNvPr>
          <p:cNvCxnSpPr>
            <a:cxnSpLocks/>
          </p:cNvCxnSpPr>
          <p:nvPr/>
        </p:nvCxnSpPr>
        <p:spPr>
          <a:xfrm>
            <a:off x="3788229" y="344071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>
            <a:extLst>
              <a:ext uri="{FF2B5EF4-FFF2-40B4-BE49-F238E27FC236}">
                <a16:creationId xmlns:a16="http://schemas.microsoft.com/office/drawing/2014/main" id="{A51E9E66-06D3-4F49-8BA3-17E1A94F7B9D}"/>
              </a:ext>
            </a:extLst>
          </p:cNvPr>
          <p:cNvCxnSpPr>
            <a:cxnSpLocks/>
          </p:cNvCxnSpPr>
          <p:nvPr/>
        </p:nvCxnSpPr>
        <p:spPr>
          <a:xfrm>
            <a:off x="1974609" y="1272109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1B4F5F56-A327-47D1-81B5-FD27E66814AC}"/>
              </a:ext>
            </a:extLst>
          </p:cNvPr>
          <p:cNvCxnSpPr>
            <a:cxnSpLocks/>
          </p:cNvCxnSpPr>
          <p:nvPr/>
        </p:nvCxnSpPr>
        <p:spPr>
          <a:xfrm>
            <a:off x="1974609" y="1299827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de Seta Reta 95">
            <a:extLst>
              <a:ext uri="{FF2B5EF4-FFF2-40B4-BE49-F238E27FC236}">
                <a16:creationId xmlns:a16="http://schemas.microsoft.com/office/drawing/2014/main" id="{ED86A857-1D31-45E6-A7F8-DA31B1848D9B}"/>
              </a:ext>
            </a:extLst>
          </p:cNvPr>
          <p:cNvCxnSpPr>
            <a:cxnSpLocks/>
          </p:cNvCxnSpPr>
          <p:nvPr/>
        </p:nvCxnSpPr>
        <p:spPr>
          <a:xfrm>
            <a:off x="4387888" y="1580536"/>
            <a:ext cx="0" cy="39150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3220C67C-311B-44AE-9F12-2C8F250883EE}"/>
              </a:ext>
            </a:extLst>
          </p:cNvPr>
          <p:cNvSpPr txBox="1"/>
          <p:nvPr/>
        </p:nvSpPr>
        <p:spPr>
          <a:xfrm>
            <a:off x="3280782" y="2737884"/>
            <a:ext cx="2602523" cy="2123658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Adrenal rests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Tuberculosis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Inflammatory conditions	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Hematomas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Testicular torsion and ischaemia</a:t>
            </a:r>
          </a:p>
        </p:txBody>
      </p: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CD71B0C2-4F2C-4093-9016-64A404C5EE32}"/>
              </a:ext>
            </a:extLst>
          </p:cNvPr>
          <p:cNvSpPr txBox="1"/>
          <p:nvPr/>
        </p:nvSpPr>
        <p:spPr>
          <a:xfrm>
            <a:off x="140672" y="2757980"/>
            <a:ext cx="2602523" cy="204671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Germinative cell tumors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Sex cord tumors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Lymphoma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Others: leukemia, metastasis, and vascular tumors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A0AD713-4B3F-4C66-B607-260764CE560D}"/>
              </a:ext>
            </a:extLst>
          </p:cNvPr>
          <p:cNvSpPr txBox="1"/>
          <p:nvPr/>
        </p:nvSpPr>
        <p:spPr>
          <a:xfrm>
            <a:off x="2907609" y="1100347"/>
            <a:ext cx="260252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Intratesticular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Lesion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CF86874-9161-43AD-A299-9259A300FADC}"/>
              </a:ext>
            </a:extLst>
          </p:cNvPr>
          <p:cNvSpPr txBox="1"/>
          <p:nvPr/>
        </p:nvSpPr>
        <p:spPr>
          <a:xfrm>
            <a:off x="7427280" y="2231861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FF180E4-BCE1-4B13-A346-791E73996953}"/>
              </a:ext>
            </a:extLst>
          </p:cNvPr>
          <p:cNvSpPr txBox="1"/>
          <p:nvPr/>
        </p:nvSpPr>
        <p:spPr>
          <a:xfrm>
            <a:off x="1796845" y="2259580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Malignant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94EE5CCA-6877-4381-B1A4-D8E1394824A6}"/>
              </a:ext>
            </a:extLst>
          </p:cNvPr>
          <p:cNvCxnSpPr>
            <a:cxnSpLocks/>
          </p:cNvCxnSpPr>
          <p:nvPr/>
        </p:nvCxnSpPr>
        <p:spPr>
          <a:xfrm>
            <a:off x="3597179" y="1531929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BFE3B9D4-0A1B-4611-A593-2AB88D2C97E8}"/>
              </a:ext>
            </a:extLst>
          </p:cNvPr>
          <p:cNvCxnSpPr>
            <a:cxnSpLocks/>
          </p:cNvCxnSpPr>
          <p:nvPr/>
        </p:nvCxnSpPr>
        <p:spPr>
          <a:xfrm>
            <a:off x="5510132" y="1531929"/>
            <a:ext cx="1763068" cy="62706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E3B6CD1-E62B-48CA-A5FE-950E43FC8D5C}"/>
              </a:ext>
            </a:extLst>
          </p:cNvPr>
          <p:cNvSpPr txBox="1"/>
          <p:nvPr/>
        </p:nvSpPr>
        <p:spPr>
          <a:xfrm>
            <a:off x="4810122" y="2231861"/>
            <a:ext cx="2350833" cy="1477328"/>
          </a:xfrm>
          <a:prstGeom prst="rect">
            <a:avLst/>
          </a:prstGeom>
          <a:solidFill>
            <a:srgbClr val="FF999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Trauma </a:t>
            </a:r>
            <a:r>
              <a:rPr lang="pt-BR" b="1" dirty="0" err="1"/>
              <a:t>history</a:t>
            </a:r>
            <a:endParaRPr lang="pt-B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err="1"/>
              <a:t>Acute</a:t>
            </a:r>
            <a:r>
              <a:rPr lang="pt-BR" b="1" dirty="0"/>
              <a:t> </a:t>
            </a:r>
            <a:r>
              <a:rPr lang="pt-BR" b="1" dirty="0" err="1"/>
              <a:t>pain</a:t>
            </a:r>
            <a:endParaRPr lang="pt-B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err="1"/>
              <a:t>Cystic</a:t>
            </a:r>
            <a:r>
              <a:rPr lang="pt-BR" b="1" dirty="0"/>
              <a:t> </a:t>
            </a:r>
            <a:r>
              <a:rPr lang="pt-BR" b="1" dirty="0" err="1"/>
              <a:t>lesion</a:t>
            </a:r>
            <a:endParaRPr lang="pt-B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err="1"/>
              <a:t>Inflammatory</a:t>
            </a:r>
            <a:r>
              <a:rPr lang="pt-BR" b="1" dirty="0"/>
              <a:t> </a:t>
            </a:r>
            <a:r>
              <a:rPr lang="pt-BR" b="1" dirty="0" err="1"/>
              <a:t>conditions</a:t>
            </a:r>
            <a:endParaRPr lang="pt-BR" b="1" dirty="0"/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821FC57B-2CDD-494F-8A33-8C90D026B7C9}"/>
              </a:ext>
            </a:extLst>
          </p:cNvPr>
          <p:cNvCxnSpPr>
            <a:cxnSpLocks/>
          </p:cNvCxnSpPr>
          <p:nvPr/>
        </p:nvCxnSpPr>
        <p:spPr>
          <a:xfrm>
            <a:off x="6999512" y="2448821"/>
            <a:ext cx="678267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F6F8B23-8FA2-4BAC-8D2B-4684207A0AD2}"/>
              </a:ext>
            </a:extLst>
          </p:cNvPr>
          <p:cNvSpPr txBox="1"/>
          <p:nvPr/>
        </p:nvSpPr>
        <p:spPr>
          <a:xfrm>
            <a:off x="7427280" y="2674290"/>
            <a:ext cx="3985841" cy="5924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Adrenal Rests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Congenital adrenal hyperplasia (CAH)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2F276DE-3919-497F-A540-902EE984D9A9}"/>
              </a:ext>
            </a:extLst>
          </p:cNvPr>
          <p:cNvSpPr txBox="1"/>
          <p:nvPr/>
        </p:nvSpPr>
        <p:spPr>
          <a:xfrm>
            <a:off x="7421931" y="5437990"/>
            <a:ext cx="3985841" cy="5924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Tuberculosis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Chronic condition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8EA5E55-1267-4D85-9EBB-E4CC8BCF6AB3}"/>
              </a:ext>
            </a:extLst>
          </p:cNvPr>
          <p:cNvSpPr txBox="1"/>
          <p:nvPr/>
        </p:nvSpPr>
        <p:spPr>
          <a:xfrm>
            <a:off x="7421933" y="3339857"/>
            <a:ext cx="3985841" cy="5924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Hematomas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Trauma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FBB339D-4590-45AE-BE0D-1FE3928B4362}"/>
              </a:ext>
            </a:extLst>
          </p:cNvPr>
          <p:cNvSpPr txBox="1"/>
          <p:nvPr/>
        </p:nvSpPr>
        <p:spPr>
          <a:xfrm>
            <a:off x="7421933" y="4015790"/>
            <a:ext cx="3985841" cy="5924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Testicular torsion and ischaemia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Acute pain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F0DCACA-1215-4460-8097-0F3AB012950E}"/>
              </a:ext>
            </a:extLst>
          </p:cNvPr>
          <p:cNvSpPr txBox="1"/>
          <p:nvPr/>
        </p:nvSpPr>
        <p:spPr>
          <a:xfrm>
            <a:off x="7421932" y="4692265"/>
            <a:ext cx="3985841" cy="63094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Inflammatory conditions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Acute pain, fever and swelling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D4B98FDF-DE03-4244-8852-DC1969AACBD6}"/>
              </a:ext>
            </a:extLst>
          </p:cNvPr>
          <p:cNvSpPr txBox="1"/>
          <p:nvPr/>
        </p:nvSpPr>
        <p:spPr>
          <a:xfrm>
            <a:off x="140672" y="2750365"/>
            <a:ext cx="2602523" cy="204671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Germinative cell tumors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Sex cord tumors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Lymphoma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Others: leukemia, metastasis, and vascular tumors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88F65D3E-6417-4FA7-B009-E01E0E55429F}"/>
              </a:ext>
            </a:extLst>
          </p:cNvPr>
          <p:cNvSpPr txBox="1"/>
          <p:nvPr/>
        </p:nvSpPr>
        <p:spPr>
          <a:xfrm>
            <a:off x="3280782" y="2730269"/>
            <a:ext cx="2602523" cy="2123658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Adrenal rests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Tuberculosis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Inflammatory conditions	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Hematomas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Testicular torsion and ischaemia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E8CAC92F-B187-4351-B307-09C92A5DB7E0}"/>
              </a:ext>
            </a:extLst>
          </p:cNvPr>
          <p:cNvSpPr txBox="1"/>
          <p:nvPr/>
        </p:nvSpPr>
        <p:spPr>
          <a:xfrm rot="3222806">
            <a:off x="7071500" y="4051554"/>
            <a:ext cx="4973643" cy="40011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err="1">
                <a:solidFill>
                  <a:schemeClr val="bg1"/>
                </a:solidFill>
              </a:rPr>
              <a:t>Avoid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  <a:r>
              <a:rPr lang="pt-BR" sz="2000" b="1" dirty="0" err="1">
                <a:solidFill>
                  <a:schemeClr val="bg1"/>
                </a:solidFill>
              </a:rPr>
              <a:t>unnecessary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  <a:r>
              <a:rPr lang="pt-BR" sz="2000" b="1" dirty="0" err="1">
                <a:solidFill>
                  <a:schemeClr val="bg1"/>
                </a:solidFill>
              </a:rPr>
              <a:t>surgery</a:t>
            </a:r>
            <a:endParaRPr lang="pt-B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98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4" grpId="0" animBg="1"/>
      <p:bldP spid="99" grpId="0" animBg="1"/>
      <p:bldP spid="100" grpId="0" animBg="1"/>
      <p:bldP spid="33" grpId="0" animBg="1"/>
      <p:bldP spid="34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53" grpId="0" animBg="1"/>
      <p:bldP spid="62" grpId="0" animBg="1"/>
      <p:bldP spid="6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13BD413-A8FB-45BA-8059-64A279D7F678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ADRENAL REST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32EC357-751D-4466-9FF2-B268F3FAD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95" t="5732" r="7620" b="26068"/>
          <a:stretch/>
        </p:blipFill>
        <p:spPr>
          <a:xfrm>
            <a:off x="94551" y="918216"/>
            <a:ext cx="3147331" cy="163775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AFBEA9B-04CF-4B4E-A774-1B5BD05126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26" t="5265" r="18106" b="29384"/>
          <a:stretch/>
        </p:blipFill>
        <p:spPr>
          <a:xfrm>
            <a:off x="3361646" y="910985"/>
            <a:ext cx="2423354" cy="163775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328CEE4-79CE-4011-90F0-6315DAE55E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86" r="12250" b="32133"/>
          <a:stretch/>
        </p:blipFill>
        <p:spPr>
          <a:xfrm>
            <a:off x="94551" y="2736267"/>
            <a:ext cx="3147331" cy="158296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5228CCE-0FC5-47D8-8627-F1D6998293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487" b="13093"/>
          <a:stretch/>
        </p:blipFill>
        <p:spPr>
          <a:xfrm>
            <a:off x="3361646" y="2754447"/>
            <a:ext cx="2423354" cy="158296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1240C7C8-6755-4EAC-8F9D-86FE0CD37E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42" t="-375" r="-100" b="17986"/>
          <a:stretch/>
        </p:blipFill>
        <p:spPr>
          <a:xfrm>
            <a:off x="97289" y="4527840"/>
            <a:ext cx="2298307" cy="162726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A4B1AA0-2A5B-463F-8C0B-34C669A2A85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819" t="5050" r="33166" b="43365"/>
          <a:stretch/>
        </p:blipFill>
        <p:spPr>
          <a:xfrm>
            <a:off x="6014348" y="910194"/>
            <a:ext cx="2656006" cy="205874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1657B46E-0B8F-4B9E-84B0-2847B8A52A1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482" t="5708" r="24405" b="47710"/>
          <a:stretch/>
        </p:blipFill>
        <p:spPr>
          <a:xfrm>
            <a:off x="8762970" y="910195"/>
            <a:ext cx="2902226" cy="205874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4F9E2F5D-6FF5-43A6-B278-2802292FD146}"/>
              </a:ext>
            </a:extLst>
          </p:cNvPr>
          <p:cNvSpPr txBox="1"/>
          <p:nvPr/>
        </p:nvSpPr>
        <p:spPr>
          <a:xfrm>
            <a:off x="2521678" y="4527148"/>
            <a:ext cx="3280340" cy="1631216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Adrenal rests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in a 25-year-old man with known congenital adrenal hyperplasia who presented with rising laboratory values despite treatment. US and MR images show bilateral masses (</a:t>
            </a:r>
            <a:r>
              <a:rPr lang="en-US" sz="1400" dirty="0">
                <a:solidFill>
                  <a:srgbClr val="C00000"/>
                </a:solidFill>
              </a:rPr>
              <a:t>red arrows</a:t>
            </a:r>
            <a:r>
              <a:rPr lang="en-US" sz="1400" dirty="0">
                <a:solidFill>
                  <a:schemeClr val="bg1"/>
                </a:solidFill>
              </a:rPr>
              <a:t>) representing adrenal rests with internal flow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C81BB7CD-D5FD-41FB-8F53-F6C8220263DC}"/>
              </a:ext>
            </a:extLst>
          </p:cNvPr>
          <p:cNvCxnSpPr>
            <a:cxnSpLocks/>
          </p:cNvCxnSpPr>
          <p:nvPr/>
        </p:nvCxnSpPr>
        <p:spPr>
          <a:xfrm>
            <a:off x="1148009" y="1093975"/>
            <a:ext cx="520207" cy="5068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A1E9F0FD-D89F-4153-A126-EAAEB1E9FF06}"/>
              </a:ext>
            </a:extLst>
          </p:cNvPr>
          <p:cNvCxnSpPr>
            <a:cxnSpLocks/>
          </p:cNvCxnSpPr>
          <p:nvPr/>
        </p:nvCxnSpPr>
        <p:spPr>
          <a:xfrm>
            <a:off x="3674618" y="1006107"/>
            <a:ext cx="520207" cy="5068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AA270EEC-2C56-4D32-BA6B-5B858A5755C2}"/>
              </a:ext>
            </a:extLst>
          </p:cNvPr>
          <p:cNvCxnSpPr>
            <a:cxnSpLocks/>
          </p:cNvCxnSpPr>
          <p:nvPr/>
        </p:nvCxnSpPr>
        <p:spPr>
          <a:xfrm>
            <a:off x="627802" y="2780138"/>
            <a:ext cx="520207" cy="5068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E8957D11-3B8E-4645-9FEE-B0D1D7914577}"/>
              </a:ext>
            </a:extLst>
          </p:cNvPr>
          <p:cNvCxnSpPr>
            <a:cxnSpLocks/>
          </p:cNvCxnSpPr>
          <p:nvPr/>
        </p:nvCxnSpPr>
        <p:spPr>
          <a:xfrm>
            <a:off x="4525464" y="2718514"/>
            <a:ext cx="520207" cy="5068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5E67FCD6-29EC-424E-8CA5-6E41A37CD1BB}"/>
              </a:ext>
            </a:extLst>
          </p:cNvPr>
          <p:cNvCxnSpPr>
            <a:cxnSpLocks/>
          </p:cNvCxnSpPr>
          <p:nvPr/>
        </p:nvCxnSpPr>
        <p:spPr>
          <a:xfrm flipV="1">
            <a:off x="1040871" y="5629923"/>
            <a:ext cx="520207" cy="39784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m 30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C4E8B49C-E68F-4517-8DD7-619BD5B1BAC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79977" r="83631"/>
          <a:stretch/>
        </p:blipFill>
        <p:spPr>
          <a:xfrm>
            <a:off x="94551" y="2207020"/>
            <a:ext cx="407536" cy="348949"/>
          </a:xfrm>
          <a:prstGeom prst="rect">
            <a:avLst/>
          </a:prstGeom>
        </p:spPr>
      </p:pic>
      <p:pic>
        <p:nvPicPr>
          <p:cNvPr id="32" name="Imagem 31" descr="Foto em preto e branco&#10;&#10;Descrição gerada automaticamente">
            <a:extLst>
              <a:ext uri="{FF2B5EF4-FFF2-40B4-BE49-F238E27FC236}">
                <a16:creationId xmlns:a16="http://schemas.microsoft.com/office/drawing/2014/main" id="{87C020A2-DBB6-40DA-ABAC-156DEF9F1C5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82544" r="83887"/>
          <a:stretch/>
        </p:blipFill>
        <p:spPr>
          <a:xfrm>
            <a:off x="3361646" y="2228697"/>
            <a:ext cx="411707" cy="316767"/>
          </a:xfrm>
          <a:prstGeom prst="rect">
            <a:avLst/>
          </a:prstGeom>
        </p:spPr>
      </p:pic>
      <p:pic>
        <p:nvPicPr>
          <p:cNvPr id="33" name="Imagem 32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016443CB-58DE-408C-8366-AC21D372CC2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780" t="82183" r="82237" b="2777"/>
          <a:stretch/>
        </p:blipFill>
        <p:spPr>
          <a:xfrm>
            <a:off x="2855903" y="4037678"/>
            <a:ext cx="385979" cy="289368"/>
          </a:xfrm>
          <a:prstGeom prst="rect">
            <a:avLst/>
          </a:prstGeom>
        </p:spPr>
      </p:pic>
      <p:pic>
        <p:nvPicPr>
          <p:cNvPr id="34" name="Imagem 33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B194151E-F3A9-46C8-B3D4-51FE4C00842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706" t="78889" r="81782" b="5057"/>
          <a:stretch/>
        </p:blipFill>
        <p:spPr>
          <a:xfrm>
            <a:off x="5372989" y="3993981"/>
            <a:ext cx="412011" cy="325247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F9AFEE4E-4C04-460F-BD7A-9827204143A5}"/>
              </a:ext>
            </a:extLst>
          </p:cNvPr>
          <p:cNvSpPr txBox="1"/>
          <p:nvPr/>
        </p:nvSpPr>
        <p:spPr>
          <a:xfrm>
            <a:off x="6875797" y="2955010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- T2WI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7AE95FA-9E13-44CE-9E74-2E04A59C409F}"/>
              </a:ext>
            </a:extLst>
          </p:cNvPr>
          <p:cNvSpPr txBox="1"/>
          <p:nvPr/>
        </p:nvSpPr>
        <p:spPr>
          <a:xfrm>
            <a:off x="9748250" y="2980481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- T2WI</a:t>
            </a:r>
          </a:p>
        </p:txBody>
      </p: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B19238EF-1CC1-40E8-ADA2-1E512A4A60BB}"/>
              </a:ext>
            </a:extLst>
          </p:cNvPr>
          <p:cNvCxnSpPr>
            <a:cxnSpLocks/>
          </p:cNvCxnSpPr>
          <p:nvPr/>
        </p:nvCxnSpPr>
        <p:spPr>
          <a:xfrm>
            <a:off x="6313874" y="1029518"/>
            <a:ext cx="359100" cy="36091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8201A6D6-E08C-4C3D-A34E-C61FA13A8D76}"/>
              </a:ext>
            </a:extLst>
          </p:cNvPr>
          <p:cNvCxnSpPr>
            <a:cxnSpLocks/>
          </p:cNvCxnSpPr>
          <p:nvPr/>
        </p:nvCxnSpPr>
        <p:spPr>
          <a:xfrm>
            <a:off x="9953978" y="1029518"/>
            <a:ext cx="520207" cy="5068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6CE1122A-E757-4EE4-9F45-C788E00E760C}"/>
              </a:ext>
            </a:extLst>
          </p:cNvPr>
          <p:cNvSpPr txBox="1"/>
          <p:nvPr/>
        </p:nvSpPr>
        <p:spPr>
          <a:xfrm>
            <a:off x="6014348" y="4222668"/>
            <a:ext cx="5887902" cy="1569660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ommonly associated with congenital adrenal hyperplasia (CAH).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If exposed to elevated levels of adrenocorticotropic hormone, can enlarge to form masses.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U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sually bilateral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Although the imaging features of seminoma and adrenal rests may overlap, the clinical history should make differentiation possible.</a:t>
            </a:r>
          </a:p>
        </p:txBody>
      </p:sp>
      <p:sp>
        <p:nvSpPr>
          <p:cNvPr id="44" name="Google Shape;117;p19">
            <a:extLst>
              <a:ext uri="{FF2B5EF4-FFF2-40B4-BE49-F238E27FC236}">
                <a16:creationId xmlns:a16="http://schemas.microsoft.com/office/drawing/2014/main" id="{4F5A3608-AD10-4F24-90EA-868C76DFB462}"/>
              </a:ext>
            </a:extLst>
          </p:cNvPr>
          <p:cNvSpPr txBox="1"/>
          <p:nvPr/>
        </p:nvSpPr>
        <p:spPr>
          <a:xfrm>
            <a:off x="6003234" y="3931200"/>
            <a:ext cx="2075913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B3E39A1D-B057-4412-A93A-C35BA27F30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47" name="Tabela 7">
            <a:extLst>
              <a:ext uri="{FF2B5EF4-FFF2-40B4-BE49-F238E27FC236}">
                <a16:creationId xmlns:a16="http://schemas.microsoft.com/office/drawing/2014/main" id="{84866D67-CA69-4D47-9D1B-1589B1E61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56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48EE335-E321-4C3F-9967-23405EA38F0F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HEMATOMA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D25CC67-604D-4EC9-AA13-392646B55F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0" t="3153" r="3408" b="14024"/>
          <a:stretch/>
        </p:blipFill>
        <p:spPr>
          <a:xfrm>
            <a:off x="97288" y="931356"/>
            <a:ext cx="5528259" cy="282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A89EF3B-69C8-48C0-B378-458A0DBE5E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26" t="6006" r="16389" b="5846"/>
          <a:stretch/>
        </p:blipFill>
        <p:spPr>
          <a:xfrm>
            <a:off x="97289" y="3949971"/>
            <a:ext cx="2792895" cy="2371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21E9C96E-C83A-4314-A564-6726B5A815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26" t="6022" r="14172" b="18010"/>
          <a:stretch/>
        </p:blipFill>
        <p:spPr>
          <a:xfrm>
            <a:off x="3170583" y="3949971"/>
            <a:ext cx="2454964" cy="237152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CCF0C5A5-C411-4999-A6A0-709D9BAD2D04}"/>
              </a:ext>
            </a:extLst>
          </p:cNvPr>
          <p:cNvSpPr txBox="1"/>
          <p:nvPr/>
        </p:nvSpPr>
        <p:spPr>
          <a:xfrm>
            <a:off x="5819417" y="1671296"/>
            <a:ext cx="6275295" cy="1200329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Right testicular hematoma </a:t>
            </a:r>
            <a:r>
              <a:rPr lang="en-US" sz="1400" dirty="0">
                <a:solidFill>
                  <a:schemeClr val="bg1"/>
                </a:solidFill>
              </a:rPr>
              <a:t>in a 52-year-old man who was thrown from a motorcycle. US image shows a heterogeneous echotexture in the right testicle (</a:t>
            </a:r>
            <a:r>
              <a:rPr lang="en-US" sz="1400" dirty="0">
                <a:solidFill>
                  <a:srgbClr val="FF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), a finding consistent with contusion. Also, US image obtained at a different level shows no discontinuity of the echogenic line surrounding the testicle, indicative of preserved tunica albuginea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  <a:endParaRPr lang="en-US" sz="1600" b="1" u="sng" dirty="0">
              <a:solidFill>
                <a:schemeClr val="bg1"/>
              </a:solidFill>
            </a:endParaRP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8A2089D3-FECE-4B3E-9F77-CFCB6814707F}"/>
              </a:ext>
            </a:extLst>
          </p:cNvPr>
          <p:cNvCxnSpPr>
            <a:cxnSpLocks/>
          </p:cNvCxnSpPr>
          <p:nvPr/>
        </p:nvCxnSpPr>
        <p:spPr>
          <a:xfrm flipH="1">
            <a:off x="1516401" y="4792107"/>
            <a:ext cx="1009322" cy="2986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C64A3704-DBF0-44AD-9824-44710409920C}"/>
              </a:ext>
            </a:extLst>
          </p:cNvPr>
          <p:cNvCxnSpPr/>
          <p:nvPr/>
        </p:nvCxnSpPr>
        <p:spPr>
          <a:xfrm flipV="1">
            <a:off x="1493736" y="775252"/>
            <a:ext cx="772386" cy="685800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BE93F19B-89EB-45A8-A7AC-F08018C00E23}"/>
              </a:ext>
            </a:extLst>
          </p:cNvPr>
          <p:cNvSpPr txBox="1"/>
          <p:nvPr/>
        </p:nvSpPr>
        <p:spPr>
          <a:xfrm>
            <a:off x="2266122" y="652141"/>
            <a:ext cx="1829007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S</a:t>
            </a:r>
            <a:r>
              <a:rPr lang="pt-BR" sz="1000" dirty="0">
                <a:solidFill>
                  <a:schemeClr val="bg1"/>
                </a:solidFill>
                <a:latin typeface="+mn-lt"/>
              </a:rPr>
              <a:t>ubcutaneous edema</a:t>
            </a:r>
          </a:p>
        </p:txBody>
      </p: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360BEB65-C9C5-4AE9-815F-1F23EBDEB4AF}"/>
              </a:ext>
            </a:extLst>
          </p:cNvPr>
          <p:cNvCxnSpPr>
            <a:cxnSpLocks/>
          </p:cNvCxnSpPr>
          <p:nvPr/>
        </p:nvCxnSpPr>
        <p:spPr>
          <a:xfrm flipH="1">
            <a:off x="2525723" y="1531520"/>
            <a:ext cx="515651" cy="6001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E623F0AB-1FBF-4192-8130-52A60F187687}"/>
              </a:ext>
            </a:extLst>
          </p:cNvPr>
          <p:cNvCxnSpPr>
            <a:cxnSpLocks/>
          </p:cNvCxnSpPr>
          <p:nvPr/>
        </p:nvCxnSpPr>
        <p:spPr>
          <a:xfrm flipH="1">
            <a:off x="3529233" y="5327374"/>
            <a:ext cx="780063" cy="7777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BB3FFDDA-CE15-4C32-BD93-68256C10419C}"/>
              </a:ext>
            </a:extLst>
          </p:cNvPr>
          <p:cNvCxnSpPr>
            <a:cxnSpLocks/>
          </p:cNvCxnSpPr>
          <p:nvPr/>
        </p:nvCxnSpPr>
        <p:spPr>
          <a:xfrm flipH="1" flipV="1">
            <a:off x="3597125" y="4314781"/>
            <a:ext cx="712171" cy="25721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94D767B-6F2F-4639-BCD7-7F2F54D5BB9B}"/>
              </a:ext>
            </a:extLst>
          </p:cNvPr>
          <p:cNvSpPr txBox="1"/>
          <p:nvPr/>
        </p:nvSpPr>
        <p:spPr>
          <a:xfrm>
            <a:off x="5808303" y="3521089"/>
            <a:ext cx="6275295" cy="1569660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Blunt testicular trauma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is often sports- related. 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The right testis is injured more frequently than the left because of its superior location and propensity to be trapped against the pubis. 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US has high sensitivity for depicting testicular injury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Identifying discontinuity of the tunica albuginea indicates testicular rupture, which is an indication for surgical exploration and repair</a:t>
            </a:r>
          </a:p>
        </p:txBody>
      </p:sp>
      <p:sp>
        <p:nvSpPr>
          <p:cNvPr id="35" name="Google Shape;117;p19">
            <a:extLst>
              <a:ext uri="{FF2B5EF4-FFF2-40B4-BE49-F238E27FC236}">
                <a16:creationId xmlns:a16="http://schemas.microsoft.com/office/drawing/2014/main" id="{3EBEA6B3-948C-491E-B038-5E06D0549A91}"/>
              </a:ext>
            </a:extLst>
          </p:cNvPr>
          <p:cNvSpPr txBox="1"/>
          <p:nvPr/>
        </p:nvSpPr>
        <p:spPr>
          <a:xfrm>
            <a:off x="5796000" y="3240000"/>
            <a:ext cx="1959600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2F548C14-B4A9-4C7B-9F7C-FEB0B20E31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02" y="3479728"/>
            <a:ext cx="323677" cy="280827"/>
          </a:xfrm>
          <a:prstGeom prst="rect">
            <a:avLst/>
          </a:prstGeom>
        </p:spPr>
      </p:pic>
      <p:pic>
        <p:nvPicPr>
          <p:cNvPr id="39" name="Imagem 38" descr="Foto em preto e branco&#10;&#10;Descrição gerada automaticamente">
            <a:extLst>
              <a:ext uri="{FF2B5EF4-FFF2-40B4-BE49-F238E27FC236}">
                <a16:creationId xmlns:a16="http://schemas.microsoft.com/office/drawing/2014/main" id="{8705DF8C-2939-4D98-BD51-82287A7C8B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2544" r="83887"/>
          <a:stretch/>
        </p:blipFill>
        <p:spPr>
          <a:xfrm>
            <a:off x="108401" y="6004730"/>
            <a:ext cx="411707" cy="316767"/>
          </a:xfrm>
          <a:prstGeom prst="rect">
            <a:avLst/>
          </a:prstGeom>
        </p:spPr>
      </p:pic>
      <p:pic>
        <p:nvPicPr>
          <p:cNvPr id="40" name="Imagem 39" descr="Foto em preto e branco&#10;&#10;Descrição gerada automaticamente">
            <a:extLst>
              <a:ext uri="{FF2B5EF4-FFF2-40B4-BE49-F238E27FC236}">
                <a16:creationId xmlns:a16="http://schemas.microsoft.com/office/drawing/2014/main" id="{044C84BC-7CA0-4D2B-970C-3EE6B5F0E04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2544" r="83887"/>
          <a:stretch/>
        </p:blipFill>
        <p:spPr>
          <a:xfrm>
            <a:off x="3198630" y="6002141"/>
            <a:ext cx="411707" cy="316767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D4393DB2-B905-46AE-A56E-6E1C8A3372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42" name="Tabela 7">
            <a:extLst>
              <a:ext uri="{FF2B5EF4-FFF2-40B4-BE49-F238E27FC236}">
                <a16:creationId xmlns:a16="http://schemas.microsoft.com/office/drawing/2014/main" id="{96963A60-070A-4F9E-8110-3FDF1D440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91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87100A8-EBC1-41BE-B3BB-C3FBF91EF734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TESTICULAR TORSION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70A0B43-4AEC-407D-A248-387ADF1BC0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9" t="10820" r="10157" b="32069"/>
          <a:stretch/>
        </p:blipFill>
        <p:spPr bwMode="auto">
          <a:xfrm>
            <a:off x="163012" y="2564503"/>
            <a:ext cx="4582507" cy="190332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26014C0-027D-4305-981D-E014380EE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1" t="26705" r="7547" b="31801"/>
          <a:stretch/>
        </p:blipFill>
        <p:spPr bwMode="auto">
          <a:xfrm>
            <a:off x="2510980" y="4602422"/>
            <a:ext cx="2234770" cy="1640199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27E6AD5A-E9C6-4F67-9490-C6D9EAA0EB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" t="9350" r="97" b="6457"/>
          <a:stretch/>
        </p:blipFill>
        <p:spPr bwMode="auto">
          <a:xfrm>
            <a:off x="4950170" y="2574918"/>
            <a:ext cx="4021122" cy="192112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756C5408-4CAC-48AE-AE6A-96443ECB8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9" t="8471" r="10108" b="14828"/>
          <a:stretch/>
        </p:blipFill>
        <p:spPr bwMode="auto">
          <a:xfrm>
            <a:off x="5441661" y="4053243"/>
            <a:ext cx="3038141" cy="2272744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27F48161-9156-4EDC-B39B-93BE34A017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7" t="3271" r="16153" b="10961"/>
          <a:stretch/>
        </p:blipFill>
        <p:spPr bwMode="auto">
          <a:xfrm>
            <a:off x="9742191" y="2836070"/>
            <a:ext cx="1845320" cy="274934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>
            <a:extLst>
              <a:ext uri="{FF2B5EF4-FFF2-40B4-BE49-F238E27FC236}">
                <a16:creationId xmlns:a16="http://schemas.microsoft.com/office/drawing/2014/main" id="{1F9C75F6-38C3-484C-83BA-21B4FC948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6" t="25448" r="50771" b="33057"/>
          <a:stretch/>
        </p:blipFill>
        <p:spPr bwMode="auto">
          <a:xfrm>
            <a:off x="163012" y="4602422"/>
            <a:ext cx="2347967" cy="163953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1275CC4F-6744-4F9C-895D-EC53E009F95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9977" r="83631"/>
          <a:stretch/>
        </p:blipFill>
        <p:spPr>
          <a:xfrm>
            <a:off x="163012" y="4118880"/>
            <a:ext cx="407536" cy="348949"/>
          </a:xfrm>
          <a:prstGeom prst="rect">
            <a:avLst/>
          </a:prstGeom>
        </p:spPr>
      </p:pic>
      <p:pic>
        <p:nvPicPr>
          <p:cNvPr id="19" name="Imagem 18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E5B7BFED-25E8-480E-B290-4388E4422F0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9977" r="83631"/>
          <a:stretch/>
        </p:blipFill>
        <p:spPr>
          <a:xfrm>
            <a:off x="163011" y="5889049"/>
            <a:ext cx="407536" cy="348949"/>
          </a:xfrm>
          <a:prstGeom prst="rect">
            <a:avLst/>
          </a:prstGeom>
        </p:spPr>
      </p:pic>
      <p:pic>
        <p:nvPicPr>
          <p:cNvPr id="20" name="Imagem 19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2E2269CE-82AE-4B25-A6A4-6E1753987EA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80" t="82183" r="82237" b="2777"/>
          <a:stretch/>
        </p:blipFill>
        <p:spPr>
          <a:xfrm>
            <a:off x="4359770" y="5942509"/>
            <a:ext cx="385979" cy="289368"/>
          </a:xfrm>
          <a:prstGeom prst="rect">
            <a:avLst/>
          </a:prstGeom>
        </p:spPr>
      </p:pic>
      <p:pic>
        <p:nvPicPr>
          <p:cNvPr id="21" name="Imagem 20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48DC1A33-006A-4138-9D74-BED623C6BE1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80" t="82183" r="82237" b="2777"/>
          <a:stretch/>
        </p:blipFill>
        <p:spPr>
          <a:xfrm>
            <a:off x="4359540" y="4178461"/>
            <a:ext cx="385979" cy="289368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FDE2409B-66E4-4943-AFFB-26625E1F119E}"/>
              </a:ext>
            </a:extLst>
          </p:cNvPr>
          <p:cNvSpPr txBox="1"/>
          <p:nvPr/>
        </p:nvSpPr>
        <p:spPr>
          <a:xfrm>
            <a:off x="2356218" y="798235"/>
            <a:ext cx="4125898" cy="1631216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Testicular torsion </a:t>
            </a:r>
            <a:r>
              <a:rPr lang="en-US" sz="1400" b="1" dirty="0">
                <a:solidFill>
                  <a:schemeClr val="bg1"/>
                </a:solidFill>
              </a:rPr>
              <a:t>i</a:t>
            </a:r>
            <a:r>
              <a:rPr lang="en-US" sz="1400" dirty="0">
                <a:solidFill>
                  <a:schemeClr val="bg1"/>
                </a:solidFill>
              </a:rPr>
              <a:t>n a 12-year-old boy with left-sided scrotal pain of </a:t>
            </a:r>
            <a:r>
              <a:rPr lang="en-US" sz="1400" u="sng" dirty="0">
                <a:solidFill>
                  <a:schemeClr val="bg1"/>
                </a:solidFill>
              </a:rPr>
              <a:t>sudden</a:t>
            </a:r>
            <a:r>
              <a:rPr lang="en-US" sz="1400" dirty="0">
                <a:solidFill>
                  <a:schemeClr val="bg1"/>
                </a:solidFill>
              </a:rPr>
              <a:t> onset. US shows an enlarged left testicle (</a:t>
            </a:r>
            <a:r>
              <a:rPr lang="en-US" sz="1400" dirty="0">
                <a:solidFill>
                  <a:srgbClr val="FF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with few vascularization at color Doppler </a:t>
            </a:r>
            <a:r>
              <a:rPr lang="en-US" sz="1400" dirty="0">
                <a:solidFill>
                  <a:srgbClr val="92D050"/>
                </a:solidFill>
              </a:rPr>
              <a:t>(green arrow</a:t>
            </a:r>
            <a:r>
              <a:rPr lang="en-US" sz="1400" dirty="0">
                <a:solidFill>
                  <a:schemeClr val="bg1"/>
                </a:solidFill>
              </a:rPr>
              <a:t>). Scan of the left </a:t>
            </a:r>
            <a:r>
              <a:rPr lang="en-US" sz="1400" dirty="0" err="1">
                <a:solidFill>
                  <a:schemeClr val="bg1"/>
                </a:solidFill>
              </a:rPr>
              <a:t>hemiscrotum</a:t>
            </a:r>
            <a:r>
              <a:rPr lang="en-US" sz="1400" dirty="0">
                <a:solidFill>
                  <a:schemeClr val="bg1"/>
                </a:solidFill>
              </a:rPr>
              <a:t> reveals a round </a:t>
            </a:r>
            <a:r>
              <a:rPr lang="en-US" sz="1400" dirty="0" err="1">
                <a:solidFill>
                  <a:schemeClr val="bg1"/>
                </a:solidFill>
              </a:rPr>
              <a:t>supratesticular</a:t>
            </a:r>
            <a:r>
              <a:rPr lang="en-US" sz="1400" dirty="0">
                <a:solidFill>
                  <a:schemeClr val="bg1"/>
                </a:solidFill>
              </a:rPr>
              <a:t> mass (</a:t>
            </a:r>
            <a:r>
              <a:rPr lang="en-US" sz="1400" dirty="0">
                <a:solidFill>
                  <a:srgbClr val="00B0F0"/>
                </a:solidFill>
              </a:rPr>
              <a:t>blue arrow</a:t>
            </a:r>
            <a:r>
              <a:rPr lang="en-US" sz="1400" dirty="0">
                <a:solidFill>
                  <a:schemeClr val="bg1"/>
                </a:solidFill>
              </a:rPr>
              <a:t>), which represents an edematous spermatic cord with </a:t>
            </a:r>
            <a:r>
              <a:rPr lang="en-US" sz="1400" i="1" dirty="0">
                <a:solidFill>
                  <a:schemeClr val="bg1"/>
                </a:solidFill>
              </a:rPr>
              <a:t>Whirlpool</a:t>
            </a:r>
            <a:r>
              <a:rPr lang="en-US" sz="1400" dirty="0">
                <a:solidFill>
                  <a:schemeClr val="bg1"/>
                </a:solidFill>
              </a:rPr>
              <a:t> sign (</a:t>
            </a:r>
            <a:r>
              <a:rPr lang="en-US" sz="1400" dirty="0">
                <a:solidFill>
                  <a:srgbClr val="FFFF00"/>
                </a:solidFill>
              </a:rPr>
              <a:t>yellow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B4A23C92-2D87-4581-B487-28DE41A8098A}"/>
              </a:ext>
            </a:extLst>
          </p:cNvPr>
          <p:cNvSpPr txBox="1"/>
          <p:nvPr/>
        </p:nvSpPr>
        <p:spPr>
          <a:xfrm>
            <a:off x="9264291" y="5736685"/>
            <a:ext cx="2801120" cy="58477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Testicular torsion was confirmed at surgery.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7" name="Imagem 26" descr="Tela de computador com texto preto sobre fundo escuro&#10;&#10;Descrição gerada automaticamente com confiança média">
            <a:extLst>
              <a:ext uri="{FF2B5EF4-FFF2-40B4-BE49-F238E27FC236}">
                <a16:creationId xmlns:a16="http://schemas.microsoft.com/office/drawing/2014/main" id="{E66AE24D-8917-47C3-8E99-22FF8F94FC9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2691" r="83900"/>
          <a:stretch/>
        </p:blipFill>
        <p:spPr>
          <a:xfrm flipH="1">
            <a:off x="8566560" y="2581434"/>
            <a:ext cx="378873" cy="289368"/>
          </a:xfrm>
          <a:prstGeom prst="rect">
            <a:avLst/>
          </a:prstGeom>
        </p:spPr>
      </p:pic>
      <p:pic>
        <p:nvPicPr>
          <p:cNvPr id="28" name="Imagem 27" descr="Tela de computador com texto preto sobre fundo escuro&#10;&#10;Descrição gerada automaticamente com confiança média">
            <a:extLst>
              <a:ext uri="{FF2B5EF4-FFF2-40B4-BE49-F238E27FC236}">
                <a16:creationId xmlns:a16="http://schemas.microsoft.com/office/drawing/2014/main" id="{BD3810D8-FF31-49C0-97D1-A3F0AF9DFE8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2691" r="83900"/>
          <a:stretch/>
        </p:blipFill>
        <p:spPr>
          <a:xfrm flipH="1">
            <a:off x="5710020" y="6029073"/>
            <a:ext cx="385980" cy="294796"/>
          </a:xfrm>
          <a:prstGeom prst="rect">
            <a:avLst/>
          </a:prstGeom>
        </p:spPr>
      </p:pic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DD200FF5-8D06-4B05-ABBC-F053AAF585F7}"/>
              </a:ext>
            </a:extLst>
          </p:cNvPr>
          <p:cNvCxnSpPr>
            <a:cxnSpLocks/>
          </p:cNvCxnSpPr>
          <p:nvPr/>
        </p:nvCxnSpPr>
        <p:spPr>
          <a:xfrm flipV="1">
            <a:off x="1913514" y="4053243"/>
            <a:ext cx="744519" cy="34861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D0DEC7B8-BBEF-4EDA-9ACC-FF41170B88EA}"/>
              </a:ext>
            </a:extLst>
          </p:cNvPr>
          <p:cNvCxnSpPr>
            <a:cxnSpLocks/>
          </p:cNvCxnSpPr>
          <p:nvPr/>
        </p:nvCxnSpPr>
        <p:spPr>
          <a:xfrm flipH="1">
            <a:off x="3493960" y="5189615"/>
            <a:ext cx="565896" cy="46372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CF3C67AA-0C5F-4478-B740-04799AAC86A5}"/>
              </a:ext>
            </a:extLst>
          </p:cNvPr>
          <p:cNvCxnSpPr>
            <a:cxnSpLocks/>
          </p:cNvCxnSpPr>
          <p:nvPr/>
        </p:nvCxnSpPr>
        <p:spPr>
          <a:xfrm flipH="1" flipV="1">
            <a:off x="6453753" y="3672858"/>
            <a:ext cx="583150" cy="20090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E345EABF-D07C-487D-9F86-6F08F928CCC7}"/>
              </a:ext>
            </a:extLst>
          </p:cNvPr>
          <p:cNvCxnSpPr>
            <a:cxnSpLocks/>
          </p:cNvCxnSpPr>
          <p:nvPr/>
        </p:nvCxnSpPr>
        <p:spPr>
          <a:xfrm flipH="1">
            <a:off x="8208145" y="3062541"/>
            <a:ext cx="547852" cy="32777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61357531-65A4-4A7D-82DA-AA0CA4287D7B}"/>
              </a:ext>
            </a:extLst>
          </p:cNvPr>
          <p:cNvCxnSpPr>
            <a:cxnSpLocks/>
          </p:cNvCxnSpPr>
          <p:nvPr/>
        </p:nvCxnSpPr>
        <p:spPr>
          <a:xfrm flipH="1" flipV="1">
            <a:off x="7809281" y="5308877"/>
            <a:ext cx="670521" cy="495192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64C4F44-405A-418D-A0A2-9C6F94F117A5}"/>
              </a:ext>
            </a:extLst>
          </p:cNvPr>
          <p:cNvSpPr txBox="1"/>
          <p:nvPr/>
        </p:nvSpPr>
        <p:spPr>
          <a:xfrm>
            <a:off x="6689382" y="427754"/>
            <a:ext cx="5397890" cy="1569660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ccur at any age; most common in adolescents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Symptoms: pain, swelling, redness, and a palpable mass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US: differentiation between lesions that require urgent surgery (testicular torsion, malignant tumors, and traumatic rupture) and those that can be managed conservatively (</a:t>
            </a:r>
            <a:r>
              <a:rPr lang="en-US" sz="1600" b="0" i="0" u="none" strike="noStrike" dirty="0" err="1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epididymo-orchitis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, torsion of the testicular appendages)</a:t>
            </a:r>
          </a:p>
        </p:txBody>
      </p:sp>
      <p:sp>
        <p:nvSpPr>
          <p:cNvPr id="38" name="Google Shape;117;p19">
            <a:extLst>
              <a:ext uri="{FF2B5EF4-FFF2-40B4-BE49-F238E27FC236}">
                <a16:creationId xmlns:a16="http://schemas.microsoft.com/office/drawing/2014/main" id="{DFC2E9EA-A8CA-41C6-80B7-61283A81256E}"/>
              </a:ext>
            </a:extLst>
          </p:cNvPr>
          <p:cNvSpPr txBox="1"/>
          <p:nvPr/>
        </p:nvSpPr>
        <p:spPr>
          <a:xfrm>
            <a:off x="8412375" y="137986"/>
            <a:ext cx="1703832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pic>
        <p:nvPicPr>
          <p:cNvPr id="39" name="Imagem 38" descr="Tela de computador com texto preto sobre fundo escuro&#10;&#10;Descrição gerada automaticamente com confiança média">
            <a:extLst>
              <a:ext uri="{FF2B5EF4-FFF2-40B4-BE49-F238E27FC236}">
                <a16:creationId xmlns:a16="http://schemas.microsoft.com/office/drawing/2014/main" id="{E3C397A2-213D-4A57-872B-D344453F4E4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2691" r="83900"/>
          <a:stretch/>
        </p:blipFill>
        <p:spPr>
          <a:xfrm flipH="1">
            <a:off x="6482116" y="2584852"/>
            <a:ext cx="378873" cy="289368"/>
          </a:xfrm>
          <a:prstGeom prst="rect">
            <a:avLst/>
          </a:prstGeom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5887C809-DA92-4B72-B622-90D8AF13E8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11802" r="22118" b="19403"/>
          <a:stretch/>
        </p:blipFill>
        <p:spPr bwMode="auto">
          <a:xfrm>
            <a:off x="163010" y="770054"/>
            <a:ext cx="2080471" cy="171865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F3382BD8-BB75-4D17-9A31-415374C2E8CA}"/>
              </a:ext>
            </a:extLst>
          </p:cNvPr>
          <p:cNvSpPr/>
          <p:nvPr/>
        </p:nvSpPr>
        <p:spPr>
          <a:xfrm>
            <a:off x="780308" y="800126"/>
            <a:ext cx="845873" cy="36790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E4276A40-2F89-47AE-9DAD-5A7C4BCB6706}"/>
              </a:ext>
            </a:extLst>
          </p:cNvPr>
          <p:cNvCxnSpPr/>
          <p:nvPr/>
        </p:nvCxnSpPr>
        <p:spPr>
          <a:xfrm flipV="1">
            <a:off x="1626181" y="1259052"/>
            <a:ext cx="0" cy="4835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049CD6B-57C8-418E-8745-92AA0505FFE0}"/>
              </a:ext>
            </a:extLst>
          </p:cNvPr>
          <p:cNvSpPr txBox="1"/>
          <p:nvPr/>
        </p:nvSpPr>
        <p:spPr>
          <a:xfrm>
            <a:off x="288740" y="2199708"/>
            <a:ext cx="1829007" cy="246221"/>
          </a:xfrm>
          <a:prstGeom prst="rect">
            <a:avLst/>
          </a:prstGeom>
          <a:solidFill>
            <a:srgbClr val="FF0000"/>
          </a:solidFill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Left testicle slightly elevated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AB20A61E-9821-4F1D-82B2-C88BE39F25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53" name="Tabela 7">
            <a:extLst>
              <a:ext uri="{FF2B5EF4-FFF2-40B4-BE49-F238E27FC236}">
                <a16:creationId xmlns:a16="http://schemas.microsoft.com/office/drawing/2014/main" id="{EEF3B989-7C86-4AC5-A5A0-21727B1E2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43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7" grpId="0" animBg="1"/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0D7BC06-10D6-41BB-91FC-96971EA9CB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3669"/>
          <a:stretch/>
        </p:blipFill>
        <p:spPr>
          <a:xfrm>
            <a:off x="3103350" y="3679873"/>
            <a:ext cx="3200957" cy="246245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DF6A626-1458-41CB-ACAB-8F7B4338C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9" y="3657857"/>
            <a:ext cx="2755241" cy="248447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5194EBA-2823-4A6A-A746-0F5318D1A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4" t="12632" r="14153" b="15980"/>
          <a:stretch/>
        </p:blipFill>
        <p:spPr bwMode="auto">
          <a:xfrm>
            <a:off x="3064152" y="847186"/>
            <a:ext cx="3240156" cy="218532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E465759-9A63-4E4F-ADFB-13721893F6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4" t="14540" r="12037" b="19157"/>
          <a:stretch/>
        </p:blipFill>
        <p:spPr bwMode="auto">
          <a:xfrm>
            <a:off x="97289" y="847186"/>
            <a:ext cx="2755241" cy="218532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F53222E-F0C8-4FA2-BD3A-0F3FCD6C574A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EPIDIDYMAL-ORCHITIS</a:t>
            </a:r>
          </a:p>
        </p:txBody>
      </p:sp>
      <p:pic>
        <p:nvPicPr>
          <p:cNvPr id="11" name="Imagem 10" descr="Foto em preto e branco&#10;&#10;Descrição gerada automaticamente">
            <a:extLst>
              <a:ext uri="{FF2B5EF4-FFF2-40B4-BE49-F238E27FC236}">
                <a16:creationId xmlns:a16="http://schemas.microsoft.com/office/drawing/2014/main" id="{66A20E90-E9B0-4E2A-BCF7-A430AFCCEA7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2544" r="83887"/>
          <a:stretch/>
        </p:blipFill>
        <p:spPr>
          <a:xfrm>
            <a:off x="97289" y="2713460"/>
            <a:ext cx="411707" cy="316767"/>
          </a:xfrm>
          <a:prstGeom prst="rect">
            <a:avLst/>
          </a:prstGeom>
        </p:spPr>
      </p:pic>
      <p:pic>
        <p:nvPicPr>
          <p:cNvPr id="13" name="Imagem 12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5A602879-D328-4A21-BF35-0C3CA5A7FF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9977" r="83631"/>
          <a:stretch/>
        </p:blipFill>
        <p:spPr>
          <a:xfrm>
            <a:off x="3064152" y="2681278"/>
            <a:ext cx="407536" cy="348949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E9E8AF1-FA56-4E0E-89CA-DFD79A5293D5}"/>
              </a:ext>
            </a:extLst>
          </p:cNvPr>
          <p:cNvSpPr txBox="1"/>
          <p:nvPr/>
        </p:nvSpPr>
        <p:spPr>
          <a:xfrm>
            <a:off x="6515929" y="847186"/>
            <a:ext cx="5578781" cy="1200329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Epididymal-orchitis with testicular necrosis </a:t>
            </a:r>
            <a:r>
              <a:rPr lang="en-US" sz="1400" dirty="0">
                <a:solidFill>
                  <a:schemeClr val="bg1"/>
                </a:solidFill>
              </a:rPr>
              <a:t>in a 64-year-old man with a 2-week history of symptoms. US image shows mild enlargement of the right testicle and epidydimal tail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 with heterogeneous echotexture, increased blood flow and a complex mass </a:t>
            </a:r>
            <a:r>
              <a:rPr lang="en-US" sz="1400" dirty="0" err="1">
                <a:solidFill>
                  <a:schemeClr val="bg1"/>
                </a:solidFill>
              </a:rPr>
              <a:t>pyocele</a:t>
            </a:r>
            <a:r>
              <a:rPr lang="en-US" sz="1400" dirty="0">
                <a:solidFill>
                  <a:schemeClr val="bg1"/>
                </a:solidFill>
              </a:rPr>
              <a:t> (</a:t>
            </a:r>
            <a:r>
              <a:rPr lang="en-US" sz="1400" dirty="0">
                <a:solidFill>
                  <a:srgbClr val="FFFF00"/>
                </a:solidFill>
              </a:rPr>
              <a:t>yellow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</a:p>
        </p:txBody>
      </p:sp>
      <p:pic>
        <p:nvPicPr>
          <p:cNvPr id="22" name="Imagem 21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98A5D86F-0011-40F6-BBB1-139A11D01A4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9977" r="83631"/>
          <a:stretch/>
        </p:blipFill>
        <p:spPr>
          <a:xfrm>
            <a:off x="97289" y="5793379"/>
            <a:ext cx="407536" cy="348949"/>
          </a:xfrm>
          <a:prstGeom prst="rect">
            <a:avLst/>
          </a:prstGeom>
        </p:spPr>
      </p:pic>
      <p:pic>
        <p:nvPicPr>
          <p:cNvPr id="23" name="Imagem 22" descr="Foto em preto e branco&#10;&#10;Descrição gerada automaticamente">
            <a:extLst>
              <a:ext uri="{FF2B5EF4-FFF2-40B4-BE49-F238E27FC236}">
                <a16:creationId xmlns:a16="http://schemas.microsoft.com/office/drawing/2014/main" id="{81D4361C-D3F9-41B6-B09F-F2E55D7E45B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2544" r="83887"/>
          <a:stretch/>
        </p:blipFill>
        <p:spPr>
          <a:xfrm>
            <a:off x="3117545" y="5809469"/>
            <a:ext cx="411707" cy="316767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179042EB-90B9-464A-BE2E-8342246D0918}"/>
              </a:ext>
            </a:extLst>
          </p:cNvPr>
          <p:cNvSpPr txBox="1"/>
          <p:nvPr/>
        </p:nvSpPr>
        <p:spPr>
          <a:xfrm>
            <a:off x="695740" y="3200062"/>
            <a:ext cx="1829007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 err="1">
                <a:solidFill>
                  <a:schemeClr val="bg1"/>
                </a:solidFill>
                <a:latin typeface="+mn-lt"/>
              </a:rPr>
              <a:t>heterogeneous</a:t>
            </a:r>
            <a:r>
              <a:rPr lang="pt-BR" sz="1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+mn-lt"/>
              </a:rPr>
              <a:t>echotexture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B4D6BA7C-E340-4A93-8C33-28E0B49F339D}"/>
              </a:ext>
            </a:extLst>
          </p:cNvPr>
          <p:cNvCxnSpPr>
            <a:cxnSpLocks/>
          </p:cNvCxnSpPr>
          <p:nvPr/>
        </p:nvCxnSpPr>
        <p:spPr>
          <a:xfrm flipH="1">
            <a:off x="695740" y="2268452"/>
            <a:ext cx="393868" cy="931610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F7CAE6DE-917B-448A-9F84-AC169D2D78E2}"/>
              </a:ext>
            </a:extLst>
          </p:cNvPr>
          <p:cNvCxnSpPr>
            <a:cxnSpLocks/>
          </p:cNvCxnSpPr>
          <p:nvPr/>
        </p:nvCxnSpPr>
        <p:spPr>
          <a:xfrm flipV="1">
            <a:off x="1456606" y="4283471"/>
            <a:ext cx="307274" cy="88338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9EBADD28-F757-4CE5-A934-B78F5EAC02FB}"/>
              </a:ext>
            </a:extLst>
          </p:cNvPr>
          <p:cNvCxnSpPr>
            <a:cxnSpLocks/>
          </p:cNvCxnSpPr>
          <p:nvPr/>
        </p:nvCxnSpPr>
        <p:spPr>
          <a:xfrm flipV="1">
            <a:off x="3323398" y="5159823"/>
            <a:ext cx="663999" cy="491072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7250C60-46AE-411C-90DA-EB1E0BACCCD5}"/>
              </a:ext>
            </a:extLst>
          </p:cNvPr>
          <p:cNvSpPr txBox="1"/>
          <p:nvPr/>
        </p:nvSpPr>
        <p:spPr>
          <a:xfrm>
            <a:off x="3631096" y="3200062"/>
            <a:ext cx="1829007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>
                <a:solidFill>
                  <a:schemeClr val="bg1"/>
                </a:solidFill>
                <a:latin typeface="+mn-lt"/>
              </a:rPr>
              <a:t>increased blood flow 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1844E23B-CFB7-4B31-A9F2-7BE424225D05}"/>
              </a:ext>
            </a:extLst>
          </p:cNvPr>
          <p:cNvCxnSpPr>
            <a:cxnSpLocks/>
          </p:cNvCxnSpPr>
          <p:nvPr/>
        </p:nvCxnSpPr>
        <p:spPr>
          <a:xfrm flipH="1">
            <a:off x="3631096" y="1807096"/>
            <a:ext cx="946941" cy="1392966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29A4088-168F-4A43-840A-C764C4DEA7DA}"/>
              </a:ext>
            </a:extLst>
          </p:cNvPr>
          <p:cNvSpPr txBox="1"/>
          <p:nvPr/>
        </p:nvSpPr>
        <p:spPr>
          <a:xfrm>
            <a:off x="6528232" y="3034317"/>
            <a:ext cx="5566477" cy="1815882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Most common causes of acute scrotal pain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Caused by retrograde bacterial infection from a lower urinary tract infection.</a:t>
            </a:r>
            <a:endParaRPr lang="en-US" sz="1600" b="0" i="0" u="none" strike="noStrike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f untreated, may be complicated by abscess formation and testicular infarction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US also may depict findings indicative of abscess, which may require surgical drainage if antibiotic therapy is unsuccessful</a:t>
            </a:r>
          </a:p>
        </p:txBody>
      </p:sp>
      <p:sp>
        <p:nvSpPr>
          <p:cNvPr id="40" name="Google Shape;117;p19">
            <a:extLst>
              <a:ext uri="{FF2B5EF4-FFF2-40B4-BE49-F238E27FC236}">
                <a16:creationId xmlns:a16="http://schemas.microsoft.com/office/drawing/2014/main" id="{60AB7DBF-402C-4844-B96F-BA5C2163E4E1}"/>
              </a:ext>
            </a:extLst>
          </p:cNvPr>
          <p:cNvSpPr txBox="1"/>
          <p:nvPr/>
        </p:nvSpPr>
        <p:spPr>
          <a:xfrm>
            <a:off x="8507387" y="2756933"/>
            <a:ext cx="1595864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FD0F10F9-2823-47B8-90D8-88C6B82F53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43" name="Tabela 7">
            <a:extLst>
              <a:ext uri="{FF2B5EF4-FFF2-40B4-BE49-F238E27FC236}">
                <a16:creationId xmlns:a16="http://schemas.microsoft.com/office/drawing/2014/main" id="{7C43CE39-2388-48A0-9288-3BF11AC14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6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134;p28">
            <a:extLst>
              <a:ext uri="{FF2B5EF4-FFF2-40B4-BE49-F238E27FC236}">
                <a16:creationId xmlns:a16="http://schemas.microsoft.com/office/drawing/2014/main" id="{0FDECC52-DD3F-44F0-A3AE-90004ED2F9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2180" t="-1" r="20261" b="43462"/>
          <a:stretch/>
        </p:blipFill>
        <p:spPr>
          <a:xfrm>
            <a:off x="8467590" y="2856064"/>
            <a:ext cx="2180840" cy="1806141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77D6BA1-125E-456C-BA95-FE9B79C2C42E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TUBERCULOSIS</a:t>
            </a:r>
          </a:p>
        </p:txBody>
      </p:sp>
      <p:pic>
        <p:nvPicPr>
          <p:cNvPr id="38" name="Imagem 37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3BD75D15-E5A5-4EB6-A7B4-AF1D746B9E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98" r="13349" b="32452"/>
          <a:stretch/>
        </p:blipFill>
        <p:spPr>
          <a:xfrm>
            <a:off x="97289" y="861685"/>
            <a:ext cx="2297192" cy="177490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3" name="Imagem 42" descr="Tela de jogo de vídeo game&#10;&#10;Descrição gerada automaticamente com confiança baixa">
            <a:extLst>
              <a:ext uri="{FF2B5EF4-FFF2-40B4-BE49-F238E27FC236}">
                <a16:creationId xmlns:a16="http://schemas.microsoft.com/office/drawing/2014/main" id="{C8B5728F-72C5-4D61-A40C-5E7B5F2C1E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44" t="3478" r="11847" b="33026"/>
          <a:stretch/>
        </p:blipFill>
        <p:spPr>
          <a:xfrm>
            <a:off x="4733941" y="879096"/>
            <a:ext cx="2130874" cy="175749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6" name="Imagem 45" descr="Tela de computador com jogo&#10;&#10;Descrição gerada automaticamente com confiança média">
            <a:extLst>
              <a:ext uri="{FF2B5EF4-FFF2-40B4-BE49-F238E27FC236}">
                <a16:creationId xmlns:a16="http://schemas.microsoft.com/office/drawing/2014/main" id="{829B4F60-2165-4A1A-A7EF-BFD1DE8D6A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762" t="4971" r="13985" b="45924"/>
          <a:stretch/>
        </p:blipFill>
        <p:spPr>
          <a:xfrm>
            <a:off x="4733941" y="2858709"/>
            <a:ext cx="2180840" cy="15005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9" name="Imagem 48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AF13630E-4C26-4CF9-B51C-1F23C0B925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807" t="2338" r="10476" b="46127"/>
          <a:stretch/>
        </p:blipFill>
        <p:spPr>
          <a:xfrm>
            <a:off x="97289" y="2863726"/>
            <a:ext cx="2297192" cy="15005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9" name="Imagem 58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00C3E933-D8F5-4EDB-BE2F-9B6A36B52F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523" t="4570" r="16171" b="46926"/>
          <a:stretch/>
        </p:blipFill>
        <p:spPr>
          <a:xfrm>
            <a:off x="2473392" y="2863725"/>
            <a:ext cx="2180840" cy="150056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9" name="CaixaDeTexto 68">
            <a:extLst>
              <a:ext uri="{FF2B5EF4-FFF2-40B4-BE49-F238E27FC236}">
                <a16:creationId xmlns:a16="http://schemas.microsoft.com/office/drawing/2014/main" id="{4F95DCA0-098A-420B-98C7-8A86B32855D0}"/>
              </a:ext>
            </a:extLst>
          </p:cNvPr>
          <p:cNvSpPr txBox="1"/>
          <p:nvPr/>
        </p:nvSpPr>
        <p:spPr>
          <a:xfrm>
            <a:off x="4654232" y="1128617"/>
            <a:ext cx="3191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C203829A-18BB-46F9-A88E-6CDC7B1E2A51}"/>
              </a:ext>
            </a:extLst>
          </p:cNvPr>
          <p:cNvSpPr txBox="1"/>
          <p:nvPr/>
        </p:nvSpPr>
        <p:spPr>
          <a:xfrm>
            <a:off x="3069375" y="2468701"/>
            <a:ext cx="2936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75EE588F-31A6-4C0B-A160-F6FED0C23378}"/>
              </a:ext>
            </a:extLst>
          </p:cNvPr>
          <p:cNvSpPr txBox="1"/>
          <p:nvPr/>
        </p:nvSpPr>
        <p:spPr>
          <a:xfrm>
            <a:off x="4495361" y="2470698"/>
            <a:ext cx="2410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3AF4681F-A34E-47AA-8561-A0FE8F2D5310}"/>
              </a:ext>
            </a:extLst>
          </p:cNvPr>
          <p:cNvSpPr txBox="1"/>
          <p:nvPr/>
        </p:nvSpPr>
        <p:spPr>
          <a:xfrm>
            <a:off x="5738003" y="63562"/>
            <a:ext cx="512919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35-year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painless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enlargement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scrotum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Acquired</a:t>
            </a:r>
            <a:r>
              <a:rPr lang="pt-BR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Immunodeficiency</a:t>
            </a:r>
            <a:r>
              <a:rPr lang="pt-BR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Syndrome</a:t>
            </a:r>
            <a:r>
              <a:rPr lang="pt-BR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endParaRPr lang="pt-B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Imagem 76" descr="Foto em preto e branco&#10;&#10;Descrição gerada automaticamente">
            <a:extLst>
              <a:ext uri="{FF2B5EF4-FFF2-40B4-BE49-F238E27FC236}">
                <a16:creationId xmlns:a16="http://schemas.microsoft.com/office/drawing/2014/main" id="{446C93FD-F01B-4CD4-B1F3-5DAB9BCF368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909" r="11142" b="25407"/>
          <a:stretch/>
        </p:blipFill>
        <p:spPr>
          <a:xfrm>
            <a:off x="2473392" y="862039"/>
            <a:ext cx="2172689" cy="177455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9" name="Imagem 78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349BBF58-6899-484D-97A5-69DF42868A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977" r="83631"/>
          <a:stretch/>
        </p:blipFill>
        <p:spPr>
          <a:xfrm>
            <a:off x="97289" y="2270628"/>
            <a:ext cx="407536" cy="348949"/>
          </a:xfrm>
          <a:prstGeom prst="rect">
            <a:avLst/>
          </a:prstGeom>
        </p:spPr>
      </p:pic>
      <p:pic>
        <p:nvPicPr>
          <p:cNvPr id="81" name="Imagem 80" descr="Foto em preto e branco&#10;&#10;Descrição gerada automaticamente">
            <a:extLst>
              <a:ext uri="{FF2B5EF4-FFF2-40B4-BE49-F238E27FC236}">
                <a16:creationId xmlns:a16="http://schemas.microsoft.com/office/drawing/2014/main" id="{4EB2B156-2156-43A3-920A-BBB2A99C46F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2544" r="83887"/>
          <a:stretch/>
        </p:blipFill>
        <p:spPr>
          <a:xfrm>
            <a:off x="2473392" y="2319825"/>
            <a:ext cx="411707" cy="316767"/>
          </a:xfrm>
          <a:prstGeom prst="rect">
            <a:avLst/>
          </a:prstGeom>
        </p:spPr>
      </p:pic>
      <p:pic>
        <p:nvPicPr>
          <p:cNvPr id="82" name="Imagem 81" descr="Foto em preto e branco&#10;&#10;Descrição gerada automaticamente">
            <a:extLst>
              <a:ext uri="{FF2B5EF4-FFF2-40B4-BE49-F238E27FC236}">
                <a16:creationId xmlns:a16="http://schemas.microsoft.com/office/drawing/2014/main" id="{155E0869-7A10-4C15-B51F-AD97422DBC6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2544" r="83887"/>
          <a:stretch/>
        </p:blipFill>
        <p:spPr>
          <a:xfrm>
            <a:off x="4767555" y="2310317"/>
            <a:ext cx="411707" cy="316767"/>
          </a:xfrm>
          <a:prstGeom prst="rect">
            <a:avLst/>
          </a:prstGeom>
        </p:spPr>
      </p:pic>
      <p:pic>
        <p:nvPicPr>
          <p:cNvPr id="83" name="Imagem 82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FFA68759-7A48-45C9-8550-AECEF9CC001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80" t="82183" r="82237" b="2777"/>
          <a:stretch/>
        </p:blipFill>
        <p:spPr>
          <a:xfrm>
            <a:off x="2007704" y="4069906"/>
            <a:ext cx="385979" cy="289368"/>
          </a:xfrm>
          <a:prstGeom prst="rect">
            <a:avLst/>
          </a:prstGeom>
        </p:spPr>
      </p:pic>
      <p:pic>
        <p:nvPicPr>
          <p:cNvPr id="85" name="Imagem 84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632464E0-23F9-4221-8B43-56ED2297186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80" t="82183" r="82237" b="2777"/>
          <a:stretch/>
        </p:blipFill>
        <p:spPr>
          <a:xfrm>
            <a:off x="6463720" y="4031110"/>
            <a:ext cx="437727" cy="328163"/>
          </a:xfrm>
          <a:prstGeom prst="rect">
            <a:avLst/>
          </a:prstGeom>
        </p:spPr>
      </p:pic>
      <p:pic>
        <p:nvPicPr>
          <p:cNvPr id="86" name="Imagem 85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A4C58F35-AB6D-4132-B6A9-002CE892B6E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06" t="78889" r="81782" b="5057"/>
          <a:stretch/>
        </p:blipFill>
        <p:spPr>
          <a:xfrm>
            <a:off x="4234070" y="4022905"/>
            <a:ext cx="412011" cy="325247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9976C914-5D6D-47C8-933A-50673FC4DA0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619" t="13775" r="17764" b="13095"/>
          <a:stretch/>
        </p:blipFill>
        <p:spPr>
          <a:xfrm>
            <a:off x="7312869" y="842912"/>
            <a:ext cx="2309443" cy="232178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8" name="CaixaDeTexto 87">
            <a:extLst>
              <a:ext uri="{FF2B5EF4-FFF2-40B4-BE49-F238E27FC236}">
                <a16:creationId xmlns:a16="http://schemas.microsoft.com/office/drawing/2014/main" id="{F8EE708F-5DAA-4F51-9C95-302069C7E113}"/>
              </a:ext>
            </a:extLst>
          </p:cNvPr>
          <p:cNvSpPr txBox="1"/>
          <p:nvPr/>
        </p:nvSpPr>
        <p:spPr>
          <a:xfrm>
            <a:off x="7624299" y="630487"/>
            <a:ext cx="3358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tx1"/>
                </a:solidFill>
              </a:rPr>
              <a:t>I</a:t>
            </a:r>
          </a:p>
        </p:txBody>
      </p:sp>
      <p:pic>
        <p:nvPicPr>
          <p:cNvPr id="89" name="Imagem 88">
            <a:extLst>
              <a:ext uri="{FF2B5EF4-FFF2-40B4-BE49-F238E27FC236}">
                <a16:creationId xmlns:a16="http://schemas.microsoft.com/office/drawing/2014/main" id="{AF608F7F-DFCB-4D5A-A8EE-E6A8B42922E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29047" r="47683" b="4940"/>
          <a:stretch/>
        </p:blipFill>
        <p:spPr>
          <a:xfrm>
            <a:off x="9865867" y="832883"/>
            <a:ext cx="1534964" cy="232178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0" name="CaixaDeTexto 89">
            <a:extLst>
              <a:ext uri="{FF2B5EF4-FFF2-40B4-BE49-F238E27FC236}">
                <a16:creationId xmlns:a16="http://schemas.microsoft.com/office/drawing/2014/main" id="{4E17AC5F-DA1F-443E-8BDF-08C1A651B8E7}"/>
              </a:ext>
            </a:extLst>
          </p:cNvPr>
          <p:cNvSpPr txBox="1"/>
          <p:nvPr/>
        </p:nvSpPr>
        <p:spPr>
          <a:xfrm>
            <a:off x="9282357" y="600075"/>
            <a:ext cx="396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45B2B923-C94C-4A53-9466-426258A64716}"/>
              </a:ext>
            </a:extLst>
          </p:cNvPr>
          <p:cNvSpPr txBox="1"/>
          <p:nvPr/>
        </p:nvSpPr>
        <p:spPr>
          <a:xfrm>
            <a:off x="7960170" y="3135150"/>
            <a:ext cx="10798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Coronal- T2WI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4CEA1DA5-0593-4CA2-9ED0-E5C2E568F022}"/>
              </a:ext>
            </a:extLst>
          </p:cNvPr>
          <p:cNvSpPr txBox="1"/>
          <p:nvPr/>
        </p:nvSpPr>
        <p:spPr>
          <a:xfrm>
            <a:off x="10147494" y="3156301"/>
            <a:ext cx="108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Sagittal - T2WI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11D7B2FD-6A47-4C49-9192-EED4D0FC2E77}"/>
              </a:ext>
            </a:extLst>
          </p:cNvPr>
          <p:cNvSpPr txBox="1"/>
          <p:nvPr/>
        </p:nvSpPr>
        <p:spPr>
          <a:xfrm>
            <a:off x="10478721" y="4085165"/>
            <a:ext cx="1692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T1WI - POST CONTRAST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</a:rPr>
              <a:t>SUBTRACTION</a:t>
            </a: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A19DADD7-F3AE-4907-87EF-A3998C68AFAC}"/>
              </a:ext>
            </a:extLst>
          </p:cNvPr>
          <p:cNvSpPr txBox="1"/>
          <p:nvPr/>
        </p:nvSpPr>
        <p:spPr>
          <a:xfrm>
            <a:off x="97289" y="4602305"/>
            <a:ext cx="4136781" cy="1631216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Tuberculosis</a:t>
            </a:r>
            <a:r>
              <a:rPr lang="en-US" sz="1600" b="0" i="0" strike="noStrike" dirty="0">
                <a:solidFill>
                  <a:schemeClr val="bg1"/>
                </a:solidFill>
                <a:effectLst/>
                <a:latin typeface="+mn-lt"/>
              </a:rPr>
              <a:t>. 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Ultrasound reveals testicular atrophy, with hypoechogenic nodules (</a:t>
            </a:r>
            <a:r>
              <a:rPr lang="en-US" sz="1400" b="0" i="0" u="none" strike="noStrike" dirty="0">
                <a:solidFill>
                  <a:srgbClr val="C00000"/>
                </a:solidFill>
                <a:effectLst/>
                <a:latin typeface="+mn-lt"/>
              </a:rPr>
              <a:t>red arrows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), diffusely enlarged epididymis (</a:t>
            </a:r>
            <a:r>
              <a:rPr lang="en-US" sz="1400" b="0" i="0" u="none" strike="noStrike" dirty="0">
                <a:solidFill>
                  <a:srgbClr val="00B050"/>
                </a:solidFill>
                <a:effectLst/>
                <a:latin typeface="+mn-lt"/>
              </a:rPr>
              <a:t>green arrows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 associated with intense internal flow on color-Doppler.  </a:t>
            </a:r>
          </a:p>
          <a:p>
            <a:pPr algn="just"/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MR shows low signal intensity of bilateral epididymis (</a:t>
            </a:r>
            <a:r>
              <a:rPr lang="en-US" sz="1400" b="0" i="0" u="none" strike="noStrike" dirty="0">
                <a:solidFill>
                  <a:srgbClr val="FFFF00"/>
                </a:solidFill>
                <a:effectLst/>
                <a:latin typeface="+mn-lt"/>
              </a:rPr>
              <a:t>yellow arrows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 with peripheral enhancement (</a:t>
            </a:r>
            <a:r>
              <a:rPr lang="en-US" sz="1400" b="0" i="0" u="none" strike="noStrike" dirty="0">
                <a:solidFill>
                  <a:srgbClr val="00B0F0"/>
                </a:solidFill>
                <a:effectLst/>
                <a:latin typeface="+mn-lt"/>
              </a:rPr>
              <a:t>blue arrow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) . 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96" name="Conector de Seta Reta 95">
            <a:extLst>
              <a:ext uri="{FF2B5EF4-FFF2-40B4-BE49-F238E27FC236}">
                <a16:creationId xmlns:a16="http://schemas.microsoft.com/office/drawing/2014/main" id="{36BBEAA2-4368-4181-A28A-7446D10223CA}"/>
              </a:ext>
            </a:extLst>
          </p:cNvPr>
          <p:cNvCxnSpPr>
            <a:cxnSpLocks/>
          </p:cNvCxnSpPr>
          <p:nvPr/>
        </p:nvCxnSpPr>
        <p:spPr>
          <a:xfrm flipH="1" flipV="1">
            <a:off x="1462355" y="1959682"/>
            <a:ext cx="340711" cy="4595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de Seta Reta 96">
            <a:extLst>
              <a:ext uri="{FF2B5EF4-FFF2-40B4-BE49-F238E27FC236}">
                <a16:creationId xmlns:a16="http://schemas.microsoft.com/office/drawing/2014/main" id="{C712C7E6-DD3F-4E8A-9DF1-27909D5753EC}"/>
              </a:ext>
            </a:extLst>
          </p:cNvPr>
          <p:cNvCxnSpPr>
            <a:cxnSpLocks/>
          </p:cNvCxnSpPr>
          <p:nvPr/>
        </p:nvCxnSpPr>
        <p:spPr>
          <a:xfrm flipH="1" flipV="1">
            <a:off x="3865319" y="1889888"/>
            <a:ext cx="340711" cy="4595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de Seta Reta 97">
            <a:extLst>
              <a:ext uri="{FF2B5EF4-FFF2-40B4-BE49-F238E27FC236}">
                <a16:creationId xmlns:a16="http://schemas.microsoft.com/office/drawing/2014/main" id="{6A1BE5AC-6531-4F4A-BEC1-6D1B92B63207}"/>
              </a:ext>
            </a:extLst>
          </p:cNvPr>
          <p:cNvCxnSpPr>
            <a:cxnSpLocks/>
          </p:cNvCxnSpPr>
          <p:nvPr/>
        </p:nvCxnSpPr>
        <p:spPr>
          <a:xfrm flipH="1">
            <a:off x="5809802" y="1003745"/>
            <a:ext cx="534503" cy="57940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de Seta Reta 98">
            <a:extLst>
              <a:ext uri="{FF2B5EF4-FFF2-40B4-BE49-F238E27FC236}">
                <a16:creationId xmlns:a16="http://schemas.microsoft.com/office/drawing/2014/main" id="{0605E5FD-D631-4EC2-B838-D1F27B1D306C}"/>
              </a:ext>
            </a:extLst>
          </p:cNvPr>
          <p:cNvCxnSpPr>
            <a:cxnSpLocks/>
          </p:cNvCxnSpPr>
          <p:nvPr/>
        </p:nvCxnSpPr>
        <p:spPr>
          <a:xfrm flipH="1">
            <a:off x="6034581" y="2900066"/>
            <a:ext cx="603018" cy="37673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de Seta Reta 99">
            <a:extLst>
              <a:ext uri="{FF2B5EF4-FFF2-40B4-BE49-F238E27FC236}">
                <a16:creationId xmlns:a16="http://schemas.microsoft.com/office/drawing/2014/main" id="{EB50C2EB-9C7C-4ACB-8521-ED11C79BE9A6}"/>
              </a:ext>
            </a:extLst>
          </p:cNvPr>
          <p:cNvCxnSpPr>
            <a:cxnSpLocks/>
          </p:cNvCxnSpPr>
          <p:nvPr/>
        </p:nvCxnSpPr>
        <p:spPr>
          <a:xfrm>
            <a:off x="2842535" y="2986256"/>
            <a:ext cx="520207" cy="5068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97C5959C-ABED-4C75-BF53-06D9E93C3B37}"/>
              </a:ext>
            </a:extLst>
          </p:cNvPr>
          <p:cNvCxnSpPr>
            <a:cxnSpLocks/>
          </p:cNvCxnSpPr>
          <p:nvPr/>
        </p:nvCxnSpPr>
        <p:spPr>
          <a:xfrm flipH="1">
            <a:off x="1245885" y="2987475"/>
            <a:ext cx="580972" cy="42467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56D79ED0-5295-410C-877E-AD77CFACD048}"/>
              </a:ext>
            </a:extLst>
          </p:cNvPr>
          <p:cNvCxnSpPr>
            <a:cxnSpLocks/>
          </p:cNvCxnSpPr>
          <p:nvPr/>
        </p:nvCxnSpPr>
        <p:spPr>
          <a:xfrm flipH="1">
            <a:off x="8158094" y="1026320"/>
            <a:ext cx="525082" cy="32893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de Seta Reta 102">
            <a:extLst>
              <a:ext uri="{FF2B5EF4-FFF2-40B4-BE49-F238E27FC236}">
                <a16:creationId xmlns:a16="http://schemas.microsoft.com/office/drawing/2014/main" id="{DA35E2F3-CB6F-4754-B2F3-BBBB87E40BD3}"/>
              </a:ext>
            </a:extLst>
          </p:cNvPr>
          <p:cNvCxnSpPr>
            <a:cxnSpLocks/>
          </p:cNvCxnSpPr>
          <p:nvPr/>
        </p:nvCxnSpPr>
        <p:spPr>
          <a:xfrm flipH="1">
            <a:off x="10799817" y="1061296"/>
            <a:ext cx="525082" cy="32893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de Seta Reta 103">
            <a:extLst>
              <a:ext uri="{FF2B5EF4-FFF2-40B4-BE49-F238E27FC236}">
                <a16:creationId xmlns:a16="http://schemas.microsoft.com/office/drawing/2014/main" id="{50A02FF1-EC15-4914-9F84-B43F71B7628B}"/>
              </a:ext>
            </a:extLst>
          </p:cNvPr>
          <p:cNvCxnSpPr>
            <a:cxnSpLocks/>
          </p:cNvCxnSpPr>
          <p:nvPr/>
        </p:nvCxnSpPr>
        <p:spPr>
          <a:xfrm flipH="1" flipV="1">
            <a:off x="9509148" y="3855335"/>
            <a:ext cx="373004" cy="477834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717DAD5F-EA9A-43E1-81A2-BE78A2FBB31B}"/>
              </a:ext>
            </a:extLst>
          </p:cNvPr>
          <p:cNvSpPr txBox="1"/>
          <p:nvPr/>
        </p:nvSpPr>
        <p:spPr>
          <a:xfrm>
            <a:off x="4575466" y="4784897"/>
            <a:ext cx="7519245" cy="1323439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The genitourinary tract is the most common site of extra-pulmonary tuberculosis. 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Results from retrograde extension from prostate. </a:t>
            </a:r>
            <a:r>
              <a:rPr lang="en-US" sz="1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H</a:t>
            </a:r>
            <a:r>
              <a:rPr lang="en-US" sz="1600" b="0" i="0" u="none" strike="noStrike" dirty="0" err="1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ematogeneous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spread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is rare.</a:t>
            </a:r>
            <a:endParaRPr lang="en-US" sz="1600" b="0" i="0" u="none" strike="noStrike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The infection usually begins at the tail of epididymis, and propagate to the entire gland, involving the testis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Genital tuberculosis is rare.</a:t>
            </a:r>
          </a:p>
        </p:txBody>
      </p:sp>
      <p:sp>
        <p:nvSpPr>
          <p:cNvPr id="106" name="Google Shape;117;p19">
            <a:extLst>
              <a:ext uri="{FF2B5EF4-FFF2-40B4-BE49-F238E27FC236}">
                <a16:creationId xmlns:a16="http://schemas.microsoft.com/office/drawing/2014/main" id="{CAACBA52-E650-42DB-8495-9207CBE27068}"/>
              </a:ext>
            </a:extLst>
          </p:cNvPr>
          <p:cNvSpPr txBox="1"/>
          <p:nvPr/>
        </p:nvSpPr>
        <p:spPr>
          <a:xfrm>
            <a:off x="4564353" y="4493429"/>
            <a:ext cx="2075913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AC5A7A97-6509-4FCF-8B44-5C611369DA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graphicFrame>
        <p:nvGraphicFramePr>
          <p:cNvPr id="42" name="Tabela 7">
            <a:extLst>
              <a:ext uri="{FF2B5EF4-FFF2-40B4-BE49-F238E27FC236}">
                <a16:creationId xmlns:a16="http://schemas.microsoft.com/office/drawing/2014/main" id="{145C3E52-C9AF-4E02-B69B-3BBFD3E85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8558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PARATESTICULAR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14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E38C66-C362-41E2-9B54-3378E8F3B2D3}"/>
              </a:ext>
            </a:extLst>
          </p:cNvPr>
          <p:cNvSpPr txBox="1"/>
          <p:nvPr/>
        </p:nvSpPr>
        <p:spPr>
          <a:xfrm>
            <a:off x="4736123" y="131687"/>
            <a:ext cx="2602523" cy="369332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Palpable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scrotum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mass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69" name="Conector de Seta Reta 68">
            <a:extLst>
              <a:ext uri="{FF2B5EF4-FFF2-40B4-BE49-F238E27FC236}">
                <a16:creationId xmlns:a16="http://schemas.microsoft.com/office/drawing/2014/main" id="{92F151D2-1A9D-4B08-B998-A7C3CC436DD3}"/>
              </a:ext>
            </a:extLst>
          </p:cNvPr>
          <p:cNvCxnSpPr>
            <a:cxnSpLocks/>
          </p:cNvCxnSpPr>
          <p:nvPr/>
        </p:nvCxnSpPr>
        <p:spPr>
          <a:xfrm>
            <a:off x="3788229" y="316353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to 70">
            <a:extLst>
              <a:ext uri="{FF2B5EF4-FFF2-40B4-BE49-F238E27FC236}">
                <a16:creationId xmlns:a16="http://schemas.microsoft.com/office/drawing/2014/main" id="{0311A936-81EC-4C59-925E-032E07889809}"/>
              </a:ext>
            </a:extLst>
          </p:cNvPr>
          <p:cNvCxnSpPr>
            <a:cxnSpLocks/>
          </p:cNvCxnSpPr>
          <p:nvPr/>
        </p:nvCxnSpPr>
        <p:spPr>
          <a:xfrm>
            <a:off x="3788229" y="344071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A0AD713-4B3F-4C66-B607-260764CE560D}"/>
              </a:ext>
            </a:extLst>
          </p:cNvPr>
          <p:cNvSpPr txBox="1"/>
          <p:nvPr/>
        </p:nvSpPr>
        <p:spPr>
          <a:xfrm>
            <a:off x="2907609" y="1100347"/>
            <a:ext cx="260252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Intratesticular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Lesion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242EAD8-37EA-40A4-92BD-4C98EB2D2FF7}"/>
              </a:ext>
            </a:extLst>
          </p:cNvPr>
          <p:cNvSpPr txBox="1"/>
          <p:nvPr/>
        </p:nvSpPr>
        <p:spPr>
          <a:xfrm>
            <a:off x="6312548" y="2188799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1D2015E-2C42-4462-B5B9-F10FACAEC5EE}"/>
              </a:ext>
            </a:extLst>
          </p:cNvPr>
          <p:cNvSpPr txBox="1"/>
          <p:nvPr/>
        </p:nvSpPr>
        <p:spPr>
          <a:xfrm>
            <a:off x="9452657" y="2154092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Malignant 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21D9F65A-B7FF-4C10-8CEF-CCEC69CF6537}"/>
              </a:ext>
            </a:extLst>
          </p:cNvPr>
          <p:cNvCxnSpPr>
            <a:cxnSpLocks/>
          </p:cNvCxnSpPr>
          <p:nvPr/>
        </p:nvCxnSpPr>
        <p:spPr>
          <a:xfrm>
            <a:off x="9193180" y="1285677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C21218FA-5B77-4022-9138-6DC764CF62F2}"/>
              </a:ext>
            </a:extLst>
          </p:cNvPr>
          <p:cNvCxnSpPr>
            <a:cxnSpLocks/>
          </p:cNvCxnSpPr>
          <p:nvPr/>
        </p:nvCxnSpPr>
        <p:spPr>
          <a:xfrm>
            <a:off x="9986996" y="1257959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3164A04C-D85E-41AF-956B-946975F172A0}"/>
              </a:ext>
            </a:extLst>
          </p:cNvPr>
          <p:cNvCxnSpPr>
            <a:cxnSpLocks/>
          </p:cNvCxnSpPr>
          <p:nvPr/>
        </p:nvCxnSpPr>
        <p:spPr>
          <a:xfrm>
            <a:off x="7829952" y="1580536"/>
            <a:ext cx="0" cy="39150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8DC5D311-0D54-4D62-BC1C-F3906B47B9E8}"/>
              </a:ext>
            </a:extLst>
          </p:cNvPr>
          <p:cNvSpPr txBox="1"/>
          <p:nvPr/>
        </p:nvSpPr>
        <p:spPr>
          <a:xfrm>
            <a:off x="9452658" y="2754929"/>
            <a:ext cx="2602523" cy="178510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Embryonal rhabdomyosarcoma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Spermatic cord  leiomyosarcoma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Spermatic cord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lipossarcoma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03F87E6-846E-4CC8-A478-A9D551806CA0}"/>
              </a:ext>
            </a:extLst>
          </p:cNvPr>
          <p:cNvSpPr txBox="1"/>
          <p:nvPr/>
        </p:nvSpPr>
        <p:spPr>
          <a:xfrm>
            <a:off x="6312548" y="2739540"/>
            <a:ext cx="2602523" cy="1800493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Adenomatoid tumor of the epididymis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Spermatic cord lipoma     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Scrotum hemangioma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Fibrous pseudotumor of the scrotum 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261316D-D043-49A0-A569-AACD5C9E19C0}"/>
              </a:ext>
            </a:extLst>
          </p:cNvPr>
          <p:cNvSpPr txBox="1"/>
          <p:nvPr/>
        </p:nvSpPr>
        <p:spPr>
          <a:xfrm>
            <a:off x="6464548" y="1100347"/>
            <a:ext cx="2602523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Extratesticular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Lesion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A6473B7A-0D20-448E-885F-8C69777D0AF8}"/>
              </a:ext>
            </a:extLst>
          </p:cNvPr>
          <p:cNvCxnSpPr>
            <a:cxnSpLocks/>
          </p:cNvCxnSpPr>
          <p:nvPr/>
        </p:nvCxnSpPr>
        <p:spPr>
          <a:xfrm>
            <a:off x="7455878" y="344071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78BD3027-1602-4FFF-8692-877B27B4568A}"/>
              </a:ext>
            </a:extLst>
          </p:cNvPr>
          <p:cNvCxnSpPr>
            <a:cxnSpLocks/>
          </p:cNvCxnSpPr>
          <p:nvPr/>
        </p:nvCxnSpPr>
        <p:spPr>
          <a:xfrm>
            <a:off x="8249694" y="316353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02D75103-5DE9-4527-8882-A563C00E149B}"/>
              </a:ext>
            </a:extLst>
          </p:cNvPr>
          <p:cNvSpPr txBox="1"/>
          <p:nvPr/>
        </p:nvSpPr>
        <p:spPr>
          <a:xfrm>
            <a:off x="3280782" y="2188799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09CC5BF8-1EBC-4499-BC9D-BFC67963B548}"/>
              </a:ext>
            </a:extLst>
          </p:cNvPr>
          <p:cNvSpPr txBox="1"/>
          <p:nvPr/>
        </p:nvSpPr>
        <p:spPr>
          <a:xfrm>
            <a:off x="140671" y="2188799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Malignant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51" name="Conector de Seta Reta 50">
            <a:extLst>
              <a:ext uri="{FF2B5EF4-FFF2-40B4-BE49-F238E27FC236}">
                <a16:creationId xmlns:a16="http://schemas.microsoft.com/office/drawing/2014/main" id="{AC9272F2-3BD0-4E99-AAAF-4F508DE2985F}"/>
              </a:ext>
            </a:extLst>
          </p:cNvPr>
          <p:cNvCxnSpPr>
            <a:cxnSpLocks/>
          </p:cNvCxnSpPr>
          <p:nvPr/>
        </p:nvCxnSpPr>
        <p:spPr>
          <a:xfrm>
            <a:off x="1974609" y="1272109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D08149C2-9E07-4EDF-B5DD-D2D6616CE4B8}"/>
              </a:ext>
            </a:extLst>
          </p:cNvPr>
          <p:cNvCxnSpPr>
            <a:cxnSpLocks/>
          </p:cNvCxnSpPr>
          <p:nvPr/>
        </p:nvCxnSpPr>
        <p:spPr>
          <a:xfrm>
            <a:off x="1974609" y="1299827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de Seta Reta 54">
            <a:extLst>
              <a:ext uri="{FF2B5EF4-FFF2-40B4-BE49-F238E27FC236}">
                <a16:creationId xmlns:a16="http://schemas.microsoft.com/office/drawing/2014/main" id="{69DD1CD5-3845-4EFD-8C39-EF63F579E6FD}"/>
              </a:ext>
            </a:extLst>
          </p:cNvPr>
          <p:cNvCxnSpPr>
            <a:cxnSpLocks/>
          </p:cNvCxnSpPr>
          <p:nvPr/>
        </p:nvCxnSpPr>
        <p:spPr>
          <a:xfrm>
            <a:off x="4387888" y="1580536"/>
            <a:ext cx="0" cy="39150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7639D742-FAC5-47F4-92CA-23A912BBC51D}"/>
              </a:ext>
            </a:extLst>
          </p:cNvPr>
          <p:cNvSpPr txBox="1"/>
          <p:nvPr/>
        </p:nvSpPr>
        <p:spPr>
          <a:xfrm>
            <a:off x="3280782" y="2737884"/>
            <a:ext cx="2602523" cy="2123658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Adrenal rests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Tuberculosis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Inflammatory conditions	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Hematomas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Testicular torsion and ischemia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D199F1BC-C355-4E7C-BF6C-BBDEBA274F54}"/>
              </a:ext>
            </a:extLst>
          </p:cNvPr>
          <p:cNvSpPr txBox="1"/>
          <p:nvPr/>
        </p:nvSpPr>
        <p:spPr>
          <a:xfrm>
            <a:off x="140672" y="2757980"/>
            <a:ext cx="2602523" cy="204671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Germinative cell tumors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Sex cord tumors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Lymphoma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Others: leukemia, metastasis, and vascular tumors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863E15A3-ADEB-43D9-BE9B-6391D18808DC}"/>
              </a:ext>
            </a:extLst>
          </p:cNvPr>
          <p:cNvSpPr txBox="1"/>
          <p:nvPr/>
        </p:nvSpPr>
        <p:spPr>
          <a:xfrm>
            <a:off x="2907609" y="1100347"/>
            <a:ext cx="260252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Intratesticular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Lesion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BA4EF152-452B-4A95-8E45-DEBD4CAED475}"/>
              </a:ext>
            </a:extLst>
          </p:cNvPr>
          <p:cNvSpPr txBox="1"/>
          <p:nvPr/>
        </p:nvSpPr>
        <p:spPr>
          <a:xfrm>
            <a:off x="5332481" y="729754"/>
            <a:ext cx="1272274" cy="307777"/>
          </a:xfrm>
          <a:prstGeom prst="rect">
            <a:avLst/>
          </a:prstGeom>
          <a:solidFill>
            <a:srgbClr val="FF9F8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US /MRI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78013911-F4A2-4168-A35B-E400F73D7431}"/>
              </a:ext>
            </a:extLst>
          </p:cNvPr>
          <p:cNvSpPr txBox="1"/>
          <p:nvPr/>
        </p:nvSpPr>
        <p:spPr>
          <a:xfrm>
            <a:off x="7106944" y="2255199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D45E0A24-B468-4435-A20D-991AA40A3B58}"/>
              </a:ext>
            </a:extLst>
          </p:cNvPr>
          <p:cNvSpPr txBox="1"/>
          <p:nvPr/>
        </p:nvSpPr>
        <p:spPr>
          <a:xfrm>
            <a:off x="1476509" y="2282918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Malignant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65" name="Conector de Seta Reta 64">
            <a:extLst>
              <a:ext uri="{FF2B5EF4-FFF2-40B4-BE49-F238E27FC236}">
                <a16:creationId xmlns:a16="http://schemas.microsoft.com/office/drawing/2014/main" id="{2942CB9D-4330-48CE-B859-9C8A144569F9}"/>
              </a:ext>
            </a:extLst>
          </p:cNvPr>
          <p:cNvCxnSpPr>
            <a:cxnSpLocks/>
          </p:cNvCxnSpPr>
          <p:nvPr/>
        </p:nvCxnSpPr>
        <p:spPr>
          <a:xfrm flipH="1">
            <a:off x="4362049" y="1532495"/>
            <a:ext cx="1941603" cy="90737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de Seta Reta 65">
            <a:extLst>
              <a:ext uri="{FF2B5EF4-FFF2-40B4-BE49-F238E27FC236}">
                <a16:creationId xmlns:a16="http://schemas.microsoft.com/office/drawing/2014/main" id="{EF29A3AC-5186-42D5-ACFA-0461021F5567}"/>
              </a:ext>
            </a:extLst>
          </p:cNvPr>
          <p:cNvCxnSpPr>
            <a:cxnSpLocks/>
          </p:cNvCxnSpPr>
          <p:nvPr/>
        </p:nvCxnSpPr>
        <p:spPr>
          <a:xfrm flipH="1">
            <a:off x="8088328" y="1574246"/>
            <a:ext cx="1" cy="57959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A0C3242-045B-4D8C-9237-ABFF29C06C53}"/>
              </a:ext>
            </a:extLst>
          </p:cNvPr>
          <p:cNvSpPr txBox="1"/>
          <p:nvPr/>
        </p:nvSpPr>
        <p:spPr>
          <a:xfrm>
            <a:off x="7106944" y="2737884"/>
            <a:ext cx="3985841" cy="5924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Adenomatoid tumor of the epididymis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Most common tumor of the epididymis 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B862C1DE-E5FA-44F3-9857-8726EE772210}"/>
              </a:ext>
            </a:extLst>
          </p:cNvPr>
          <p:cNvSpPr txBox="1"/>
          <p:nvPr/>
        </p:nvSpPr>
        <p:spPr>
          <a:xfrm>
            <a:off x="7106944" y="3410051"/>
            <a:ext cx="3985841" cy="5924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Spermatic cord lipoma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Homogeneous fat lesion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50147786-7B5C-467D-BE66-4BC1A4E82D97}"/>
              </a:ext>
            </a:extLst>
          </p:cNvPr>
          <p:cNvSpPr txBox="1"/>
          <p:nvPr/>
        </p:nvSpPr>
        <p:spPr>
          <a:xfrm>
            <a:off x="7106944" y="4103532"/>
            <a:ext cx="3985841" cy="5924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Scrotum hemangioma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MR: hyperintense SI on T2WI with flow voids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F48B84E2-7E51-4771-AA55-8587FF4D23DD}"/>
              </a:ext>
            </a:extLst>
          </p:cNvPr>
          <p:cNvSpPr txBox="1"/>
          <p:nvPr/>
        </p:nvSpPr>
        <p:spPr>
          <a:xfrm>
            <a:off x="7106944" y="4771538"/>
            <a:ext cx="3985841" cy="5924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Fibrous pseudotumor of the scrotum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MR: markedly low signal intensity on T2WI 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37C5ABA4-B163-4E1F-8346-83600A0901D0}"/>
              </a:ext>
            </a:extLst>
          </p:cNvPr>
          <p:cNvSpPr txBox="1"/>
          <p:nvPr/>
        </p:nvSpPr>
        <p:spPr>
          <a:xfrm rot="2509357">
            <a:off x="6747425" y="3599658"/>
            <a:ext cx="4973643" cy="40011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err="1">
                <a:solidFill>
                  <a:schemeClr val="bg1"/>
                </a:solidFill>
              </a:rPr>
              <a:t>Avoid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  <a:r>
              <a:rPr lang="pt-BR" sz="2000" b="1" dirty="0" err="1">
                <a:solidFill>
                  <a:schemeClr val="bg1"/>
                </a:solidFill>
              </a:rPr>
              <a:t>unnecessary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  <a:r>
              <a:rPr lang="pt-BR" sz="2000" b="1" dirty="0" err="1">
                <a:solidFill>
                  <a:schemeClr val="bg1"/>
                </a:solidFill>
              </a:rPr>
              <a:t>surgery</a:t>
            </a:r>
            <a:endParaRPr lang="pt-B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9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1" grpId="0" animBg="1"/>
      <p:bldP spid="32" grpId="0" animBg="1"/>
      <p:bldP spid="40" grpId="0" animBg="1"/>
      <p:bldP spid="41" grpId="0" animBg="1"/>
      <p:bldP spid="49" grpId="0" animBg="1"/>
      <p:bldP spid="50" grpId="0" animBg="1"/>
      <p:bldP spid="56" grpId="0" animBg="1"/>
      <p:bldP spid="57" grpId="0" animBg="1"/>
      <p:bldP spid="58" grpId="0" animBg="1"/>
      <p:bldP spid="61" grpId="0" animBg="1"/>
      <p:bldP spid="63" grpId="0" animBg="1"/>
      <p:bldP spid="64" grpId="0" animBg="1"/>
      <p:bldP spid="67" grpId="0" animBg="1"/>
      <p:bldP spid="68" grpId="0" animBg="1"/>
      <p:bldP spid="70" grpId="0" animBg="1"/>
      <p:bldP spid="72" grpId="0" animBg="1"/>
      <p:bldP spid="7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7">
            <a:extLst>
              <a:ext uri="{FF2B5EF4-FFF2-40B4-BE49-F238E27FC236}">
                <a16:creationId xmlns:a16="http://schemas.microsoft.com/office/drawing/2014/main" id="{F733AA39-DF6F-4F49-A650-8CE99A270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288331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PARATESTICULAR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E96810D0-3B24-4F04-888A-7BE824FF719E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ADENOMATOID TUMOR</a:t>
            </a:r>
          </a:p>
        </p:txBody>
      </p:sp>
      <p:pic>
        <p:nvPicPr>
          <p:cNvPr id="6" name="Imagem 5" descr="Uma imagem contendo mesa, segurando, homem, telefone&#10;&#10;Descrição gerada automaticamente">
            <a:extLst>
              <a:ext uri="{FF2B5EF4-FFF2-40B4-BE49-F238E27FC236}">
                <a16:creationId xmlns:a16="http://schemas.microsoft.com/office/drawing/2014/main" id="{B649A6C2-DE29-4C1D-A560-89A3B972F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75" t="24435" r="27609"/>
          <a:stretch/>
        </p:blipFill>
        <p:spPr>
          <a:xfrm>
            <a:off x="97289" y="746363"/>
            <a:ext cx="2453283" cy="226519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06F7055-0DF8-47C5-A535-0D57AFE9C9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63" t="55668" r="24738"/>
          <a:stretch/>
        </p:blipFill>
        <p:spPr>
          <a:xfrm>
            <a:off x="2666074" y="746363"/>
            <a:ext cx="1499740" cy="226519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F371F0B-FAEB-456D-9193-C9C1A7C183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02" t="12909" r="23743" b="43557"/>
          <a:stretch/>
        </p:blipFill>
        <p:spPr>
          <a:xfrm>
            <a:off x="104814" y="3144172"/>
            <a:ext cx="2726528" cy="16697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5ED8CE7-CD6C-445C-8E73-470743ED39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521" t="38235" r="46738" b="13471"/>
          <a:stretch/>
        </p:blipFill>
        <p:spPr>
          <a:xfrm>
            <a:off x="4281316" y="746364"/>
            <a:ext cx="1499740" cy="2265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40E2942C-C52C-4EF1-A60E-99520F0E7BB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066" t="17414" r="26394" b="44913"/>
          <a:stretch/>
        </p:blipFill>
        <p:spPr>
          <a:xfrm>
            <a:off x="3062054" y="3144172"/>
            <a:ext cx="2726527" cy="166977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946A3946-9E32-46F6-8BE9-5CCDBF16BBCE}"/>
              </a:ext>
            </a:extLst>
          </p:cNvPr>
          <p:cNvSpPr txBox="1"/>
          <p:nvPr/>
        </p:nvSpPr>
        <p:spPr>
          <a:xfrm>
            <a:off x="784679" y="2762138"/>
            <a:ext cx="111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Coronal - T2WI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924CB00-146B-4846-9773-95CF4A6E4B6B}"/>
              </a:ext>
            </a:extLst>
          </p:cNvPr>
          <p:cNvSpPr txBox="1"/>
          <p:nvPr/>
        </p:nvSpPr>
        <p:spPr>
          <a:xfrm>
            <a:off x="2900235" y="2733358"/>
            <a:ext cx="108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Sagittal - T2WI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2DB204A-7744-467C-8D91-ED5CCAA04BF0}"/>
              </a:ext>
            </a:extLst>
          </p:cNvPr>
          <p:cNvSpPr txBox="1"/>
          <p:nvPr/>
        </p:nvSpPr>
        <p:spPr>
          <a:xfrm>
            <a:off x="4288841" y="2557698"/>
            <a:ext cx="149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err="1">
                <a:solidFill>
                  <a:schemeClr val="bg1"/>
                </a:solidFill>
              </a:rPr>
              <a:t>Sagittal</a:t>
            </a:r>
            <a:r>
              <a:rPr lang="pt-BR" sz="1200" dirty="0">
                <a:solidFill>
                  <a:schemeClr val="bg1"/>
                </a:solidFill>
              </a:rPr>
              <a:t>- T1WI 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</a:rPr>
              <a:t>POST CONTRAST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C39672B-B22B-4F08-8D8C-D0F96CA3EF16}"/>
              </a:ext>
            </a:extLst>
          </p:cNvPr>
          <p:cNvSpPr txBox="1"/>
          <p:nvPr/>
        </p:nvSpPr>
        <p:spPr>
          <a:xfrm>
            <a:off x="925923" y="4547663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- T2WI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1481FB4-1471-4B37-8E5A-9D2F174361DA}"/>
              </a:ext>
            </a:extLst>
          </p:cNvPr>
          <p:cNvSpPr txBox="1"/>
          <p:nvPr/>
        </p:nvSpPr>
        <p:spPr>
          <a:xfrm>
            <a:off x="3667314" y="4372440"/>
            <a:ext cx="149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Axial- T1WI 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</a:rPr>
              <a:t>POST CONTRAST</a:t>
            </a:r>
          </a:p>
        </p:txBody>
      </p:sp>
      <p:pic>
        <p:nvPicPr>
          <p:cNvPr id="27" name="Imagem 26" descr="Padrão do plano de fundo&#10;&#10;Descrição gerada automaticamente">
            <a:extLst>
              <a:ext uri="{FF2B5EF4-FFF2-40B4-BE49-F238E27FC236}">
                <a16:creationId xmlns:a16="http://schemas.microsoft.com/office/drawing/2014/main" id="{A600B1C8-F3E1-464B-B337-77B5F6394C5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243" y="99430"/>
            <a:ext cx="3786338" cy="2750152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A3EF5CF1-6CD3-4E98-85FF-72C7621702B5}"/>
              </a:ext>
            </a:extLst>
          </p:cNvPr>
          <p:cNvSpPr txBox="1"/>
          <p:nvPr/>
        </p:nvSpPr>
        <p:spPr>
          <a:xfrm>
            <a:off x="97290" y="5156164"/>
            <a:ext cx="5691292" cy="98488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Adenomatoid tumor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in a 40yo man with a palpable nodule in the right side of the scrotum. MRI shows a lesion on the epididymal head (</a:t>
            </a:r>
            <a:r>
              <a:rPr lang="en-US" sz="1400" dirty="0">
                <a:solidFill>
                  <a:srgbClr val="C0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with low signal intensity on T2WI images and homogeneous enhance on T1-WI post-contrast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</a:p>
        </p:txBody>
      </p: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B7740EBF-BCCD-4056-B94B-48729317147C}"/>
              </a:ext>
            </a:extLst>
          </p:cNvPr>
          <p:cNvCxnSpPr>
            <a:cxnSpLocks/>
          </p:cNvCxnSpPr>
          <p:nvPr/>
        </p:nvCxnSpPr>
        <p:spPr>
          <a:xfrm flipH="1" flipV="1">
            <a:off x="931748" y="1901118"/>
            <a:ext cx="547112" cy="5220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F31E0AF9-38C7-450E-B38B-6DA01BF439B7}"/>
              </a:ext>
            </a:extLst>
          </p:cNvPr>
          <p:cNvCxnSpPr>
            <a:cxnSpLocks/>
          </p:cNvCxnSpPr>
          <p:nvPr/>
        </p:nvCxnSpPr>
        <p:spPr>
          <a:xfrm flipH="1" flipV="1">
            <a:off x="1107358" y="3881429"/>
            <a:ext cx="360720" cy="45552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1927527D-750C-4B76-B069-B97B00EC001E}"/>
              </a:ext>
            </a:extLst>
          </p:cNvPr>
          <p:cNvCxnSpPr>
            <a:cxnSpLocks/>
          </p:cNvCxnSpPr>
          <p:nvPr/>
        </p:nvCxnSpPr>
        <p:spPr>
          <a:xfrm flipH="1">
            <a:off x="3317451" y="884338"/>
            <a:ext cx="515651" cy="6001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BB083392-DFA1-47FB-9116-9C4F922570F4}"/>
              </a:ext>
            </a:extLst>
          </p:cNvPr>
          <p:cNvCxnSpPr>
            <a:cxnSpLocks/>
          </p:cNvCxnSpPr>
          <p:nvPr/>
        </p:nvCxnSpPr>
        <p:spPr>
          <a:xfrm flipV="1">
            <a:off x="4393096" y="2003409"/>
            <a:ext cx="283527" cy="55428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F2FCACB0-EC19-43C5-9713-3C33835E3D00}"/>
              </a:ext>
            </a:extLst>
          </p:cNvPr>
          <p:cNvCxnSpPr>
            <a:cxnSpLocks/>
          </p:cNvCxnSpPr>
          <p:nvPr/>
        </p:nvCxnSpPr>
        <p:spPr>
          <a:xfrm flipH="1" flipV="1">
            <a:off x="4067606" y="3752938"/>
            <a:ext cx="715421" cy="66450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FF1BA996-2045-49F0-9820-E53E67CEAD7D}"/>
              </a:ext>
            </a:extLst>
          </p:cNvPr>
          <p:cNvSpPr txBox="1"/>
          <p:nvPr/>
        </p:nvSpPr>
        <p:spPr>
          <a:xfrm>
            <a:off x="5994765" y="2961501"/>
            <a:ext cx="6092421" cy="954107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i="0" u="none" strike="noStrike" dirty="0">
                <a:solidFill>
                  <a:schemeClr val="bg1"/>
                </a:solidFill>
                <a:effectLst/>
                <a:latin typeface="+mn-lt"/>
              </a:rPr>
              <a:t>Histopathology examination: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This benign tumor is predominantly composed by low cuboidal or flattened cells arranged in solid cords, tubular or cystically dilated slit-like glandular structures. The stroma is scarce and often contains smooth muscle, elastic fibers, and inflammatory cells. Medium power view, H&amp;E.</a:t>
            </a:r>
            <a:endParaRPr lang="pt-BR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7479EA1-7B24-413C-BFF3-C394F4673657}"/>
              </a:ext>
            </a:extLst>
          </p:cNvPr>
          <p:cNvSpPr txBox="1"/>
          <p:nvPr/>
        </p:nvSpPr>
        <p:spPr>
          <a:xfrm>
            <a:off x="6033052" y="4679333"/>
            <a:ext cx="6054134" cy="1323439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Adenomatoid tumors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riginate from the epididymis, tunica vaginalis, or spermatic cord.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ost common tumor of the epididymis and occur more often in the lower pole than in the upper pole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U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nilateral</a:t>
            </a:r>
          </a:p>
        </p:txBody>
      </p:sp>
      <p:sp>
        <p:nvSpPr>
          <p:cNvPr id="40" name="Google Shape;117;p19">
            <a:extLst>
              <a:ext uri="{FF2B5EF4-FFF2-40B4-BE49-F238E27FC236}">
                <a16:creationId xmlns:a16="http://schemas.microsoft.com/office/drawing/2014/main" id="{3D392A59-56B0-4E01-8791-F7B27BD4A24E}"/>
              </a:ext>
            </a:extLst>
          </p:cNvPr>
          <p:cNvSpPr txBox="1"/>
          <p:nvPr/>
        </p:nvSpPr>
        <p:spPr>
          <a:xfrm>
            <a:off x="6019292" y="4417377"/>
            <a:ext cx="1739616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A9EB9517-F20C-4999-B20B-6CCB317F07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0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EF0E0B-C73D-467A-B7A2-91C51438B2F1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LIPOMA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51DBB6B-9B34-47B2-9FBF-010BF8554D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01" t="18584" r="24467" b="1212"/>
          <a:stretch/>
        </p:blipFill>
        <p:spPr>
          <a:xfrm>
            <a:off x="5014881" y="913428"/>
            <a:ext cx="2031729" cy="310198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CB97CF6-A648-4A0A-864A-214903C1B2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4" t="18210" r="4601" b="14055"/>
          <a:stretch/>
        </p:blipFill>
        <p:spPr>
          <a:xfrm>
            <a:off x="2278596" y="907562"/>
            <a:ext cx="2552405" cy="142663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6C7CEB4-2C0A-44F0-9F28-D8F1224B8E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41" r="4581" b="29011"/>
          <a:stretch/>
        </p:blipFill>
        <p:spPr>
          <a:xfrm>
            <a:off x="2278596" y="2434893"/>
            <a:ext cx="2552405" cy="158051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8A0E416-C824-4FC6-9F03-71A17984D5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70000"/>
                    </a14:imgEffect>
                    <a14:imgEffect>
                      <a14:brightnessContrast contrast="-12000"/>
                    </a14:imgEffect>
                  </a14:imgLayer>
                </a14:imgProps>
              </a:ext>
            </a:extLst>
          </a:blip>
          <a:srcRect t="4991" b="14899"/>
          <a:stretch/>
        </p:blipFill>
        <p:spPr>
          <a:xfrm>
            <a:off x="325684" y="4315232"/>
            <a:ext cx="3023803" cy="189235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5F01C7D4-EC56-4104-BD8B-CC4EB4121E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779" b="12577"/>
          <a:stretch/>
        </p:blipFill>
        <p:spPr>
          <a:xfrm>
            <a:off x="3754451" y="4306189"/>
            <a:ext cx="3023803" cy="190139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9EBBFE5D-BF64-4CDA-AAC6-BD27B7A3BE2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743" r="11852"/>
          <a:stretch/>
        </p:blipFill>
        <p:spPr>
          <a:xfrm>
            <a:off x="97289" y="929520"/>
            <a:ext cx="2001468" cy="308589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6DAC582A-CAF1-4170-85CC-4D073C10B0AF}"/>
              </a:ext>
            </a:extLst>
          </p:cNvPr>
          <p:cNvSpPr txBox="1"/>
          <p:nvPr/>
        </p:nvSpPr>
        <p:spPr>
          <a:xfrm>
            <a:off x="513987" y="3793479"/>
            <a:ext cx="111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Coronal - T2WI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F846CD6-02F3-4BF4-8EB9-383C877F8751}"/>
              </a:ext>
            </a:extLst>
          </p:cNvPr>
          <p:cNvSpPr txBox="1"/>
          <p:nvPr/>
        </p:nvSpPr>
        <p:spPr>
          <a:xfrm>
            <a:off x="3090557" y="2083884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- T2WI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30D5228-10F7-4510-BE6D-B06B89E9513B}"/>
              </a:ext>
            </a:extLst>
          </p:cNvPr>
          <p:cNvSpPr txBox="1"/>
          <p:nvPr/>
        </p:nvSpPr>
        <p:spPr>
          <a:xfrm>
            <a:off x="3090556" y="3745301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- T2WI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0152C47-024B-4A1E-A208-406FD22F6A51}"/>
              </a:ext>
            </a:extLst>
          </p:cNvPr>
          <p:cNvSpPr txBox="1"/>
          <p:nvPr/>
        </p:nvSpPr>
        <p:spPr>
          <a:xfrm>
            <a:off x="5480497" y="3738215"/>
            <a:ext cx="108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Sagittal - T2WI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B054CDA8-2C1D-4295-AF13-D6FB38BA2A4D}"/>
              </a:ext>
            </a:extLst>
          </p:cNvPr>
          <p:cNvSpPr txBox="1"/>
          <p:nvPr/>
        </p:nvSpPr>
        <p:spPr>
          <a:xfrm>
            <a:off x="1135437" y="5930589"/>
            <a:ext cx="1439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- T2WI FAT SAT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47849A1-A5BA-4DC8-A509-3C08B0007564}"/>
              </a:ext>
            </a:extLst>
          </p:cNvPr>
          <p:cNvSpPr txBox="1"/>
          <p:nvPr/>
        </p:nvSpPr>
        <p:spPr>
          <a:xfrm>
            <a:off x="4022221" y="5974163"/>
            <a:ext cx="2478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Axial- T1WI FAT SAT POST CONTRAST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43D9503-4384-4FE5-862E-D36ED36E1E8B}"/>
              </a:ext>
            </a:extLst>
          </p:cNvPr>
          <p:cNvSpPr txBox="1"/>
          <p:nvPr/>
        </p:nvSpPr>
        <p:spPr>
          <a:xfrm>
            <a:off x="7230490" y="437077"/>
            <a:ext cx="4751712" cy="98488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Lipoma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in a 65yo man with a right-sided scrotal mass. MRI shows a large uniform lesion with fat signal intensity with all sequences (</a:t>
            </a:r>
            <a:r>
              <a:rPr lang="en-US" sz="1400" dirty="0">
                <a:solidFill>
                  <a:srgbClr val="C0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), including fat-suppressed sequences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9479D3A-49F1-4923-967E-D11E85341BA8}"/>
              </a:ext>
            </a:extLst>
          </p:cNvPr>
          <p:cNvSpPr txBox="1"/>
          <p:nvPr/>
        </p:nvSpPr>
        <p:spPr>
          <a:xfrm>
            <a:off x="7230489" y="2171004"/>
            <a:ext cx="4751711" cy="1815882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ost common benign tumor of the spermatic cord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an occur at any age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Can mimic common affections such as an inguinoscrotal hernia, hydrocele, or a testicular tumor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nhancement of the septa and solid nodules are findings that help differentiate the lesion from an  aggressive liposarcoma.</a:t>
            </a:r>
          </a:p>
        </p:txBody>
      </p:sp>
      <p:sp>
        <p:nvSpPr>
          <p:cNvPr id="31" name="Google Shape;117;p19">
            <a:extLst>
              <a:ext uri="{FF2B5EF4-FFF2-40B4-BE49-F238E27FC236}">
                <a16:creationId xmlns:a16="http://schemas.microsoft.com/office/drawing/2014/main" id="{920817D9-8F70-45D6-8DA9-996E7C35208B}"/>
              </a:ext>
            </a:extLst>
          </p:cNvPr>
          <p:cNvSpPr txBox="1"/>
          <p:nvPr/>
        </p:nvSpPr>
        <p:spPr>
          <a:xfrm>
            <a:off x="7221861" y="1892673"/>
            <a:ext cx="1713933" cy="276999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 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BF9B97AB-7747-4A85-95BC-74E0C6027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EB045F78-2835-4FF1-85B4-1758F93CD9CC}"/>
              </a:ext>
            </a:extLst>
          </p:cNvPr>
          <p:cNvCxnSpPr>
            <a:cxnSpLocks/>
          </p:cNvCxnSpPr>
          <p:nvPr/>
        </p:nvCxnSpPr>
        <p:spPr>
          <a:xfrm flipV="1">
            <a:off x="2348588" y="1728280"/>
            <a:ext cx="449894" cy="41583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ED17F700-49AF-496F-9DE5-E8E8F9C39E2B}"/>
              </a:ext>
            </a:extLst>
          </p:cNvPr>
          <p:cNvCxnSpPr>
            <a:cxnSpLocks/>
          </p:cNvCxnSpPr>
          <p:nvPr/>
        </p:nvCxnSpPr>
        <p:spPr>
          <a:xfrm flipH="1" flipV="1">
            <a:off x="3962586" y="3431191"/>
            <a:ext cx="561343" cy="44552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1EBC1C0F-EFE8-4039-A217-512F9CEB7A7E}"/>
              </a:ext>
            </a:extLst>
          </p:cNvPr>
          <p:cNvCxnSpPr>
            <a:cxnSpLocks/>
          </p:cNvCxnSpPr>
          <p:nvPr/>
        </p:nvCxnSpPr>
        <p:spPr>
          <a:xfrm flipH="1" flipV="1">
            <a:off x="1261834" y="2745810"/>
            <a:ext cx="616548" cy="47998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8CA64F13-3AB9-4E56-AD05-F001ECDCAAA7}"/>
              </a:ext>
            </a:extLst>
          </p:cNvPr>
          <p:cNvCxnSpPr>
            <a:cxnSpLocks/>
          </p:cNvCxnSpPr>
          <p:nvPr/>
        </p:nvCxnSpPr>
        <p:spPr>
          <a:xfrm flipV="1">
            <a:off x="5175654" y="2520315"/>
            <a:ext cx="449894" cy="41583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31853049-E520-4A82-9AB9-382B42EBE6B3}"/>
              </a:ext>
            </a:extLst>
          </p:cNvPr>
          <p:cNvCxnSpPr>
            <a:cxnSpLocks/>
          </p:cNvCxnSpPr>
          <p:nvPr/>
        </p:nvCxnSpPr>
        <p:spPr>
          <a:xfrm flipH="1" flipV="1">
            <a:off x="2278596" y="5329216"/>
            <a:ext cx="730845" cy="40616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81BE4EDD-EA73-44C7-9FEA-75EE840CA307}"/>
              </a:ext>
            </a:extLst>
          </p:cNvPr>
          <p:cNvCxnSpPr>
            <a:cxnSpLocks/>
          </p:cNvCxnSpPr>
          <p:nvPr/>
        </p:nvCxnSpPr>
        <p:spPr>
          <a:xfrm flipH="1" flipV="1">
            <a:off x="5744817" y="5387471"/>
            <a:ext cx="593873" cy="48043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Imagem 54">
            <a:extLst>
              <a:ext uri="{FF2B5EF4-FFF2-40B4-BE49-F238E27FC236}">
                <a16:creationId xmlns:a16="http://schemas.microsoft.com/office/drawing/2014/main" id="{123E5146-9B66-4053-92CA-7DA4F85F3AF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4011"/>
          <a:stretch/>
        </p:blipFill>
        <p:spPr>
          <a:xfrm>
            <a:off x="7337387" y="4601333"/>
            <a:ext cx="2150710" cy="1640119"/>
          </a:xfrm>
          <a:prstGeom prst="rect">
            <a:avLst/>
          </a:prstGeom>
        </p:spPr>
      </p:pic>
      <p:cxnSp>
        <p:nvCxnSpPr>
          <p:cNvPr id="56" name="Conector de Seta Reta 55">
            <a:extLst>
              <a:ext uri="{FF2B5EF4-FFF2-40B4-BE49-F238E27FC236}">
                <a16:creationId xmlns:a16="http://schemas.microsoft.com/office/drawing/2014/main" id="{29A432ED-9F4F-4FD4-A1B7-40D4B57153BD}"/>
              </a:ext>
            </a:extLst>
          </p:cNvPr>
          <p:cNvCxnSpPr>
            <a:cxnSpLocks/>
          </p:cNvCxnSpPr>
          <p:nvPr/>
        </p:nvCxnSpPr>
        <p:spPr>
          <a:xfrm>
            <a:off x="8078827" y="3931978"/>
            <a:ext cx="0" cy="11172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5803435E-4C77-41B4-903E-AFECBF05B541}"/>
              </a:ext>
            </a:extLst>
          </p:cNvPr>
          <p:cNvSpPr txBox="1"/>
          <p:nvPr/>
        </p:nvSpPr>
        <p:spPr>
          <a:xfrm>
            <a:off x="9606344" y="5256567"/>
            <a:ext cx="2491871" cy="98488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Liposarcoma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in a 50yo man. CT shows a heterogenous mass with fat contains, septa and solid nodules. </a:t>
            </a:r>
          </a:p>
        </p:txBody>
      </p:sp>
      <p:graphicFrame>
        <p:nvGraphicFramePr>
          <p:cNvPr id="67" name="Tabela 7">
            <a:extLst>
              <a:ext uri="{FF2B5EF4-FFF2-40B4-BE49-F238E27FC236}">
                <a16:creationId xmlns:a16="http://schemas.microsoft.com/office/drawing/2014/main" id="{847D43A9-DE38-4611-B1EE-ABF6413984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59105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PARATESTICULAR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1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6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EF0E0B-C73D-467A-B7A2-91C51438B2F1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HEMANGIOMA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BF9B97AB-7747-4A85-95BC-74E0C602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6CBB5CEF-B3D2-4C8F-94FB-42A992DAC4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0" r="15688" b="25483"/>
          <a:stretch/>
        </p:blipFill>
        <p:spPr bwMode="auto">
          <a:xfrm>
            <a:off x="97289" y="892093"/>
            <a:ext cx="2395813" cy="218255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F8AD77E7-497A-4C12-B283-CA0C83CEF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3" t="-1817" r="16219" b="27301"/>
          <a:stretch/>
        </p:blipFill>
        <p:spPr bwMode="auto">
          <a:xfrm>
            <a:off x="2576774" y="892092"/>
            <a:ext cx="2146852" cy="218255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8128F566-55BC-47B6-B4C5-30A6AACC9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8" r="26409" b="11743"/>
          <a:stretch/>
        </p:blipFill>
        <p:spPr bwMode="auto">
          <a:xfrm>
            <a:off x="2576774" y="3517349"/>
            <a:ext cx="2207987" cy="24522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>
            <a:extLst>
              <a:ext uri="{FF2B5EF4-FFF2-40B4-BE49-F238E27FC236}">
                <a16:creationId xmlns:a16="http://schemas.microsoft.com/office/drawing/2014/main" id="{5BE06554-4BEE-4863-A0C5-E7929ED719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15743" b="25623"/>
          <a:stretch/>
        </p:blipFill>
        <p:spPr bwMode="auto">
          <a:xfrm>
            <a:off x="4807298" y="907316"/>
            <a:ext cx="2525764" cy="218255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D9523AD1-0F51-4E19-8DF6-472A96A0D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0"/>
          <a:stretch/>
        </p:blipFill>
        <p:spPr bwMode="auto">
          <a:xfrm>
            <a:off x="125796" y="3506357"/>
            <a:ext cx="2367306" cy="24522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1BDC82BA-DBE8-4922-9B1D-E818D955E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8" t="16774" r="29403" b="33154"/>
          <a:stretch/>
        </p:blipFill>
        <p:spPr bwMode="auto">
          <a:xfrm>
            <a:off x="4868433" y="3517349"/>
            <a:ext cx="2464629" cy="24412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8E1642B3-7392-4C1D-B85A-6696138EF456}"/>
              </a:ext>
            </a:extLst>
          </p:cNvPr>
          <p:cNvSpPr txBox="1"/>
          <p:nvPr/>
        </p:nvSpPr>
        <p:spPr>
          <a:xfrm>
            <a:off x="752418" y="3074645"/>
            <a:ext cx="1085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Oblique- T2WI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E7B80E5F-B8B0-4C93-9F61-1BB3F0F183F8}"/>
              </a:ext>
            </a:extLst>
          </p:cNvPr>
          <p:cNvSpPr txBox="1"/>
          <p:nvPr/>
        </p:nvSpPr>
        <p:spPr>
          <a:xfrm>
            <a:off x="766672" y="5974782"/>
            <a:ext cx="1085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Oblique- T2WI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0E4B97D9-7BB8-4A3B-BD3C-CD89E443DB83}"/>
              </a:ext>
            </a:extLst>
          </p:cNvPr>
          <p:cNvSpPr txBox="1"/>
          <p:nvPr/>
        </p:nvSpPr>
        <p:spPr>
          <a:xfrm>
            <a:off x="3202000" y="3091195"/>
            <a:ext cx="896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Axial- T2WI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E505D78D-6AFC-4EB9-832F-4E2164CB7354}"/>
              </a:ext>
            </a:extLst>
          </p:cNvPr>
          <p:cNvSpPr txBox="1"/>
          <p:nvPr/>
        </p:nvSpPr>
        <p:spPr>
          <a:xfrm>
            <a:off x="3008870" y="5951463"/>
            <a:ext cx="108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Sagittal - T2WI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685683B6-74C9-47FB-84ED-80D834E8EED4}"/>
              </a:ext>
            </a:extLst>
          </p:cNvPr>
          <p:cNvSpPr txBox="1"/>
          <p:nvPr/>
        </p:nvSpPr>
        <p:spPr>
          <a:xfrm>
            <a:off x="5063138" y="3078750"/>
            <a:ext cx="21363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Oblique – T1WI PRE CONTRAST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B1878652-3CF1-4DB5-A121-B669883A166D}"/>
              </a:ext>
            </a:extLst>
          </p:cNvPr>
          <p:cNvSpPr txBox="1"/>
          <p:nvPr/>
        </p:nvSpPr>
        <p:spPr>
          <a:xfrm>
            <a:off x="5113344" y="5958569"/>
            <a:ext cx="2035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– T1WI POST CONTRAST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29C5FA27-0DD9-41D3-8FA1-A27450709557}"/>
              </a:ext>
            </a:extLst>
          </p:cNvPr>
          <p:cNvSpPr txBox="1"/>
          <p:nvPr/>
        </p:nvSpPr>
        <p:spPr>
          <a:xfrm>
            <a:off x="7539604" y="2089346"/>
            <a:ext cx="4513777" cy="98488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Hemangioma.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MRI </a:t>
            </a:r>
            <a:r>
              <a:rPr lang="en-US" sz="1400" dirty="0">
                <a:solidFill>
                  <a:schemeClr val="bg1"/>
                </a:solidFill>
              </a:rPr>
              <a:t>shows well circumscribed lesion, with high signal on T2WI (</a:t>
            </a:r>
            <a:r>
              <a:rPr lang="en-US" sz="1400" dirty="0">
                <a:solidFill>
                  <a:srgbClr val="FF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), enhancement on post-contrast T1WI (</a:t>
            </a:r>
            <a:r>
              <a:rPr lang="en-US" sz="1400" dirty="0">
                <a:solidFill>
                  <a:srgbClr val="00B0F0"/>
                </a:solidFill>
              </a:rPr>
              <a:t>blue arrow</a:t>
            </a:r>
            <a:r>
              <a:rPr lang="en-US" sz="1400" dirty="0">
                <a:solidFill>
                  <a:schemeClr val="bg1"/>
                </a:solidFill>
              </a:rPr>
              <a:t>) and small areas of flow void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</a:p>
        </p:txBody>
      </p:sp>
      <p:cxnSp>
        <p:nvCxnSpPr>
          <p:cNvPr id="69" name="Conector de Seta Reta 68">
            <a:extLst>
              <a:ext uri="{FF2B5EF4-FFF2-40B4-BE49-F238E27FC236}">
                <a16:creationId xmlns:a16="http://schemas.microsoft.com/office/drawing/2014/main" id="{330E1118-5DD6-4892-8144-3AA15AB94838}"/>
              </a:ext>
            </a:extLst>
          </p:cNvPr>
          <p:cNvCxnSpPr>
            <a:cxnSpLocks/>
          </p:cNvCxnSpPr>
          <p:nvPr/>
        </p:nvCxnSpPr>
        <p:spPr>
          <a:xfrm flipV="1">
            <a:off x="1295195" y="2205377"/>
            <a:ext cx="542777" cy="48759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de Seta Reta 69">
            <a:extLst>
              <a:ext uri="{FF2B5EF4-FFF2-40B4-BE49-F238E27FC236}">
                <a16:creationId xmlns:a16="http://schemas.microsoft.com/office/drawing/2014/main" id="{2F750C88-BEC6-415C-BD20-0F4566E1CC66}"/>
              </a:ext>
            </a:extLst>
          </p:cNvPr>
          <p:cNvCxnSpPr>
            <a:cxnSpLocks/>
          </p:cNvCxnSpPr>
          <p:nvPr/>
        </p:nvCxnSpPr>
        <p:spPr>
          <a:xfrm flipV="1">
            <a:off x="3585990" y="1528160"/>
            <a:ext cx="511075" cy="4985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de Seta Reta 70">
            <a:extLst>
              <a:ext uri="{FF2B5EF4-FFF2-40B4-BE49-F238E27FC236}">
                <a16:creationId xmlns:a16="http://schemas.microsoft.com/office/drawing/2014/main" id="{10036F96-9CF6-439C-83B7-C83BDA5D746E}"/>
              </a:ext>
            </a:extLst>
          </p:cNvPr>
          <p:cNvCxnSpPr>
            <a:cxnSpLocks/>
          </p:cNvCxnSpPr>
          <p:nvPr/>
        </p:nvCxnSpPr>
        <p:spPr>
          <a:xfrm flipV="1">
            <a:off x="5983357" y="1983368"/>
            <a:ext cx="599077" cy="3724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A18166E1-C234-46B0-A6E9-C8DC9297938E}"/>
              </a:ext>
            </a:extLst>
          </p:cNvPr>
          <p:cNvSpPr txBox="1"/>
          <p:nvPr/>
        </p:nvSpPr>
        <p:spPr>
          <a:xfrm>
            <a:off x="7539604" y="4367628"/>
            <a:ext cx="4513776" cy="830997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Testicular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h</a:t>
            </a:r>
            <a:r>
              <a:rPr lang="en-US" sz="1600" b="1" i="0" u="none" strike="noStrike" dirty="0" err="1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emangiomas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are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rare 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Usually manifest in infants and are asymptomatic 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MRI: </a:t>
            </a:r>
            <a:r>
              <a:rPr lang="en-US" sz="1600" i="0" u="none" strike="noStrike" dirty="0" err="1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hyperintense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SI on T2WI with flow voids</a:t>
            </a:r>
          </a:p>
        </p:txBody>
      </p:sp>
      <p:sp>
        <p:nvSpPr>
          <p:cNvPr id="74" name="Google Shape;117;p19">
            <a:extLst>
              <a:ext uri="{FF2B5EF4-FFF2-40B4-BE49-F238E27FC236}">
                <a16:creationId xmlns:a16="http://schemas.microsoft.com/office/drawing/2014/main" id="{C63CCD48-2EC1-4DCD-889A-C143FCF08E90}"/>
              </a:ext>
            </a:extLst>
          </p:cNvPr>
          <p:cNvSpPr txBox="1"/>
          <p:nvPr/>
        </p:nvSpPr>
        <p:spPr>
          <a:xfrm>
            <a:off x="8887492" y="4090630"/>
            <a:ext cx="1818000" cy="276998"/>
          </a:xfrm>
          <a:prstGeom prst="rect">
            <a:avLst/>
          </a:prstGeom>
          <a:solidFill>
            <a:srgbClr val="0070C0"/>
          </a:solidFill>
          <a:ln w="12700"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</a:t>
            </a:r>
          </a:p>
        </p:txBody>
      </p:sp>
      <p:cxnSp>
        <p:nvCxnSpPr>
          <p:cNvPr id="75" name="Conector de Seta Reta 74">
            <a:extLst>
              <a:ext uri="{FF2B5EF4-FFF2-40B4-BE49-F238E27FC236}">
                <a16:creationId xmlns:a16="http://schemas.microsoft.com/office/drawing/2014/main" id="{877CF082-BD9D-4543-B9AF-D511A8DC370D}"/>
              </a:ext>
            </a:extLst>
          </p:cNvPr>
          <p:cNvCxnSpPr>
            <a:cxnSpLocks/>
          </p:cNvCxnSpPr>
          <p:nvPr/>
        </p:nvCxnSpPr>
        <p:spPr>
          <a:xfrm flipH="1" flipV="1">
            <a:off x="1345444" y="5015945"/>
            <a:ext cx="158988" cy="72807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>
            <a:extLst>
              <a:ext uri="{FF2B5EF4-FFF2-40B4-BE49-F238E27FC236}">
                <a16:creationId xmlns:a16="http://schemas.microsoft.com/office/drawing/2014/main" id="{03629BB7-5DC0-4148-A26B-1E7508EC318D}"/>
              </a:ext>
            </a:extLst>
          </p:cNvPr>
          <p:cNvCxnSpPr>
            <a:cxnSpLocks/>
          </p:cNvCxnSpPr>
          <p:nvPr/>
        </p:nvCxnSpPr>
        <p:spPr>
          <a:xfrm flipV="1">
            <a:off x="5955776" y="4268598"/>
            <a:ext cx="626658" cy="54557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ela 7">
            <a:extLst>
              <a:ext uri="{FF2B5EF4-FFF2-40B4-BE49-F238E27FC236}">
                <a16:creationId xmlns:a16="http://schemas.microsoft.com/office/drawing/2014/main" id="{C94B137D-5BBC-4BA5-8258-0B3B2EF6B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59105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PARATESTICULAR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91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EF0E0B-C73D-467A-B7A2-91C51438B2F1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FIBROUS PSEUDOTUMOR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BF9B97AB-7747-4A85-95BC-74E0C602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pic>
        <p:nvPicPr>
          <p:cNvPr id="34" name="Picture 12">
            <a:extLst>
              <a:ext uri="{FF2B5EF4-FFF2-40B4-BE49-F238E27FC236}">
                <a16:creationId xmlns:a16="http://schemas.microsoft.com/office/drawing/2014/main" id="{F5836DCD-8CE6-4654-9806-BA7D4229BC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6000"/>
                    </a14:imgEffect>
                  </a14:imgLayer>
                </a14:imgProps>
              </a:ext>
            </a:extLst>
          </a:blip>
          <a:srcRect l="7491" t="3549" r="6830" b="41240"/>
          <a:stretch/>
        </p:blipFill>
        <p:spPr bwMode="auto">
          <a:xfrm>
            <a:off x="97289" y="934718"/>
            <a:ext cx="3222381" cy="121098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36" name="Picture 13">
            <a:extLst>
              <a:ext uri="{FF2B5EF4-FFF2-40B4-BE49-F238E27FC236}">
                <a16:creationId xmlns:a16="http://schemas.microsoft.com/office/drawing/2014/main" id="{DED48D4D-91BE-46AE-89EF-ACF497A110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8000"/>
                    </a14:imgEffect>
                  </a14:imgLayer>
                </a14:imgProps>
              </a:ext>
            </a:extLst>
          </a:blip>
          <a:srcRect l="7409" b="31195"/>
          <a:stretch/>
        </p:blipFill>
        <p:spPr bwMode="auto">
          <a:xfrm>
            <a:off x="1445883" y="2218016"/>
            <a:ext cx="3323749" cy="121098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38" name="Picture 16">
            <a:extLst>
              <a:ext uri="{FF2B5EF4-FFF2-40B4-BE49-F238E27FC236}">
                <a16:creationId xmlns:a16="http://schemas.microsoft.com/office/drawing/2014/main" id="{8A7DC2CC-121E-49A7-94D4-CE405B11A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8000" contrast="19000"/>
                    </a14:imgEffect>
                  </a14:imgLayer>
                </a14:imgProps>
              </a:ext>
            </a:extLst>
          </a:blip>
          <a:srcRect l="12233" t="6713" r="9153"/>
          <a:stretch/>
        </p:blipFill>
        <p:spPr bwMode="auto">
          <a:xfrm>
            <a:off x="97289" y="3647080"/>
            <a:ext cx="2345835" cy="25353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39" name="Picture 18">
            <a:extLst>
              <a:ext uri="{FF2B5EF4-FFF2-40B4-BE49-F238E27FC236}">
                <a16:creationId xmlns:a16="http://schemas.microsoft.com/office/drawing/2014/main" id="{48FCA6C9-43B6-4D76-BE51-196489D72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/>
          <a:srcRect l="11111" t="-1" r="20862" b="44998"/>
          <a:stretch/>
        </p:blipFill>
        <p:spPr bwMode="auto">
          <a:xfrm>
            <a:off x="2533747" y="3954184"/>
            <a:ext cx="2126203" cy="88160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41" name="Picture 19">
            <a:extLst>
              <a:ext uri="{FF2B5EF4-FFF2-40B4-BE49-F238E27FC236}">
                <a16:creationId xmlns:a16="http://schemas.microsoft.com/office/drawing/2014/main" id="{584195BD-884B-49D1-BB94-CB9E80CB7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/>
          <a:srcRect l="9963" r="11244" b="48174"/>
          <a:stretch/>
        </p:blipFill>
        <p:spPr bwMode="auto">
          <a:xfrm>
            <a:off x="2533747" y="5115661"/>
            <a:ext cx="2126203" cy="88160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42" name="Picture 21">
            <a:extLst>
              <a:ext uri="{FF2B5EF4-FFF2-40B4-BE49-F238E27FC236}">
                <a16:creationId xmlns:a16="http://schemas.microsoft.com/office/drawing/2014/main" id="{E630C297-F4B1-4CAA-9B66-40347D6C1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/>
          <a:srcRect l="9356" r="12549" b="28790"/>
          <a:stretch/>
        </p:blipFill>
        <p:spPr bwMode="auto">
          <a:xfrm>
            <a:off x="4761615" y="4217688"/>
            <a:ext cx="2126203" cy="1433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46" name="Picture 15">
            <a:extLst>
              <a:ext uri="{FF2B5EF4-FFF2-40B4-BE49-F238E27FC236}">
                <a16:creationId xmlns:a16="http://schemas.microsoft.com/office/drawing/2014/main" id="{D0C68BFB-F35B-49C5-B478-B864BF594D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rcRect l="10432" b="36929"/>
          <a:stretch/>
        </p:blipFill>
        <p:spPr bwMode="auto">
          <a:xfrm>
            <a:off x="3371023" y="934718"/>
            <a:ext cx="3323749" cy="121098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AA355AA7-8646-40B0-8744-E6A801531BAC}"/>
              </a:ext>
            </a:extLst>
          </p:cNvPr>
          <p:cNvSpPr txBox="1"/>
          <p:nvPr/>
        </p:nvSpPr>
        <p:spPr>
          <a:xfrm>
            <a:off x="7088123" y="934718"/>
            <a:ext cx="5006588" cy="1415772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Fibrous </a:t>
            </a:r>
            <a:r>
              <a:rPr lang="en-US" sz="1600" b="1" u="sng" dirty="0" err="1">
                <a:solidFill>
                  <a:schemeClr val="bg1"/>
                </a:solidFill>
              </a:rPr>
              <a:t>pseudotumors</a:t>
            </a:r>
            <a:r>
              <a:rPr lang="en-US" sz="1600" b="1" u="sng" dirty="0">
                <a:solidFill>
                  <a:schemeClr val="bg1"/>
                </a:solidFill>
              </a:rPr>
              <a:t>.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US</a:t>
            </a:r>
            <a:r>
              <a:rPr lang="en-US" sz="1400" dirty="0">
                <a:solidFill>
                  <a:schemeClr val="bg1"/>
                </a:solidFill>
              </a:rPr>
              <a:t> images show paratesticular hypoechoic solid masses (</a:t>
            </a:r>
            <a:r>
              <a:rPr lang="en-US" sz="1400" dirty="0">
                <a:solidFill>
                  <a:srgbClr val="FF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). MRI reveals lesions with markedly low signal intensity on T2WI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), no diffusion restriction (</a:t>
            </a:r>
            <a:r>
              <a:rPr lang="en-US" sz="1400" dirty="0">
                <a:solidFill>
                  <a:srgbClr val="00B0F0"/>
                </a:solidFill>
              </a:rPr>
              <a:t>blue arrow</a:t>
            </a:r>
            <a:r>
              <a:rPr lang="en-US" sz="1400" dirty="0">
                <a:solidFill>
                  <a:schemeClr val="bg1"/>
                </a:solidFill>
              </a:rPr>
              <a:t>) and mild enhancement (</a:t>
            </a:r>
            <a:r>
              <a:rPr lang="en-US" sz="1400" dirty="0">
                <a:solidFill>
                  <a:srgbClr val="FFFF00"/>
                </a:solidFill>
              </a:rPr>
              <a:t>yellow arrow</a:t>
            </a:r>
            <a:r>
              <a:rPr lang="en-US" sz="1400" dirty="0">
                <a:solidFill>
                  <a:schemeClr val="bg1"/>
                </a:solidFill>
              </a:rPr>
              <a:t>) on post-contrast T1WI, favoring the fibrous nature. The testes and the epididymis were with habitual aspects. 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C6D260B7-5773-4FF4-90F7-DC9685B24820}"/>
              </a:ext>
            </a:extLst>
          </p:cNvPr>
          <p:cNvSpPr txBox="1"/>
          <p:nvPr/>
        </p:nvSpPr>
        <p:spPr>
          <a:xfrm>
            <a:off x="794618" y="6143097"/>
            <a:ext cx="111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Coronal - T2WI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C55D8993-01E8-4EAC-865C-40725991F09C}"/>
              </a:ext>
            </a:extLst>
          </p:cNvPr>
          <p:cNvSpPr txBox="1"/>
          <p:nvPr/>
        </p:nvSpPr>
        <p:spPr>
          <a:xfrm>
            <a:off x="4806744" y="5616338"/>
            <a:ext cx="2035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– T1WI POST CONTRAST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FC1F378-D33F-468F-B223-506B53F15CDA}"/>
              </a:ext>
            </a:extLst>
          </p:cNvPr>
          <p:cNvSpPr txBox="1"/>
          <p:nvPr/>
        </p:nvSpPr>
        <p:spPr>
          <a:xfrm>
            <a:off x="3336884" y="4791074"/>
            <a:ext cx="452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DWI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D51BC1D4-B552-4C97-8702-B3D7342C042E}"/>
              </a:ext>
            </a:extLst>
          </p:cNvPr>
          <p:cNvSpPr txBox="1"/>
          <p:nvPr/>
        </p:nvSpPr>
        <p:spPr>
          <a:xfrm>
            <a:off x="3191879" y="6024248"/>
            <a:ext cx="7873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ADC MAP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EBB0E90A-5C7A-4DBC-BEF6-2DD89F0E6239}"/>
              </a:ext>
            </a:extLst>
          </p:cNvPr>
          <p:cNvSpPr txBox="1"/>
          <p:nvPr/>
        </p:nvSpPr>
        <p:spPr>
          <a:xfrm>
            <a:off x="302323" y="2874956"/>
            <a:ext cx="984590" cy="400110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No </a:t>
            </a:r>
            <a:r>
              <a:rPr lang="pt-BR" sz="1000" dirty="0" err="1">
                <a:solidFill>
                  <a:schemeClr val="bg1"/>
                </a:solidFill>
              </a:rPr>
              <a:t>significant</a:t>
            </a:r>
            <a:r>
              <a:rPr lang="pt-BR" sz="1000" dirty="0">
                <a:solidFill>
                  <a:schemeClr val="bg1"/>
                </a:solidFill>
              </a:rPr>
              <a:t> </a:t>
            </a:r>
            <a:r>
              <a:rPr lang="pt-BR" sz="1000" dirty="0" err="1">
                <a:solidFill>
                  <a:schemeClr val="bg1"/>
                </a:solidFill>
              </a:rPr>
              <a:t>internal</a:t>
            </a:r>
            <a:r>
              <a:rPr lang="pt-BR" sz="1000" dirty="0">
                <a:solidFill>
                  <a:schemeClr val="bg1"/>
                </a:solidFill>
              </a:rPr>
              <a:t> </a:t>
            </a:r>
            <a:r>
              <a:rPr lang="pt-BR" sz="1000" dirty="0" err="1">
                <a:solidFill>
                  <a:schemeClr val="bg1"/>
                </a:solidFill>
              </a:rPr>
              <a:t>flow</a:t>
            </a:r>
            <a:r>
              <a:rPr lang="pt-BR" sz="1000" dirty="0">
                <a:solidFill>
                  <a:schemeClr val="bg1"/>
                </a:solidFill>
              </a:rPr>
              <a:t> 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0956C92C-F349-445D-B692-3AF70BCB670E}"/>
              </a:ext>
            </a:extLst>
          </p:cNvPr>
          <p:cNvCxnSpPr>
            <a:cxnSpLocks/>
          </p:cNvCxnSpPr>
          <p:nvPr/>
        </p:nvCxnSpPr>
        <p:spPr>
          <a:xfrm flipH="1">
            <a:off x="1286913" y="2743200"/>
            <a:ext cx="2084110" cy="131756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de Seta Reta 55">
            <a:extLst>
              <a:ext uri="{FF2B5EF4-FFF2-40B4-BE49-F238E27FC236}">
                <a16:creationId xmlns:a16="http://schemas.microsoft.com/office/drawing/2014/main" id="{50EE4E36-6A4D-4986-A92D-CDC0B265A4EE}"/>
              </a:ext>
            </a:extLst>
          </p:cNvPr>
          <p:cNvCxnSpPr>
            <a:cxnSpLocks/>
          </p:cNvCxnSpPr>
          <p:nvPr/>
        </p:nvCxnSpPr>
        <p:spPr>
          <a:xfrm flipH="1" flipV="1">
            <a:off x="1150376" y="1540210"/>
            <a:ext cx="748364" cy="31621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C850AC3E-D7E2-445B-957D-8693683C5343}"/>
              </a:ext>
            </a:extLst>
          </p:cNvPr>
          <p:cNvCxnSpPr>
            <a:cxnSpLocks/>
          </p:cNvCxnSpPr>
          <p:nvPr/>
        </p:nvCxnSpPr>
        <p:spPr>
          <a:xfrm flipH="1" flipV="1">
            <a:off x="5109944" y="1582986"/>
            <a:ext cx="797587" cy="3378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de Seta Reta 57">
            <a:extLst>
              <a:ext uri="{FF2B5EF4-FFF2-40B4-BE49-F238E27FC236}">
                <a16:creationId xmlns:a16="http://schemas.microsoft.com/office/drawing/2014/main" id="{51BC462F-B729-45DA-84C7-5DAE49E0B063}"/>
              </a:ext>
            </a:extLst>
          </p:cNvPr>
          <p:cNvCxnSpPr>
            <a:cxnSpLocks/>
          </p:cNvCxnSpPr>
          <p:nvPr/>
        </p:nvCxnSpPr>
        <p:spPr>
          <a:xfrm flipH="1">
            <a:off x="994898" y="4112684"/>
            <a:ext cx="475588" cy="66741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78847E24-4FE1-4950-BDC8-B6B8602BCDC5}"/>
              </a:ext>
            </a:extLst>
          </p:cNvPr>
          <p:cNvCxnSpPr>
            <a:cxnSpLocks/>
          </p:cNvCxnSpPr>
          <p:nvPr/>
        </p:nvCxnSpPr>
        <p:spPr>
          <a:xfrm flipH="1" flipV="1">
            <a:off x="3435171" y="4470367"/>
            <a:ext cx="597291" cy="30313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D3BCBE1D-7928-4453-AD41-14D2A34B27C6}"/>
              </a:ext>
            </a:extLst>
          </p:cNvPr>
          <p:cNvCxnSpPr>
            <a:cxnSpLocks/>
          </p:cNvCxnSpPr>
          <p:nvPr/>
        </p:nvCxnSpPr>
        <p:spPr>
          <a:xfrm flipH="1" flipV="1">
            <a:off x="3305272" y="5697961"/>
            <a:ext cx="583150" cy="20090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9E3D5AEE-0EE8-4484-A92C-C6703AB5CFEE}"/>
              </a:ext>
            </a:extLst>
          </p:cNvPr>
          <p:cNvCxnSpPr>
            <a:cxnSpLocks/>
          </p:cNvCxnSpPr>
          <p:nvPr/>
        </p:nvCxnSpPr>
        <p:spPr>
          <a:xfrm flipH="1" flipV="1">
            <a:off x="5801845" y="5183297"/>
            <a:ext cx="584830" cy="35639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767C03B-782B-4DE6-9D0C-EEA26D35CE41}"/>
              </a:ext>
            </a:extLst>
          </p:cNvPr>
          <p:cNvSpPr txBox="1"/>
          <p:nvPr/>
        </p:nvSpPr>
        <p:spPr>
          <a:xfrm>
            <a:off x="7088123" y="3228408"/>
            <a:ext cx="5006588" cy="1569660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Rare.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ommonly results from a reactive and fibrous proliferation of paratesticular tissue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Usually arising from tunica </a:t>
            </a:r>
            <a:r>
              <a:rPr lang="en-US" sz="1600" i="0" u="none" strike="noStrike" dirty="0" err="1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vaginalis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.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emainder from epididymis, spermatic cord, and tunica albuginea. 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Nodular form is the commonest.  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About 30% have history of trauma or </a:t>
            </a:r>
            <a:r>
              <a:rPr lang="en-US" sz="1600" i="0" u="none" strike="noStrike" dirty="0" err="1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orchiepididymitis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. </a:t>
            </a:r>
          </a:p>
        </p:txBody>
      </p:sp>
      <p:sp>
        <p:nvSpPr>
          <p:cNvPr id="63" name="Google Shape;117;p19">
            <a:extLst>
              <a:ext uri="{FF2B5EF4-FFF2-40B4-BE49-F238E27FC236}">
                <a16:creationId xmlns:a16="http://schemas.microsoft.com/office/drawing/2014/main" id="{489E3026-1FBB-49D4-9E5F-DE46A864EDA3}"/>
              </a:ext>
            </a:extLst>
          </p:cNvPr>
          <p:cNvSpPr txBox="1"/>
          <p:nvPr/>
        </p:nvSpPr>
        <p:spPr>
          <a:xfrm>
            <a:off x="8714567" y="2943832"/>
            <a:ext cx="1753699" cy="284576"/>
          </a:xfrm>
          <a:prstGeom prst="rect">
            <a:avLst/>
          </a:prstGeom>
          <a:solidFill>
            <a:srgbClr val="0070C0"/>
          </a:solidFill>
          <a:ln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</a:t>
            </a:r>
          </a:p>
        </p:txBody>
      </p:sp>
      <p:pic>
        <p:nvPicPr>
          <p:cNvPr id="64" name="Imagem 63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1797BF6E-03DE-4015-947A-0CE1DB0A581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79977" r="83631"/>
          <a:stretch/>
        </p:blipFill>
        <p:spPr>
          <a:xfrm>
            <a:off x="97289" y="1796753"/>
            <a:ext cx="407536" cy="348949"/>
          </a:xfrm>
          <a:prstGeom prst="rect">
            <a:avLst/>
          </a:prstGeom>
        </p:spPr>
      </p:pic>
      <p:pic>
        <p:nvPicPr>
          <p:cNvPr id="65" name="Imagem 64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FC000162-8981-42AC-AF3F-5193B886B87A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79977" r="83631"/>
          <a:stretch/>
        </p:blipFill>
        <p:spPr>
          <a:xfrm>
            <a:off x="3381809" y="1792420"/>
            <a:ext cx="407536" cy="348949"/>
          </a:xfrm>
          <a:prstGeom prst="rect">
            <a:avLst/>
          </a:prstGeom>
        </p:spPr>
      </p:pic>
      <p:pic>
        <p:nvPicPr>
          <p:cNvPr id="66" name="Imagem 65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92E2218D-5229-4DA1-A396-D281320F38C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79977" r="83631"/>
          <a:stretch/>
        </p:blipFill>
        <p:spPr>
          <a:xfrm>
            <a:off x="1445883" y="3080051"/>
            <a:ext cx="407536" cy="348949"/>
          </a:xfrm>
          <a:prstGeom prst="rect">
            <a:avLst/>
          </a:prstGeom>
        </p:spPr>
      </p:pic>
      <p:graphicFrame>
        <p:nvGraphicFramePr>
          <p:cNvPr id="67" name="Tabela 7">
            <a:extLst>
              <a:ext uri="{FF2B5EF4-FFF2-40B4-BE49-F238E27FC236}">
                <a16:creationId xmlns:a16="http://schemas.microsoft.com/office/drawing/2014/main" id="{97BDC4E8-689E-4AE6-9977-94CD3C3B7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59105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PARATESTICULAR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17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EF0E0B-C73D-467A-B7A2-91C51438B2F1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OTHERS BENIGN CONDITIONS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BF9B97AB-7747-4A85-95BC-74E0C602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70105CEB-C790-428E-AD68-B29C5AF6BF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t="5412" r="23993" b="37128"/>
          <a:stretch/>
        </p:blipFill>
        <p:spPr bwMode="auto">
          <a:xfrm>
            <a:off x="219567" y="4688891"/>
            <a:ext cx="2125489" cy="154941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BA025634-8B42-4018-B4DC-18309FA010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9" t="5659" r="7199" b="49763"/>
          <a:stretch/>
        </p:blipFill>
        <p:spPr bwMode="auto">
          <a:xfrm>
            <a:off x="2471893" y="4688891"/>
            <a:ext cx="3214207" cy="154941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9932012C-A4BD-4637-B056-961D247F49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5" t="10973" b="20354"/>
          <a:stretch/>
        </p:blipFill>
        <p:spPr bwMode="auto">
          <a:xfrm>
            <a:off x="224046" y="815981"/>
            <a:ext cx="4672598" cy="2354919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1897BA91-7C4F-4C48-85DA-2A0337236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1" t="5922" r="14175" b="20631"/>
          <a:stretch/>
        </p:blipFill>
        <p:spPr bwMode="auto">
          <a:xfrm>
            <a:off x="4087516" y="1033693"/>
            <a:ext cx="2910997" cy="211885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6B7B07C9-DF97-41B6-B7AE-184C5C5F4C5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334" t="12358" r="24421" b="40674"/>
          <a:stretch/>
        </p:blipFill>
        <p:spPr>
          <a:xfrm>
            <a:off x="9795249" y="707657"/>
            <a:ext cx="2148679" cy="154941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BF79C280-E70A-4B55-91DE-FF9F774141F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4026" t="40247" b="19724"/>
          <a:stretch/>
        </p:blipFill>
        <p:spPr>
          <a:xfrm>
            <a:off x="7355011" y="65902"/>
            <a:ext cx="2075221" cy="22400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2DE137F4-7BB2-415B-9A05-170595A5AFF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552" t="21532" r="28818" b="27506"/>
          <a:stretch/>
        </p:blipFill>
        <p:spPr>
          <a:xfrm>
            <a:off x="7439382" y="3429000"/>
            <a:ext cx="1906477" cy="262751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4A905BD9-AA90-4652-BA4E-8D1FAE74953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4648" t="10654" r="24723" b="40094"/>
          <a:stretch/>
        </p:blipFill>
        <p:spPr>
          <a:xfrm>
            <a:off x="9599532" y="3411082"/>
            <a:ext cx="2429454" cy="176933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A6EFD4E1-768D-4C38-B647-A5AED173B1F6}"/>
              </a:ext>
            </a:extLst>
          </p:cNvPr>
          <p:cNvSpPr txBox="1"/>
          <p:nvPr/>
        </p:nvSpPr>
        <p:spPr>
          <a:xfrm>
            <a:off x="1507687" y="4351773"/>
            <a:ext cx="1928411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  <a:latin typeface="+mn-lt"/>
              </a:rPr>
              <a:t>Normal </a:t>
            </a:r>
            <a:r>
              <a:rPr lang="pt-BR" sz="1000" dirty="0" err="1">
                <a:solidFill>
                  <a:schemeClr val="bg1"/>
                </a:solidFill>
                <a:latin typeface="+mn-lt"/>
              </a:rPr>
              <a:t>appendix</a:t>
            </a:r>
            <a:r>
              <a:rPr lang="pt-BR" sz="1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+mn-lt"/>
              </a:rPr>
              <a:t>testis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37F097F2-1131-4EB2-A06E-97C116AFAEBB}"/>
              </a:ext>
            </a:extLst>
          </p:cNvPr>
          <p:cNvCxnSpPr>
            <a:cxnSpLocks/>
          </p:cNvCxnSpPr>
          <p:nvPr/>
        </p:nvCxnSpPr>
        <p:spPr>
          <a:xfrm flipV="1">
            <a:off x="1122171" y="4597995"/>
            <a:ext cx="383064" cy="582422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C15AA34E-6764-43D6-9F6E-B31D0EEDA689}"/>
              </a:ext>
            </a:extLst>
          </p:cNvPr>
          <p:cNvCxnSpPr>
            <a:cxnSpLocks/>
          </p:cNvCxnSpPr>
          <p:nvPr/>
        </p:nvCxnSpPr>
        <p:spPr>
          <a:xfrm flipV="1">
            <a:off x="3436098" y="4597995"/>
            <a:ext cx="0" cy="732775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C1FD6731-3E92-4887-8977-D9763D40C2B9}"/>
              </a:ext>
            </a:extLst>
          </p:cNvPr>
          <p:cNvSpPr txBox="1"/>
          <p:nvPr/>
        </p:nvSpPr>
        <p:spPr>
          <a:xfrm>
            <a:off x="219129" y="3429000"/>
            <a:ext cx="6375875" cy="76944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Torsion of the hydatid of Morgagni / testicular appendix.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5yo boy with pain, erythema, and enlarged right </a:t>
            </a:r>
            <a:r>
              <a:rPr lang="en-US" sz="1400" dirty="0" err="1">
                <a:solidFill>
                  <a:schemeClr val="bg1"/>
                </a:solidFill>
              </a:rPr>
              <a:t>hemiscrotum</a:t>
            </a:r>
            <a:r>
              <a:rPr lang="en-US" sz="1400" dirty="0">
                <a:solidFill>
                  <a:schemeClr val="bg1"/>
                </a:solidFill>
              </a:rPr>
              <a:t> for 8 hr. US shows a nodule with low echogenicity, adjacent to the epididymis, without internal flow.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DF6A615D-E7A3-4A6A-B960-01EC19177967}"/>
              </a:ext>
            </a:extLst>
          </p:cNvPr>
          <p:cNvSpPr txBox="1"/>
          <p:nvPr/>
        </p:nvSpPr>
        <p:spPr>
          <a:xfrm>
            <a:off x="8760114" y="2487729"/>
            <a:ext cx="1617039" cy="33855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chemeClr val="bg1"/>
                </a:solidFill>
              </a:rPr>
              <a:t>Epididymal cyst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B08246C1-4447-4C5B-8F53-D0E71CB40E10}"/>
              </a:ext>
            </a:extLst>
          </p:cNvPr>
          <p:cNvCxnSpPr>
            <a:cxnSpLocks/>
          </p:cNvCxnSpPr>
          <p:nvPr/>
        </p:nvCxnSpPr>
        <p:spPr>
          <a:xfrm flipH="1" flipV="1">
            <a:off x="8070846" y="1523201"/>
            <a:ext cx="689268" cy="964528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48813567-E913-4D9C-92B4-74323E584CBD}"/>
              </a:ext>
            </a:extLst>
          </p:cNvPr>
          <p:cNvCxnSpPr>
            <a:cxnSpLocks/>
          </p:cNvCxnSpPr>
          <p:nvPr/>
        </p:nvCxnSpPr>
        <p:spPr>
          <a:xfrm flipV="1">
            <a:off x="10377153" y="1230802"/>
            <a:ext cx="0" cy="1256927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ECC60D9D-6BC6-4763-B66B-7BC5C6B53EC6}"/>
              </a:ext>
            </a:extLst>
          </p:cNvPr>
          <p:cNvSpPr txBox="1"/>
          <p:nvPr/>
        </p:nvSpPr>
        <p:spPr>
          <a:xfrm>
            <a:off x="9599532" y="5440962"/>
            <a:ext cx="1617039" cy="33855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chemeClr val="bg1"/>
                </a:solidFill>
              </a:rPr>
              <a:t>Varicocele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4D54FF06-EA2C-48E8-BF29-11E59713887F}"/>
              </a:ext>
            </a:extLst>
          </p:cNvPr>
          <p:cNvCxnSpPr>
            <a:cxnSpLocks/>
          </p:cNvCxnSpPr>
          <p:nvPr/>
        </p:nvCxnSpPr>
        <p:spPr>
          <a:xfrm flipH="1" flipV="1">
            <a:off x="8760114" y="5180417"/>
            <a:ext cx="839418" cy="258994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E4543804-649F-4DF8-9FBC-AE3357E768BA}"/>
              </a:ext>
            </a:extLst>
          </p:cNvPr>
          <p:cNvCxnSpPr>
            <a:cxnSpLocks/>
          </p:cNvCxnSpPr>
          <p:nvPr/>
        </p:nvCxnSpPr>
        <p:spPr>
          <a:xfrm flipH="1" flipV="1">
            <a:off x="10754507" y="4385538"/>
            <a:ext cx="462064" cy="1061952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Imagem 50" descr="Foto em preto e branco&#10;&#10;Descrição gerada automaticamente">
            <a:extLst>
              <a:ext uri="{FF2B5EF4-FFF2-40B4-BE49-F238E27FC236}">
                <a16:creationId xmlns:a16="http://schemas.microsoft.com/office/drawing/2014/main" id="{AB7742DE-492E-4E19-892A-06BBF8C0EBB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82544" r="83887"/>
          <a:stretch/>
        </p:blipFill>
        <p:spPr>
          <a:xfrm>
            <a:off x="2448324" y="2795209"/>
            <a:ext cx="411707" cy="316767"/>
          </a:xfrm>
          <a:prstGeom prst="rect">
            <a:avLst/>
          </a:prstGeom>
        </p:spPr>
      </p:pic>
      <p:pic>
        <p:nvPicPr>
          <p:cNvPr id="52" name="Imagem 51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FF6B139E-8FEB-4DB2-877D-D230B0AB11F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9977" r="83631"/>
          <a:stretch/>
        </p:blipFill>
        <p:spPr>
          <a:xfrm>
            <a:off x="239114" y="2779117"/>
            <a:ext cx="407536" cy="348949"/>
          </a:xfrm>
          <a:prstGeom prst="rect">
            <a:avLst/>
          </a:prstGeom>
        </p:spPr>
      </p:pic>
      <p:pic>
        <p:nvPicPr>
          <p:cNvPr id="53" name="Imagem 52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6A92FFA5-07C3-4B81-A963-8E2D92574DC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780" t="82183" r="82237" b="2777"/>
          <a:stretch/>
        </p:blipFill>
        <p:spPr>
          <a:xfrm>
            <a:off x="1959077" y="5923524"/>
            <a:ext cx="385979" cy="289368"/>
          </a:xfrm>
          <a:prstGeom prst="rect">
            <a:avLst/>
          </a:prstGeom>
        </p:spPr>
      </p:pic>
      <p:pic>
        <p:nvPicPr>
          <p:cNvPr id="54" name="Imagem 53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61C09CB2-ACF6-4C41-89D8-75796A4A96F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780" t="82183" r="82237" b="2777"/>
          <a:stretch/>
        </p:blipFill>
        <p:spPr>
          <a:xfrm>
            <a:off x="5300121" y="5946961"/>
            <a:ext cx="385979" cy="289368"/>
          </a:xfrm>
          <a:prstGeom prst="rect">
            <a:avLst/>
          </a:prstGeom>
        </p:spPr>
      </p:pic>
      <p:graphicFrame>
        <p:nvGraphicFramePr>
          <p:cNvPr id="55" name="Tabela 7">
            <a:extLst>
              <a:ext uri="{FF2B5EF4-FFF2-40B4-BE49-F238E27FC236}">
                <a16:creationId xmlns:a16="http://schemas.microsoft.com/office/drawing/2014/main" id="{74B72F23-C051-455A-9A75-BF80AD144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59105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PARATESTICULAR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71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E38C66-C362-41E2-9B54-3378E8F3B2D3}"/>
              </a:ext>
            </a:extLst>
          </p:cNvPr>
          <p:cNvSpPr txBox="1"/>
          <p:nvPr/>
        </p:nvSpPr>
        <p:spPr>
          <a:xfrm>
            <a:off x="4736123" y="131687"/>
            <a:ext cx="2602523" cy="369332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Palpable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scrotum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mass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242EAD8-37EA-40A4-92BD-4C98EB2D2FF7}"/>
              </a:ext>
            </a:extLst>
          </p:cNvPr>
          <p:cNvSpPr txBox="1"/>
          <p:nvPr/>
        </p:nvSpPr>
        <p:spPr>
          <a:xfrm>
            <a:off x="6312548" y="2188799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1D2015E-2C42-4462-B5B9-F10FACAEC5EE}"/>
              </a:ext>
            </a:extLst>
          </p:cNvPr>
          <p:cNvSpPr txBox="1"/>
          <p:nvPr/>
        </p:nvSpPr>
        <p:spPr>
          <a:xfrm>
            <a:off x="9452657" y="2154092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Malignant 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21D9F65A-B7FF-4C10-8CEF-CCEC69CF6537}"/>
              </a:ext>
            </a:extLst>
          </p:cNvPr>
          <p:cNvCxnSpPr>
            <a:cxnSpLocks/>
          </p:cNvCxnSpPr>
          <p:nvPr/>
        </p:nvCxnSpPr>
        <p:spPr>
          <a:xfrm>
            <a:off x="9193180" y="1285677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C21218FA-5B77-4022-9138-6DC764CF62F2}"/>
              </a:ext>
            </a:extLst>
          </p:cNvPr>
          <p:cNvCxnSpPr>
            <a:cxnSpLocks/>
          </p:cNvCxnSpPr>
          <p:nvPr/>
        </p:nvCxnSpPr>
        <p:spPr>
          <a:xfrm>
            <a:off x="9986996" y="1257959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3164A04C-D85E-41AF-956B-946975F172A0}"/>
              </a:ext>
            </a:extLst>
          </p:cNvPr>
          <p:cNvCxnSpPr>
            <a:cxnSpLocks/>
          </p:cNvCxnSpPr>
          <p:nvPr/>
        </p:nvCxnSpPr>
        <p:spPr>
          <a:xfrm>
            <a:off x="7829952" y="1580536"/>
            <a:ext cx="0" cy="39150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8DC5D311-0D54-4D62-BC1C-F3906B47B9E8}"/>
              </a:ext>
            </a:extLst>
          </p:cNvPr>
          <p:cNvSpPr txBox="1"/>
          <p:nvPr/>
        </p:nvSpPr>
        <p:spPr>
          <a:xfrm>
            <a:off x="9452658" y="2754929"/>
            <a:ext cx="2602523" cy="1785104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Embryonal rhabdomyosarcoma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Spermatic cord  leiomyosarcoma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Spermatic cord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lipossarcoma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03F87E6-846E-4CC8-A478-A9D551806CA0}"/>
              </a:ext>
            </a:extLst>
          </p:cNvPr>
          <p:cNvSpPr txBox="1"/>
          <p:nvPr/>
        </p:nvSpPr>
        <p:spPr>
          <a:xfrm>
            <a:off x="6312548" y="2739540"/>
            <a:ext cx="2602523" cy="1800493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Adenomatoid tumor of the epididymis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Spermatic cord lipoma     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Scrotum hemangioma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Fibrous pseudotumor of the scrotum 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261316D-D043-49A0-A569-AACD5C9E19C0}"/>
              </a:ext>
            </a:extLst>
          </p:cNvPr>
          <p:cNvSpPr txBox="1"/>
          <p:nvPr/>
        </p:nvSpPr>
        <p:spPr>
          <a:xfrm>
            <a:off x="6464548" y="1100347"/>
            <a:ext cx="2602523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Extratesticular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Lesion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A6473B7A-0D20-448E-885F-8C69777D0AF8}"/>
              </a:ext>
            </a:extLst>
          </p:cNvPr>
          <p:cNvCxnSpPr>
            <a:cxnSpLocks/>
          </p:cNvCxnSpPr>
          <p:nvPr/>
        </p:nvCxnSpPr>
        <p:spPr>
          <a:xfrm>
            <a:off x="7455878" y="344071"/>
            <a:ext cx="7938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78BD3027-1602-4FFF-8692-877B27B4568A}"/>
              </a:ext>
            </a:extLst>
          </p:cNvPr>
          <p:cNvCxnSpPr>
            <a:cxnSpLocks/>
          </p:cNvCxnSpPr>
          <p:nvPr/>
        </p:nvCxnSpPr>
        <p:spPr>
          <a:xfrm>
            <a:off x="8249694" y="316353"/>
            <a:ext cx="0" cy="69993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BA4EF152-452B-4A95-8E45-DEBD4CAED475}"/>
              </a:ext>
            </a:extLst>
          </p:cNvPr>
          <p:cNvSpPr txBox="1"/>
          <p:nvPr/>
        </p:nvSpPr>
        <p:spPr>
          <a:xfrm>
            <a:off x="5332481" y="729754"/>
            <a:ext cx="1272274" cy="307777"/>
          </a:xfrm>
          <a:prstGeom prst="rect">
            <a:avLst/>
          </a:prstGeom>
          <a:solidFill>
            <a:srgbClr val="FF9F8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US /MRI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78013911-F4A2-4168-A35B-E400F73D7431}"/>
              </a:ext>
            </a:extLst>
          </p:cNvPr>
          <p:cNvSpPr txBox="1"/>
          <p:nvPr/>
        </p:nvSpPr>
        <p:spPr>
          <a:xfrm>
            <a:off x="7106944" y="2255199"/>
            <a:ext cx="260252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Benign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D45E0A24-B468-4435-A20D-991AA40A3B58}"/>
              </a:ext>
            </a:extLst>
          </p:cNvPr>
          <p:cNvSpPr txBox="1"/>
          <p:nvPr/>
        </p:nvSpPr>
        <p:spPr>
          <a:xfrm>
            <a:off x="1476509" y="2282918"/>
            <a:ext cx="2602523" cy="369332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chemeClr val="bg1"/>
                </a:solidFill>
              </a:rPr>
              <a:t>Malignant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conditions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65" name="Conector de Seta Reta 64">
            <a:extLst>
              <a:ext uri="{FF2B5EF4-FFF2-40B4-BE49-F238E27FC236}">
                <a16:creationId xmlns:a16="http://schemas.microsoft.com/office/drawing/2014/main" id="{2942CB9D-4330-48CE-B859-9C8A144569F9}"/>
              </a:ext>
            </a:extLst>
          </p:cNvPr>
          <p:cNvCxnSpPr>
            <a:cxnSpLocks/>
          </p:cNvCxnSpPr>
          <p:nvPr/>
        </p:nvCxnSpPr>
        <p:spPr>
          <a:xfrm flipH="1">
            <a:off x="4362049" y="1532495"/>
            <a:ext cx="1941603" cy="90737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de Seta Reta 65">
            <a:extLst>
              <a:ext uri="{FF2B5EF4-FFF2-40B4-BE49-F238E27FC236}">
                <a16:creationId xmlns:a16="http://schemas.microsoft.com/office/drawing/2014/main" id="{EF29A3AC-5186-42D5-ACFA-0461021F5567}"/>
              </a:ext>
            </a:extLst>
          </p:cNvPr>
          <p:cNvCxnSpPr>
            <a:cxnSpLocks/>
          </p:cNvCxnSpPr>
          <p:nvPr/>
        </p:nvCxnSpPr>
        <p:spPr>
          <a:xfrm flipH="1">
            <a:off x="8088328" y="1574246"/>
            <a:ext cx="1" cy="57959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6EEE32B-DC95-44C3-BDFE-75D5B8A9546D}"/>
              </a:ext>
            </a:extLst>
          </p:cNvPr>
          <p:cNvSpPr txBox="1"/>
          <p:nvPr/>
        </p:nvSpPr>
        <p:spPr>
          <a:xfrm>
            <a:off x="651106" y="2785328"/>
            <a:ext cx="3995961" cy="807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Embryonal rhabdomyosarcoma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First 2 decades of life, with the median age at diagnosis being 7 years of age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4F681BB-13FA-450F-9C3D-CB3C6D999660}"/>
              </a:ext>
            </a:extLst>
          </p:cNvPr>
          <p:cNvSpPr txBox="1"/>
          <p:nvPr/>
        </p:nvSpPr>
        <p:spPr>
          <a:xfrm>
            <a:off x="651106" y="3757394"/>
            <a:ext cx="3995960" cy="5924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Spermatic cord  leiomyosarcoma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Rare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E75B4420-90AF-4A54-B1B1-910898BA0131}"/>
              </a:ext>
            </a:extLst>
          </p:cNvPr>
          <p:cNvSpPr txBox="1"/>
          <p:nvPr/>
        </p:nvSpPr>
        <p:spPr>
          <a:xfrm>
            <a:off x="651105" y="4543219"/>
            <a:ext cx="3995959" cy="807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chemeClr val="bg1"/>
                </a:solidFill>
              </a:rPr>
              <a:t>Spermatic cord </a:t>
            </a:r>
            <a:r>
              <a:rPr lang="en-US" sz="1600" b="1" dirty="0" err="1">
                <a:solidFill>
                  <a:schemeClr val="bg1"/>
                </a:solidFill>
              </a:rPr>
              <a:t>lipossarcoma</a:t>
            </a:r>
            <a:endParaRPr lang="en-US" sz="1600" b="1" dirty="0">
              <a:solidFill>
                <a:schemeClr val="bg1"/>
              </a:solidFill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MR: heterogeneous fat lesion with septa and enhancing solid nodules</a:t>
            </a:r>
          </a:p>
        </p:txBody>
      </p:sp>
    </p:spTree>
    <p:extLst>
      <p:ext uri="{BB962C8B-B14F-4D97-AF65-F5344CB8AC3E}">
        <p14:creationId xmlns:p14="http://schemas.microsoft.com/office/powerpoint/2010/main" val="354061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40" grpId="0" animBg="1"/>
      <p:bldP spid="41" grpId="0" animBg="1"/>
      <p:bldP spid="61" grpId="0" animBg="1"/>
      <p:bldP spid="63" grpId="0" animBg="1"/>
      <p:bldP spid="64" grpId="0" animBg="1"/>
      <p:bldP spid="33" grpId="0" animBg="1"/>
      <p:bldP spid="34" grpId="0" animBg="1"/>
      <p:bldP spid="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1A1682E5-AC11-46BD-B0EA-DA1E22DDA3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10" r="10726" b="8334"/>
          <a:stretch/>
        </p:blipFill>
        <p:spPr>
          <a:xfrm>
            <a:off x="1972794" y="4184588"/>
            <a:ext cx="2981043" cy="2200173"/>
          </a:xfrm>
          <a:prstGeom prst="ellipse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3EF0E0B-C73D-467A-B7A2-91C51438B2F1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RHABDOMYOSARCOMA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BF9B97AB-7747-4A85-95BC-74E0C6027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1B1687A-44C9-451A-9275-C10454DD23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913" t="6453" r="18078" b="18477"/>
          <a:stretch/>
        </p:blipFill>
        <p:spPr>
          <a:xfrm>
            <a:off x="3432221" y="977885"/>
            <a:ext cx="2193327" cy="209022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081B664-43DE-4C47-8F57-C9DA23A93C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25" t="11076" r="20988" b="29406"/>
          <a:stretch/>
        </p:blipFill>
        <p:spPr>
          <a:xfrm>
            <a:off x="897760" y="977885"/>
            <a:ext cx="2417844" cy="209022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25518031-E2F4-4043-8E8C-9C67C39F82E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884" t="5081" r="25885" b="18660"/>
          <a:stretch/>
        </p:blipFill>
        <p:spPr>
          <a:xfrm>
            <a:off x="5892863" y="99431"/>
            <a:ext cx="2267972" cy="296867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EB17475-E46E-4085-A444-AC41FD54EA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715" r="26123" b="29849"/>
          <a:stretch/>
        </p:blipFill>
        <p:spPr>
          <a:xfrm>
            <a:off x="30125" y="3243631"/>
            <a:ext cx="2476044" cy="2002245"/>
          </a:xfrm>
          <a:prstGeom prst="ellipse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B15F7137-04D1-4743-A045-D22D0ED3A44A}"/>
              </a:ext>
            </a:extLst>
          </p:cNvPr>
          <p:cNvSpPr txBox="1"/>
          <p:nvPr/>
        </p:nvSpPr>
        <p:spPr>
          <a:xfrm>
            <a:off x="3110504" y="3160599"/>
            <a:ext cx="8957566" cy="984885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Rhabdomyosarcoma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in a 20yo man with right-sided scrotal swelling. US and CT images demonstrate a large heterogeneous paratesticular mass (</a:t>
            </a:r>
            <a:r>
              <a:rPr lang="en-US" sz="1400" dirty="0">
                <a:solidFill>
                  <a:srgbClr val="C0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evolving the right testis, which shows internal vascularity. The biopsy results were consistent with a diagnosis of rhabdomyosarcoma (alveolar subtype). Staging CT reveals a metastatic retroperitoneal lymph node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).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18F0435-A60D-4732-B08A-9D0982857CC4}"/>
              </a:ext>
            </a:extLst>
          </p:cNvPr>
          <p:cNvSpPr txBox="1"/>
          <p:nvPr/>
        </p:nvSpPr>
        <p:spPr>
          <a:xfrm>
            <a:off x="2462833" y="664981"/>
            <a:ext cx="1672727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 err="1">
                <a:solidFill>
                  <a:schemeClr val="bg1"/>
                </a:solidFill>
              </a:rPr>
              <a:t>Right</a:t>
            </a:r>
            <a:r>
              <a:rPr lang="pt-BR" sz="1000" dirty="0">
                <a:solidFill>
                  <a:schemeClr val="bg1"/>
                </a:solidFill>
              </a:rPr>
              <a:t> </a:t>
            </a:r>
            <a:r>
              <a:rPr lang="pt-BR" sz="1000" dirty="0" err="1">
                <a:solidFill>
                  <a:schemeClr val="bg1"/>
                </a:solidFill>
              </a:rPr>
              <a:t>testicle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5FF47519-FE88-47D7-A9F9-F471315B9BA3}"/>
              </a:ext>
            </a:extLst>
          </p:cNvPr>
          <p:cNvCxnSpPr>
            <a:cxnSpLocks/>
          </p:cNvCxnSpPr>
          <p:nvPr/>
        </p:nvCxnSpPr>
        <p:spPr>
          <a:xfrm flipH="1">
            <a:off x="2133600" y="911202"/>
            <a:ext cx="340523" cy="715826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D08AD9AA-1AB0-4CB7-83FB-A5BF6F81A0D9}"/>
              </a:ext>
            </a:extLst>
          </p:cNvPr>
          <p:cNvCxnSpPr>
            <a:cxnSpLocks/>
          </p:cNvCxnSpPr>
          <p:nvPr/>
        </p:nvCxnSpPr>
        <p:spPr>
          <a:xfrm flipH="1" flipV="1">
            <a:off x="4127196" y="901686"/>
            <a:ext cx="89906" cy="938975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040412E2-FE91-48BE-B9AE-D0F6DF330A6E}"/>
              </a:ext>
            </a:extLst>
          </p:cNvPr>
          <p:cNvCxnSpPr>
            <a:cxnSpLocks/>
          </p:cNvCxnSpPr>
          <p:nvPr/>
        </p:nvCxnSpPr>
        <p:spPr>
          <a:xfrm flipH="1">
            <a:off x="2853045" y="1459346"/>
            <a:ext cx="274055" cy="60521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de Seta Reta 40">
            <a:extLst>
              <a:ext uri="{FF2B5EF4-FFF2-40B4-BE49-F238E27FC236}">
                <a16:creationId xmlns:a16="http://schemas.microsoft.com/office/drawing/2014/main" id="{0D46EB63-3C45-45DA-8BBE-48FE179B3299}"/>
              </a:ext>
            </a:extLst>
          </p:cNvPr>
          <p:cNvCxnSpPr>
            <a:cxnSpLocks/>
          </p:cNvCxnSpPr>
          <p:nvPr/>
        </p:nvCxnSpPr>
        <p:spPr>
          <a:xfrm flipV="1">
            <a:off x="3917563" y="2568839"/>
            <a:ext cx="599077" cy="3724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40711EC7-5A65-4C0E-84E3-0D71D17BCAD1}"/>
              </a:ext>
            </a:extLst>
          </p:cNvPr>
          <p:cNvCxnSpPr>
            <a:cxnSpLocks/>
          </p:cNvCxnSpPr>
          <p:nvPr/>
        </p:nvCxnSpPr>
        <p:spPr>
          <a:xfrm flipH="1">
            <a:off x="7382851" y="503274"/>
            <a:ext cx="307733" cy="8158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4396F2ED-6D39-46BB-8E3F-6999C99970EE}"/>
              </a:ext>
            </a:extLst>
          </p:cNvPr>
          <p:cNvSpPr txBox="1"/>
          <p:nvPr/>
        </p:nvSpPr>
        <p:spPr>
          <a:xfrm>
            <a:off x="10738094" y="1941452"/>
            <a:ext cx="1190562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 err="1">
                <a:solidFill>
                  <a:schemeClr val="bg1"/>
                </a:solidFill>
              </a:rPr>
              <a:t>Internal</a:t>
            </a:r>
            <a:r>
              <a:rPr lang="pt-BR" sz="1000" dirty="0">
                <a:solidFill>
                  <a:schemeClr val="bg1"/>
                </a:solidFill>
              </a:rPr>
              <a:t> </a:t>
            </a:r>
            <a:r>
              <a:rPr lang="pt-BR" sz="1000" dirty="0" err="1">
                <a:solidFill>
                  <a:schemeClr val="bg1"/>
                </a:solidFill>
              </a:rPr>
              <a:t>blood</a:t>
            </a:r>
            <a:r>
              <a:rPr lang="pt-BR" sz="1000" dirty="0">
                <a:solidFill>
                  <a:schemeClr val="bg1"/>
                </a:solidFill>
              </a:rPr>
              <a:t> </a:t>
            </a:r>
            <a:r>
              <a:rPr lang="pt-BR" sz="1000" dirty="0" err="1">
                <a:solidFill>
                  <a:schemeClr val="bg1"/>
                </a:solidFill>
              </a:rPr>
              <a:t>flow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812B9AB6-8181-4C76-9E4A-BA83C5DF6C9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306" t="4204" r="12821"/>
          <a:stretch/>
        </p:blipFill>
        <p:spPr>
          <a:xfrm>
            <a:off x="8428150" y="99430"/>
            <a:ext cx="2007942" cy="2968677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F378B064-67DA-4092-AAFA-3214BE563258}"/>
              </a:ext>
            </a:extLst>
          </p:cNvPr>
          <p:cNvCxnSpPr>
            <a:cxnSpLocks/>
          </p:cNvCxnSpPr>
          <p:nvPr/>
        </p:nvCxnSpPr>
        <p:spPr>
          <a:xfrm flipH="1" flipV="1">
            <a:off x="9744075" y="1627028"/>
            <a:ext cx="999458" cy="314425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de Seta Reta 50">
            <a:extLst>
              <a:ext uri="{FF2B5EF4-FFF2-40B4-BE49-F238E27FC236}">
                <a16:creationId xmlns:a16="http://schemas.microsoft.com/office/drawing/2014/main" id="{0E76A040-C254-4AFB-BC69-27C6F619E946}"/>
              </a:ext>
            </a:extLst>
          </p:cNvPr>
          <p:cNvCxnSpPr>
            <a:cxnSpLocks/>
          </p:cNvCxnSpPr>
          <p:nvPr/>
        </p:nvCxnSpPr>
        <p:spPr>
          <a:xfrm flipV="1">
            <a:off x="329707" y="4058551"/>
            <a:ext cx="599077" cy="3724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>
            <a:extLst>
              <a:ext uri="{FF2B5EF4-FFF2-40B4-BE49-F238E27FC236}">
                <a16:creationId xmlns:a16="http://schemas.microsoft.com/office/drawing/2014/main" id="{78032BB2-4DA1-4084-852E-ED1D7E964257}"/>
              </a:ext>
            </a:extLst>
          </p:cNvPr>
          <p:cNvCxnSpPr>
            <a:cxnSpLocks/>
          </p:cNvCxnSpPr>
          <p:nvPr/>
        </p:nvCxnSpPr>
        <p:spPr>
          <a:xfrm flipH="1">
            <a:off x="3508691" y="4638895"/>
            <a:ext cx="537662" cy="39979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BD918E74-E620-4DF6-A621-9E6664AD31A4}"/>
              </a:ext>
            </a:extLst>
          </p:cNvPr>
          <p:cNvSpPr txBox="1"/>
          <p:nvPr/>
        </p:nvSpPr>
        <p:spPr>
          <a:xfrm>
            <a:off x="5688909" y="4475736"/>
            <a:ext cx="6343719" cy="1815882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are.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ccur mainly in the first 2 decades of life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Histogenesis is related to the embryonic development of the spermatic cord, epididymis, testis, and connective tissue coverings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Subtypes: </a:t>
            </a:r>
          </a:p>
          <a:p>
            <a:pPr marL="628650" lvl="1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lveolar (</a:t>
            </a:r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worst prognosis)</a:t>
            </a:r>
            <a:endParaRPr lang="en-US" sz="1600" i="0" u="none" strike="noStrike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628650" lvl="1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</a:t>
            </a:r>
            <a:r>
              <a:rPr lang="en-US" sz="1600" i="0" u="none" strike="noStrike" dirty="0" err="1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mbryonal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(</a:t>
            </a:r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most common)</a:t>
            </a:r>
          </a:p>
          <a:p>
            <a:pPr marL="628650" lvl="1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Pleomorphic</a:t>
            </a:r>
          </a:p>
        </p:txBody>
      </p:sp>
      <p:sp>
        <p:nvSpPr>
          <p:cNvPr id="56" name="Google Shape;117;p19">
            <a:extLst>
              <a:ext uri="{FF2B5EF4-FFF2-40B4-BE49-F238E27FC236}">
                <a16:creationId xmlns:a16="http://schemas.microsoft.com/office/drawing/2014/main" id="{4F4C8EE9-9F0D-4033-8564-0A24AADE7519}"/>
              </a:ext>
            </a:extLst>
          </p:cNvPr>
          <p:cNvSpPr txBox="1"/>
          <p:nvPr/>
        </p:nvSpPr>
        <p:spPr>
          <a:xfrm rot="16200000">
            <a:off x="4731957" y="5255997"/>
            <a:ext cx="1626291" cy="255359"/>
          </a:xfrm>
          <a:prstGeom prst="rect">
            <a:avLst/>
          </a:prstGeom>
          <a:solidFill>
            <a:srgbClr val="0070C0"/>
          </a:solidFill>
          <a:ln w="12700"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</a:t>
            </a:r>
          </a:p>
        </p:txBody>
      </p:sp>
      <p:pic>
        <p:nvPicPr>
          <p:cNvPr id="57" name="Imagem 56" descr="Foto em preto e branco&#10;&#10;Descrição gerada automaticamente">
            <a:extLst>
              <a:ext uri="{FF2B5EF4-FFF2-40B4-BE49-F238E27FC236}">
                <a16:creationId xmlns:a16="http://schemas.microsoft.com/office/drawing/2014/main" id="{D34503F6-E5F9-4F14-BEED-9DFF8DBEB3E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2544" r="83887"/>
          <a:stretch/>
        </p:blipFill>
        <p:spPr>
          <a:xfrm>
            <a:off x="3444394" y="2735553"/>
            <a:ext cx="411707" cy="316767"/>
          </a:xfrm>
          <a:prstGeom prst="rect">
            <a:avLst/>
          </a:prstGeom>
        </p:spPr>
      </p:pic>
      <p:pic>
        <p:nvPicPr>
          <p:cNvPr id="58" name="Imagem 57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3117AEF5-EF64-441C-A583-7E06B1A5E48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9977" r="83631"/>
          <a:stretch/>
        </p:blipFill>
        <p:spPr>
          <a:xfrm>
            <a:off x="897760" y="2705008"/>
            <a:ext cx="407536" cy="348949"/>
          </a:xfrm>
          <a:prstGeom prst="rect">
            <a:avLst/>
          </a:prstGeom>
        </p:spPr>
      </p:pic>
      <p:pic>
        <p:nvPicPr>
          <p:cNvPr id="59" name="Imagem 58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4A659BD1-2C19-4045-A9A7-1CC8AB2AD3E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9977" r="83631"/>
          <a:stretch/>
        </p:blipFill>
        <p:spPr>
          <a:xfrm>
            <a:off x="8428150" y="2719158"/>
            <a:ext cx="407536" cy="348949"/>
          </a:xfrm>
          <a:prstGeom prst="rect">
            <a:avLst/>
          </a:prstGeom>
        </p:spPr>
      </p:pic>
      <p:pic>
        <p:nvPicPr>
          <p:cNvPr id="60" name="Imagem 59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1B26C8B8-9412-40C6-A778-82F08CA34D4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9977" r="83631"/>
          <a:stretch/>
        </p:blipFill>
        <p:spPr>
          <a:xfrm>
            <a:off x="5892863" y="2698253"/>
            <a:ext cx="407536" cy="348949"/>
          </a:xfrm>
          <a:prstGeom prst="rect">
            <a:avLst/>
          </a:prstGeom>
        </p:spPr>
      </p:pic>
      <p:graphicFrame>
        <p:nvGraphicFramePr>
          <p:cNvPr id="62" name="Tabela 7">
            <a:extLst>
              <a:ext uri="{FF2B5EF4-FFF2-40B4-BE49-F238E27FC236}">
                <a16:creationId xmlns:a16="http://schemas.microsoft.com/office/drawing/2014/main" id="{B4B4E9DB-FE20-4E14-8B16-62704CC37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59105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PARATESTICULAR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7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EF0E0B-C73D-467A-B7A2-91C51438B2F1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LEIOMYOSARCOMA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BF9B97AB-7747-4A85-95BC-74E0C602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4BFCA9A-B93C-44C8-A7E0-6916DB7EB8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17" t="7206" r="8090" b="26014"/>
          <a:stretch/>
        </p:blipFill>
        <p:spPr>
          <a:xfrm>
            <a:off x="204989" y="2980128"/>
            <a:ext cx="2477310" cy="187392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ED71082-564C-48B5-8024-D99FDB0FBE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6000" contrast="-6000"/>
                    </a14:imgEffect>
                  </a14:imgLayer>
                </a14:imgProps>
              </a:ext>
            </a:extLst>
          </a:blip>
          <a:srcRect b="23248"/>
          <a:stretch/>
        </p:blipFill>
        <p:spPr>
          <a:xfrm>
            <a:off x="204989" y="741185"/>
            <a:ext cx="5098649" cy="187418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BB743F0-392D-401A-9F60-C9C67ADCFA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612" t="6775" r="22960" b="17678"/>
          <a:stretch/>
        </p:blipFill>
        <p:spPr>
          <a:xfrm>
            <a:off x="2808530" y="2984905"/>
            <a:ext cx="2495108" cy="185287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2C4EE387-0A0C-452D-AF2B-DA413C06CD6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632" t="18328" r="19447" b="10954"/>
          <a:stretch/>
        </p:blipFill>
        <p:spPr>
          <a:xfrm>
            <a:off x="5732616" y="222922"/>
            <a:ext cx="1737151" cy="303420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6B12DC8D-D0BB-450D-BEB5-8DC664B8455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516" t="7497" r="16481" b="52986"/>
          <a:stretch/>
        </p:blipFill>
        <p:spPr>
          <a:xfrm>
            <a:off x="7620850" y="222922"/>
            <a:ext cx="2477743" cy="13475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B7E3B9B1-6A01-4FAC-AF90-5E9EF97D684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556" t="3785" r="25053" b="54879"/>
          <a:stretch/>
        </p:blipFill>
        <p:spPr>
          <a:xfrm>
            <a:off x="10249675" y="458125"/>
            <a:ext cx="1826031" cy="112811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1AF24DDE-06BA-41B6-97A3-5B624F68328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0026" t="8005" r="21015" b="54944"/>
          <a:stretch/>
        </p:blipFill>
        <p:spPr>
          <a:xfrm>
            <a:off x="10249675" y="2129012"/>
            <a:ext cx="1826031" cy="112811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C1726132-2B7A-417C-B024-1DFA63D7C8F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6779" t="9166" r="25767" b="61143"/>
          <a:stretch/>
        </p:blipFill>
        <p:spPr>
          <a:xfrm>
            <a:off x="7620850" y="1799076"/>
            <a:ext cx="2477743" cy="14333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2309B7C0-8E53-4963-856F-BDD95B405804}"/>
              </a:ext>
            </a:extLst>
          </p:cNvPr>
          <p:cNvSpPr txBox="1"/>
          <p:nvPr/>
        </p:nvSpPr>
        <p:spPr>
          <a:xfrm>
            <a:off x="6093303" y="2980128"/>
            <a:ext cx="108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Sagittal - T2WI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C75ABE4-959C-46FD-94CA-AD58268EEE2B}"/>
              </a:ext>
            </a:extLst>
          </p:cNvPr>
          <p:cNvSpPr txBox="1"/>
          <p:nvPr/>
        </p:nvSpPr>
        <p:spPr>
          <a:xfrm>
            <a:off x="8411521" y="1321071"/>
            <a:ext cx="896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Axial- T2WI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EA859CCC-DA65-486D-81CB-58F37993E418}"/>
              </a:ext>
            </a:extLst>
          </p:cNvPr>
          <p:cNvSpPr txBox="1"/>
          <p:nvPr/>
        </p:nvSpPr>
        <p:spPr>
          <a:xfrm>
            <a:off x="7898745" y="2948732"/>
            <a:ext cx="2035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Axial – T1WI POST CONTRAST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F1D3E6C9-EB7E-4A05-B8CA-1D5960496858}"/>
              </a:ext>
            </a:extLst>
          </p:cNvPr>
          <p:cNvSpPr txBox="1"/>
          <p:nvPr/>
        </p:nvSpPr>
        <p:spPr>
          <a:xfrm>
            <a:off x="10249675" y="445121"/>
            <a:ext cx="452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DWI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91C1B58E-8954-4C8D-AB80-C5BBECE8EB2E}"/>
              </a:ext>
            </a:extLst>
          </p:cNvPr>
          <p:cNvSpPr txBox="1"/>
          <p:nvPr/>
        </p:nvSpPr>
        <p:spPr>
          <a:xfrm>
            <a:off x="10249675" y="2095018"/>
            <a:ext cx="7873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ADC MAP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4546D91-2A51-4431-BC50-1FE245881EE4}"/>
              </a:ext>
            </a:extLst>
          </p:cNvPr>
          <p:cNvSpPr txBox="1"/>
          <p:nvPr/>
        </p:nvSpPr>
        <p:spPr>
          <a:xfrm>
            <a:off x="204989" y="5036431"/>
            <a:ext cx="5098648" cy="1200329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>
                <a:solidFill>
                  <a:schemeClr val="bg1"/>
                </a:solidFill>
              </a:rPr>
              <a:t>Spermatic cord sarcoma.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US shows a large paratesticular mass (</a:t>
            </a:r>
            <a:r>
              <a:rPr lang="en-US" sz="1400" dirty="0">
                <a:solidFill>
                  <a:srgbClr val="C0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in the right testis with the internal flow. </a:t>
            </a:r>
          </a:p>
          <a:p>
            <a:pPr algn="just"/>
            <a:r>
              <a:rPr lang="en-US" sz="1400" dirty="0">
                <a:solidFill>
                  <a:schemeClr val="bg1"/>
                </a:solidFill>
              </a:rPr>
              <a:t>MRI demonstrates a predominantly homogeneous mass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 that arises from the spermatic cord and has a signal on T2 similar to muscle. </a:t>
            </a: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22880D5F-77F1-4795-AD0B-0A82D8605EF5}"/>
              </a:ext>
            </a:extLst>
          </p:cNvPr>
          <p:cNvCxnSpPr>
            <a:cxnSpLocks/>
          </p:cNvCxnSpPr>
          <p:nvPr/>
        </p:nvCxnSpPr>
        <p:spPr>
          <a:xfrm flipV="1">
            <a:off x="398313" y="1740025"/>
            <a:ext cx="566329" cy="19585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CBA2DEA8-23F7-4126-9F1F-97CA89A1CBD7}"/>
              </a:ext>
            </a:extLst>
          </p:cNvPr>
          <p:cNvCxnSpPr>
            <a:cxnSpLocks/>
          </p:cNvCxnSpPr>
          <p:nvPr/>
        </p:nvCxnSpPr>
        <p:spPr>
          <a:xfrm flipH="1">
            <a:off x="4820695" y="884825"/>
            <a:ext cx="441043" cy="4254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F3E4FFE-7290-4188-A3D6-C241B1C6A3A4}"/>
              </a:ext>
            </a:extLst>
          </p:cNvPr>
          <p:cNvSpPr txBox="1"/>
          <p:nvPr/>
        </p:nvSpPr>
        <p:spPr>
          <a:xfrm>
            <a:off x="3437059" y="2673680"/>
            <a:ext cx="1190562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 err="1">
                <a:solidFill>
                  <a:schemeClr val="bg1"/>
                </a:solidFill>
              </a:rPr>
              <a:t>Internal</a:t>
            </a:r>
            <a:r>
              <a:rPr lang="pt-BR" sz="1000" dirty="0">
                <a:solidFill>
                  <a:schemeClr val="bg1"/>
                </a:solidFill>
              </a:rPr>
              <a:t> </a:t>
            </a:r>
            <a:r>
              <a:rPr lang="pt-BR" sz="1000" dirty="0" err="1">
                <a:solidFill>
                  <a:schemeClr val="bg1"/>
                </a:solidFill>
              </a:rPr>
              <a:t>blood</a:t>
            </a:r>
            <a:r>
              <a:rPr lang="pt-BR" sz="1000" dirty="0">
                <a:solidFill>
                  <a:schemeClr val="bg1"/>
                </a:solidFill>
              </a:rPr>
              <a:t> </a:t>
            </a:r>
            <a:r>
              <a:rPr lang="pt-BR" sz="1000" dirty="0" err="1">
                <a:solidFill>
                  <a:schemeClr val="bg1"/>
                </a:solidFill>
              </a:rPr>
              <a:t>flow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6CC95C1B-5B3A-41A5-B23A-C644D1C7C6E6}"/>
              </a:ext>
            </a:extLst>
          </p:cNvPr>
          <p:cNvCxnSpPr>
            <a:cxnSpLocks/>
            <a:stCxn id="40" idx="2"/>
          </p:cNvCxnSpPr>
          <p:nvPr/>
        </p:nvCxnSpPr>
        <p:spPr>
          <a:xfrm flipH="1">
            <a:off x="3824938" y="2919901"/>
            <a:ext cx="207402" cy="1168157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5137192D-8B5D-4791-BE8C-7A46F1AA7989}"/>
              </a:ext>
            </a:extLst>
          </p:cNvPr>
          <p:cNvSpPr txBox="1"/>
          <p:nvPr/>
        </p:nvSpPr>
        <p:spPr>
          <a:xfrm>
            <a:off x="848363" y="2673083"/>
            <a:ext cx="1190562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 err="1">
                <a:solidFill>
                  <a:schemeClr val="bg1"/>
                </a:solidFill>
              </a:rPr>
              <a:t>Right</a:t>
            </a:r>
            <a:r>
              <a:rPr lang="pt-BR" sz="1000" dirty="0">
                <a:solidFill>
                  <a:schemeClr val="bg1"/>
                </a:solidFill>
              </a:rPr>
              <a:t> </a:t>
            </a:r>
            <a:r>
              <a:rPr lang="pt-BR" sz="1000" dirty="0" err="1">
                <a:solidFill>
                  <a:schemeClr val="bg1"/>
                </a:solidFill>
              </a:rPr>
              <a:t>testicle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1144D135-C8D4-48F3-89F7-D92E4D872992}"/>
              </a:ext>
            </a:extLst>
          </p:cNvPr>
          <p:cNvCxnSpPr>
            <a:cxnSpLocks/>
            <a:stCxn id="46" idx="1"/>
          </p:cNvCxnSpPr>
          <p:nvPr/>
        </p:nvCxnSpPr>
        <p:spPr>
          <a:xfrm flipH="1">
            <a:off x="398313" y="2796194"/>
            <a:ext cx="450050" cy="1185991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F66ECB99-C2EC-4F56-9552-EAD823D5196E}"/>
              </a:ext>
            </a:extLst>
          </p:cNvPr>
          <p:cNvSpPr txBox="1"/>
          <p:nvPr/>
        </p:nvSpPr>
        <p:spPr>
          <a:xfrm>
            <a:off x="10728729" y="1717519"/>
            <a:ext cx="1190562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>
                <a:solidFill>
                  <a:schemeClr val="bg1"/>
                </a:solidFill>
                <a:latin typeface="+mn-lt"/>
              </a:rPr>
              <a:t>restricted diffusion</a:t>
            </a:r>
            <a:endParaRPr lang="pt-BR" sz="1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57A2CCA3-DDA2-4075-87B3-778614284286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10702620" y="1209959"/>
            <a:ext cx="621390" cy="507560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639732F4-0995-4141-90C3-A507AD97BCAD}"/>
              </a:ext>
            </a:extLst>
          </p:cNvPr>
          <p:cNvCxnSpPr>
            <a:cxnSpLocks/>
            <a:stCxn id="52" idx="2"/>
          </p:cNvCxnSpPr>
          <p:nvPr/>
        </p:nvCxnSpPr>
        <p:spPr>
          <a:xfrm flipH="1">
            <a:off x="10928572" y="1963740"/>
            <a:ext cx="395438" cy="469718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479112A2-A519-47F2-A6B1-0201BE173A6E}"/>
              </a:ext>
            </a:extLst>
          </p:cNvPr>
          <p:cNvSpPr txBox="1"/>
          <p:nvPr/>
        </p:nvSpPr>
        <p:spPr>
          <a:xfrm>
            <a:off x="5779161" y="4231750"/>
            <a:ext cx="6145373" cy="1569660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arely occurs in spermatic cord, where it arises from the smooth muscle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Locoregional recurrence is common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Treatment consists of transinguinal radical orchiectomy, with adjuvant radiation therapy to reduce recurrence and chemotherapy for high-grade lesions and metastases </a:t>
            </a:r>
          </a:p>
        </p:txBody>
      </p:sp>
      <p:sp>
        <p:nvSpPr>
          <p:cNvPr id="62" name="Google Shape;117;p19">
            <a:extLst>
              <a:ext uri="{FF2B5EF4-FFF2-40B4-BE49-F238E27FC236}">
                <a16:creationId xmlns:a16="http://schemas.microsoft.com/office/drawing/2014/main" id="{91A15F64-1456-4622-8C65-C0D6DE501770}"/>
              </a:ext>
            </a:extLst>
          </p:cNvPr>
          <p:cNvSpPr txBox="1"/>
          <p:nvPr/>
        </p:nvSpPr>
        <p:spPr>
          <a:xfrm>
            <a:off x="7942847" y="3949559"/>
            <a:ext cx="1818000" cy="276998"/>
          </a:xfrm>
          <a:prstGeom prst="rect">
            <a:avLst/>
          </a:prstGeom>
          <a:solidFill>
            <a:srgbClr val="0070C0"/>
          </a:solidFill>
          <a:ln w="12700"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</a:t>
            </a:r>
          </a:p>
        </p:txBody>
      </p:sp>
      <p:pic>
        <p:nvPicPr>
          <p:cNvPr id="63" name="Imagem 62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3BAF3E38-13BE-46F8-91CE-D28B55DB034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9977" r="83631"/>
          <a:stretch/>
        </p:blipFill>
        <p:spPr>
          <a:xfrm>
            <a:off x="225851" y="2246894"/>
            <a:ext cx="407536" cy="348949"/>
          </a:xfrm>
          <a:prstGeom prst="rect">
            <a:avLst/>
          </a:prstGeom>
        </p:spPr>
      </p:pic>
      <p:pic>
        <p:nvPicPr>
          <p:cNvPr id="64" name="Imagem 63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F68F7F71-25C7-4EC7-8504-88A5C543C2D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9977" r="83631"/>
          <a:stretch/>
        </p:blipFill>
        <p:spPr>
          <a:xfrm>
            <a:off x="2754418" y="2238082"/>
            <a:ext cx="407536" cy="348949"/>
          </a:xfrm>
          <a:prstGeom prst="rect">
            <a:avLst/>
          </a:prstGeom>
        </p:spPr>
      </p:pic>
      <p:pic>
        <p:nvPicPr>
          <p:cNvPr id="66" name="Imagem 65" descr="Foto em preto e branco de computador&#10;&#10;Descrição gerada automaticamente">
            <a:extLst>
              <a:ext uri="{FF2B5EF4-FFF2-40B4-BE49-F238E27FC236}">
                <a16:creationId xmlns:a16="http://schemas.microsoft.com/office/drawing/2014/main" id="{1377137D-2B0E-4861-A1D6-7C1C2C6B20F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9977" r="83631"/>
          <a:stretch/>
        </p:blipFill>
        <p:spPr>
          <a:xfrm>
            <a:off x="2846082" y="4547757"/>
            <a:ext cx="315872" cy="270463"/>
          </a:xfrm>
          <a:prstGeom prst="rect">
            <a:avLst/>
          </a:prstGeom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9D696095-A1DB-4E35-AEB7-79CF4CDE5D4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4989" y="4559975"/>
            <a:ext cx="365922" cy="286709"/>
          </a:xfrm>
          <a:prstGeom prst="rect">
            <a:avLst/>
          </a:prstGeom>
        </p:spPr>
      </p:pic>
      <p:cxnSp>
        <p:nvCxnSpPr>
          <p:cNvPr id="68" name="Conector de Seta Reta 67">
            <a:extLst>
              <a:ext uri="{FF2B5EF4-FFF2-40B4-BE49-F238E27FC236}">
                <a16:creationId xmlns:a16="http://schemas.microsoft.com/office/drawing/2014/main" id="{35316657-A424-422B-94F3-A3A4E99EFD5B}"/>
              </a:ext>
            </a:extLst>
          </p:cNvPr>
          <p:cNvCxnSpPr>
            <a:cxnSpLocks/>
          </p:cNvCxnSpPr>
          <p:nvPr/>
        </p:nvCxnSpPr>
        <p:spPr>
          <a:xfrm flipH="1">
            <a:off x="6889104" y="373127"/>
            <a:ext cx="436720" cy="44586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de Seta Reta 70">
            <a:extLst>
              <a:ext uri="{FF2B5EF4-FFF2-40B4-BE49-F238E27FC236}">
                <a16:creationId xmlns:a16="http://schemas.microsoft.com/office/drawing/2014/main" id="{113A606D-F21C-41E9-AC99-2907879FD5C4}"/>
              </a:ext>
            </a:extLst>
          </p:cNvPr>
          <p:cNvCxnSpPr>
            <a:cxnSpLocks/>
          </p:cNvCxnSpPr>
          <p:nvPr/>
        </p:nvCxnSpPr>
        <p:spPr>
          <a:xfrm flipH="1">
            <a:off x="8916716" y="245498"/>
            <a:ext cx="450895" cy="36533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de Seta Reta 72">
            <a:extLst>
              <a:ext uri="{FF2B5EF4-FFF2-40B4-BE49-F238E27FC236}">
                <a16:creationId xmlns:a16="http://schemas.microsoft.com/office/drawing/2014/main" id="{7C5DB92B-6EE7-43BE-BBD9-6AC2DA632CFC}"/>
              </a:ext>
            </a:extLst>
          </p:cNvPr>
          <p:cNvCxnSpPr>
            <a:cxnSpLocks/>
          </p:cNvCxnSpPr>
          <p:nvPr/>
        </p:nvCxnSpPr>
        <p:spPr>
          <a:xfrm flipH="1">
            <a:off x="8851847" y="1867257"/>
            <a:ext cx="450895" cy="36533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Tabela 7">
            <a:extLst>
              <a:ext uri="{FF2B5EF4-FFF2-40B4-BE49-F238E27FC236}">
                <a16:creationId xmlns:a16="http://schemas.microsoft.com/office/drawing/2014/main" id="{D6D27C15-6878-4A87-891D-EFC9FB97F4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591057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PARATESTICULAR LESIONS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OTHERS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26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EF0E0B-C73D-467A-B7A2-91C51438B2F1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OTHERS LESIONS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BF9B97AB-7747-4A85-95BC-74E0C602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D0CFB79-5A40-497F-A235-AFFC80E339D2}"/>
              </a:ext>
            </a:extLst>
          </p:cNvPr>
          <p:cNvSpPr txBox="1"/>
          <p:nvPr/>
        </p:nvSpPr>
        <p:spPr>
          <a:xfrm>
            <a:off x="46118" y="5365894"/>
            <a:ext cx="5381636" cy="954107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bg1"/>
                </a:solidFill>
              </a:rPr>
              <a:t>US, and axial, coronal and sagittal T2WI MRI images show a cystic lesion with thick septa (</a:t>
            </a:r>
            <a:r>
              <a:rPr lang="en-US" sz="1400" dirty="0">
                <a:solidFill>
                  <a:srgbClr val="FF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and mural nodules (</a:t>
            </a:r>
            <a:r>
              <a:rPr lang="en-US" sz="1400" dirty="0">
                <a:solidFill>
                  <a:srgbClr val="FFFF00"/>
                </a:solidFill>
              </a:rPr>
              <a:t>yellow arrow</a:t>
            </a:r>
            <a:r>
              <a:rPr lang="en-US" sz="1400" dirty="0">
                <a:solidFill>
                  <a:schemeClr val="bg1"/>
                </a:solidFill>
              </a:rPr>
              <a:t>) in the right gonad located in the pelvis. The left gonad was normal at image. The patient was submitted to a bilateral gonadectomy.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7D5DEA0-5D41-492E-B548-439C05B681B4}"/>
              </a:ext>
            </a:extLst>
          </p:cNvPr>
          <p:cNvSpPr txBox="1"/>
          <p:nvPr/>
        </p:nvSpPr>
        <p:spPr>
          <a:xfrm>
            <a:off x="5679552" y="69285"/>
            <a:ext cx="514700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300" dirty="0">
                <a:solidFill>
                  <a:schemeClr val="bg1"/>
                </a:solidFill>
              </a:rPr>
              <a:t>Assessment of abdominal pain in a 13yo child with a female phenotype and a history of complete androgen insensitivity syndrome (CAIS)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0D8A06E7-BDDA-4C28-AC4E-F724F00EC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8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</a:extLst>
          </a:blip>
          <a:srcRect l="11221" t="34846" r="22449" b="11397"/>
          <a:stretch/>
        </p:blipFill>
        <p:spPr bwMode="auto">
          <a:xfrm>
            <a:off x="97289" y="778400"/>
            <a:ext cx="2332589" cy="142116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37" name="Picture 6">
            <a:extLst>
              <a:ext uri="{FF2B5EF4-FFF2-40B4-BE49-F238E27FC236}">
                <a16:creationId xmlns:a16="http://schemas.microsoft.com/office/drawing/2014/main" id="{09F42DFD-5642-4243-A8C7-2C85DAFFFC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l="7863"/>
          <a:stretch/>
        </p:blipFill>
        <p:spPr bwMode="auto">
          <a:xfrm>
            <a:off x="187724" y="2381320"/>
            <a:ext cx="2003250" cy="242333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38" name="Picture 4">
            <a:extLst>
              <a:ext uri="{FF2B5EF4-FFF2-40B4-BE49-F238E27FC236}">
                <a16:creationId xmlns:a16="http://schemas.microsoft.com/office/drawing/2014/main" id="{07F7A648-8461-403A-B7C6-55BD0601B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l="19629" t="18579" r="16744" b="-2953"/>
          <a:stretch/>
        </p:blipFill>
        <p:spPr bwMode="auto">
          <a:xfrm>
            <a:off x="2244406" y="2395833"/>
            <a:ext cx="1921535" cy="195129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CFDE4AC6-B36E-4344-A62D-15E6CB15F9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/>
          <a:srcRect l="13208" r="27581" b="14073"/>
          <a:stretch/>
        </p:blipFill>
        <p:spPr bwMode="auto">
          <a:xfrm>
            <a:off x="3663842" y="2960198"/>
            <a:ext cx="1763911" cy="2047851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A06EF38-C5CC-41A2-8E74-3562597415A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5531" r="9185" b="20167"/>
          <a:stretch/>
        </p:blipFill>
        <p:spPr>
          <a:xfrm>
            <a:off x="2513908" y="778400"/>
            <a:ext cx="2680000" cy="142116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2" name="CaixaDeTexto 51">
            <a:extLst>
              <a:ext uri="{FF2B5EF4-FFF2-40B4-BE49-F238E27FC236}">
                <a16:creationId xmlns:a16="http://schemas.microsoft.com/office/drawing/2014/main" id="{E0DA1C62-720B-4BC5-9542-4B11F5F67FFA}"/>
              </a:ext>
            </a:extLst>
          </p:cNvPr>
          <p:cNvSpPr txBox="1"/>
          <p:nvPr/>
        </p:nvSpPr>
        <p:spPr>
          <a:xfrm>
            <a:off x="401194" y="4888388"/>
            <a:ext cx="1576309" cy="4001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+mn-lt"/>
              </a:rPr>
              <a:t>Absence of the uterus and upper third of the vagina</a:t>
            </a: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39A51C7F-3513-488D-BF20-BCFAC42E1AD9}"/>
              </a:ext>
            </a:extLst>
          </p:cNvPr>
          <p:cNvCxnSpPr>
            <a:cxnSpLocks/>
          </p:cNvCxnSpPr>
          <p:nvPr/>
        </p:nvCxnSpPr>
        <p:spPr>
          <a:xfrm flipH="1">
            <a:off x="874207" y="3717964"/>
            <a:ext cx="154488" cy="1175435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6E84D9CA-E1F8-4514-A624-9D841D3EAC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064" y="837022"/>
            <a:ext cx="2861628" cy="2047852"/>
          </a:xfrm>
          <a:prstGeom prst="rect">
            <a:avLst/>
          </a:prstGeom>
        </p:spPr>
      </p:pic>
      <p:pic>
        <p:nvPicPr>
          <p:cNvPr id="24" name="Imagem 23" descr="Tecido com desenho&#10;&#10;Descrição gerada automaticamente com confiança média">
            <a:extLst>
              <a:ext uri="{FF2B5EF4-FFF2-40B4-BE49-F238E27FC236}">
                <a16:creationId xmlns:a16="http://schemas.microsoft.com/office/drawing/2014/main" id="{42A723A4-8308-4D01-BE8A-8663A7B0B6E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174" y="4314620"/>
            <a:ext cx="2872216" cy="2055429"/>
          </a:xfrm>
          <a:prstGeom prst="rect">
            <a:avLst/>
          </a:prstGeom>
        </p:spPr>
      </p:pic>
      <p:pic>
        <p:nvPicPr>
          <p:cNvPr id="55" name="Imagem 54" descr="Padrão do plano de fundo&#10;&#10;Descrição gerada automaticamente com confiança média">
            <a:extLst>
              <a:ext uri="{FF2B5EF4-FFF2-40B4-BE49-F238E27FC236}">
                <a16:creationId xmlns:a16="http://schemas.microsoft.com/office/drawing/2014/main" id="{87178F53-9CB4-42A5-80BD-F3EDA6C8739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029" y="4322196"/>
            <a:ext cx="2861628" cy="2047853"/>
          </a:xfrm>
          <a:prstGeom prst="rect">
            <a:avLst/>
          </a:prstGeom>
        </p:spPr>
      </p:pic>
      <p:sp>
        <p:nvSpPr>
          <p:cNvPr id="56" name="CaixaDeTexto 55">
            <a:extLst>
              <a:ext uri="{FF2B5EF4-FFF2-40B4-BE49-F238E27FC236}">
                <a16:creationId xmlns:a16="http://schemas.microsoft.com/office/drawing/2014/main" id="{EEC0C2E7-D168-43C7-BB07-115F6C813080}"/>
              </a:ext>
            </a:extLst>
          </p:cNvPr>
          <p:cNvSpPr txBox="1"/>
          <p:nvPr/>
        </p:nvSpPr>
        <p:spPr>
          <a:xfrm>
            <a:off x="5890174" y="3049018"/>
            <a:ext cx="5946483" cy="116955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chemeClr val="bg1"/>
                </a:solidFill>
              </a:rPr>
              <a:t>Left gonad - Sertoli cell Adenoma</a:t>
            </a:r>
          </a:p>
          <a:p>
            <a:pPr algn="just"/>
            <a:endParaRPr lang="en-US" sz="1400" b="1" dirty="0">
              <a:solidFill>
                <a:schemeClr val="bg1"/>
              </a:solidFill>
            </a:endParaRPr>
          </a:p>
          <a:p>
            <a:pPr algn="just"/>
            <a:r>
              <a:rPr lang="en-US" sz="1400" b="1" dirty="0">
                <a:solidFill>
                  <a:schemeClr val="bg1"/>
                </a:solidFill>
              </a:rPr>
              <a:t>Histopathology examination: </a:t>
            </a:r>
            <a:r>
              <a:rPr lang="en-US" sz="1400" dirty="0">
                <a:solidFill>
                  <a:schemeClr val="bg1"/>
                </a:solidFill>
              </a:rPr>
              <a:t>Unencapsulated nodules composed of immature Sertoli cells arranged in well formed tubules and cords. The stroma is sclerotic without Leydig cells. (A) Low power view, H&amp;E. (B) Medium power view, H&amp;E.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17FD096-A78E-4693-A17F-69C479062254}"/>
              </a:ext>
            </a:extLst>
          </p:cNvPr>
          <p:cNvSpPr txBox="1"/>
          <p:nvPr/>
        </p:nvSpPr>
        <p:spPr>
          <a:xfrm>
            <a:off x="8723469" y="854503"/>
            <a:ext cx="3305713" cy="1815882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chemeClr val="bg1"/>
                </a:solidFill>
              </a:rPr>
              <a:t>Right gonad – Sex cord-Stromal tumor. </a:t>
            </a:r>
          </a:p>
          <a:p>
            <a:pPr algn="just"/>
            <a:endParaRPr lang="en-US" sz="1400" b="1" dirty="0">
              <a:solidFill>
                <a:schemeClr val="bg1"/>
              </a:solidFill>
            </a:endParaRPr>
          </a:p>
          <a:p>
            <a:pPr algn="just"/>
            <a:r>
              <a:rPr lang="en-US" sz="1400" b="1" dirty="0">
                <a:solidFill>
                  <a:schemeClr val="bg1"/>
                </a:solidFill>
              </a:rPr>
              <a:t>Histopathology examination: </a:t>
            </a:r>
            <a:r>
              <a:rPr lang="en-US" sz="1400" dirty="0">
                <a:solidFill>
                  <a:schemeClr val="bg1"/>
                </a:solidFill>
              </a:rPr>
              <a:t>Solid architecture with uniform cuboidal or columnar cells with moderate pale to lightly pink cytoplasm. A nest with hyaline globules is shown (blue arrow). Medium power view, H&amp;E.</a:t>
            </a:r>
          </a:p>
        </p:txBody>
      </p:sp>
      <p:cxnSp>
        <p:nvCxnSpPr>
          <p:cNvPr id="58" name="Conector de Seta Reta 57">
            <a:extLst>
              <a:ext uri="{FF2B5EF4-FFF2-40B4-BE49-F238E27FC236}">
                <a16:creationId xmlns:a16="http://schemas.microsoft.com/office/drawing/2014/main" id="{FD670EC0-0D1D-4DA0-955B-4B90656AE33D}"/>
              </a:ext>
            </a:extLst>
          </p:cNvPr>
          <p:cNvCxnSpPr>
            <a:cxnSpLocks/>
          </p:cNvCxnSpPr>
          <p:nvPr/>
        </p:nvCxnSpPr>
        <p:spPr>
          <a:xfrm flipV="1">
            <a:off x="2361078" y="3323589"/>
            <a:ext cx="500340" cy="38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F94A37C1-A58A-4954-AA3A-F180B3532E25}"/>
              </a:ext>
            </a:extLst>
          </p:cNvPr>
          <p:cNvCxnSpPr>
            <a:cxnSpLocks/>
          </p:cNvCxnSpPr>
          <p:nvPr/>
        </p:nvCxnSpPr>
        <p:spPr>
          <a:xfrm flipH="1" flipV="1">
            <a:off x="1403051" y="3455597"/>
            <a:ext cx="584830" cy="35639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DC970E78-A2DC-464A-BCC7-59C4E87A4E9B}"/>
              </a:ext>
            </a:extLst>
          </p:cNvPr>
          <p:cNvCxnSpPr>
            <a:cxnSpLocks/>
          </p:cNvCxnSpPr>
          <p:nvPr/>
        </p:nvCxnSpPr>
        <p:spPr>
          <a:xfrm flipH="1" flipV="1">
            <a:off x="4685957" y="3929699"/>
            <a:ext cx="584830" cy="35639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de Seta Reta 61">
            <a:extLst>
              <a:ext uri="{FF2B5EF4-FFF2-40B4-BE49-F238E27FC236}">
                <a16:creationId xmlns:a16="http://schemas.microsoft.com/office/drawing/2014/main" id="{C88E8337-4378-4356-85A0-C8EB15EC645F}"/>
              </a:ext>
            </a:extLst>
          </p:cNvPr>
          <p:cNvCxnSpPr>
            <a:cxnSpLocks/>
          </p:cNvCxnSpPr>
          <p:nvPr/>
        </p:nvCxnSpPr>
        <p:spPr>
          <a:xfrm flipH="1" flipV="1">
            <a:off x="1263583" y="1480476"/>
            <a:ext cx="446931" cy="3109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Tabela 7">
            <a:extLst>
              <a:ext uri="{FF2B5EF4-FFF2-40B4-BE49-F238E27FC236}">
                <a16:creationId xmlns:a16="http://schemas.microsoft.com/office/drawing/2014/main" id="{146FAA66-CABE-409F-AD8D-BD13E14104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160179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PARATESTICULAR LESIONS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OTHERS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  <p:sp>
        <p:nvSpPr>
          <p:cNvPr id="23" name="CaixaDeTexto 22">
            <a:extLst>
              <a:ext uri="{FF2B5EF4-FFF2-40B4-BE49-F238E27FC236}">
                <a16:creationId xmlns:a16="http://schemas.microsoft.com/office/drawing/2014/main" id="{9631CA13-91D9-4180-9A6B-4A40E1E3BFE8}"/>
              </a:ext>
            </a:extLst>
          </p:cNvPr>
          <p:cNvSpPr txBox="1"/>
          <p:nvPr/>
        </p:nvSpPr>
        <p:spPr>
          <a:xfrm>
            <a:off x="8494675" y="6062272"/>
            <a:ext cx="26771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400" b="1" dirty="0"/>
              <a:t>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E497863-8299-40F4-BDA7-D1400CD1C113}"/>
              </a:ext>
            </a:extLst>
          </p:cNvPr>
          <p:cNvSpPr txBox="1"/>
          <p:nvPr/>
        </p:nvSpPr>
        <p:spPr>
          <a:xfrm>
            <a:off x="11568942" y="6062272"/>
            <a:ext cx="26771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4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75277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23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EF0E0B-C73D-467A-B7A2-91C51438B2F1}"/>
              </a:ext>
            </a:extLst>
          </p:cNvPr>
          <p:cNvSpPr txBox="1"/>
          <p:nvPr/>
        </p:nvSpPr>
        <p:spPr>
          <a:xfrm>
            <a:off x="97289" y="9943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OTHERS LESIONS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BF9B97AB-7747-4A85-95BC-74E0C602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pic>
        <p:nvPicPr>
          <p:cNvPr id="11" name="Imagem 10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15AEDE3E-6EBD-441D-83A6-03C7F9054F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18858" r="12914" b="4356"/>
          <a:stretch/>
        </p:blipFill>
        <p:spPr>
          <a:xfrm>
            <a:off x="179465" y="1286497"/>
            <a:ext cx="1576309" cy="214250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Imagem 11" descr="Imagem em preto e branco deitado de barriga para cima&#10;&#10;Descrição gerada automaticamente com confiança baixa">
            <a:extLst>
              <a:ext uri="{FF2B5EF4-FFF2-40B4-BE49-F238E27FC236}">
                <a16:creationId xmlns:a16="http://schemas.microsoft.com/office/drawing/2014/main" id="{0F9F61F2-2794-486D-9283-ED9C79FC30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10246" t="12527" r="11456" b="18207"/>
          <a:stretch/>
        </p:blipFill>
        <p:spPr>
          <a:xfrm>
            <a:off x="3878614" y="1325600"/>
            <a:ext cx="2284348" cy="165732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3" name="Imagem 12" descr="Foto preta e branca de rosto de pessoa com máscara de cavalo&#10;&#10;Descrição gerada automaticamente com confiança média">
            <a:extLst>
              <a:ext uri="{FF2B5EF4-FFF2-40B4-BE49-F238E27FC236}">
                <a16:creationId xmlns:a16="http://schemas.microsoft.com/office/drawing/2014/main" id="{A36AFBBB-934D-4753-A90F-D9786D5D08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14866" r="30412" b="24844"/>
          <a:stretch/>
        </p:blipFill>
        <p:spPr>
          <a:xfrm>
            <a:off x="1887068" y="1286497"/>
            <a:ext cx="1542155" cy="214250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4" name="Imagem 13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FD8EBA3E-4D5A-4E03-8FF5-AD1D02442DB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885" t="9200" r="13027" b="14719"/>
          <a:stretch/>
        </p:blipFill>
        <p:spPr>
          <a:xfrm>
            <a:off x="1526132" y="3781300"/>
            <a:ext cx="2251872" cy="1759737"/>
          </a:xfrm>
          <a:prstGeom prst="ellipse">
            <a:avLst/>
          </a:prstGeom>
        </p:spPr>
      </p:pic>
      <p:pic>
        <p:nvPicPr>
          <p:cNvPr id="15" name="Imagem 14" descr="Uma imagem contendo bolo, mesa, prato, pedaço&#10;&#10;Descrição gerada automaticamente">
            <a:extLst>
              <a:ext uri="{FF2B5EF4-FFF2-40B4-BE49-F238E27FC236}">
                <a16:creationId xmlns:a16="http://schemas.microsoft.com/office/drawing/2014/main" id="{EF02E642-C8C4-4D52-9216-5EF97793F1B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486" t="8527" r="6746" b="16927"/>
          <a:stretch/>
        </p:blipFill>
        <p:spPr>
          <a:xfrm>
            <a:off x="44323" y="4456469"/>
            <a:ext cx="2600280" cy="1809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m 15" descr="Mala de viagem&#10;&#10;Descrição gerada automaticamente com confiança baixa">
            <a:extLst>
              <a:ext uri="{FF2B5EF4-FFF2-40B4-BE49-F238E27FC236}">
                <a16:creationId xmlns:a16="http://schemas.microsoft.com/office/drawing/2014/main" id="{05F76147-A6D2-4CDE-969A-12BE76A784B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21012" r="18819" b="21938"/>
          <a:stretch/>
        </p:blipFill>
        <p:spPr>
          <a:xfrm>
            <a:off x="3878614" y="3302727"/>
            <a:ext cx="2251872" cy="196867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D0CFB79-5A40-497F-A235-AFFC80E339D2}"/>
              </a:ext>
            </a:extLst>
          </p:cNvPr>
          <p:cNvSpPr txBox="1"/>
          <p:nvPr/>
        </p:nvSpPr>
        <p:spPr>
          <a:xfrm>
            <a:off x="6461090" y="864024"/>
            <a:ext cx="5633621" cy="1631216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bg1"/>
                </a:solidFill>
              </a:rPr>
              <a:t>Sagittal and axial MR images show left solid-cystic mass with slight hyperintensity (</a:t>
            </a:r>
            <a:r>
              <a:rPr lang="en-US" sz="1400" dirty="0">
                <a:solidFill>
                  <a:srgbClr val="C00000"/>
                </a:solidFill>
              </a:rPr>
              <a:t>red arrow</a:t>
            </a:r>
            <a:r>
              <a:rPr lang="en-US" sz="1400" dirty="0">
                <a:solidFill>
                  <a:schemeClr val="bg1"/>
                </a:solidFill>
              </a:rPr>
              <a:t>) and internal branching architecture detected as low signal branch-like structure (</a:t>
            </a:r>
            <a:r>
              <a:rPr lang="en-US" sz="1400" dirty="0">
                <a:solidFill>
                  <a:srgbClr val="00B0F0"/>
                </a:solidFill>
              </a:rPr>
              <a:t>blue arrow</a:t>
            </a:r>
            <a:r>
              <a:rPr lang="en-US" sz="1400" dirty="0">
                <a:solidFill>
                  <a:schemeClr val="bg1"/>
                </a:solidFill>
              </a:rPr>
              <a:t>) on T2W. DWI, ADC map, and post-contrast images revealing diffusion restriction (</a:t>
            </a:r>
            <a:r>
              <a:rPr lang="en-US" sz="1400" dirty="0">
                <a:solidFill>
                  <a:srgbClr val="FFFF00"/>
                </a:solidFill>
              </a:rPr>
              <a:t>yellow arrow</a:t>
            </a:r>
            <a:r>
              <a:rPr lang="en-US" sz="1400" dirty="0">
                <a:solidFill>
                  <a:schemeClr val="bg1"/>
                </a:solidFill>
              </a:rPr>
              <a:t>) and mild enhancement on solid parts (</a:t>
            </a:r>
            <a:r>
              <a:rPr lang="en-US" sz="1400" dirty="0">
                <a:solidFill>
                  <a:srgbClr val="7030A0"/>
                </a:solidFill>
              </a:rPr>
              <a:t>purple circle</a:t>
            </a:r>
            <a:r>
              <a:rPr lang="en-US" sz="1400" dirty="0">
                <a:solidFill>
                  <a:schemeClr val="bg1"/>
                </a:solidFill>
              </a:rPr>
              <a:t>). Right gonad (</a:t>
            </a:r>
            <a:r>
              <a:rPr lang="en-US" sz="1400" dirty="0">
                <a:solidFill>
                  <a:srgbClr val="00B050"/>
                </a:solidFill>
              </a:rPr>
              <a:t>green arrow</a:t>
            </a:r>
            <a:r>
              <a:rPr lang="en-US" sz="1400" dirty="0">
                <a:solidFill>
                  <a:schemeClr val="bg1"/>
                </a:solidFill>
              </a:rPr>
              <a:t>) inside the abdominal cavity. </a:t>
            </a:r>
            <a:r>
              <a:rPr lang="en-US" sz="1600" b="1" u="sng" dirty="0">
                <a:solidFill>
                  <a:schemeClr val="bg1"/>
                </a:solidFill>
              </a:rPr>
              <a:t>Borderline serous tumor </a:t>
            </a:r>
            <a:r>
              <a:rPr lang="en-US" sz="1400" dirty="0">
                <a:solidFill>
                  <a:schemeClr val="bg1"/>
                </a:solidFill>
              </a:rPr>
              <a:t>confirmed by surgery.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7D5DEA0-5D41-492E-B548-439C05B681B4}"/>
              </a:ext>
            </a:extLst>
          </p:cNvPr>
          <p:cNvSpPr txBox="1"/>
          <p:nvPr/>
        </p:nvSpPr>
        <p:spPr>
          <a:xfrm>
            <a:off x="97289" y="662186"/>
            <a:ext cx="51369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chemeClr val="bg1"/>
                </a:solidFill>
              </a:rPr>
              <a:t>25 </a:t>
            </a:r>
            <a:r>
              <a:rPr lang="en-US" sz="1600" dirty="0" err="1">
                <a:solidFill>
                  <a:schemeClr val="bg1"/>
                </a:solidFill>
              </a:rPr>
              <a:t>yo</a:t>
            </a:r>
            <a:r>
              <a:rPr lang="en-US" sz="1600" dirty="0">
                <a:solidFill>
                  <a:schemeClr val="bg1"/>
                </a:solidFill>
              </a:rPr>
              <a:t> patient with complete androgen insensitivity syndrome investigating pelvic mass</a:t>
            </a:r>
            <a:endParaRPr lang="pt-BR" sz="16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38E0E9D-4A8A-41AB-AEBC-3A3B7FA0622B}"/>
              </a:ext>
            </a:extLst>
          </p:cNvPr>
          <p:cNvSpPr txBox="1"/>
          <p:nvPr/>
        </p:nvSpPr>
        <p:spPr>
          <a:xfrm>
            <a:off x="126457" y="3675721"/>
            <a:ext cx="1576309" cy="4001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+mn-lt"/>
              </a:rPr>
              <a:t>Absence of the uterus and upper third of the vagina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B056F991-2E50-4555-B5DF-A2686580C017}"/>
              </a:ext>
            </a:extLst>
          </p:cNvPr>
          <p:cNvCxnSpPr>
            <a:cxnSpLocks/>
          </p:cNvCxnSpPr>
          <p:nvPr/>
        </p:nvCxnSpPr>
        <p:spPr>
          <a:xfrm flipH="1">
            <a:off x="793820" y="2213927"/>
            <a:ext cx="238632" cy="1409363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B7C5A90-FD7D-42F9-8909-42745ABF47A4}"/>
              </a:ext>
            </a:extLst>
          </p:cNvPr>
          <p:cNvSpPr txBox="1"/>
          <p:nvPr/>
        </p:nvSpPr>
        <p:spPr>
          <a:xfrm>
            <a:off x="5777346" y="420894"/>
            <a:ext cx="1190562" cy="246221"/>
          </a:xfrm>
          <a:prstGeom prst="rect">
            <a:avLst/>
          </a:prstGeom>
          <a:noFill/>
          <a:ln>
            <a:solidFill>
              <a:srgbClr val="9FBDB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+mn-lt"/>
              </a:rPr>
              <a:t>Anemone-like mass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B72EF430-5710-4A96-BCBE-41417489FA9F}"/>
              </a:ext>
            </a:extLst>
          </p:cNvPr>
          <p:cNvCxnSpPr>
            <a:cxnSpLocks/>
          </p:cNvCxnSpPr>
          <p:nvPr/>
        </p:nvCxnSpPr>
        <p:spPr>
          <a:xfrm flipH="1">
            <a:off x="5410046" y="701289"/>
            <a:ext cx="367300" cy="1326617"/>
          </a:xfrm>
          <a:prstGeom prst="line">
            <a:avLst/>
          </a:prstGeom>
          <a:ln>
            <a:solidFill>
              <a:srgbClr val="9F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9D83E561-46CB-4F84-9442-9ACCE332B69A}"/>
              </a:ext>
            </a:extLst>
          </p:cNvPr>
          <p:cNvCxnSpPr>
            <a:cxnSpLocks/>
          </p:cNvCxnSpPr>
          <p:nvPr/>
        </p:nvCxnSpPr>
        <p:spPr>
          <a:xfrm flipV="1">
            <a:off x="2012143" y="2139821"/>
            <a:ext cx="566329" cy="19585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964CC70D-A695-49B7-AC95-F9D96713055E}"/>
              </a:ext>
            </a:extLst>
          </p:cNvPr>
          <p:cNvCxnSpPr>
            <a:cxnSpLocks/>
          </p:cNvCxnSpPr>
          <p:nvPr/>
        </p:nvCxnSpPr>
        <p:spPr>
          <a:xfrm flipV="1">
            <a:off x="4668038" y="2311646"/>
            <a:ext cx="486434" cy="52446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1BA716EA-3550-4CBF-BBF7-D371334CFEAD}"/>
              </a:ext>
            </a:extLst>
          </p:cNvPr>
          <p:cNvCxnSpPr>
            <a:cxnSpLocks/>
          </p:cNvCxnSpPr>
          <p:nvPr/>
        </p:nvCxnSpPr>
        <p:spPr>
          <a:xfrm flipH="1" flipV="1">
            <a:off x="1887068" y="5495089"/>
            <a:ext cx="584830" cy="35639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86D4C4BA-CD7E-4173-B902-A9F826A8682E}"/>
              </a:ext>
            </a:extLst>
          </p:cNvPr>
          <p:cNvCxnSpPr>
            <a:cxnSpLocks/>
          </p:cNvCxnSpPr>
          <p:nvPr/>
        </p:nvCxnSpPr>
        <p:spPr>
          <a:xfrm flipH="1" flipV="1">
            <a:off x="3183343" y="4815200"/>
            <a:ext cx="584830" cy="35639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ipse 32">
            <a:extLst>
              <a:ext uri="{FF2B5EF4-FFF2-40B4-BE49-F238E27FC236}">
                <a16:creationId xmlns:a16="http://schemas.microsoft.com/office/drawing/2014/main" id="{1DBA27B8-9F73-4B2A-8738-1278E31E928E}"/>
              </a:ext>
            </a:extLst>
          </p:cNvPr>
          <p:cNvSpPr/>
          <p:nvPr/>
        </p:nvSpPr>
        <p:spPr>
          <a:xfrm>
            <a:off x="4702273" y="3942766"/>
            <a:ext cx="1075073" cy="106350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FC11393-989D-4F51-9F02-89ADA28D4170}"/>
              </a:ext>
            </a:extLst>
          </p:cNvPr>
          <p:cNvSpPr txBox="1"/>
          <p:nvPr/>
        </p:nvSpPr>
        <p:spPr>
          <a:xfrm>
            <a:off x="6521265" y="3490687"/>
            <a:ext cx="5573446" cy="2062103"/>
          </a:xfrm>
          <a:prstGeom prst="rect">
            <a:avLst/>
          </a:prstGeom>
          <a:noFill/>
          <a:ln w="28575" cap="sq">
            <a:solidFill>
              <a:srgbClr val="0070C0"/>
            </a:solidFill>
            <a:miter lim="800000"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Androgen insensitivity syndrome is the most common cause of disorder of sex development in 46 XY individuals.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Phenotype is variable.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Patients have undescended testes with solid immature tubules and markedly decreased or absent germ cells.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Incidence of testicular tumors is higher and increases with age</a:t>
            </a:r>
          </a:p>
          <a:p>
            <a:pPr marL="171450" indent="-1714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The most common subtype of tumor is germ cell tumors (</a:t>
            </a:r>
            <a:r>
              <a:rPr lang="en-US" sz="1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gonadoblastomas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, seminoma, and non-seminomas). </a:t>
            </a:r>
          </a:p>
        </p:txBody>
      </p:sp>
      <p:sp>
        <p:nvSpPr>
          <p:cNvPr id="35" name="Google Shape;117;p19">
            <a:extLst>
              <a:ext uri="{FF2B5EF4-FFF2-40B4-BE49-F238E27FC236}">
                <a16:creationId xmlns:a16="http://schemas.microsoft.com/office/drawing/2014/main" id="{9D6BFDD6-FDB0-4F46-A96C-D1B53DB56685}"/>
              </a:ext>
            </a:extLst>
          </p:cNvPr>
          <p:cNvSpPr txBox="1"/>
          <p:nvPr/>
        </p:nvSpPr>
        <p:spPr>
          <a:xfrm>
            <a:off x="8398988" y="3205959"/>
            <a:ext cx="1818000" cy="276998"/>
          </a:xfrm>
          <a:prstGeom prst="rect">
            <a:avLst/>
          </a:prstGeom>
          <a:solidFill>
            <a:srgbClr val="0070C0"/>
          </a:solidFill>
          <a:ln w="12700" cap="sq">
            <a:solidFill>
              <a:srgbClr val="0070C0"/>
            </a:solidFill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pt-B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Points</a:t>
            </a: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9A992F2E-757B-4FCE-820A-BD9A38CEAEFD}"/>
              </a:ext>
            </a:extLst>
          </p:cNvPr>
          <p:cNvCxnSpPr>
            <a:cxnSpLocks/>
          </p:cNvCxnSpPr>
          <p:nvPr/>
        </p:nvCxnSpPr>
        <p:spPr>
          <a:xfrm flipV="1">
            <a:off x="3793890" y="1595624"/>
            <a:ext cx="448033" cy="43228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Tabela 7">
            <a:extLst>
              <a:ext uri="{FF2B5EF4-FFF2-40B4-BE49-F238E27FC236}">
                <a16:creationId xmlns:a16="http://schemas.microsoft.com/office/drawing/2014/main" id="{B1C57CAE-99A2-401C-A9D2-573D211F1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275470"/>
              </p:ext>
            </p:extLst>
          </p:nvPr>
        </p:nvGraphicFramePr>
        <p:xfrm>
          <a:off x="0" y="6420097"/>
          <a:ext cx="12192000" cy="4339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8796406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869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549147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342985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55883496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INTRODUCTION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ANATOMY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TESTICULAR LESIONS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</a:rPr>
                        <a:t>PARATESTICULAR LESIONS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OTHERS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8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94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EF0E0B-C73D-467A-B7A2-91C51438B2F1}"/>
              </a:ext>
            </a:extLst>
          </p:cNvPr>
          <p:cNvSpPr txBox="1"/>
          <p:nvPr/>
        </p:nvSpPr>
        <p:spPr>
          <a:xfrm>
            <a:off x="97289" y="36104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BF9B97AB-7747-4A85-95BC-74E0C602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571" y="0"/>
            <a:ext cx="1263429" cy="3440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52D2E01-3C55-495F-8A34-35BEFB5D23B6}"/>
              </a:ext>
            </a:extLst>
          </p:cNvPr>
          <p:cNvSpPr txBox="1"/>
          <p:nvPr/>
        </p:nvSpPr>
        <p:spPr>
          <a:xfrm>
            <a:off x="360179" y="1387869"/>
            <a:ext cx="11266036" cy="441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Radiologists play an important role in the diagnosis, staging, and follow-up of scrotal lesions.</a:t>
            </a: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chemeClr val="bg1"/>
                </a:solidFill>
                <a:effectLst/>
              </a:rPr>
              <a:t>Although US is the first-line imaging modality for investigation of scrotal lesions, MR has proven to be an effective adjunct diagnostic tool in the characterization and localization of masses.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chemeClr val="bg1"/>
                </a:solidFill>
                <a:effectLst/>
              </a:rPr>
              <a:t>When US findings are inconclusive, MR imaging has been shown to reduce healthcare costs and improve patient management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It is crucial establishing benign differential diagnoses that change the therapeutic approach. </a:t>
            </a:r>
            <a:endParaRPr lang="en-US" sz="2000" b="0" i="0" u="none" strike="noStrike" dirty="0">
              <a:solidFill>
                <a:schemeClr val="bg1"/>
              </a:solidFill>
              <a:effectLst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70CD1CD-CB04-40AA-A7E9-CC0400CC34D8}"/>
              </a:ext>
            </a:extLst>
          </p:cNvPr>
          <p:cNvSpPr txBox="1"/>
          <p:nvPr/>
        </p:nvSpPr>
        <p:spPr>
          <a:xfrm>
            <a:off x="97289" y="361040"/>
            <a:ext cx="5528259" cy="523220"/>
          </a:xfrm>
          <a:prstGeom prst="rect">
            <a:avLst/>
          </a:prstGeom>
          <a:solidFill>
            <a:srgbClr val="02103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BIBLIOGRAPHY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29F9531-6059-44C5-BD42-1183E489FEFB}"/>
              </a:ext>
            </a:extLst>
          </p:cNvPr>
          <p:cNvSpPr txBox="1"/>
          <p:nvPr/>
        </p:nvSpPr>
        <p:spPr>
          <a:xfrm>
            <a:off x="218661" y="1095482"/>
            <a:ext cx="117546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pt-BR" sz="1200" dirty="0">
                <a:solidFill>
                  <a:schemeClr val="bg1"/>
                </a:solidFill>
              </a:rPr>
              <a:t>Testicular </a:t>
            </a:r>
            <a:r>
              <a:rPr lang="pt-BR" sz="1200" dirty="0" err="1">
                <a:solidFill>
                  <a:schemeClr val="bg1"/>
                </a:solidFill>
              </a:rPr>
              <a:t>Tumors</a:t>
            </a:r>
            <a:r>
              <a:rPr lang="pt-BR" sz="1200" dirty="0">
                <a:solidFill>
                  <a:schemeClr val="bg1"/>
                </a:solidFill>
              </a:rPr>
              <a:t>: </a:t>
            </a:r>
            <a:r>
              <a:rPr lang="pt-BR" sz="1200" dirty="0" err="1">
                <a:solidFill>
                  <a:schemeClr val="bg1"/>
                </a:solidFill>
              </a:rPr>
              <a:t>What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Radiologists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Need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to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Know</a:t>
            </a:r>
            <a:r>
              <a:rPr lang="pt-BR" sz="1200" dirty="0">
                <a:solidFill>
                  <a:schemeClr val="bg1"/>
                </a:solidFill>
              </a:rPr>
              <a:t>—</a:t>
            </a:r>
            <a:r>
              <a:rPr lang="pt-BR" sz="1200" dirty="0" err="1">
                <a:solidFill>
                  <a:schemeClr val="bg1"/>
                </a:solidFill>
              </a:rPr>
              <a:t>Differential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Diagnosis</a:t>
            </a:r>
            <a:r>
              <a:rPr lang="pt-BR" sz="1200" dirty="0">
                <a:solidFill>
                  <a:schemeClr val="bg1"/>
                </a:solidFill>
              </a:rPr>
              <a:t>, Staging,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Management - Courtney </a:t>
            </a:r>
            <a:r>
              <a:rPr lang="pt-BR" sz="1200" dirty="0" err="1">
                <a:solidFill>
                  <a:schemeClr val="bg1"/>
                </a:solidFill>
              </a:rPr>
              <a:t>Coursey</a:t>
            </a:r>
            <a:r>
              <a:rPr lang="pt-BR" sz="1200" dirty="0">
                <a:solidFill>
                  <a:schemeClr val="bg1"/>
                </a:solidFill>
              </a:rPr>
              <a:t> Moreno, William C. </a:t>
            </a:r>
            <a:r>
              <a:rPr lang="pt-BR" sz="1200" dirty="0" err="1">
                <a:solidFill>
                  <a:schemeClr val="bg1"/>
                </a:solidFill>
              </a:rPr>
              <a:t>Small</a:t>
            </a:r>
            <a:r>
              <a:rPr lang="pt-BR" sz="1200" dirty="0">
                <a:solidFill>
                  <a:schemeClr val="bg1"/>
                </a:solidFill>
              </a:rPr>
              <a:t>, Juan C. Camacho, </a:t>
            </a:r>
            <a:r>
              <a:rPr lang="pt-BR" sz="1200" dirty="0" err="1">
                <a:solidFill>
                  <a:schemeClr val="bg1"/>
                </a:solidFill>
              </a:rPr>
              <a:t>Viraj</a:t>
            </a:r>
            <a:r>
              <a:rPr lang="pt-BR" sz="1200" dirty="0">
                <a:solidFill>
                  <a:schemeClr val="bg1"/>
                </a:solidFill>
              </a:rPr>
              <a:t> Master, Nima </a:t>
            </a:r>
            <a:r>
              <a:rPr lang="pt-BR" sz="1200" dirty="0" err="1">
                <a:solidFill>
                  <a:schemeClr val="bg1"/>
                </a:solidFill>
              </a:rPr>
              <a:t>Kokabi</a:t>
            </a:r>
            <a:r>
              <a:rPr lang="pt-BR" sz="1200" dirty="0">
                <a:solidFill>
                  <a:schemeClr val="bg1"/>
                </a:solidFill>
              </a:rPr>
              <a:t>, Melinda Lewis, Matthew </a:t>
            </a:r>
            <a:r>
              <a:rPr lang="pt-BR" sz="1200" dirty="0" err="1">
                <a:solidFill>
                  <a:schemeClr val="bg1"/>
                </a:solidFill>
              </a:rPr>
              <a:t>Hartman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Pardeep</a:t>
            </a:r>
            <a:r>
              <a:rPr lang="pt-BR" sz="1200" dirty="0">
                <a:solidFill>
                  <a:schemeClr val="bg1"/>
                </a:solidFill>
              </a:rPr>
              <a:t> K. </a:t>
            </a:r>
            <a:r>
              <a:rPr lang="pt-BR" sz="1200" dirty="0" err="1">
                <a:solidFill>
                  <a:schemeClr val="bg1"/>
                </a:solidFill>
              </a:rPr>
              <a:t>Mittal</a:t>
            </a:r>
            <a:r>
              <a:rPr lang="pt-BR" sz="1200" dirty="0">
                <a:solidFill>
                  <a:schemeClr val="bg1"/>
                </a:solidFill>
              </a:rPr>
              <a:t> .</a:t>
            </a:r>
          </a:p>
          <a:p>
            <a:pPr marL="228600" indent="-228600">
              <a:buAutoNum type="arabicPeriod"/>
            </a:pPr>
            <a:r>
              <a:rPr lang="pt-BR" sz="1200" dirty="0">
                <a:solidFill>
                  <a:schemeClr val="bg1"/>
                </a:solidFill>
              </a:rPr>
              <a:t>MR </a:t>
            </a:r>
            <a:r>
              <a:rPr lang="pt-BR" sz="1200" dirty="0" err="1">
                <a:solidFill>
                  <a:schemeClr val="bg1"/>
                </a:solidFill>
              </a:rPr>
              <a:t>Imaging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Scrotal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Tumors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Pseudotumors</a:t>
            </a:r>
            <a:r>
              <a:rPr lang="pt-BR" sz="1200" dirty="0">
                <a:solidFill>
                  <a:schemeClr val="bg1"/>
                </a:solidFill>
              </a:rPr>
              <a:t> - Fiona Hughes Cassidy , Kevin M. </a:t>
            </a:r>
            <a:r>
              <a:rPr lang="pt-BR" sz="1200" dirty="0" err="1">
                <a:solidFill>
                  <a:schemeClr val="bg1"/>
                </a:solidFill>
              </a:rPr>
              <a:t>Ishioka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Colm</a:t>
            </a:r>
            <a:r>
              <a:rPr lang="pt-BR" sz="1200" dirty="0">
                <a:solidFill>
                  <a:schemeClr val="bg1"/>
                </a:solidFill>
              </a:rPr>
              <a:t> J. McMahon, Pauline Chu, </a:t>
            </a:r>
            <a:r>
              <a:rPr lang="pt-BR" sz="1200" dirty="0" err="1">
                <a:solidFill>
                  <a:schemeClr val="bg1"/>
                </a:solidFill>
              </a:rPr>
              <a:t>Kyoko</a:t>
            </a:r>
            <a:r>
              <a:rPr lang="pt-BR" sz="1200" dirty="0">
                <a:solidFill>
                  <a:schemeClr val="bg1"/>
                </a:solidFill>
              </a:rPr>
              <a:t> Sakamoto, Karen S. Lee, </a:t>
            </a:r>
            <a:r>
              <a:rPr lang="pt-BR" sz="1200" dirty="0" err="1">
                <a:solidFill>
                  <a:schemeClr val="bg1"/>
                </a:solidFill>
              </a:rPr>
              <a:t>Lejla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Aganovic</a:t>
            </a:r>
            <a:r>
              <a:rPr lang="pt-BR" sz="1200" dirty="0">
                <a:solidFill>
                  <a:schemeClr val="bg1"/>
                </a:solidFill>
              </a:rPr>
              <a:t>.</a:t>
            </a:r>
          </a:p>
          <a:p>
            <a:pPr marL="228600" indent="-228600">
              <a:buAutoNum type="arabicPeriod"/>
            </a:pPr>
            <a:r>
              <a:rPr lang="en-US" sz="1200" dirty="0">
                <a:solidFill>
                  <a:schemeClr val="bg1"/>
                </a:solidFill>
              </a:rPr>
              <a:t>Imaging of Testicular and Scrotal Masses: The Essentials - Andreas G. </a:t>
            </a:r>
            <a:r>
              <a:rPr lang="en-US" sz="1200" dirty="0" err="1">
                <a:solidFill>
                  <a:schemeClr val="bg1"/>
                </a:solidFill>
              </a:rPr>
              <a:t>WibmerHebert</a:t>
            </a:r>
            <a:r>
              <a:rPr lang="en-US" sz="1200" dirty="0">
                <a:solidFill>
                  <a:schemeClr val="bg1"/>
                </a:solidFill>
              </a:rPr>
              <a:t> Alberto Vargas.</a:t>
            </a:r>
          </a:p>
          <a:p>
            <a:pPr marL="228600" indent="-228600">
              <a:buAutoNum type="arabicPeriod"/>
            </a:pPr>
            <a:r>
              <a:rPr lang="pt-BR" sz="1200" dirty="0">
                <a:solidFill>
                  <a:schemeClr val="bg1"/>
                </a:solidFill>
              </a:rPr>
              <a:t>Color Doppler </a:t>
            </a:r>
            <a:r>
              <a:rPr lang="pt-BR" sz="1200" dirty="0" err="1">
                <a:solidFill>
                  <a:schemeClr val="bg1"/>
                </a:solidFill>
              </a:rPr>
              <a:t>Sonography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Normal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Torsed</a:t>
            </a:r>
            <a:r>
              <a:rPr lang="pt-BR" sz="1200" dirty="0">
                <a:solidFill>
                  <a:schemeClr val="bg1"/>
                </a:solidFill>
              </a:rPr>
              <a:t> Testicular </a:t>
            </a:r>
            <a:r>
              <a:rPr lang="pt-BR" sz="1200" dirty="0" err="1">
                <a:solidFill>
                  <a:schemeClr val="bg1"/>
                </a:solidFill>
              </a:rPr>
              <a:t>Appendages</a:t>
            </a:r>
            <a:r>
              <a:rPr lang="pt-BR" sz="1200" dirty="0">
                <a:solidFill>
                  <a:schemeClr val="bg1"/>
                </a:solidFill>
              </a:rPr>
              <a:t> in </a:t>
            </a:r>
            <a:r>
              <a:rPr lang="pt-BR" sz="1200" dirty="0" err="1">
                <a:solidFill>
                  <a:schemeClr val="bg1"/>
                </a:solidFill>
              </a:rPr>
              <a:t>Children</a:t>
            </a:r>
            <a:r>
              <a:rPr lang="pt-BR" sz="1200" dirty="0">
                <a:solidFill>
                  <a:schemeClr val="bg1"/>
                </a:solidFill>
              </a:rPr>
              <a:t> - Matteo </a:t>
            </a:r>
            <a:r>
              <a:rPr lang="pt-BR" sz="1200" dirty="0" err="1">
                <a:solidFill>
                  <a:schemeClr val="bg1"/>
                </a:solidFill>
              </a:rPr>
              <a:t>Baldisserotto</a:t>
            </a:r>
            <a:r>
              <a:rPr lang="pt-BR" sz="1200" dirty="0">
                <a:solidFill>
                  <a:schemeClr val="bg1"/>
                </a:solidFill>
              </a:rPr>
              <a:t>, João Carlos </a:t>
            </a:r>
            <a:r>
              <a:rPr lang="pt-BR" sz="1200" dirty="0" err="1">
                <a:solidFill>
                  <a:schemeClr val="bg1"/>
                </a:solidFill>
              </a:rPr>
              <a:t>Ketzer</a:t>
            </a:r>
            <a:r>
              <a:rPr lang="pt-BR" sz="1200" dirty="0">
                <a:solidFill>
                  <a:schemeClr val="bg1"/>
                </a:solidFill>
              </a:rPr>
              <a:t> de Souza, Ana Paula Pertence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Marcelo Dourado Dora.</a:t>
            </a:r>
          </a:p>
          <a:p>
            <a:pPr marL="228600" indent="-228600">
              <a:buAutoNum type="arabicPeriod"/>
            </a:pPr>
            <a:r>
              <a:rPr lang="pt-BR" sz="1200" dirty="0" err="1">
                <a:solidFill>
                  <a:schemeClr val="bg1"/>
                </a:solidFill>
              </a:rPr>
              <a:t>Sonographic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appearances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torsion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the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appendix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testis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appendix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epididymis</a:t>
            </a:r>
            <a:r>
              <a:rPr lang="pt-BR" sz="1200" dirty="0">
                <a:solidFill>
                  <a:schemeClr val="bg1"/>
                </a:solidFill>
              </a:rPr>
              <a:t> in </a:t>
            </a:r>
            <a:r>
              <a:rPr lang="pt-BR" sz="1200" dirty="0" err="1">
                <a:solidFill>
                  <a:schemeClr val="bg1"/>
                </a:solidFill>
              </a:rPr>
              <a:t>children</a:t>
            </a:r>
            <a:r>
              <a:rPr lang="pt-BR" sz="1200" dirty="0">
                <a:solidFill>
                  <a:schemeClr val="bg1"/>
                </a:solidFill>
              </a:rPr>
              <a:t> -</a:t>
            </a:r>
            <a:r>
              <a:rPr lang="pt-BR" sz="1200" dirty="0" err="1">
                <a:solidFill>
                  <a:schemeClr val="bg1"/>
                </a:solidFill>
              </a:rPr>
              <a:t>Mikahl</a:t>
            </a:r>
            <a:r>
              <a:rPr lang="pt-BR" sz="1200" dirty="0">
                <a:solidFill>
                  <a:schemeClr val="bg1"/>
                </a:solidFill>
              </a:rPr>
              <a:t> Lev, Jacob Ramon, </a:t>
            </a:r>
            <a:r>
              <a:rPr lang="pt-BR" sz="1200" dirty="0" err="1">
                <a:solidFill>
                  <a:schemeClr val="bg1"/>
                </a:solidFill>
              </a:rPr>
              <a:t>Yoram</a:t>
            </a:r>
            <a:r>
              <a:rPr lang="pt-BR" sz="1200" dirty="0">
                <a:solidFill>
                  <a:schemeClr val="bg1"/>
                </a:solidFill>
              </a:rPr>
              <a:t> Mor, Jeffrey M Jacobson, </a:t>
            </a:r>
            <a:r>
              <a:rPr lang="pt-BR" sz="1200" dirty="0" err="1">
                <a:solidFill>
                  <a:schemeClr val="bg1"/>
                </a:solidFill>
              </a:rPr>
              <a:t>Michalle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Soudack</a:t>
            </a:r>
            <a:r>
              <a:rPr lang="pt-BR" sz="1200" dirty="0">
                <a:solidFill>
                  <a:schemeClr val="bg1"/>
                </a:solidFill>
              </a:rPr>
              <a:t>.</a:t>
            </a:r>
          </a:p>
          <a:p>
            <a:pPr marL="228600" indent="-228600">
              <a:buAutoNum type="arabicPeriod"/>
            </a:pPr>
            <a:r>
              <a:rPr lang="pt-BR" sz="1200" dirty="0" err="1">
                <a:solidFill>
                  <a:schemeClr val="bg1"/>
                </a:solidFill>
              </a:rPr>
              <a:t>Differential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diagnosis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nonpalpable</a:t>
            </a:r>
            <a:r>
              <a:rPr lang="pt-BR" sz="1200" dirty="0">
                <a:solidFill>
                  <a:schemeClr val="bg1"/>
                </a:solidFill>
              </a:rPr>
              <a:t> testicular </a:t>
            </a:r>
            <a:r>
              <a:rPr lang="pt-BR" sz="1200" dirty="0" err="1">
                <a:solidFill>
                  <a:schemeClr val="bg1"/>
                </a:solidFill>
              </a:rPr>
              <a:t>lesions</a:t>
            </a:r>
            <a:r>
              <a:rPr lang="pt-BR" sz="1200" dirty="0">
                <a:solidFill>
                  <a:schemeClr val="bg1"/>
                </a:solidFill>
              </a:rPr>
              <a:t>: </a:t>
            </a:r>
            <a:r>
              <a:rPr lang="pt-BR" sz="1200" dirty="0" err="1">
                <a:solidFill>
                  <a:schemeClr val="bg1"/>
                </a:solidFill>
              </a:rPr>
              <a:t>qualitative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quantitative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contrast-enhanced</a:t>
            </a:r>
            <a:r>
              <a:rPr lang="pt-BR" sz="1200" dirty="0">
                <a:solidFill>
                  <a:schemeClr val="bg1"/>
                </a:solidFill>
              </a:rPr>
              <a:t> US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benign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malignant</a:t>
            </a:r>
            <a:r>
              <a:rPr lang="pt-BR" sz="1200" dirty="0">
                <a:solidFill>
                  <a:schemeClr val="bg1"/>
                </a:solidFill>
              </a:rPr>
              <a:t> testicular </a:t>
            </a:r>
            <a:r>
              <a:rPr lang="pt-BR" sz="1200" dirty="0" err="1">
                <a:solidFill>
                  <a:schemeClr val="bg1"/>
                </a:solidFill>
              </a:rPr>
              <a:t>tumors</a:t>
            </a:r>
            <a:r>
              <a:rPr lang="pt-BR" sz="1200" dirty="0">
                <a:solidFill>
                  <a:schemeClr val="bg1"/>
                </a:solidFill>
              </a:rPr>
              <a:t> - Andrea M </a:t>
            </a:r>
            <a:r>
              <a:rPr lang="pt-BR" sz="1200" dirty="0" err="1">
                <a:solidFill>
                  <a:schemeClr val="bg1"/>
                </a:solidFill>
              </a:rPr>
              <a:t>Isidori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Carlotta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Pozza</a:t>
            </a:r>
            <a:r>
              <a:rPr lang="pt-BR" sz="1200" dirty="0">
                <a:solidFill>
                  <a:schemeClr val="bg1"/>
                </a:solidFill>
              </a:rPr>
              <a:t>, Daniele </a:t>
            </a:r>
            <a:r>
              <a:rPr lang="pt-BR" sz="1200" dirty="0" err="1">
                <a:solidFill>
                  <a:schemeClr val="bg1"/>
                </a:solidFill>
              </a:rPr>
              <a:t>Gianfrilli</a:t>
            </a:r>
            <a:r>
              <a:rPr lang="pt-BR" sz="1200" dirty="0">
                <a:solidFill>
                  <a:schemeClr val="bg1"/>
                </a:solidFill>
              </a:rPr>
              <a:t>, Elisa </a:t>
            </a:r>
            <a:r>
              <a:rPr lang="pt-BR" sz="1200" dirty="0" err="1">
                <a:solidFill>
                  <a:schemeClr val="bg1"/>
                </a:solidFill>
              </a:rPr>
              <a:t>Giannetta</a:t>
            </a:r>
            <a:r>
              <a:rPr lang="pt-BR" sz="1200" dirty="0">
                <a:solidFill>
                  <a:schemeClr val="bg1"/>
                </a:solidFill>
              </a:rPr>
              <a:t>, Andrea </a:t>
            </a:r>
            <a:r>
              <a:rPr lang="pt-BR" sz="1200" dirty="0" err="1">
                <a:solidFill>
                  <a:schemeClr val="bg1"/>
                </a:solidFill>
              </a:rPr>
              <a:t>Lemma</a:t>
            </a:r>
            <a:r>
              <a:rPr lang="pt-BR" sz="1200" dirty="0">
                <a:solidFill>
                  <a:schemeClr val="bg1"/>
                </a:solidFill>
              </a:rPr>
              <a:t>, Riccardo </a:t>
            </a:r>
            <a:r>
              <a:rPr lang="pt-BR" sz="1200" dirty="0" err="1">
                <a:solidFill>
                  <a:schemeClr val="bg1"/>
                </a:solidFill>
              </a:rPr>
              <a:t>Pofi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Federica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Barbagallo</a:t>
            </a:r>
            <a:r>
              <a:rPr lang="pt-BR" sz="1200" dirty="0">
                <a:solidFill>
                  <a:schemeClr val="bg1"/>
                </a:solidFill>
              </a:rPr>
              <a:t>, Lucia </a:t>
            </a:r>
            <a:r>
              <a:rPr lang="pt-BR" sz="1200" dirty="0" err="1">
                <a:solidFill>
                  <a:schemeClr val="bg1"/>
                </a:solidFill>
              </a:rPr>
              <a:t>Manganaro</a:t>
            </a:r>
            <a:r>
              <a:rPr lang="pt-BR" sz="1200" dirty="0">
                <a:solidFill>
                  <a:schemeClr val="bg1"/>
                </a:solidFill>
              </a:rPr>
              <a:t>, Giovanni Martino, Francesco Lombardo, Vito </a:t>
            </a:r>
            <a:r>
              <a:rPr lang="pt-BR" sz="1200" dirty="0" err="1">
                <a:solidFill>
                  <a:schemeClr val="bg1"/>
                </a:solidFill>
              </a:rPr>
              <a:t>Cantisani</a:t>
            </a:r>
            <a:r>
              <a:rPr lang="pt-BR" sz="1200" dirty="0">
                <a:solidFill>
                  <a:schemeClr val="bg1"/>
                </a:solidFill>
              </a:rPr>
              <a:t>, Giorgio Franco, Andrea </a:t>
            </a:r>
            <a:r>
              <a:rPr lang="pt-BR" sz="1200" dirty="0" err="1">
                <a:solidFill>
                  <a:schemeClr val="bg1"/>
                </a:solidFill>
              </a:rPr>
              <a:t>Lenzi</a:t>
            </a:r>
            <a:r>
              <a:rPr lang="pt-BR" sz="1200" dirty="0">
                <a:solidFill>
                  <a:schemeClr val="bg1"/>
                </a:solidFill>
              </a:rPr>
              <a:t>.</a:t>
            </a:r>
          </a:p>
          <a:p>
            <a:pPr marL="228600" indent="-228600">
              <a:buAutoNum type="arabicPeriod"/>
            </a:pPr>
            <a:r>
              <a:rPr lang="pt-BR" sz="1200" dirty="0">
                <a:solidFill>
                  <a:schemeClr val="bg1"/>
                </a:solidFill>
              </a:rPr>
              <a:t>The </a:t>
            </a:r>
            <a:r>
              <a:rPr lang="pt-BR" sz="1200" dirty="0" err="1">
                <a:solidFill>
                  <a:schemeClr val="bg1"/>
                </a:solidFill>
              </a:rPr>
              <a:t>Morphologic</a:t>
            </a:r>
            <a:r>
              <a:rPr lang="pt-BR" sz="1200" dirty="0">
                <a:solidFill>
                  <a:schemeClr val="bg1"/>
                </a:solidFill>
              </a:rPr>
              <a:t> Spectrum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Sertoliform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Cystadenoma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the</a:t>
            </a:r>
            <a:r>
              <a:rPr lang="pt-BR" sz="1200" dirty="0">
                <a:solidFill>
                  <a:schemeClr val="bg1"/>
                </a:solidFill>
              </a:rPr>
              <a:t> Rete </a:t>
            </a:r>
            <a:r>
              <a:rPr lang="pt-BR" sz="1200" dirty="0" err="1">
                <a:solidFill>
                  <a:schemeClr val="bg1"/>
                </a:solidFill>
              </a:rPr>
              <a:t>Testis</a:t>
            </a:r>
            <a:r>
              <a:rPr lang="pt-BR" sz="1200" dirty="0">
                <a:solidFill>
                  <a:schemeClr val="bg1"/>
                </a:solidFill>
              </a:rPr>
              <a:t>: A Series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15 Cases - </a:t>
            </a:r>
            <a:r>
              <a:rPr lang="pt-BR" sz="1200" dirty="0" err="1">
                <a:solidFill>
                  <a:schemeClr val="bg1"/>
                </a:solidFill>
              </a:rPr>
              <a:t>Swetha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Paluru</a:t>
            </a:r>
            <a:r>
              <a:rPr lang="pt-BR" sz="1200" dirty="0">
                <a:solidFill>
                  <a:schemeClr val="bg1"/>
                </a:solidFill>
              </a:rPr>
              <a:t>, Thomas M </a:t>
            </a:r>
            <a:r>
              <a:rPr lang="pt-BR" sz="1200" dirty="0" err="1">
                <a:solidFill>
                  <a:schemeClr val="bg1"/>
                </a:solidFill>
              </a:rPr>
              <a:t>Ulbright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Mahul</a:t>
            </a:r>
            <a:r>
              <a:rPr lang="pt-BR" sz="1200" dirty="0">
                <a:solidFill>
                  <a:schemeClr val="bg1"/>
                </a:solidFill>
              </a:rPr>
              <a:t> Amin, Rodolfo </a:t>
            </a:r>
            <a:r>
              <a:rPr lang="pt-BR" sz="1200" dirty="0" err="1">
                <a:solidFill>
                  <a:schemeClr val="bg1"/>
                </a:solidFill>
              </a:rPr>
              <a:t>Montironi</a:t>
            </a:r>
            <a:r>
              <a:rPr lang="pt-BR" sz="1200" dirty="0">
                <a:solidFill>
                  <a:schemeClr val="bg1"/>
                </a:solidFill>
              </a:rPr>
              <a:t> , Jonathan  Epstein.</a:t>
            </a:r>
          </a:p>
          <a:p>
            <a:pPr marL="228600" indent="-228600">
              <a:buAutoNum type="arabicPeriod"/>
            </a:pPr>
            <a:r>
              <a:rPr lang="pt-BR" sz="1200" dirty="0">
                <a:solidFill>
                  <a:schemeClr val="bg1"/>
                </a:solidFill>
              </a:rPr>
              <a:t>MRI </a:t>
            </a:r>
            <a:r>
              <a:rPr lang="pt-BR" sz="1200" dirty="0" err="1">
                <a:solidFill>
                  <a:schemeClr val="bg1"/>
                </a:solidFill>
              </a:rPr>
              <a:t>appearance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ovarian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serous</a:t>
            </a:r>
            <a:r>
              <a:rPr lang="pt-BR" sz="1200" dirty="0">
                <a:solidFill>
                  <a:schemeClr val="bg1"/>
                </a:solidFill>
              </a:rPr>
              <a:t> borderline </a:t>
            </a:r>
            <a:r>
              <a:rPr lang="pt-BR" sz="1200" dirty="0" err="1">
                <a:solidFill>
                  <a:schemeClr val="bg1"/>
                </a:solidFill>
              </a:rPr>
              <a:t>tumors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the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micropapillary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type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compared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to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that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typical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ovarian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serous</a:t>
            </a:r>
            <a:r>
              <a:rPr lang="pt-BR" sz="1200" dirty="0">
                <a:solidFill>
                  <a:schemeClr val="bg1"/>
                </a:solidFill>
              </a:rPr>
              <a:t> borderline </a:t>
            </a:r>
            <a:r>
              <a:rPr lang="pt-BR" sz="1200" dirty="0" err="1">
                <a:solidFill>
                  <a:schemeClr val="bg1"/>
                </a:solidFill>
              </a:rPr>
              <a:t>tumors</a:t>
            </a:r>
            <a:r>
              <a:rPr lang="pt-BR" sz="1200" dirty="0">
                <a:solidFill>
                  <a:schemeClr val="bg1"/>
                </a:solidFill>
              </a:rPr>
              <a:t>: </a:t>
            </a:r>
            <a:r>
              <a:rPr lang="pt-BR" sz="1200" dirty="0" err="1">
                <a:solidFill>
                  <a:schemeClr val="bg1"/>
                </a:solidFill>
              </a:rPr>
              <a:t>radiologic-pathologic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correlation</a:t>
            </a:r>
            <a:r>
              <a:rPr lang="pt-BR" sz="1200" dirty="0">
                <a:solidFill>
                  <a:schemeClr val="bg1"/>
                </a:solidFill>
              </a:rPr>
              <a:t> - Go </a:t>
            </a:r>
            <a:r>
              <a:rPr lang="pt-BR" sz="1200" dirty="0" err="1">
                <a:solidFill>
                  <a:schemeClr val="bg1"/>
                </a:solidFill>
              </a:rPr>
              <a:t>Nakai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Takashi</a:t>
            </a:r>
            <a:r>
              <a:rPr lang="pt-BR" sz="1200" dirty="0">
                <a:solidFill>
                  <a:schemeClr val="bg1"/>
                </a:solidFill>
              </a:rPr>
              <a:t> Yamada, </a:t>
            </a:r>
            <a:r>
              <a:rPr lang="pt-BR" sz="1200" dirty="0" err="1">
                <a:solidFill>
                  <a:schemeClr val="bg1"/>
                </a:solidFill>
              </a:rPr>
              <a:t>Kazuhiro</a:t>
            </a:r>
            <a:r>
              <a:rPr lang="pt-BR" sz="1200" dirty="0">
                <a:solidFill>
                  <a:schemeClr val="bg1"/>
                </a:solidFill>
              </a:rPr>
              <a:t> Yamamoto, </a:t>
            </a:r>
            <a:r>
              <a:rPr lang="pt-BR" sz="1200" dirty="0" err="1">
                <a:solidFill>
                  <a:schemeClr val="bg1"/>
                </a:solidFill>
              </a:rPr>
              <a:t>Yoshinobu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Hirose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Masahide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Ohmichi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Yoshifumi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Narumi</a:t>
            </a:r>
            <a:r>
              <a:rPr lang="pt-BR" sz="1200" dirty="0">
                <a:solidFill>
                  <a:schemeClr val="bg1"/>
                </a:solidFill>
              </a:rPr>
              <a:t>.</a:t>
            </a:r>
          </a:p>
          <a:p>
            <a:pPr marL="228600" indent="-228600">
              <a:buAutoNum type="arabicPeriod"/>
            </a:pPr>
            <a:r>
              <a:rPr lang="pt-BR" sz="1200" dirty="0" err="1">
                <a:solidFill>
                  <a:schemeClr val="bg1"/>
                </a:solidFill>
              </a:rPr>
              <a:t>Ovarian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serous</a:t>
            </a:r>
            <a:r>
              <a:rPr lang="pt-BR" sz="1200" dirty="0">
                <a:solidFill>
                  <a:schemeClr val="bg1"/>
                </a:solidFill>
              </a:rPr>
              <a:t> surface </a:t>
            </a:r>
            <a:r>
              <a:rPr lang="pt-BR" sz="1200" dirty="0" err="1">
                <a:solidFill>
                  <a:schemeClr val="bg1"/>
                </a:solidFill>
              </a:rPr>
              <a:t>papillary</a:t>
            </a:r>
            <a:r>
              <a:rPr lang="pt-BR" sz="1200" dirty="0">
                <a:solidFill>
                  <a:schemeClr val="bg1"/>
                </a:solidFill>
              </a:rPr>
              <a:t> borderline </a:t>
            </a:r>
            <a:r>
              <a:rPr lang="pt-BR" sz="1200" dirty="0" err="1">
                <a:solidFill>
                  <a:schemeClr val="bg1"/>
                </a:solidFill>
              </a:rPr>
              <a:t>tumors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form</a:t>
            </a:r>
            <a:r>
              <a:rPr lang="pt-BR" sz="1200" dirty="0">
                <a:solidFill>
                  <a:schemeClr val="bg1"/>
                </a:solidFill>
              </a:rPr>
              <a:t> sea </a:t>
            </a:r>
            <a:r>
              <a:rPr lang="pt-BR" sz="1200" dirty="0" err="1">
                <a:solidFill>
                  <a:schemeClr val="bg1"/>
                </a:solidFill>
              </a:rPr>
              <a:t>anemone</a:t>
            </a:r>
            <a:r>
              <a:rPr lang="pt-BR" sz="1200" dirty="0">
                <a:solidFill>
                  <a:schemeClr val="bg1"/>
                </a:solidFill>
              </a:rPr>
              <a:t>-like masses - </a:t>
            </a:r>
            <a:r>
              <a:rPr lang="pt-BR" sz="1200" dirty="0" err="1">
                <a:solidFill>
                  <a:schemeClr val="bg1"/>
                </a:solidFill>
              </a:rPr>
              <a:t>Yumiko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Oishi</a:t>
            </a:r>
            <a:r>
              <a:rPr lang="pt-BR" sz="1200" dirty="0">
                <a:solidFill>
                  <a:schemeClr val="bg1"/>
                </a:solidFill>
              </a:rPr>
              <a:t> Tanaka, </a:t>
            </a:r>
            <a:r>
              <a:rPr lang="pt-BR" sz="1200" dirty="0" err="1">
                <a:solidFill>
                  <a:schemeClr val="bg1"/>
                </a:solidFill>
              </a:rPr>
              <a:t>Satoshi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Okada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Toyomi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Satoh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Koji</a:t>
            </a:r>
            <a:r>
              <a:rPr lang="pt-BR" sz="1200" dirty="0">
                <a:solidFill>
                  <a:schemeClr val="bg1"/>
                </a:solidFill>
              </a:rPr>
              <a:t> Matsumoto, </a:t>
            </a:r>
            <a:r>
              <a:rPr lang="pt-BR" sz="1200" dirty="0" err="1">
                <a:solidFill>
                  <a:schemeClr val="bg1"/>
                </a:solidFill>
              </a:rPr>
              <a:t>Akinori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Oki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Masato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Nishida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Hiroyuki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Yoshikawa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Tsukasa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Saida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Manabu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Minami</a:t>
            </a:r>
            <a:r>
              <a:rPr lang="pt-BR" sz="1200" dirty="0">
                <a:solidFill>
                  <a:schemeClr val="bg1"/>
                </a:solidFill>
              </a:rPr>
              <a:t>.</a:t>
            </a:r>
          </a:p>
          <a:p>
            <a:pPr marL="228600" indent="-228600">
              <a:buAutoNum type="arabicPeriod"/>
            </a:pPr>
            <a:r>
              <a:rPr lang="pt-BR" sz="1200" dirty="0" err="1">
                <a:solidFill>
                  <a:schemeClr val="bg1"/>
                </a:solidFill>
              </a:rPr>
              <a:t>Multimodality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Imaging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Paratesticular </a:t>
            </a:r>
            <a:r>
              <a:rPr lang="pt-BR" sz="1200" dirty="0" err="1">
                <a:solidFill>
                  <a:schemeClr val="bg1"/>
                </a:solidFill>
              </a:rPr>
              <a:t>Neoplasms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Their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Rare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Mimics</a:t>
            </a:r>
            <a:r>
              <a:rPr lang="pt-BR" sz="1200" dirty="0">
                <a:solidFill>
                  <a:schemeClr val="bg1"/>
                </a:solidFill>
              </a:rPr>
              <a:t> - </a:t>
            </a:r>
            <a:r>
              <a:rPr lang="pt-BR" sz="1200" dirty="0" err="1">
                <a:solidFill>
                  <a:schemeClr val="bg1"/>
                </a:solidFill>
              </a:rPr>
              <a:t>Syed</a:t>
            </a:r>
            <a:r>
              <a:rPr lang="pt-BR" sz="1200" dirty="0">
                <a:solidFill>
                  <a:schemeClr val="bg1"/>
                </a:solidFill>
              </a:rPr>
              <a:t> Ali Akbar, </a:t>
            </a:r>
            <a:r>
              <a:rPr lang="pt-BR" sz="1200" dirty="0" err="1">
                <a:solidFill>
                  <a:schemeClr val="bg1"/>
                </a:solidFill>
              </a:rPr>
              <a:t>Tawfeeq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Amjadali</a:t>
            </a:r>
            <a:r>
              <a:rPr lang="pt-BR" sz="1200" dirty="0">
                <a:solidFill>
                  <a:schemeClr val="bg1"/>
                </a:solidFill>
              </a:rPr>
              <a:t> Sayyed, </a:t>
            </a:r>
            <a:r>
              <a:rPr lang="pt-BR" sz="1200" dirty="0" err="1">
                <a:solidFill>
                  <a:schemeClr val="bg1"/>
                </a:solidFill>
              </a:rPr>
              <a:t>Syed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Zafar</a:t>
            </a:r>
            <a:r>
              <a:rPr lang="pt-BR" sz="1200" dirty="0">
                <a:solidFill>
                  <a:schemeClr val="bg1"/>
                </a:solidFill>
              </a:rPr>
              <a:t> Hasan </a:t>
            </a:r>
            <a:r>
              <a:rPr lang="pt-BR" sz="1200" dirty="0" err="1">
                <a:solidFill>
                  <a:schemeClr val="bg1"/>
                </a:solidFill>
              </a:rPr>
              <a:t>Jafri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Farnaz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Hasteh</a:t>
            </a:r>
            <a:r>
              <a:rPr lang="pt-BR" sz="1200" dirty="0">
                <a:solidFill>
                  <a:schemeClr val="bg1"/>
                </a:solidFill>
              </a:rPr>
              <a:t>, James Simeon Adams Neill</a:t>
            </a:r>
          </a:p>
          <a:p>
            <a:pPr marL="228600" indent="-228600">
              <a:buAutoNum type="arabicPeriod"/>
            </a:pPr>
            <a:r>
              <a:rPr lang="pt-BR" sz="1200" dirty="0" err="1">
                <a:solidFill>
                  <a:schemeClr val="bg1"/>
                </a:solidFill>
              </a:rPr>
              <a:t>What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is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the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best</a:t>
            </a:r>
            <a:r>
              <a:rPr lang="pt-BR" sz="1200" dirty="0">
                <a:solidFill>
                  <a:schemeClr val="bg1"/>
                </a:solidFill>
              </a:rPr>
              <a:t> management for a </a:t>
            </a:r>
            <a:r>
              <a:rPr lang="pt-BR" sz="1200" dirty="0" err="1">
                <a:solidFill>
                  <a:schemeClr val="bg1"/>
                </a:solidFill>
              </a:rPr>
              <a:t>spermatic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cord</a:t>
            </a:r>
            <a:r>
              <a:rPr lang="pt-BR" sz="1200" dirty="0">
                <a:solidFill>
                  <a:schemeClr val="bg1"/>
                </a:solidFill>
              </a:rPr>
              <a:t> sarcoma in 2018? - S </a:t>
            </a:r>
            <a:r>
              <a:rPr lang="pt-BR" sz="1200" dirty="0" err="1">
                <a:solidFill>
                  <a:schemeClr val="bg1"/>
                </a:solidFill>
              </a:rPr>
              <a:t>Carrère</a:t>
            </a:r>
            <a:r>
              <a:rPr lang="pt-BR" sz="1200" dirty="0">
                <a:solidFill>
                  <a:schemeClr val="bg1"/>
                </a:solidFill>
              </a:rPr>
              <a:t> , R </a:t>
            </a:r>
            <a:r>
              <a:rPr lang="pt-BR" sz="1200" dirty="0" err="1">
                <a:solidFill>
                  <a:schemeClr val="bg1"/>
                </a:solidFill>
              </a:rPr>
              <a:t>Tetreau</a:t>
            </a:r>
            <a:r>
              <a:rPr lang="pt-BR" sz="1200" dirty="0">
                <a:solidFill>
                  <a:schemeClr val="bg1"/>
                </a:solidFill>
              </a:rPr>
              <a:t>, C Honoré, D </a:t>
            </a:r>
            <a:r>
              <a:rPr lang="pt-BR" sz="1200" dirty="0" err="1">
                <a:solidFill>
                  <a:schemeClr val="bg1"/>
                </a:solidFill>
              </a:rPr>
              <a:t>Tzanis</a:t>
            </a:r>
            <a:r>
              <a:rPr lang="pt-BR" sz="1200" dirty="0">
                <a:solidFill>
                  <a:schemeClr val="bg1"/>
                </a:solidFill>
              </a:rPr>
              <a:t>, J-B </a:t>
            </a:r>
            <a:r>
              <a:rPr lang="pt-BR" sz="1200" dirty="0" err="1">
                <a:solidFill>
                  <a:schemeClr val="bg1"/>
                </a:solidFill>
              </a:rPr>
              <a:t>Delhorme</a:t>
            </a:r>
            <a:r>
              <a:rPr lang="pt-BR" sz="1200" dirty="0">
                <a:solidFill>
                  <a:schemeClr val="bg1"/>
                </a:solidFill>
              </a:rPr>
              <a:t>, M </a:t>
            </a:r>
            <a:r>
              <a:rPr lang="pt-BR" sz="1200" dirty="0" err="1">
                <a:solidFill>
                  <a:schemeClr val="bg1"/>
                </a:solidFill>
              </a:rPr>
              <a:t>Fau</a:t>
            </a:r>
            <a:r>
              <a:rPr lang="pt-BR" sz="1200" dirty="0">
                <a:solidFill>
                  <a:schemeClr val="bg1"/>
                </a:solidFill>
              </a:rPr>
              <a:t> , G </a:t>
            </a:r>
            <a:r>
              <a:rPr lang="pt-BR" sz="1200" dirty="0" err="1">
                <a:solidFill>
                  <a:schemeClr val="bg1"/>
                </a:solidFill>
              </a:rPr>
              <a:t>Decanter</a:t>
            </a:r>
            <a:r>
              <a:rPr lang="pt-BR" sz="1200" dirty="0">
                <a:solidFill>
                  <a:schemeClr val="bg1"/>
                </a:solidFill>
              </a:rPr>
              <a:t> , C </a:t>
            </a:r>
            <a:r>
              <a:rPr lang="pt-BR" sz="1200" dirty="0" err="1">
                <a:solidFill>
                  <a:schemeClr val="bg1"/>
                </a:solidFill>
              </a:rPr>
              <a:t>Llacer</a:t>
            </a:r>
            <a:r>
              <a:rPr lang="pt-BR" sz="1200" dirty="0">
                <a:solidFill>
                  <a:schemeClr val="bg1"/>
                </a:solidFill>
              </a:rPr>
              <a:t> , N </a:t>
            </a:r>
            <a:r>
              <a:rPr lang="pt-BR" sz="1200" dirty="0" err="1">
                <a:solidFill>
                  <a:schemeClr val="bg1"/>
                </a:solidFill>
              </a:rPr>
              <a:t>Firmin</a:t>
            </a:r>
            <a:r>
              <a:rPr lang="pt-BR" sz="1200" dirty="0">
                <a:solidFill>
                  <a:schemeClr val="bg1"/>
                </a:solidFill>
              </a:rPr>
              <a:t>, E </a:t>
            </a:r>
            <a:r>
              <a:rPr lang="pt-BR" sz="1200" dirty="0" err="1">
                <a:solidFill>
                  <a:schemeClr val="bg1"/>
                </a:solidFill>
              </a:rPr>
              <a:t>Stoeckle</a:t>
            </a:r>
            <a:r>
              <a:rPr lang="pt-BR" sz="1200" dirty="0">
                <a:solidFill>
                  <a:schemeClr val="bg1"/>
                </a:solidFill>
              </a:rPr>
              <a:t>, P </a:t>
            </a:r>
            <a:r>
              <a:rPr lang="pt-BR" sz="1200" dirty="0" err="1">
                <a:solidFill>
                  <a:schemeClr val="bg1"/>
                </a:solidFill>
              </a:rPr>
              <a:t>Meeus</a:t>
            </a:r>
            <a:r>
              <a:rPr lang="pt-BR" sz="1200" dirty="0">
                <a:solidFill>
                  <a:schemeClr val="bg1"/>
                </a:solidFill>
              </a:rPr>
              <a:t>, G </a:t>
            </a:r>
            <a:r>
              <a:rPr lang="pt-BR" sz="1200" dirty="0" err="1">
                <a:solidFill>
                  <a:schemeClr val="bg1"/>
                </a:solidFill>
              </a:rPr>
              <a:t>Ferron</a:t>
            </a:r>
            <a:r>
              <a:rPr lang="pt-BR" sz="1200" dirty="0">
                <a:solidFill>
                  <a:schemeClr val="bg1"/>
                </a:solidFill>
              </a:rPr>
              <a:t>, D </a:t>
            </a:r>
            <a:r>
              <a:rPr lang="pt-BR" sz="1200" dirty="0" err="1">
                <a:solidFill>
                  <a:schemeClr val="bg1"/>
                </a:solidFill>
              </a:rPr>
              <a:t>Cupissol</a:t>
            </a:r>
            <a:r>
              <a:rPr lang="pt-BR" sz="1200" dirty="0">
                <a:solidFill>
                  <a:schemeClr val="bg1"/>
                </a:solidFill>
              </a:rPr>
              <a:t>, F </a:t>
            </a:r>
            <a:r>
              <a:rPr lang="pt-BR" sz="1200" dirty="0" err="1">
                <a:solidFill>
                  <a:schemeClr val="bg1"/>
                </a:solidFill>
              </a:rPr>
              <a:t>Quénet</a:t>
            </a:r>
            <a:r>
              <a:rPr lang="pt-BR" sz="1200" dirty="0">
                <a:solidFill>
                  <a:schemeClr val="bg1"/>
                </a:solidFill>
              </a:rPr>
              <a:t>, B </a:t>
            </a:r>
            <a:r>
              <a:rPr lang="pt-BR" sz="1200" dirty="0" err="1">
                <a:solidFill>
                  <a:schemeClr val="bg1"/>
                </a:solidFill>
              </a:rPr>
              <a:t>Meunier</a:t>
            </a:r>
            <a:r>
              <a:rPr lang="pt-BR" sz="1200" dirty="0">
                <a:solidFill>
                  <a:schemeClr val="bg1"/>
                </a:solidFill>
              </a:rPr>
              <a:t> , S </a:t>
            </a:r>
            <a:r>
              <a:rPr lang="pt-BR" sz="1200" dirty="0" err="1">
                <a:solidFill>
                  <a:schemeClr val="bg1"/>
                </a:solidFill>
              </a:rPr>
              <a:t>Bonvalot</a:t>
            </a:r>
            <a:r>
              <a:rPr lang="pt-BR" sz="1200" dirty="0">
                <a:solidFill>
                  <a:schemeClr val="bg1"/>
                </a:solidFill>
              </a:rPr>
              <a:t>, GSF-GETO. </a:t>
            </a:r>
          </a:p>
          <a:p>
            <a:pPr marL="228600" indent="-228600">
              <a:buAutoNum type="arabicPeriod"/>
            </a:pPr>
            <a:r>
              <a:rPr lang="pt-BR" sz="1200" dirty="0" err="1">
                <a:solidFill>
                  <a:schemeClr val="bg1"/>
                </a:solidFill>
              </a:rPr>
              <a:t>Spermatic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cord</a:t>
            </a:r>
            <a:r>
              <a:rPr lang="pt-BR" sz="1200" dirty="0">
                <a:solidFill>
                  <a:schemeClr val="bg1"/>
                </a:solidFill>
              </a:rPr>
              <a:t> sarcomas: </a:t>
            </a:r>
            <a:r>
              <a:rPr lang="pt-BR" sz="1200" dirty="0" err="1">
                <a:solidFill>
                  <a:schemeClr val="bg1"/>
                </a:solidFill>
              </a:rPr>
              <a:t>sonographic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CT </a:t>
            </a:r>
            <a:r>
              <a:rPr lang="pt-BR" sz="1200" dirty="0" err="1">
                <a:solidFill>
                  <a:schemeClr val="bg1"/>
                </a:solidFill>
              </a:rPr>
              <a:t>features</a:t>
            </a:r>
            <a:r>
              <a:rPr lang="pt-BR" sz="1200" dirty="0">
                <a:solidFill>
                  <a:schemeClr val="bg1"/>
                </a:solidFill>
              </a:rPr>
              <a:t> - G </a:t>
            </a:r>
            <a:r>
              <a:rPr lang="pt-BR" sz="1200" dirty="0" err="1">
                <a:solidFill>
                  <a:schemeClr val="bg1"/>
                </a:solidFill>
              </a:rPr>
              <a:t>Cardenosa</a:t>
            </a:r>
            <a:r>
              <a:rPr lang="pt-BR" sz="1200" dirty="0">
                <a:solidFill>
                  <a:schemeClr val="bg1"/>
                </a:solidFill>
              </a:rPr>
              <a:t>, N </a:t>
            </a:r>
            <a:r>
              <a:rPr lang="pt-BR" sz="1200" dirty="0" err="1">
                <a:solidFill>
                  <a:schemeClr val="bg1"/>
                </a:solidFill>
              </a:rPr>
              <a:t>Papanicolaou</a:t>
            </a:r>
            <a:r>
              <a:rPr lang="pt-BR" sz="1200" dirty="0">
                <a:solidFill>
                  <a:schemeClr val="bg1"/>
                </a:solidFill>
              </a:rPr>
              <a:t>, C Y </a:t>
            </a:r>
            <a:r>
              <a:rPr lang="pt-BR" sz="1200" dirty="0" err="1">
                <a:solidFill>
                  <a:schemeClr val="bg1"/>
                </a:solidFill>
              </a:rPr>
              <a:t>Fung</a:t>
            </a:r>
            <a:r>
              <a:rPr lang="pt-BR" sz="1200" dirty="0">
                <a:solidFill>
                  <a:schemeClr val="bg1"/>
                </a:solidFill>
              </a:rPr>
              <a:t>, G A </a:t>
            </a:r>
            <a:r>
              <a:rPr lang="pt-BR" sz="1200" dirty="0" err="1">
                <a:solidFill>
                  <a:schemeClr val="bg1"/>
                </a:solidFill>
              </a:rPr>
              <a:t>Tung</a:t>
            </a:r>
            <a:r>
              <a:rPr lang="pt-BR" sz="1200" dirty="0">
                <a:solidFill>
                  <a:schemeClr val="bg1"/>
                </a:solidFill>
              </a:rPr>
              <a:t>, I C </a:t>
            </a:r>
            <a:r>
              <a:rPr lang="pt-BR" sz="1200" dirty="0" err="1">
                <a:solidFill>
                  <a:schemeClr val="bg1"/>
                </a:solidFill>
              </a:rPr>
              <a:t>Yoder</a:t>
            </a:r>
            <a:r>
              <a:rPr lang="pt-BR" sz="1200" dirty="0">
                <a:solidFill>
                  <a:schemeClr val="bg1"/>
                </a:solidFill>
              </a:rPr>
              <a:t>, A F </a:t>
            </a:r>
            <a:r>
              <a:rPr lang="pt-BR" sz="1200" dirty="0" err="1">
                <a:solidFill>
                  <a:schemeClr val="bg1"/>
                </a:solidFill>
              </a:rPr>
              <a:t>Althausen</a:t>
            </a:r>
            <a:r>
              <a:rPr lang="pt-BR" sz="1200" dirty="0">
                <a:solidFill>
                  <a:schemeClr val="bg1"/>
                </a:solidFill>
              </a:rPr>
              <a:t>, W U </a:t>
            </a:r>
            <a:r>
              <a:rPr lang="pt-BR" sz="1200" dirty="0" err="1">
                <a:solidFill>
                  <a:schemeClr val="bg1"/>
                </a:solidFill>
              </a:rPr>
              <a:t>Shipley</a:t>
            </a:r>
            <a:r>
              <a:rPr lang="pt-BR" sz="1200" dirty="0">
                <a:solidFill>
                  <a:schemeClr val="bg1"/>
                </a:solidFill>
              </a:rPr>
              <a:t>.</a:t>
            </a:r>
          </a:p>
          <a:p>
            <a:pPr marL="228600" indent="-228600">
              <a:buAutoNum type="arabicPeriod"/>
            </a:pPr>
            <a:r>
              <a:rPr lang="pt-BR" sz="1200" dirty="0">
                <a:solidFill>
                  <a:schemeClr val="bg1"/>
                </a:solidFill>
              </a:rPr>
              <a:t>Spectrum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Extratesticular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Testicular </a:t>
            </a:r>
            <a:r>
              <a:rPr lang="pt-BR" sz="1200" dirty="0" err="1">
                <a:solidFill>
                  <a:schemeClr val="bg1"/>
                </a:solidFill>
              </a:rPr>
              <a:t>Pathologic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Conditions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at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Scrotal</a:t>
            </a:r>
            <a:r>
              <a:rPr lang="pt-BR" sz="1200" dirty="0">
                <a:solidFill>
                  <a:schemeClr val="bg1"/>
                </a:solidFill>
              </a:rPr>
              <a:t> MR </a:t>
            </a:r>
            <a:r>
              <a:rPr lang="pt-BR" sz="1200" dirty="0" err="1">
                <a:solidFill>
                  <a:schemeClr val="bg1"/>
                </a:solidFill>
              </a:rPr>
              <a:t>Imaging</a:t>
            </a:r>
            <a:r>
              <a:rPr lang="pt-BR" sz="1200" dirty="0">
                <a:solidFill>
                  <a:schemeClr val="bg1"/>
                </a:solidFill>
              </a:rPr>
              <a:t> - </a:t>
            </a:r>
            <a:r>
              <a:rPr lang="pt-BR" sz="1200" dirty="0" err="1">
                <a:solidFill>
                  <a:schemeClr val="bg1"/>
                </a:solidFill>
              </a:rPr>
              <a:t>Pardeep</a:t>
            </a:r>
            <a:r>
              <a:rPr lang="pt-BR" sz="1200" dirty="0">
                <a:solidFill>
                  <a:schemeClr val="bg1"/>
                </a:solidFill>
              </a:rPr>
              <a:t> K. </a:t>
            </a:r>
            <a:r>
              <a:rPr lang="pt-BR" sz="1200" dirty="0" err="1">
                <a:solidFill>
                  <a:schemeClr val="bg1"/>
                </a:solidFill>
              </a:rPr>
              <a:t>Mittal</a:t>
            </a:r>
            <a:r>
              <a:rPr lang="pt-BR" sz="1200" dirty="0">
                <a:solidFill>
                  <a:schemeClr val="bg1"/>
                </a:solidFill>
              </a:rPr>
              <a:t> , Ahmed S. Abdalla, </a:t>
            </a:r>
            <a:r>
              <a:rPr lang="pt-BR" sz="1200" dirty="0" err="1">
                <a:solidFill>
                  <a:schemeClr val="bg1"/>
                </a:solidFill>
              </a:rPr>
              <a:t>Argha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Chatterjee</a:t>
            </a:r>
            <a:r>
              <a:rPr lang="pt-BR" sz="1200" dirty="0">
                <a:solidFill>
                  <a:schemeClr val="bg1"/>
                </a:solidFill>
              </a:rPr>
              <a:t>, Deborah A. Baumgarten, Peter A. Harri, Jay </a:t>
            </a:r>
            <a:r>
              <a:rPr lang="pt-BR" sz="1200" dirty="0" err="1">
                <a:solidFill>
                  <a:schemeClr val="bg1"/>
                </a:solidFill>
              </a:rPr>
              <a:t>Patel</a:t>
            </a:r>
            <a:r>
              <a:rPr lang="pt-BR" sz="1200" dirty="0">
                <a:solidFill>
                  <a:schemeClr val="bg1"/>
                </a:solidFill>
              </a:rPr>
              <a:t>, Courtney C. Moreno, Helena Gabriel, Frank H. Miller. </a:t>
            </a:r>
          </a:p>
          <a:p>
            <a:pPr marL="228600" indent="-228600">
              <a:buAutoNum type="arabicPeriod"/>
            </a:pPr>
            <a:r>
              <a:rPr lang="pt-BR" sz="1200" dirty="0">
                <a:solidFill>
                  <a:schemeClr val="bg1"/>
                </a:solidFill>
              </a:rPr>
              <a:t>US–MR </a:t>
            </a:r>
            <a:r>
              <a:rPr lang="pt-BR" sz="1200" dirty="0" err="1">
                <a:solidFill>
                  <a:schemeClr val="bg1"/>
                </a:solidFill>
              </a:rPr>
              <a:t>Imaging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Correlation</a:t>
            </a:r>
            <a:r>
              <a:rPr lang="pt-BR" sz="1200" dirty="0">
                <a:solidFill>
                  <a:schemeClr val="bg1"/>
                </a:solidFill>
              </a:rPr>
              <a:t> in </a:t>
            </a:r>
            <a:r>
              <a:rPr lang="pt-BR" sz="1200" dirty="0" err="1">
                <a:solidFill>
                  <a:schemeClr val="bg1"/>
                </a:solidFill>
              </a:rPr>
              <a:t>Pathologic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Conditions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the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Scrotum</a:t>
            </a:r>
            <a:r>
              <a:rPr lang="pt-BR" sz="1200" dirty="0">
                <a:solidFill>
                  <a:schemeClr val="bg1"/>
                </a:solidFill>
              </a:rPr>
              <a:t> - </a:t>
            </a:r>
            <a:r>
              <a:rPr lang="pt-BR" sz="1200" dirty="0" err="1">
                <a:solidFill>
                  <a:schemeClr val="bg1"/>
                </a:solidFill>
              </a:rPr>
              <a:t>Woojin</a:t>
            </a:r>
            <a:r>
              <a:rPr lang="pt-BR" sz="1200" dirty="0">
                <a:solidFill>
                  <a:schemeClr val="bg1"/>
                </a:solidFill>
              </a:rPr>
              <a:t> Kim, Mark A. </a:t>
            </a:r>
            <a:r>
              <a:rPr lang="pt-BR" sz="1200" dirty="0" err="1">
                <a:solidFill>
                  <a:schemeClr val="bg1"/>
                </a:solidFill>
              </a:rPr>
              <a:t>Rosen</a:t>
            </a:r>
            <a:r>
              <a:rPr lang="pt-BR" sz="1200" dirty="0">
                <a:solidFill>
                  <a:schemeClr val="bg1"/>
                </a:solidFill>
              </a:rPr>
              <a:t>, Jill E. </a:t>
            </a:r>
            <a:r>
              <a:rPr lang="pt-BR" sz="1200" dirty="0" err="1">
                <a:solidFill>
                  <a:schemeClr val="bg1"/>
                </a:solidFill>
              </a:rPr>
              <a:t>Langer</a:t>
            </a:r>
            <a:r>
              <a:rPr lang="pt-BR" sz="1200" dirty="0">
                <a:solidFill>
                  <a:schemeClr val="bg1"/>
                </a:solidFill>
              </a:rPr>
              <a:t>, Marc P. Banner, Evan S. </a:t>
            </a:r>
            <a:r>
              <a:rPr lang="pt-BR" sz="1200" dirty="0" err="1">
                <a:solidFill>
                  <a:schemeClr val="bg1"/>
                </a:solidFill>
              </a:rPr>
              <a:t>Siegelman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Parvati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Ramchandani</a:t>
            </a:r>
            <a:endParaRPr lang="pt-BR" sz="1200" dirty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pt-BR" sz="1200" dirty="0">
                <a:solidFill>
                  <a:schemeClr val="bg1"/>
                </a:solidFill>
              </a:rPr>
              <a:t>Gray-</a:t>
            </a:r>
            <a:r>
              <a:rPr lang="pt-BR" sz="1200" dirty="0" err="1">
                <a:solidFill>
                  <a:schemeClr val="bg1"/>
                </a:solidFill>
              </a:rPr>
              <a:t>Scale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and</a:t>
            </a:r>
            <a:r>
              <a:rPr lang="pt-BR" sz="1200" dirty="0">
                <a:solidFill>
                  <a:schemeClr val="bg1"/>
                </a:solidFill>
              </a:rPr>
              <a:t> Color Doppler </a:t>
            </a:r>
            <a:r>
              <a:rPr lang="pt-BR" sz="1200" dirty="0" err="1">
                <a:solidFill>
                  <a:schemeClr val="bg1"/>
                </a:solidFill>
              </a:rPr>
              <a:t>Sonography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of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Scrotal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Disorders</a:t>
            </a:r>
            <a:r>
              <a:rPr lang="pt-BR" sz="1200" dirty="0">
                <a:solidFill>
                  <a:schemeClr val="bg1"/>
                </a:solidFill>
              </a:rPr>
              <a:t> in </a:t>
            </a:r>
            <a:r>
              <a:rPr lang="pt-BR" sz="1200" dirty="0" err="1">
                <a:solidFill>
                  <a:schemeClr val="bg1"/>
                </a:solidFill>
              </a:rPr>
              <a:t>Children</a:t>
            </a:r>
            <a:r>
              <a:rPr lang="pt-BR" sz="1200" dirty="0">
                <a:solidFill>
                  <a:schemeClr val="bg1"/>
                </a:solidFill>
              </a:rPr>
              <a:t>: </a:t>
            </a:r>
            <a:r>
              <a:rPr lang="pt-BR" sz="1200" dirty="0" err="1">
                <a:solidFill>
                  <a:schemeClr val="bg1"/>
                </a:solidFill>
              </a:rPr>
              <a:t>An</a:t>
            </a:r>
            <a:r>
              <a:rPr lang="pt-BR" sz="1200" dirty="0">
                <a:solidFill>
                  <a:schemeClr val="bg1"/>
                </a:solidFill>
              </a:rPr>
              <a:t> Update - Celestino Aso, Goya Enríquez, Marta </a:t>
            </a:r>
            <a:r>
              <a:rPr lang="pt-BR" sz="1200" dirty="0" err="1">
                <a:solidFill>
                  <a:schemeClr val="bg1"/>
                </a:solidFill>
              </a:rPr>
              <a:t>Fité</a:t>
            </a:r>
            <a:r>
              <a:rPr lang="pt-BR" sz="1200" dirty="0">
                <a:solidFill>
                  <a:schemeClr val="bg1"/>
                </a:solidFill>
              </a:rPr>
              <a:t>, </a:t>
            </a:r>
            <a:r>
              <a:rPr lang="pt-BR" sz="1200" dirty="0" err="1">
                <a:solidFill>
                  <a:schemeClr val="bg1"/>
                </a:solidFill>
              </a:rPr>
              <a:t>Nuria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1200" dirty="0" err="1">
                <a:solidFill>
                  <a:schemeClr val="bg1"/>
                </a:solidFill>
              </a:rPr>
              <a:t>Torán</a:t>
            </a:r>
            <a:r>
              <a:rPr lang="pt-BR" sz="1200" dirty="0">
                <a:solidFill>
                  <a:schemeClr val="bg1"/>
                </a:solidFill>
              </a:rPr>
              <a:t>, Carmen </a:t>
            </a:r>
            <a:r>
              <a:rPr lang="pt-BR" sz="1200" dirty="0" err="1">
                <a:solidFill>
                  <a:schemeClr val="bg1"/>
                </a:solidFill>
              </a:rPr>
              <a:t>Piró</a:t>
            </a:r>
            <a:r>
              <a:rPr lang="pt-BR" sz="1200" dirty="0">
                <a:solidFill>
                  <a:schemeClr val="bg1"/>
                </a:solidFill>
              </a:rPr>
              <a:t>, Joaquim </a:t>
            </a:r>
            <a:r>
              <a:rPr lang="pt-BR" sz="1200" dirty="0" err="1">
                <a:solidFill>
                  <a:schemeClr val="bg1"/>
                </a:solidFill>
              </a:rPr>
              <a:t>Piqueras</a:t>
            </a:r>
            <a:r>
              <a:rPr lang="pt-BR" sz="1200" dirty="0">
                <a:solidFill>
                  <a:schemeClr val="bg1"/>
                </a:solidFill>
              </a:rPr>
              <a:t>, Javier </a:t>
            </a:r>
            <a:r>
              <a:rPr lang="pt-BR" sz="1200" dirty="0" err="1">
                <a:solidFill>
                  <a:schemeClr val="bg1"/>
                </a:solidFill>
              </a:rPr>
              <a:t>Lucaya</a:t>
            </a:r>
            <a:endParaRPr lang="pt-BR" sz="1200" dirty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endParaRPr lang="pt-B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6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9071</TotalTime>
  <Words>4763</Words>
  <Application>Microsoft Office PowerPoint</Application>
  <PresentationFormat>Widescreen</PresentationFormat>
  <Paragraphs>694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Dasa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Pedro Rodrigues de Castro Tiroli</dc:creator>
  <cp:lastModifiedBy>Affonso Neto</cp:lastModifiedBy>
  <cp:revision>174</cp:revision>
  <dcterms:created xsi:type="dcterms:W3CDTF">2021-05-20T12:06:46Z</dcterms:created>
  <dcterms:modified xsi:type="dcterms:W3CDTF">2021-10-20T02:57:09Z</dcterms:modified>
</cp:coreProperties>
</file>